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16"/>
  </p:notesMasterIdLst>
  <p:sldIdLst>
    <p:sldId id="256" r:id="rId2"/>
    <p:sldId id="267" r:id="rId3"/>
    <p:sldId id="271" r:id="rId4"/>
    <p:sldId id="274" r:id="rId5"/>
    <p:sldId id="276" r:id="rId6"/>
    <p:sldId id="277" r:id="rId7"/>
    <p:sldId id="278" r:id="rId8"/>
    <p:sldId id="279" r:id="rId9"/>
    <p:sldId id="280" r:id="rId10"/>
    <p:sldId id="282" r:id="rId11"/>
    <p:sldId id="283" r:id="rId12"/>
    <p:sldId id="288" r:id="rId13"/>
    <p:sldId id="266"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5" d="100"/>
          <a:sy n="85" d="100"/>
        </p:scale>
        <p:origin x="366"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CB2CB2-C824-45C3-9AB2-837452FAEC1C}" type="datetimeFigureOut">
              <a:rPr lang="en-GB" smtClean="0"/>
              <a:t>01/12/2018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D4A824-9FC2-49D3-9076-4B7062201F90}" type="slidenum">
              <a:rPr lang="en-GB" smtClean="0"/>
              <a:t>‹#›</a:t>
            </a:fld>
            <a:endParaRPr lang="en-GB"/>
          </a:p>
        </p:txBody>
      </p:sp>
    </p:spTree>
    <p:extLst>
      <p:ext uri="{BB962C8B-B14F-4D97-AF65-F5344CB8AC3E}">
        <p14:creationId xmlns:p14="http://schemas.microsoft.com/office/powerpoint/2010/main" val="3345794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a:t>
            </a:fld>
            <a:endParaRPr lang="en-GB"/>
          </a:p>
        </p:txBody>
      </p:sp>
    </p:spTree>
    <p:extLst>
      <p:ext uri="{BB962C8B-B14F-4D97-AF65-F5344CB8AC3E}">
        <p14:creationId xmlns:p14="http://schemas.microsoft.com/office/powerpoint/2010/main" val="1283819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3</a:t>
            </a:fld>
            <a:endParaRPr lang="en-GB"/>
          </a:p>
        </p:txBody>
      </p:sp>
    </p:spTree>
    <p:extLst>
      <p:ext uri="{BB962C8B-B14F-4D97-AF65-F5344CB8AC3E}">
        <p14:creationId xmlns:p14="http://schemas.microsoft.com/office/powerpoint/2010/main" val="846807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4</a:t>
            </a:fld>
            <a:endParaRPr lang="en-GB"/>
          </a:p>
        </p:txBody>
      </p:sp>
    </p:spTree>
    <p:extLst>
      <p:ext uri="{BB962C8B-B14F-4D97-AF65-F5344CB8AC3E}">
        <p14:creationId xmlns:p14="http://schemas.microsoft.com/office/powerpoint/2010/main" val="41139748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5</a:t>
            </a:fld>
            <a:endParaRPr lang="en-GB"/>
          </a:p>
        </p:txBody>
      </p:sp>
    </p:spTree>
    <p:extLst>
      <p:ext uri="{BB962C8B-B14F-4D97-AF65-F5344CB8AC3E}">
        <p14:creationId xmlns:p14="http://schemas.microsoft.com/office/powerpoint/2010/main" val="1014294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6</a:t>
            </a:fld>
            <a:endParaRPr lang="en-GB"/>
          </a:p>
        </p:txBody>
      </p:sp>
    </p:spTree>
    <p:extLst>
      <p:ext uri="{BB962C8B-B14F-4D97-AF65-F5344CB8AC3E}">
        <p14:creationId xmlns:p14="http://schemas.microsoft.com/office/powerpoint/2010/main" val="633470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7</a:t>
            </a:fld>
            <a:endParaRPr lang="en-GB"/>
          </a:p>
        </p:txBody>
      </p:sp>
    </p:spTree>
    <p:extLst>
      <p:ext uri="{BB962C8B-B14F-4D97-AF65-F5344CB8AC3E}">
        <p14:creationId xmlns:p14="http://schemas.microsoft.com/office/powerpoint/2010/main" val="2109309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8</a:t>
            </a:fld>
            <a:endParaRPr lang="en-GB"/>
          </a:p>
        </p:txBody>
      </p:sp>
    </p:spTree>
    <p:extLst>
      <p:ext uri="{BB962C8B-B14F-4D97-AF65-F5344CB8AC3E}">
        <p14:creationId xmlns:p14="http://schemas.microsoft.com/office/powerpoint/2010/main" val="37244881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9</a:t>
            </a:fld>
            <a:endParaRPr lang="en-GB"/>
          </a:p>
        </p:txBody>
      </p:sp>
    </p:spTree>
    <p:extLst>
      <p:ext uri="{BB962C8B-B14F-4D97-AF65-F5344CB8AC3E}">
        <p14:creationId xmlns:p14="http://schemas.microsoft.com/office/powerpoint/2010/main" val="13715625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10</a:t>
            </a:fld>
            <a:endParaRPr lang="en-GB"/>
          </a:p>
        </p:txBody>
      </p:sp>
    </p:spTree>
    <p:extLst>
      <p:ext uri="{BB962C8B-B14F-4D97-AF65-F5344CB8AC3E}">
        <p14:creationId xmlns:p14="http://schemas.microsoft.com/office/powerpoint/2010/main" val="30289374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11</a:t>
            </a:fld>
            <a:endParaRPr lang="en-GB"/>
          </a:p>
        </p:txBody>
      </p:sp>
    </p:spTree>
    <p:extLst>
      <p:ext uri="{BB962C8B-B14F-4D97-AF65-F5344CB8AC3E}">
        <p14:creationId xmlns:p14="http://schemas.microsoft.com/office/powerpoint/2010/main" val="27448149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12</a:t>
            </a:fld>
            <a:endParaRPr lang="en-GB"/>
          </a:p>
        </p:txBody>
      </p:sp>
    </p:spTree>
    <p:extLst>
      <p:ext uri="{BB962C8B-B14F-4D97-AF65-F5344CB8AC3E}">
        <p14:creationId xmlns:p14="http://schemas.microsoft.com/office/powerpoint/2010/main" val="34378935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14</a:t>
            </a:fld>
            <a:endParaRPr lang="en-GB"/>
          </a:p>
        </p:txBody>
      </p:sp>
    </p:spTree>
    <p:extLst>
      <p:ext uri="{BB962C8B-B14F-4D97-AF65-F5344CB8AC3E}">
        <p14:creationId xmlns:p14="http://schemas.microsoft.com/office/powerpoint/2010/main" val="1025575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439292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986510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232972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AE2700-11E4-4B6F-97D5-48D41C711133}" type="datetimeFigureOut">
              <a:rPr lang="en-GB" smtClean="0"/>
              <a:t>01/12/2018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905543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AE2700-11E4-4B6F-97D5-48D41C711133}" type="datetimeFigureOut">
              <a:rPr lang="en-GB" smtClean="0"/>
              <a:t>01/12/2018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711231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AE2700-11E4-4B6F-97D5-48D41C711133}" type="datetimeFigureOut">
              <a:rPr lang="en-GB" smtClean="0"/>
              <a:t>01/12/2018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27476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AE2700-11E4-4B6F-97D5-48D41C711133}" type="datetimeFigureOut">
              <a:rPr lang="en-GB" smtClean="0"/>
              <a:t>01/12/2018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21450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69699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01/12/2018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93248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785214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7441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677106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48292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591115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4049141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01/12/2018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1289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AE2700-11E4-4B6F-97D5-48D41C711133}" type="datetimeFigureOut">
              <a:rPr lang="en-GB" smtClean="0"/>
              <a:t>01/12/2018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449DE4C-D83A-4718-BC6C-FB083944BB5E}" type="slidenum">
              <a:rPr lang="en-GB" smtClean="0"/>
              <a:t>‹#›</a:t>
            </a:fld>
            <a:endParaRPr lang="en-GB"/>
          </a:p>
        </p:txBody>
      </p:sp>
    </p:spTree>
    <p:extLst>
      <p:ext uri="{BB962C8B-B14F-4D97-AF65-F5344CB8AC3E}">
        <p14:creationId xmlns:p14="http://schemas.microsoft.com/office/powerpoint/2010/main" val="301501004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215" y="551803"/>
            <a:ext cx="5956353" cy="3038947"/>
          </a:xfrm>
        </p:spPr>
        <p:txBody>
          <a:bodyPr>
            <a:normAutofit/>
          </a:bodyPr>
          <a:lstStyle/>
          <a:p>
            <a:pPr algn="r"/>
            <a:r>
              <a:rPr lang="en-GB" sz="5400" dirty="0">
                <a:solidFill>
                  <a:schemeClr val="tx1"/>
                </a:solidFill>
                <a:effectLst>
                  <a:outerShdw blurRad="38100" dist="38100" dir="2700000" algn="tl">
                    <a:srgbClr val="000000">
                      <a:alpha val="43137"/>
                    </a:srgbClr>
                  </a:outerShdw>
                </a:effectLst>
              </a:rPr>
              <a:t>War and Peace in the Ancient World</a:t>
            </a:r>
          </a:p>
        </p:txBody>
      </p:sp>
      <p:sp>
        <p:nvSpPr>
          <p:cNvPr id="3" name="Subtitle 2"/>
          <p:cNvSpPr>
            <a:spLocks noGrp="1"/>
          </p:cNvSpPr>
          <p:nvPr>
            <p:ph type="subTitle" idx="1"/>
          </p:nvPr>
        </p:nvSpPr>
        <p:spPr>
          <a:xfrm>
            <a:off x="1118215" y="4578114"/>
            <a:ext cx="5956353" cy="1247274"/>
          </a:xfrm>
        </p:spPr>
        <p:txBody>
          <a:bodyPr>
            <a:normAutofit/>
          </a:bodyPr>
          <a:lstStyle/>
          <a:p>
            <a:pPr algn="r"/>
            <a:r>
              <a:rPr lang="en-GB" dirty="0">
                <a:solidFill>
                  <a:schemeClr val="tx1"/>
                </a:solidFill>
                <a:effectLst>
                  <a:outerShdw blurRad="38100" dist="38100" dir="2700000" algn="tl">
                    <a:srgbClr val="000000">
                      <a:alpha val="43137"/>
                    </a:srgbClr>
                  </a:outerShdw>
                </a:effectLst>
              </a:rPr>
              <a:t>HPHI4008 – Warfare in History: Theory, Strategy &amp; Ethics</a:t>
            </a:r>
          </a:p>
        </p:txBody>
      </p:sp>
    </p:spTree>
    <p:extLst>
      <p:ext uri="{BB962C8B-B14F-4D97-AF65-F5344CB8AC3E}">
        <p14:creationId xmlns:p14="http://schemas.microsoft.com/office/powerpoint/2010/main" val="271993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lstStyle/>
          <a:p>
            <a:r>
              <a:rPr lang="en-GB" dirty="0"/>
              <a:t>Examine the concept of </a:t>
            </a:r>
            <a:r>
              <a:rPr lang="en-GB" i="1" dirty="0"/>
              <a:t>bellum </a:t>
            </a:r>
            <a:r>
              <a:rPr lang="en-GB" i="1" dirty="0" err="1"/>
              <a:t>iustum</a:t>
            </a:r>
            <a:r>
              <a:rPr lang="en-GB" i="1" dirty="0"/>
              <a:t> </a:t>
            </a:r>
            <a:r>
              <a:rPr lang="en-GB" dirty="0"/>
              <a:t>(‘Just War’) </a:t>
            </a:r>
          </a:p>
          <a:p>
            <a:endParaRPr lang="en-GB" dirty="0"/>
          </a:p>
          <a:p>
            <a:r>
              <a:rPr lang="en-GB" dirty="0"/>
              <a:t>Discuss approaches to interstate relations in the ancient world</a:t>
            </a:r>
          </a:p>
          <a:p>
            <a:endParaRPr lang="en-GB" dirty="0"/>
          </a:p>
          <a:p>
            <a:r>
              <a:rPr lang="en-GB" dirty="0"/>
              <a:t>Examine how the Roman Republican constitution was geared for war </a:t>
            </a:r>
          </a:p>
          <a:p>
            <a:endParaRPr lang="en-GB" dirty="0"/>
          </a:p>
          <a:p>
            <a:endParaRPr lang="en-GB" dirty="0"/>
          </a:p>
        </p:txBody>
      </p:sp>
    </p:spTree>
    <p:extLst>
      <p:ext uri="{BB962C8B-B14F-4D97-AF65-F5344CB8AC3E}">
        <p14:creationId xmlns:p14="http://schemas.microsoft.com/office/powerpoint/2010/main" val="1002258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Bellum </a:t>
            </a:r>
            <a:r>
              <a:rPr lang="en-GB" i="1" dirty="0" err="1"/>
              <a:t>iustum</a:t>
            </a:r>
            <a:endParaRPr lang="en-GB" i="1" dirty="0"/>
          </a:p>
        </p:txBody>
      </p:sp>
      <p:sp>
        <p:nvSpPr>
          <p:cNvPr id="3" name="Content Placeholder 2"/>
          <p:cNvSpPr>
            <a:spLocks noGrp="1"/>
          </p:cNvSpPr>
          <p:nvPr>
            <p:ph idx="1"/>
          </p:nvPr>
        </p:nvSpPr>
        <p:spPr/>
        <p:txBody>
          <a:bodyPr/>
          <a:lstStyle/>
          <a:p>
            <a:r>
              <a:rPr lang="en-GB" dirty="0"/>
              <a:t>Please read the handout: </a:t>
            </a:r>
          </a:p>
          <a:p>
            <a:pPr lvl="1"/>
            <a:r>
              <a:rPr lang="en-GB" dirty="0"/>
              <a:t>Cicero, </a:t>
            </a:r>
            <a:r>
              <a:rPr lang="en-GB" i="1" dirty="0"/>
              <a:t>De </a:t>
            </a:r>
            <a:r>
              <a:rPr lang="en-GB" i="1" dirty="0" err="1"/>
              <a:t>Officiis</a:t>
            </a:r>
            <a:r>
              <a:rPr lang="en-GB" i="1" dirty="0"/>
              <a:t>, </a:t>
            </a:r>
            <a:r>
              <a:rPr lang="en-GB" dirty="0"/>
              <a:t>1.34-36. </a:t>
            </a:r>
          </a:p>
          <a:p>
            <a:pPr lvl="1"/>
            <a:r>
              <a:rPr lang="en-GB" dirty="0"/>
              <a:t>Onasander, </a:t>
            </a:r>
            <a:r>
              <a:rPr lang="en-GB" i="1" dirty="0" err="1"/>
              <a:t>Strategikos</a:t>
            </a:r>
            <a:r>
              <a:rPr lang="en-GB" dirty="0"/>
              <a:t>, 4.1-6</a:t>
            </a:r>
          </a:p>
          <a:p>
            <a:endParaRPr lang="en-GB" dirty="0"/>
          </a:p>
          <a:p>
            <a:r>
              <a:rPr lang="en-GB" dirty="0"/>
              <a:t>How important was the idea of a just war in Roman society?  </a:t>
            </a:r>
          </a:p>
          <a:p>
            <a:endParaRPr lang="en-GB" dirty="0"/>
          </a:p>
          <a:p>
            <a:r>
              <a:rPr lang="en-GB" dirty="0"/>
              <a:t>What issues affect the idea of a just war? </a:t>
            </a:r>
          </a:p>
          <a:p>
            <a:pPr marL="0" indent="0">
              <a:buNone/>
            </a:pPr>
            <a:r>
              <a:rPr lang="en-GB" dirty="0"/>
              <a:t>  </a:t>
            </a:r>
          </a:p>
          <a:p>
            <a:pPr marL="457200" lvl="1" indent="0">
              <a:buNone/>
            </a:pPr>
            <a:endParaRPr lang="en-GB" dirty="0"/>
          </a:p>
          <a:p>
            <a:pPr lvl="1"/>
            <a:endParaRPr lang="en-GB" dirty="0"/>
          </a:p>
          <a:p>
            <a:pPr lvl="1"/>
            <a:endParaRPr lang="en-GB" dirty="0"/>
          </a:p>
          <a:p>
            <a:endParaRPr lang="en-GB" dirty="0"/>
          </a:p>
          <a:p>
            <a:pPr lvl="1"/>
            <a:endParaRPr lang="en-GB" dirty="0"/>
          </a:p>
        </p:txBody>
      </p:sp>
    </p:spTree>
    <p:extLst>
      <p:ext uri="{BB962C8B-B14F-4D97-AF65-F5344CB8AC3E}">
        <p14:creationId xmlns:p14="http://schemas.microsoft.com/office/powerpoint/2010/main" val="3595053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Religion and War</a:t>
            </a:r>
          </a:p>
        </p:txBody>
      </p:sp>
      <p:sp>
        <p:nvSpPr>
          <p:cNvPr id="3" name="Content Placeholder 2"/>
          <p:cNvSpPr>
            <a:spLocks noGrp="1"/>
          </p:cNvSpPr>
          <p:nvPr>
            <p:ph idx="1"/>
          </p:nvPr>
        </p:nvSpPr>
        <p:spPr>
          <a:xfrm>
            <a:off x="677334" y="1645921"/>
            <a:ext cx="8596668" cy="4395442"/>
          </a:xfrm>
        </p:spPr>
        <p:txBody>
          <a:bodyPr>
            <a:normAutofit fontScale="92500"/>
          </a:bodyPr>
          <a:lstStyle/>
          <a:p>
            <a:r>
              <a:rPr lang="en-GB" dirty="0"/>
              <a:t>Dion. Hal. 2.72: </a:t>
            </a:r>
          </a:p>
          <a:p>
            <a:r>
              <a:rPr lang="en-GB" dirty="0"/>
              <a:t>‘[1] The seventh division of his [</a:t>
            </a:r>
            <a:r>
              <a:rPr lang="en-GB" dirty="0" err="1"/>
              <a:t>Numa’s</a:t>
            </a:r>
            <a:r>
              <a:rPr lang="en-GB" dirty="0"/>
              <a:t>] sacred institutions was devoted to the college of the </a:t>
            </a:r>
            <a:r>
              <a:rPr lang="en-GB" i="1" dirty="0" err="1"/>
              <a:t>fetiales</a:t>
            </a:r>
            <a:r>
              <a:rPr lang="en-GB" dirty="0"/>
              <a:t>; these may be called in Greek </a:t>
            </a:r>
            <a:r>
              <a:rPr lang="en-GB" i="1" dirty="0" err="1"/>
              <a:t>eirênodikai</a:t>
            </a:r>
            <a:r>
              <a:rPr lang="en-GB" dirty="0"/>
              <a:t> or "arbiters of peace.”… [4] It is their duty to take care that the Romans do not enter upon an unjust war against any city in alliance with them, and if others begin the violation of treaties against them, to go as ambassadors and first make formal demand for justice, and then, if the others refuse to comply with their demands, to sanction war. [5] In like manner, if any people in alliance with the Romans complain of having been injured by them and demand justice, these men are to determine whether they have suffered anything in violation of their alliance; and if they find are complaints well grounded, they are to seize the accused and deliver them up to the injured parties. They are also to take notice of the crimes committed against ambassadors, to take care that treaties are religiously observed, to make peace, and if they find that peace has been made otherwise than is prescribed by the holy laws, to set it aside…[6] As to the functions they performed the role of heralds when they went to any city thought to have injured the Romans.’ </a:t>
            </a:r>
          </a:p>
        </p:txBody>
      </p:sp>
    </p:spTree>
    <p:extLst>
      <p:ext uri="{BB962C8B-B14F-4D97-AF65-F5344CB8AC3E}">
        <p14:creationId xmlns:p14="http://schemas.microsoft.com/office/powerpoint/2010/main" val="2725323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International Relations Theory</a:t>
            </a:r>
          </a:p>
        </p:txBody>
      </p:sp>
      <p:sp>
        <p:nvSpPr>
          <p:cNvPr id="3" name="Content Placeholder 2"/>
          <p:cNvSpPr>
            <a:spLocks noGrp="1"/>
          </p:cNvSpPr>
          <p:nvPr>
            <p:ph idx="1"/>
          </p:nvPr>
        </p:nvSpPr>
        <p:spPr/>
        <p:txBody>
          <a:bodyPr/>
          <a:lstStyle/>
          <a:p>
            <a:r>
              <a:rPr lang="en-GB" sz="2000" dirty="0"/>
              <a:t>The study of how states interact: </a:t>
            </a:r>
          </a:p>
          <a:p>
            <a:pPr lvl="1"/>
            <a:r>
              <a:rPr lang="en-GB" sz="1800" dirty="0"/>
              <a:t>Theoretical models to help political scientists understand states and interaction. </a:t>
            </a:r>
          </a:p>
          <a:p>
            <a:pPr lvl="1"/>
            <a:r>
              <a:rPr lang="en-GB" sz="1800" dirty="0"/>
              <a:t>Supports the development of government and foreign policy. </a:t>
            </a:r>
          </a:p>
          <a:p>
            <a:endParaRPr lang="en-GB" sz="2000" dirty="0"/>
          </a:p>
          <a:p>
            <a:r>
              <a:rPr lang="en-GB" sz="2000" dirty="0"/>
              <a:t>Developed following WWI – President Wilson. </a:t>
            </a:r>
          </a:p>
          <a:p>
            <a:pPr lvl="1"/>
            <a:r>
              <a:rPr lang="en-GB" sz="1800" dirty="0"/>
              <a:t>Worked towards the ideal of solving disputes peacefully.</a:t>
            </a:r>
          </a:p>
          <a:p>
            <a:pPr lvl="1"/>
            <a:r>
              <a:rPr lang="en-GB" sz="1800" dirty="0"/>
              <a:t>Led to the creation of The League of Nations (1920).  </a:t>
            </a:r>
          </a:p>
          <a:p>
            <a:endParaRPr lang="en-GB" dirty="0"/>
          </a:p>
          <a:p>
            <a:endParaRPr lang="en-GB" dirty="0"/>
          </a:p>
        </p:txBody>
      </p:sp>
    </p:spTree>
    <p:extLst>
      <p:ext uri="{BB962C8B-B14F-4D97-AF65-F5344CB8AC3E}">
        <p14:creationId xmlns:p14="http://schemas.microsoft.com/office/powerpoint/2010/main" val="14206654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International Relations Theory</a:t>
            </a:r>
          </a:p>
        </p:txBody>
      </p:sp>
      <p:sp>
        <p:nvSpPr>
          <p:cNvPr id="3" name="Content Placeholder 2"/>
          <p:cNvSpPr>
            <a:spLocks noGrp="1"/>
          </p:cNvSpPr>
          <p:nvPr>
            <p:ph idx="1"/>
          </p:nvPr>
        </p:nvSpPr>
        <p:spPr/>
        <p:txBody>
          <a:bodyPr/>
          <a:lstStyle/>
          <a:p>
            <a:r>
              <a:rPr lang="en-GB" dirty="0"/>
              <a:t>The influence of anarchy. </a:t>
            </a:r>
          </a:p>
          <a:p>
            <a:endParaRPr lang="en-GB" dirty="0"/>
          </a:p>
          <a:p>
            <a:r>
              <a:rPr lang="en-GB" dirty="0"/>
              <a:t>Basis for all the main IR Theories.</a:t>
            </a:r>
          </a:p>
          <a:p>
            <a:endParaRPr lang="en-GB" dirty="0"/>
          </a:p>
          <a:p>
            <a:r>
              <a:rPr lang="en-GB" dirty="0"/>
              <a:t>Stability relies on balance. </a:t>
            </a:r>
          </a:p>
          <a:p>
            <a:endParaRPr lang="en-GB" dirty="0"/>
          </a:p>
          <a:p>
            <a:r>
              <a:rPr lang="en-GB" dirty="0" err="1"/>
              <a:t>Unipolarity</a:t>
            </a:r>
            <a:r>
              <a:rPr lang="en-GB" dirty="0"/>
              <a:t> – Bipolarity – </a:t>
            </a:r>
            <a:r>
              <a:rPr lang="en-GB" dirty="0" err="1"/>
              <a:t>Multipolarity</a:t>
            </a:r>
            <a:r>
              <a:rPr lang="en-GB" dirty="0"/>
              <a:t>. </a:t>
            </a:r>
          </a:p>
          <a:p>
            <a:endParaRPr lang="en-GB" dirty="0"/>
          </a:p>
          <a:p>
            <a:endParaRPr lang="en-GB" dirty="0"/>
          </a:p>
          <a:p>
            <a:endParaRPr lang="en-GB" dirty="0"/>
          </a:p>
          <a:p>
            <a:endParaRPr lang="en-GB" dirty="0"/>
          </a:p>
        </p:txBody>
      </p:sp>
      <p:sp>
        <p:nvSpPr>
          <p:cNvPr id="4" name="AutoShape 2" descr="Image result for confused meme"/>
          <p:cNvSpPr>
            <a:spLocks noChangeAspect="1" noChangeArrowheads="1"/>
          </p:cNvSpPr>
          <p:nvPr/>
        </p:nvSpPr>
        <p:spPr bwMode="auto">
          <a:xfrm>
            <a:off x="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8091" y="1607126"/>
            <a:ext cx="6176893" cy="4239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14463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International Relations Theory</a:t>
            </a:r>
          </a:p>
        </p:txBody>
      </p:sp>
      <p:sp>
        <p:nvSpPr>
          <p:cNvPr id="3" name="Content Placeholder 2"/>
          <p:cNvSpPr>
            <a:spLocks noGrp="1"/>
          </p:cNvSpPr>
          <p:nvPr>
            <p:ph sz="half" idx="1"/>
          </p:nvPr>
        </p:nvSpPr>
        <p:spPr/>
        <p:txBody>
          <a:bodyPr/>
          <a:lstStyle/>
          <a:p>
            <a:r>
              <a:rPr lang="en-GB" sz="2400" dirty="0"/>
              <a:t>Liberalism. </a:t>
            </a:r>
          </a:p>
          <a:p>
            <a:endParaRPr lang="en-GB" sz="2400" dirty="0"/>
          </a:p>
          <a:p>
            <a:r>
              <a:rPr lang="en-GB" sz="2400" dirty="0"/>
              <a:t>Realism. </a:t>
            </a:r>
          </a:p>
          <a:p>
            <a:endParaRPr lang="en-GB" sz="2400" dirty="0"/>
          </a:p>
          <a:p>
            <a:r>
              <a:rPr lang="en-GB" sz="2400" dirty="0"/>
              <a:t>The English School. </a:t>
            </a:r>
          </a:p>
          <a:p>
            <a:endParaRPr lang="en-GB" dirty="0"/>
          </a:p>
        </p:txBody>
      </p:sp>
      <p:sp>
        <p:nvSpPr>
          <p:cNvPr id="4" name="Content Placeholder 3"/>
          <p:cNvSpPr>
            <a:spLocks noGrp="1"/>
          </p:cNvSpPr>
          <p:nvPr>
            <p:ph sz="half" idx="2"/>
          </p:nvPr>
        </p:nvSpPr>
        <p:spPr/>
        <p:txBody>
          <a:bodyPr>
            <a:normAutofit/>
          </a:bodyPr>
          <a:lstStyle/>
          <a:p>
            <a:r>
              <a:rPr lang="en-GB" sz="2400" dirty="0"/>
              <a:t>Neorealism. </a:t>
            </a:r>
          </a:p>
          <a:p>
            <a:endParaRPr lang="en-GB" sz="2400" dirty="0"/>
          </a:p>
          <a:p>
            <a:r>
              <a:rPr lang="en-GB" sz="2400" dirty="0"/>
              <a:t>Constructivism. </a:t>
            </a:r>
          </a:p>
          <a:p>
            <a:endParaRPr lang="en-GB" sz="2400" dirty="0"/>
          </a:p>
          <a:p>
            <a:r>
              <a:rPr lang="en-GB" sz="2400" dirty="0"/>
              <a:t>Neoclassical Realism. </a:t>
            </a:r>
          </a:p>
          <a:p>
            <a:endParaRPr lang="en-GB" sz="2400" dirty="0"/>
          </a:p>
        </p:txBody>
      </p:sp>
    </p:spTree>
    <p:extLst>
      <p:ext uri="{BB962C8B-B14F-4D97-AF65-F5344CB8AC3E}">
        <p14:creationId xmlns:p14="http://schemas.microsoft.com/office/powerpoint/2010/main" val="1931973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p:txBody>
          <a:bodyPr/>
          <a:lstStyle/>
          <a:p>
            <a:endParaRPr lang="en-GB"/>
          </a:p>
        </p:txBody>
      </p:sp>
      <p:sp>
        <p:nvSpPr>
          <p:cNvPr id="5" name="Rectangle 4"/>
          <p:cNvSpPr/>
          <p:nvPr/>
        </p:nvSpPr>
        <p:spPr>
          <a:xfrm>
            <a:off x="3352800" y="706582"/>
            <a:ext cx="3103418" cy="66501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1" name="Picture 3" descr="F:\Antiochus and Rome\Pictures\Med world 218BC.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455" y="204695"/>
            <a:ext cx="10751669" cy="6334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53625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 Macedonian War, 200-196 BCE. </a:t>
            </a:r>
            <a:br>
              <a:rPr lang="en-GB" dirty="0"/>
            </a:br>
            <a:endParaRPr lang="en-GB" dirty="0"/>
          </a:p>
        </p:txBody>
      </p:sp>
      <p:sp>
        <p:nvSpPr>
          <p:cNvPr id="3" name="Content Placeholder 2"/>
          <p:cNvSpPr>
            <a:spLocks noGrp="1"/>
          </p:cNvSpPr>
          <p:nvPr>
            <p:ph idx="1"/>
          </p:nvPr>
        </p:nvSpPr>
        <p:spPr/>
        <p:txBody>
          <a:bodyPr/>
          <a:lstStyle/>
          <a:p>
            <a:r>
              <a:rPr lang="en-GB" dirty="0"/>
              <a:t>‘Rome </a:t>
            </a:r>
            <a:r>
              <a:rPr lang="en-GB" dirty="0" err="1"/>
              <a:t>vs</a:t>
            </a:r>
            <a:r>
              <a:rPr lang="en-GB" dirty="0"/>
              <a:t> Macedon’.</a:t>
            </a:r>
          </a:p>
          <a:p>
            <a:pPr lvl="1"/>
            <a:r>
              <a:rPr lang="en-GB" dirty="0"/>
              <a:t>Bipolarity? </a:t>
            </a:r>
          </a:p>
          <a:p>
            <a:endParaRPr lang="en-GB" dirty="0"/>
          </a:p>
          <a:p>
            <a:r>
              <a:rPr lang="en-GB" dirty="0"/>
              <a:t>Various Greek </a:t>
            </a:r>
            <a:r>
              <a:rPr lang="en-GB" i="1" dirty="0"/>
              <a:t>poleis</a:t>
            </a:r>
            <a:r>
              <a:rPr lang="en-GB" dirty="0"/>
              <a:t> involved – Roman and Macedonian allies.</a:t>
            </a:r>
          </a:p>
          <a:p>
            <a:endParaRPr lang="en-GB" dirty="0"/>
          </a:p>
          <a:p>
            <a:r>
              <a:rPr lang="en-GB" dirty="0"/>
              <a:t>Roman victory and ‘Declaration of Freedom’ – 196BCE. </a:t>
            </a:r>
          </a:p>
          <a:p>
            <a:endParaRPr lang="en-GB" dirty="0"/>
          </a:p>
          <a:p>
            <a:endParaRPr lang="en-GB" dirty="0"/>
          </a:p>
          <a:p>
            <a:pPr marL="457200" lvl="1" indent="0">
              <a:buNone/>
            </a:pPr>
            <a:endParaRPr lang="en-GB" dirty="0"/>
          </a:p>
          <a:p>
            <a:endParaRPr lang="en-GB" dirty="0"/>
          </a:p>
        </p:txBody>
      </p:sp>
    </p:spTree>
    <p:extLst>
      <p:ext uri="{BB962C8B-B14F-4D97-AF65-F5344CB8AC3E}">
        <p14:creationId xmlns:p14="http://schemas.microsoft.com/office/powerpoint/2010/main" val="1068844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 Macedonian War, 200 BCE. </a:t>
            </a:r>
            <a:br>
              <a:rPr lang="en-GB" dirty="0"/>
            </a:br>
            <a:endParaRPr lang="en-GB" dirty="0"/>
          </a:p>
        </p:txBody>
      </p:sp>
      <p:sp>
        <p:nvSpPr>
          <p:cNvPr id="3" name="Content Placeholder 2"/>
          <p:cNvSpPr>
            <a:spLocks noGrp="1"/>
          </p:cNvSpPr>
          <p:nvPr>
            <p:ph idx="1"/>
          </p:nvPr>
        </p:nvSpPr>
        <p:spPr/>
        <p:txBody>
          <a:bodyPr/>
          <a:lstStyle/>
          <a:p>
            <a:r>
              <a:rPr lang="en-GB" dirty="0"/>
              <a:t>Pol. 16.27.1-4:</a:t>
            </a:r>
          </a:p>
          <a:p>
            <a:r>
              <a:rPr lang="en-GB" dirty="0"/>
              <a:t>‘</a:t>
            </a:r>
            <a:r>
              <a:rPr lang="en-GB" dirty="0" err="1"/>
              <a:t>Nicanor</a:t>
            </a:r>
            <a:r>
              <a:rPr lang="en-GB" dirty="0"/>
              <a:t>, by the command of Philip, made a raid upon Attica, and came as far as the Academy. Thereupon the Romans sent a herald to him, and bade him announce to his master, Philip, that "The Romans admonished him to make no war upon any Greek State, and to submit to an arbitration before a fair tribunal as to the injuries he had inflicted upon </a:t>
            </a:r>
            <a:r>
              <a:rPr lang="en-GB" dirty="0" err="1"/>
              <a:t>Attalus</a:t>
            </a:r>
            <a:r>
              <a:rPr lang="en-GB" dirty="0"/>
              <a:t>: that, if he did this, he might have peace with Rome, but, if he refused to obey, the opposite would immediately follow." On the receipt of this message </a:t>
            </a:r>
            <a:r>
              <a:rPr lang="en-GB" dirty="0" err="1"/>
              <a:t>Nicanor</a:t>
            </a:r>
            <a:r>
              <a:rPr lang="en-GB" dirty="0"/>
              <a:t> retired. Then the Romans sailed along the coast of Epirus and delivered a similar announcement in regard to Philip in the town of </a:t>
            </a:r>
            <a:r>
              <a:rPr lang="en-GB" dirty="0" err="1"/>
              <a:t>Phoenice</a:t>
            </a:r>
            <a:r>
              <a:rPr lang="en-GB" dirty="0"/>
              <a:t>; also to </a:t>
            </a:r>
            <a:r>
              <a:rPr lang="en-GB" dirty="0" err="1"/>
              <a:t>Amynandrus</a:t>
            </a:r>
            <a:r>
              <a:rPr lang="en-GB" dirty="0"/>
              <a:t> in the district of </a:t>
            </a:r>
            <a:r>
              <a:rPr lang="en-GB" dirty="0" err="1"/>
              <a:t>Athamania</a:t>
            </a:r>
            <a:r>
              <a:rPr lang="en-GB" dirty="0"/>
              <a:t>; also to the </a:t>
            </a:r>
            <a:r>
              <a:rPr lang="en-GB" dirty="0" err="1"/>
              <a:t>Aetolians</a:t>
            </a:r>
            <a:r>
              <a:rPr lang="en-GB" dirty="0"/>
              <a:t> in </a:t>
            </a:r>
            <a:r>
              <a:rPr lang="en-GB" dirty="0" err="1"/>
              <a:t>Naupactus</a:t>
            </a:r>
            <a:r>
              <a:rPr lang="en-GB" dirty="0"/>
              <a:t>, and the Achaeans in </a:t>
            </a:r>
            <a:r>
              <a:rPr lang="en-GB" dirty="0" err="1"/>
              <a:t>Aegium</a:t>
            </a:r>
            <a:r>
              <a:rPr lang="en-GB" dirty="0"/>
              <a:t>.’</a:t>
            </a:r>
          </a:p>
        </p:txBody>
      </p:sp>
    </p:spTree>
    <p:extLst>
      <p:ext uri="{BB962C8B-B14F-4D97-AF65-F5344CB8AC3E}">
        <p14:creationId xmlns:p14="http://schemas.microsoft.com/office/powerpoint/2010/main" val="3507438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Conference at </a:t>
            </a:r>
            <a:r>
              <a:rPr lang="en-GB" dirty="0" err="1"/>
              <a:t>Nikaia</a:t>
            </a:r>
            <a:r>
              <a:rPr lang="en-GB" dirty="0"/>
              <a:t>, 198 BCE</a:t>
            </a:r>
          </a:p>
        </p:txBody>
      </p:sp>
      <p:sp>
        <p:nvSpPr>
          <p:cNvPr id="3" name="Content Placeholder 2"/>
          <p:cNvSpPr>
            <a:spLocks noGrp="1"/>
          </p:cNvSpPr>
          <p:nvPr>
            <p:ph idx="1"/>
          </p:nvPr>
        </p:nvSpPr>
        <p:spPr/>
        <p:txBody>
          <a:bodyPr>
            <a:normAutofit/>
          </a:bodyPr>
          <a:lstStyle/>
          <a:p>
            <a:r>
              <a:rPr lang="en-GB" sz="2000" dirty="0"/>
              <a:t>Eckstein 2008: ‘primitive diplomacy’.</a:t>
            </a:r>
          </a:p>
          <a:p>
            <a:endParaRPr lang="en-GB" sz="2000" dirty="0"/>
          </a:p>
          <a:p>
            <a:r>
              <a:rPr lang="en-GB" sz="2000" dirty="0"/>
              <a:t>Pol 18.1-8: </a:t>
            </a:r>
          </a:p>
          <a:p>
            <a:pPr lvl="1"/>
            <a:r>
              <a:rPr lang="en-GB" sz="1800" dirty="0"/>
              <a:t>Large meeting of ‘actors’ – all with invested interest. </a:t>
            </a:r>
          </a:p>
          <a:p>
            <a:pPr lvl="1"/>
            <a:r>
              <a:rPr lang="en-GB" sz="1800" dirty="0"/>
              <a:t>Personal diplomacy. </a:t>
            </a:r>
          </a:p>
          <a:p>
            <a:pPr lvl="1"/>
            <a:r>
              <a:rPr lang="en-GB" sz="1800" dirty="0"/>
              <a:t>The impact of domestic factors.  </a:t>
            </a:r>
          </a:p>
        </p:txBody>
      </p:sp>
    </p:spTree>
    <p:extLst>
      <p:ext uri="{BB962C8B-B14F-4D97-AF65-F5344CB8AC3E}">
        <p14:creationId xmlns:p14="http://schemas.microsoft.com/office/powerpoint/2010/main" val="2365516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Day of Eleusis, 168 BCE</a:t>
            </a:r>
          </a:p>
        </p:txBody>
      </p:sp>
      <p:sp>
        <p:nvSpPr>
          <p:cNvPr id="3" name="Content Placeholder 2"/>
          <p:cNvSpPr>
            <a:spLocks noGrp="1"/>
          </p:cNvSpPr>
          <p:nvPr>
            <p:ph idx="1"/>
          </p:nvPr>
        </p:nvSpPr>
        <p:spPr>
          <a:xfrm>
            <a:off x="677334" y="1579419"/>
            <a:ext cx="8596668" cy="4461944"/>
          </a:xfrm>
        </p:spPr>
        <p:txBody>
          <a:bodyPr>
            <a:normAutofit fontScale="92500" lnSpcReduction="10000"/>
          </a:bodyPr>
          <a:lstStyle/>
          <a:p>
            <a:r>
              <a:rPr lang="en-GB" dirty="0"/>
              <a:t>Pol 29.27:</a:t>
            </a:r>
          </a:p>
          <a:p>
            <a:r>
              <a:rPr lang="en-GB" dirty="0"/>
              <a:t>‘Upon the king greeting him from some distance, and holding out his right hand to him, </a:t>
            </a:r>
            <a:r>
              <a:rPr lang="en-GB" dirty="0" err="1"/>
              <a:t>Popilius</a:t>
            </a:r>
            <a:r>
              <a:rPr lang="en-GB" dirty="0"/>
              <a:t> answered by holding out the tablets which contained the decree of the Senate, and bade Antiochus read that first: not thinking it right, I suppose, to give the usual sign of friendship until he knew the mind of the recipient, whether he were to be regarded as a friend or foe. On the king, after reading the despatch, saying that he desired to consult with his friends on the situation, </a:t>
            </a:r>
            <a:r>
              <a:rPr lang="en-GB" dirty="0" err="1"/>
              <a:t>Popilius</a:t>
            </a:r>
            <a:r>
              <a:rPr lang="en-GB" dirty="0"/>
              <a:t> did a thing which was looked upon as exceedingly overbearing and insolent. Happening to have a vine stick in his hand, he drew a circle round Antiochus with it, and ordered him to give his answer to the letter before he stepped out of that circumference. The king was taken aback by this haughty proceeding. After a brief interval of embarrassed silence, he replied that he would do whatever the Romans demanded. Then </a:t>
            </a:r>
            <a:r>
              <a:rPr lang="en-GB" dirty="0" err="1"/>
              <a:t>Popilius</a:t>
            </a:r>
            <a:r>
              <a:rPr lang="en-GB" dirty="0"/>
              <a:t> and his colleagues shook him by the hand, and one and all greeted him with warmth. The contents of the despatch was an order to put an end to the war with Ptolemy at once. Accordingly a stated number of days was allowed him, within which he withdrew his army into Syria, in high dudgeon indeed, and groaning in spirit, but yielding to the necessities of the time.’</a:t>
            </a:r>
          </a:p>
        </p:txBody>
      </p:sp>
    </p:spTree>
    <p:extLst>
      <p:ext uri="{BB962C8B-B14F-4D97-AF65-F5344CB8AC3E}">
        <p14:creationId xmlns:p14="http://schemas.microsoft.com/office/powerpoint/2010/main" val="3757269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Questions?</a:t>
            </a:r>
          </a:p>
        </p:txBody>
      </p:sp>
    </p:spTree>
    <p:extLst>
      <p:ext uri="{BB962C8B-B14F-4D97-AF65-F5344CB8AC3E}">
        <p14:creationId xmlns:p14="http://schemas.microsoft.com/office/powerpoint/2010/main" val="647232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lstStyle/>
          <a:p>
            <a:r>
              <a:rPr lang="en-GB" dirty="0" err="1"/>
              <a:t>Grynaviski</a:t>
            </a:r>
            <a:r>
              <a:rPr lang="en-GB" dirty="0"/>
              <a:t>, E., 2013, ‘The Bloodstained Spear: Public Reason and Declarations of War’. </a:t>
            </a:r>
            <a:r>
              <a:rPr lang="en-GB" i="1" dirty="0"/>
              <a:t>International Theory</a:t>
            </a:r>
            <a:r>
              <a:rPr lang="en-GB" dirty="0"/>
              <a:t>, 5.2, pp. 238-272. (DO NOT cite ancient sources in this style!!). </a:t>
            </a:r>
          </a:p>
          <a:p>
            <a:endParaRPr lang="en-GB" dirty="0"/>
          </a:p>
          <a:p>
            <a:r>
              <a:rPr lang="en-GB" dirty="0"/>
              <a:t>Low, P., 2007, </a:t>
            </a:r>
            <a:r>
              <a:rPr lang="en-GB" i="1" dirty="0"/>
              <a:t>Interstate Relations in Classical Greece</a:t>
            </a:r>
            <a:r>
              <a:rPr lang="en-GB" dirty="0"/>
              <a:t>. Cambridge: Cambridge University Press. Good intro to IR Theory for classicists, esp. pp. 1-33. </a:t>
            </a:r>
          </a:p>
        </p:txBody>
      </p:sp>
    </p:spTree>
    <p:extLst>
      <p:ext uri="{BB962C8B-B14F-4D97-AF65-F5344CB8AC3E}">
        <p14:creationId xmlns:p14="http://schemas.microsoft.com/office/powerpoint/2010/main" val="14887767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4126</TotalTime>
  <Words>799</Words>
  <Application>Microsoft Office PowerPoint</Application>
  <PresentationFormat>Widescreen</PresentationFormat>
  <Paragraphs>91</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Trebuchet MS</vt:lpstr>
      <vt:lpstr>Wingdings 3</vt:lpstr>
      <vt:lpstr>Facet</vt:lpstr>
      <vt:lpstr>War and Peace in the Ancient World</vt:lpstr>
      <vt:lpstr>Aims</vt:lpstr>
      <vt:lpstr>Bellum iustum</vt:lpstr>
      <vt:lpstr>Religion and War</vt:lpstr>
      <vt:lpstr>International Relations Theory</vt:lpstr>
      <vt:lpstr>International Relations Theory</vt:lpstr>
      <vt:lpstr>International Relations Theory</vt:lpstr>
      <vt:lpstr>PowerPoint Presentation</vt:lpstr>
      <vt:lpstr>Second Macedonian War, 200-196 BCE.  </vt:lpstr>
      <vt:lpstr>Second Macedonian War, 200 BCE.  </vt:lpstr>
      <vt:lpstr>Conference at Nikaia, 198 BCE</vt:lpstr>
      <vt:lpstr>Day of Eleusis, 168 BCE</vt:lpstr>
      <vt:lpstr>Questions?</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Chris Fleming</dc:creator>
  <cp:lastModifiedBy>Christopher Fleming</cp:lastModifiedBy>
  <cp:revision>102</cp:revision>
  <dcterms:created xsi:type="dcterms:W3CDTF">2017-01-27T16:38:00Z</dcterms:created>
  <dcterms:modified xsi:type="dcterms:W3CDTF">2018-12-01T13:51:10Z</dcterms:modified>
</cp:coreProperties>
</file>