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2"/>
  </p:notesMasterIdLst>
  <p:handoutMasterIdLst>
    <p:handoutMasterId r:id="rId43"/>
  </p:handoutMasterIdLst>
  <p:sldIdLst>
    <p:sldId id="324" r:id="rId2"/>
    <p:sldId id="327" r:id="rId3"/>
    <p:sldId id="258" r:id="rId4"/>
    <p:sldId id="328" r:id="rId5"/>
    <p:sldId id="281" r:id="rId6"/>
    <p:sldId id="298" r:id="rId7"/>
    <p:sldId id="259" r:id="rId8"/>
    <p:sldId id="329" r:id="rId9"/>
    <p:sldId id="330" r:id="rId10"/>
    <p:sldId id="331" r:id="rId11"/>
    <p:sldId id="260" r:id="rId12"/>
    <p:sldId id="301" r:id="rId13"/>
    <p:sldId id="283" r:id="rId14"/>
    <p:sldId id="261" r:id="rId15"/>
    <p:sldId id="332" r:id="rId16"/>
    <p:sldId id="262" r:id="rId17"/>
    <p:sldId id="263" r:id="rId18"/>
    <p:sldId id="333" r:id="rId19"/>
    <p:sldId id="264" r:id="rId20"/>
    <p:sldId id="289" r:id="rId21"/>
    <p:sldId id="266" r:id="rId22"/>
    <p:sldId id="291" r:id="rId23"/>
    <p:sldId id="290" r:id="rId24"/>
    <p:sldId id="295" r:id="rId25"/>
    <p:sldId id="293" r:id="rId26"/>
    <p:sldId id="294" r:id="rId27"/>
    <p:sldId id="268" r:id="rId28"/>
    <p:sldId id="296" r:id="rId29"/>
    <p:sldId id="269" r:id="rId30"/>
    <p:sldId id="334" r:id="rId31"/>
    <p:sldId id="271" r:id="rId32"/>
    <p:sldId id="272" r:id="rId33"/>
    <p:sldId id="273" r:id="rId34"/>
    <p:sldId id="274" r:id="rId35"/>
    <p:sldId id="275" r:id="rId36"/>
    <p:sldId id="276" r:id="rId37"/>
    <p:sldId id="335" r:id="rId38"/>
    <p:sldId id="336" r:id="rId39"/>
    <p:sldId id="297" r:id="rId40"/>
    <p:sldId id="322" r:id="rId4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32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87" autoAdjust="0"/>
    <p:restoredTop sz="94576" autoAdjust="0"/>
  </p:normalViewPr>
  <p:slideViewPr>
    <p:cSldViewPr>
      <p:cViewPr varScale="1">
        <p:scale>
          <a:sx n="91" d="100"/>
          <a:sy n="91" d="100"/>
        </p:scale>
        <p:origin x="188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09/07/2021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09/07/2021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09/07/2021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09/07/2021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09/07/2021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027480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91"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en.wikipedia.org/wiki/Help:IPA/English"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en.wikipedia.org/wiki/The_Structure_of_Scientific_Revolution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s://www.investopedia.com/terms/c/currency.asp"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onlinelibrary.wiley.com/action/doSearch?ContribAuthorStored=Ramaswamy,+Venkat" TargetMode="External"/><Relationship Id="rId2" Type="http://schemas.openxmlformats.org/officeDocument/2006/relationships/hyperlink" Target="https://onlinelibrary.wiley.com/action/doSearch?ContribAuthorStored=Prahalad,+C+K" TargetMode="External"/><Relationship Id="rId1" Type="http://schemas.openxmlformats.org/officeDocument/2006/relationships/slideLayout" Target="../slideLayouts/slideLayout2.xml"/><Relationship Id="rId5" Type="http://schemas.openxmlformats.org/officeDocument/2006/relationships/hyperlink" Target="https://onlinelibrary.wiley.com/toc/15206653/2004/18/3" TargetMode="External"/><Relationship Id="rId4" Type="http://schemas.openxmlformats.org/officeDocument/2006/relationships/hyperlink" Target="https://onlinelibrary.wiley.com/journal/15206653"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371600" y="1268760"/>
            <a:ext cx="7772400" cy="2520280"/>
          </a:xfrm>
        </p:spPr>
        <p:txBody>
          <a:bodyPr/>
          <a:lstStyle/>
          <a:p>
            <a:br>
              <a:rPr lang="en-GB" altLang="en-US" sz="3200" dirty="0"/>
            </a:br>
            <a:br>
              <a:rPr lang="en-GB" altLang="en-US" sz="3200" dirty="0"/>
            </a:br>
            <a:r>
              <a:rPr lang="en-GB" sz="3200" b="1" dirty="0"/>
              <a:t>Visions for the Future – Theoretical Perspectives on Management LCDB7006 </a:t>
            </a:r>
            <a:br>
              <a:rPr lang="en-GB" sz="3200" b="1" dirty="0"/>
            </a:br>
            <a:r>
              <a:rPr lang="en-US" altLang="en-US" sz="3200" b="1" dirty="0">
                <a:solidFill>
                  <a:srgbClr val="FF0000"/>
                </a:solidFill>
              </a:rPr>
              <a:t>Lecture 1</a:t>
            </a:r>
            <a:br>
              <a:rPr lang="en-US" altLang="en-US" sz="3200" b="1" dirty="0">
                <a:solidFill>
                  <a:srgbClr val="FF0000"/>
                </a:solidFill>
              </a:rPr>
            </a:br>
            <a:r>
              <a:rPr lang="en-GB" sz="3200" dirty="0">
                <a:highlight>
                  <a:srgbClr val="FFFF00"/>
                </a:highlight>
              </a:rPr>
              <a:t>Management &amp; Paradigms</a:t>
            </a:r>
            <a:br>
              <a:rPr lang="en-US" altLang="en-US" sz="3200" b="1" dirty="0">
                <a:solidFill>
                  <a:srgbClr val="FF0000"/>
                </a:solidFill>
              </a:rPr>
            </a:br>
            <a:endParaRPr lang="en-US" dirty="0">
              <a:solidFill>
                <a:srgbClr val="FF0000"/>
              </a:solidFill>
            </a:endParaRPr>
          </a:p>
        </p:txBody>
      </p:sp>
      <p:sp>
        <p:nvSpPr>
          <p:cNvPr id="4" name="Oval 3">
            <a:extLst>
              <a:ext uri="{FF2B5EF4-FFF2-40B4-BE49-F238E27FC236}">
                <a16:creationId xmlns:a16="http://schemas.microsoft.com/office/drawing/2014/main" id="{E489796A-D880-E54D-8805-3A03AC9DC63D}"/>
              </a:ext>
            </a:extLst>
          </p:cNvPr>
          <p:cNvSpPr/>
          <p:nvPr/>
        </p:nvSpPr>
        <p:spPr>
          <a:xfrm>
            <a:off x="1691680" y="1412776"/>
            <a:ext cx="1656220" cy="648071"/>
          </a:xfrm>
          <a:prstGeom prst="ellipse">
            <a:avLst/>
          </a:prstGeom>
          <a:gradFill flip="none" rotWithShape="1">
            <a:gsLst>
              <a:gs pos="0">
                <a:schemeClr val="bg1">
                  <a:lumMod val="85000"/>
                  <a:alpha val="16000"/>
                </a:schemeClr>
              </a:gs>
              <a:gs pos="100000">
                <a:srgbClr val="000000">
                  <a:alpha val="16000"/>
                </a:srgbClr>
              </a:gs>
            </a:gsLst>
            <a:lin ang="5700000" scaled="0"/>
            <a:tileRect/>
          </a:gra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00485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1209"/>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solidFill>
                  <a:srgbClr val="0432FF"/>
                </a:solidFill>
              </a:rPr>
              <a:t>Your vision for the future</a:t>
            </a:r>
          </a:p>
        </p:txBody>
      </p:sp>
      <p:sp>
        <p:nvSpPr>
          <p:cNvPr id="3" name="Content Placeholder 2"/>
          <p:cNvSpPr>
            <a:spLocks noGrp="1"/>
          </p:cNvSpPr>
          <p:nvPr>
            <p:ph idx="1"/>
          </p:nvPr>
        </p:nvSpPr>
        <p:spPr/>
        <p:txBody>
          <a:bodyPr/>
          <a:lstStyle/>
          <a:p>
            <a:r>
              <a:rPr lang="en-GB" dirty="0"/>
              <a:t>Introduce yourself and tell us what you know about management. </a:t>
            </a:r>
          </a:p>
          <a:p>
            <a:r>
              <a:rPr lang="en-GB" dirty="0"/>
              <a:t>Tell us your definition of management, if you have one.</a:t>
            </a:r>
          </a:p>
          <a:p>
            <a:r>
              <a:rPr lang="en-GB" dirty="0"/>
              <a:t>Tell us about a significant management challenge you faced.</a:t>
            </a:r>
          </a:p>
          <a:p>
            <a:r>
              <a:rPr lang="en-GB" dirty="0"/>
              <a:t>Tell us your experience of creating value.</a:t>
            </a:r>
          </a:p>
        </p:txBody>
      </p:sp>
    </p:spTree>
    <p:extLst>
      <p:ext uri="{BB962C8B-B14F-4D97-AF65-F5344CB8AC3E}">
        <p14:creationId xmlns:p14="http://schemas.microsoft.com/office/powerpoint/2010/main" val="3514140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a:t>Management Definitions</a:t>
            </a:r>
          </a:p>
        </p:txBody>
      </p:sp>
      <p:sp>
        <p:nvSpPr>
          <p:cNvPr id="3" name="Content Placeholder 2"/>
          <p:cNvSpPr>
            <a:spLocks noGrp="1"/>
          </p:cNvSpPr>
          <p:nvPr>
            <p:ph idx="1"/>
          </p:nvPr>
        </p:nvSpPr>
        <p:spPr>
          <a:xfrm>
            <a:off x="107504" y="980728"/>
            <a:ext cx="8928992" cy="4536504"/>
          </a:xfrm>
        </p:spPr>
        <p:txBody>
          <a:bodyPr>
            <a:normAutofit fontScale="70000" lnSpcReduction="20000"/>
          </a:bodyPr>
          <a:lstStyle/>
          <a:p>
            <a:pPr marL="0" indent="0">
              <a:buNone/>
            </a:pPr>
            <a:endParaRPr lang="en-GB" dirty="0"/>
          </a:p>
          <a:p>
            <a:r>
              <a:rPr lang="en-GB" sz="4000" dirty="0"/>
              <a:t>‘A collection of ideas which set forth general rules on how to manage a business or organization. Management theory addresses how managers and supervisors relate to their organizations in the knowledge of its goals, the implementation of effective means to get the goals accomplished and how to motivate employees to perform to the highest standard.’ </a:t>
            </a:r>
            <a:br>
              <a:rPr lang="en-GB" sz="4000" dirty="0"/>
            </a:br>
            <a:r>
              <a:rPr lang="en-GB" sz="4000" dirty="0"/>
              <a:t> </a:t>
            </a:r>
          </a:p>
          <a:p>
            <a:r>
              <a:rPr lang="en-GB" sz="4000" dirty="0"/>
              <a:t>‘The art of getting things done through people.’ Mary P </a:t>
            </a:r>
            <a:r>
              <a:rPr lang="en-GB" sz="4000" dirty="0" err="1"/>
              <a:t>Follet</a:t>
            </a:r>
            <a:r>
              <a:rPr lang="en-GB" sz="4000" dirty="0"/>
              <a:t>.</a:t>
            </a:r>
          </a:p>
          <a:p>
            <a:endParaRPr lang="en-GB" dirty="0"/>
          </a:p>
        </p:txBody>
      </p:sp>
    </p:spTree>
    <p:extLst>
      <p:ext uri="{BB962C8B-B14F-4D97-AF65-F5344CB8AC3E}">
        <p14:creationId xmlns:p14="http://schemas.microsoft.com/office/powerpoint/2010/main" val="239287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450188"/>
            <a:ext cx="7488832" cy="4968554"/>
          </a:xfrm>
          <a:prstGeom prst="rect">
            <a:avLst/>
          </a:prstGeom>
        </p:spPr>
      </p:pic>
      <p:sp>
        <p:nvSpPr>
          <p:cNvPr id="3" name="TextBox 2"/>
          <p:cNvSpPr txBox="1"/>
          <p:nvPr/>
        </p:nvSpPr>
        <p:spPr>
          <a:xfrm rot="16200000">
            <a:off x="-1984001" y="2395918"/>
            <a:ext cx="4968553" cy="553998"/>
          </a:xfrm>
          <a:prstGeom prst="rect">
            <a:avLst/>
          </a:prstGeom>
          <a:noFill/>
        </p:spPr>
        <p:txBody>
          <a:bodyPr wrap="square" rtlCol="0">
            <a:spAutoFit/>
          </a:bodyPr>
          <a:lstStyle/>
          <a:p>
            <a:r>
              <a:rPr lang="en-GB" sz="3000" dirty="0"/>
              <a:t>Hamel’s Principles</a:t>
            </a:r>
          </a:p>
        </p:txBody>
      </p:sp>
    </p:spTree>
    <p:extLst>
      <p:ext uri="{BB962C8B-B14F-4D97-AF65-F5344CB8AC3E}">
        <p14:creationId xmlns:p14="http://schemas.microsoft.com/office/powerpoint/2010/main" val="3048022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1143000"/>
          </a:xfrm>
        </p:spPr>
        <p:txBody>
          <a:bodyPr/>
          <a:lstStyle/>
          <a:p>
            <a:r>
              <a:rPr lang="en-GB" dirty="0"/>
              <a:t>Management</a:t>
            </a:r>
          </a:p>
        </p:txBody>
      </p:sp>
      <p:sp>
        <p:nvSpPr>
          <p:cNvPr id="3" name="Content Placeholder 2"/>
          <p:cNvSpPr>
            <a:spLocks noGrp="1"/>
          </p:cNvSpPr>
          <p:nvPr>
            <p:ph idx="1"/>
          </p:nvPr>
        </p:nvSpPr>
        <p:spPr>
          <a:xfrm>
            <a:off x="323528" y="836712"/>
            <a:ext cx="8229600" cy="3917032"/>
          </a:xfrm>
        </p:spPr>
        <p:txBody>
          <a:bodyPr>
            <a:normAutofit fontScale="92500"/>
          </a:bodyPr>
          <a:lstStyle/>
          <a:p>
            <a:pPr marL="0" indent="0">
              <a:buNone/>
            </a:pPr>
            <a:endParaRPr lang="en-GB" dirty="0"/>
          </a:p>
          <a:p>
            <a:r>
              <a:rPr lang="en-GB" b="1" dirty="0"/>
              <a:t>1890 - a company with 4 employees &amp; 100 workers</a:t>
            </a:r>
            <a:endParaRPr lang="en-GB" dirty="0"/>
          </a:p>
          <a:p>
            <a:r>
              <a:rPr lang="en-GB" b="1" dirty="0"/>
              <a:t>1901 - Carnegie Steel $1 billion company</a:t>
            </a:r>
            <a:endParaRPr lang="en-GB" dirty="0"/>
          </a:p>
          <a:p>
            <a:r>
              <a:rPr lang="en-GB" b="1" dirty="0"/>
              <a:t>1903 - Ford Motors produces 1 million cars per year</a:t>
            </a:r>
            <a:endParaRPr lang="en-GB" dirty="0"/>
          </a:p>
          <a:p>
            <a:r>
              <a:rPr lang="en-GB" b="1" dirty="0"/>
              <a:t>2019 - Apple $1 trillion company</a:t>
            </a:r>
            <a:endParaRPr lang="en-GB" dirty="0"/>
          </a:p>
          <a:p>
            <a:endParaRPr lang="en-GB" dirty="0"/>
          </a:p>
        </p:txBody>
      </p:sp>
    </p:spTree>
    <p:extLst>
      <p:ext uri="{BB962C8B-B14F-4D97-AF65-F5344CB8AC3E}">
        <p14:creationId xmlns:p14="http://schemas.microsoft.com/office/powerpoint/2010/main" val="3399002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300" b="1" dirty="0">
                <a:solidFill>
                  <a:schemeClr val="accent4"/>
                </a:solidFill>
              </a:rPr>
              <a:t>Definition</a:t>
            </a:r>
            <a:br>
              <a:rPr lang="en-GB" dirty="0">
                <a:solidFill>
                  <a:schemeClr val="accent4"/>
                </a:solidFill>
              </a:rPr>
            </a:br>
            <a:endParaRPr lang="en-GB" dirty="0">
              <a:solidFill>
                <a:schemeClr val="accent4"/>
              </a:solidFill>
            </a:endParaRPr>
          </a:p>
        </p:txBody>
      </p:sp>
      <p:sp>
        <p:nvSpPr>
          <p:cNvPr id="3" name="Content Placeholder 2"/>
          <p:cNvSpPr>
            <a:spLocks noGrp="1"/>
          </p:cNvSpPr>
          <p:nvPr>
            <p:ph idx="1"/>
          </p:nvPr>
        </p:nvSpPr>
        <p:spPr>
          <a:xfrm>
            <a:off x="179512" y="846138"/>
            <a:ext cx="8229600" cy="3917032"/>
          </a:xfrm>
        </p:spPr>
        <p:txBody>
          <a:bodyPr/>
          <a:lstStyle/>
          <a:p>
            <a:pPr lvl="1"/>
            <a:r>
              <a:rPr lang="en-GB" dirty="0"/>
              <a:t>How I would define management (1 hour)</a:t>
            </a:r>
          </a:p>
          <a:p>
            <a:pPr lvl="1"/>
            <a:r>
              <a:rPr lang="en-GB" dirty="0"/>
              <a:t>Work in groups</a:t>
            </a:r>
          </a:p>
          <a:p>
            <a:pPr lvl="1"/>
            <a:r>
              <a:rPr lang="en-GB" dirty="0"/>
              <a:t>First define management individually</a:t>
            </a:r>
          </a:p>
          <a:p>
            <a:pPr lvl="1"/>
            <a:r>
              <a:rPr lang="en-GB" dirty="0"/>
              <a:t>Then compare your ideas and make a group definition of management</a:t>
            </a:r>
          </a:p>
          <a:p>
            <a:pPr lvl="1"/>
            <a:r>
              <a:rPr lang="en-GB" dirty="0"/>
              <a:t>Write out the group’s definition</a:t>
            </a:r>
          </a:p>
          <a:p>
            <a:pPr lvl="1"/>
            <a:r>
              <a:rPr lang="en-GB" dirty="0"/>
              <a:t>You should draw on your life’s experience, work experience, academic sources</a:t>
            </a:r>
          </a:p>
          <a:p>
            <a:pPr lvl="1"/>
            <a:r>
              <a:rPr lang="en-GB" dirty="0"/>
              <a:t>Can you innovate management?</a:t>
            </a:r>
          </a:p>
          <a:p>
            <a:endParaRPr lang="en-GB" dirty="0"/>
          </a:p>
        </p:txBody>
      </p:sp>
    </p:spTree>
    <p:extLst>
      <p:ext uri="{BB962C8B-B14F-4D97-AF65-F5344CB8AC3E}">
        <p14:creationId xmlns:p14="http://schemas.microsoft.com/office/powerpoint/2010/main" val="2651572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Paradigm</a:t>
            </a:r>
          </a:p>
        </p:txBody>
      </p:sp>
      <p:sp>
        <p:nvSpPr>
          <p:cNvPr id="3" name="Content Placeholder 2"/>
          <p:cNvSpPr>
            <a:spLocks noGrp="1"/>
          </p:cNvSpPr>
          <p:nvPr>
            <p:ph idx="1"/>
          </p:nvPr>
        </p:nvSpPr>
        <p:spPr>
          <a:xfrm>
            <a:off x="857250" y="1420552"/>
            <a:ext cx="7429499" cy="3052973"/>
          </a:xfrm>
        </p:spPr>
        <p:txBody>
          <a:bodyPr>
            <a:normAutofit/>
          </a:bodyPr>
          <a:lstStyle/>
          <a:p>
            <a:r>
              <a:rPr lang="en-GB" dirty="0"/>
              <a:t>a </a:t>
            </a:r>
            <a:r>
              <a:rPr lang="en-GB" b="1" dirty="0"/>
              <a:t>paradigm</a:t>
            </a:r>
            <a:r>
              <a:rPr lang="en-GB" dirty="0"/>
              <a:t> (</a:t>
            </a:r>
            <a:r>
              <a:rPr lang="en-GB" dirty="0">
                <a:hlinkClick r:id="rId2" tooltip="Help:IPA/English"/>
              </a:rPr>
              <a:t>/ˈ</a:t>
            </a:r>
            <a:r>
              <a:rPr lang="en-GB" dirty="0" err="1">
                <a:hlinkClick r:id="rId2" tooltip="Help:IPA/English"/>
              </a:rPr>
              <a:t>pærədaɪm</a:t>
            </a:r>
            <a:r>
              <a:rPr lang="en-GB" dirty="0">
                <a:hlinkClick r:id="rId2" tooltip="Help:IPA/English"/>
              </a:rPr>
              <a:t>/</a:t>
            </a:r>
            <a:r>
              <a:rPr lang="en-GB" dirty="0"/>
              <a:t>) is a distinct set of concepts or thought patterns, including theories, research methods, postulates, and standards for what constitutes legitimate contributions to a field.</a:t>
            </a:r>
          </a:p>
          <a:p>
            <a:endParaRPr lang="en-GB" dirty="0"/>
          </a:p>
        </p:txBody>
      </p:sp>
    </p:spTree>
    <p:extLst>
      <p:ext uri="{BB962C8B-B14F-4D97-AF65-F5344CB8AC3E}">
        <p14:creationId xmlns:p14="http://schemas.microsoft.com/office/powerpoint/2010/main" val="3565832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Thomas Kuhn </a:t>
            </a:r>
          </a:p>
        </p:txBody>
      </p:sp>
      <p:sp>
        <p:nvSpPr>
          <p:cNvPr id="3" name="Content Placeholder 2"/>
          <p:cNvSpPr>
            <a:spLocks noGrp="1"/>
          </p:cNvSpPr>
          <p:nvPr>
            <p:ph idx="1"/>
          </p:nvPr>
        </p:nvSpPr>
        <p:spPr/>
        <p:txBody>
          <a:bodyPr>
            <a:normAutofit/>
          </a:bodyPr>
          <a:lstStyle/>
          <a:p>
            <a:r>
              <a:rPr lang="en-GB" dirty="0"/>
              <a:t>A paradigm is the set of concepts and practices that define a scientific discipline at any particular period of time. </a:t>
            </a:r>
          </a:p>
          <a:p>
            <a:endParaRPr lang="en-GB" dirty="0"/>
          </a:p>
        </p:txBody>
      </p:sp>
    </p:spTree>
    <p:extLst>
      <p:ext uri="{BB962C8B-B14F-4D97-AF65-F5344CB8AC3E}">
        <p14:creationId xmlns:p14="http://schemas.microsoft.com/office/powerpoint/2010/main" val="214901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scientific paradigm</a:t>
            </a:r>
            <a:br>
              <a:rPr lang="en-GB" dirty="0"/>
            </a:br>
            <a:endParaRPr lang="en-GB" dirty="0"/>
          </a:p>
        </p:txBody>
      </p:sp>
      <p:sp>
        <p:nvSpPr>
          <p:cNvPr id="3" name="Content Placeholder 2"/>
          <p:cNvSpPr>
            <a:spLocks noGrp="1"/>
          </p:cNvSpPr>
          <p:nvPr>
            <p:ph idx="1"/>
          </p:nvPr>
        </p:nvSpPr>
        <p:spPr/>
        <p:txBody>
          <a:bodyPr/>
          <a:lstStyle/>
          <a:p>
            <a:r>
              <a:rPr lang="en-GB" dirty="0"/>
              <a:t>"universally recognized scientific achievements that, for a time, provide model problems and solutions for a community of practitioners.</a:t>
            </a:r>
            <a:r>
              <a:rPr lang="en-GB" i="1" dirty="0">
                <a:hlinkClick r:id="rId2" tooltip="The Structure of Scientific Revolutions"/>
              </a:rPr>
              <a:t> </a:t>
            </a:r>
            <a:endParaRPr lang="en-GB" i="1" dirty="0">
              <a:hlinkClick r:id="" action="ppaction://noaction"/>
            </a:endParaRPr>
          </a:p>
          <a:p>
            <a:r>
              <a:rPr lang="en-GB" i="1" dirty="0">
                <a:hlinkClick r:id="" action="ppaction://noaction"/>
              </a:rPr>
              <a:t>The </a:t>
            </a:r>
            <a:r>
              <a:rPr lang="en-GB" i="1" dirty="0">
                <a:hlinkClick r:id="rId2" tooltip="The Structure of Scientific Revolutions"/>
              </a:rPr>
              <a:t>Structure of Scientific Evolutions</a:t>
            </a:r>
            <a:r>
              <a:rPr lang="en-GB" dirty="0"/>
              <a:t> (first published in 1962)</a:t>
            </a:r>
          </a:p>
        </p:txBody>
      </p:sp>
    </p:spTree>
    <p:extLst>
      <p:ext uri="{BB962C8B-B14F-4D97-AF65-F5344CB8AC3E}">
        <p14:creationId xmlns:p14="http://schemas.microsoft.com/office/powerpoint/2010/main" val="1196764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Paradigms</a:t>
            </a:r>
          </a:p>
        </p:txBody>
      </p:sp>
      <p:sp>
        <p:nvSpPr>
          <p:cNvPr id="3" name="Content Placeholder 2"/>
          <p:cNvSpPr>
            <a:spLocks noGrp="1"/>
          </p:cNvSpPr>
          <p:nvPr>
            <p:ph idx="1"/>
          </p:nvPr>
        </p:nvSpPr>
        <p:spPr/>
        <p:txBody>
          <a:bodyPr/>
          <a:lstStyle/>
          <a:p>
            <a:r>
              <a:rPr lang="en-GB" dirty="0"/>
              <a:t>Scientific Management - </a:t>
            </a:r>
            <a:r>
              <a:rPr lang="en-GB" dirty="0">
                <a:solidFill>
                  <a:srgbClr val="0432FF"/>
                </a:solidFill>
              </a:rPr>
              <a:t>F.W. Taylor</a:t>
            </a:r>
          </a:p>
          <a:p>
            <a:pPr lvl="1"/>
            <a:r>
              <a:rPr lang="en-GB" dirty="0"/>
              <a:t>Administrative Science</a:t>
            </a:r>
          </a:p>
          <a:p>
            <a:r>
              <a:rPr lang="en-GB" dirty="0"/>
              <a:t>Bureaucracy – </a:t>
            </a:r>
            <a:r>
              <a:rPr lang="en-GB" dirty="0">
                <a:solidFill>
                  <a:srgbClr val="0432FF"/>
                </a:solidFill>
              </a:rPr>
              <a:t>Max Weber</a:t>
            </a:r>
          </a:p>
          <a:p>
            <a:r>
              <a:rPr lang="en-GB" dirty="0"/>
              <a:t>Work and Worker/Human Relations – </a:t>
            </a:r>
            <a:r>
              <a:rPr lang="en-GB" dirty="0">
                <a:solidFill>
                  <a:srgbClr val="0432FF"/>
                </a:solidFill>
              </a:rPr>
              <a:t>Elton Mayo </a:t>
            </a:r>
          </a:p>
          <a:p>
            <a:r>
              <a:rPr lang="en-GB" dirty="0"/>
              <a:t>Systems - </a:t>
            </a:r>
            <a:r>
              <a:rPr lang="en-GB" dirty="0">
                <a:solidFill>
                  <a:srgbClr val="0432FF"/>
                </a:solidFill>
              </a:rPr>
              <a:t>Ludwig von </a:t>
            </a:r>
            <a:r>
              <a:rPr lang="en-GB" dirty="0" err="1">
                <a:solidFill>
                  <a:srgbClr val="0432FF"/>
                </a:solidFill>
              </a:rPr>
              <a:t>Bertalanffy</a:t>
            </a:r>
            <a:r>
              <a:rPr lang="en-GB" dirty="0">
                <a:solidFill>
                  <a:srgbClr val="0432FF"/>
                </a:solidFill>
              </a:rPr>
              <a:t> </a:t>
            </a:r>
          </a:p>
        </p:txBody>
      </p:sp>
    </p:spTree>
    <p:extLst>
      <p:ext uri="{BB962C8B-B14F-4D97-AF65-F5344CB8AC3E}">
        <p14:creationId xmlns:p14="http://schemas.microsoft.com/office/powerpoint/2010/main" val="4159541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Paradigmatic Behaviour</a:t>
            </a:r>
          </a:p>
        </p:txBody>
      </p:sp>
      <p:sp>
        <p:nvSpPr>
          <p:cNvPr id="3" name="Content Placeholder 2"/>
          <p:cNvSpPr>
            <a:spLocks noGrp="1"/>
          </p:cNvSpPr>
          <p:nvPr>
            <p:ph idx="1"/>
          </p:nvPr>
        </p:nvSpPr>
        <p:spPr/>
        <p:txBody>
          <a:bodyPr>
            <a:normAutofit fontScale="77500" lnSpcReduction="20000"/>
          </a:bodyPr>
          <a:lstStyle/>
          <a:p>
            <a:r>
              <a:rPr lang="en-GB" i="1" dirty="0"/>
              <a:t>what</a:t>
            </a:r>
            <a:r>
              <a:rPr lang="en-GB" dirty="0"/>
              <a:t> is to be observed and scrutinized</a:t>
            </a:r>
          </a:p>
          <a:p>
            <a:r>
              <a:rPr lang="en-GB" dirty="0"/>
              <a:t>the kind of </a:t>
            </a:r>
            <a:r>
              <a:rPr lang="en-GB" i="1" dirty="0"/>
              <a:t>questions</a:t>
            </a:r>
            <a:r>
              <a:rPr lang="en-GB" dirty="0"/>
              <a:t> that are supposed to be asked and probed for answers in relation to this subject</a:t>
            </a:r>
          </a:p>
          <a:p>
            <a:r>
              <a:rPr lang="en-GB" i="1" dirty="0"/>
              <a:t>how</a:t>
            </a:r>
            <a:r>
              <a:rPr lang="en-GB" dirty="0"/>
              <a:t> these questions are to be structured</a:t>
            </a:r>
          </a:p>
          <a:p>
            <a:r>
              <a:rPr lang="en-GB" i="1" dirty="0"/>
              <a:t>what</a:t>
            </a:r>
            <a:r>
              <a:rPr lang="en-GB" dirty="0"/>
              <a:t> predictions made by the primary theory within the discipline</a:t>
            </a:r>
          </a:p>
          <a:p>
            <a:r>
              <a:rPr lang="en-GB" i="1" dirty="0"/>
              <a:t>how</a:t>
            </a:r>
            <a:r>
              <a:rPr lang="en-GB" dirty="0"/>
              <a:t> the results of scientific investigations should be interpreted</a:t>
            </a:r>
          </a:p>
          <a:p>
            <a:r>
              <a:rPr lang="en-GB" i="1" dirty="0"/>
              <a:t>how</a:t>
            </a:r>
            <a:r>
              <a:rPr lang="en-GB" dirty="0"/>
              <a:t> an experiment is to be conducted, and </a:t>
            </a:r>
            <a:r>
              <a:rPr lang="en-GB" i="1" dirty="0"/>
              <a:t>what</a:t>
            </a:r>
            <a:r>
              <a:rPr lang="en-GB" dirty="0"/>
              <a:t> equipment is available to conduct the experiment.</a:t>
            </a:r>
          </a:p>
          <a:p>
            <a:endParaRPr lang="en-GB" dirty="0"/>
          </a:p>
        </p:txBody>
      </p:sp>
    </p:spTree>
    <p:extLst>
      <p:ext uri="{BB962C8B-B14F-4D97-AF65-F5344CB8AC3E}">
        <p14:creationId xmlns:p14="http://schemas.microsoft.com/office/powerpoint/2010/main" val="3374799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75" b="1" dirty="0">
                <a:solidFill>
                  <a:schemeClr val="accent4"/>
                </a:solidFill>
              </a:rPr>
              <a:t>S Curve problem: </a:t>
            </a:r>
            <a:r>
              <a:rPr lang="en-GB" sz="3675" dirty="0">
                <a:solidFill>
                  <a:schemeClr val="accent4"/>
                </a:solidFill>
              </a:rPr>
              <a:t>Modern management problems</a:t>
            </a:r>
            <a:br>
              <a:rPr lang="en-GB" b="1" dirty="0"/>
            </a:br>
            <a:endParaRPr lang="en-GB" dirty="0"/>
          </a:p>
        </p:txBody>
      </p:sp>
      <p:sp>
        <p:nvSpPr>
          <p:cNvPr id="3" name="Content Placeholder 2"/>
          <p:cNvSpPr>
            <a:spLocks noGrp="1"/>
          </p:cNvSpPr>
          <p:nvPr>
            <p:ph idx="1"/>
          </p:nvPr>
        </p:nvSpPr>
        <p:spPr>
          <a:xfrm>
            <a:off x="323528" y="1124744"/>
            <a:ext cx="8568952" cy="4176464"/>
          </a:xfrm>
        </p:spPr>
        <p:txBody>
          <a:bodyPr>
            <a:normAutofit fontScale="92500" lnSpcReduction="20000"/>
          </a:bodyPr>
          <a:lstStyle/>
          <a:p>
            <a:pPr lvl="1"/>
            <a:r>
              <a:rPr lang="en-GB" dirty="0"/>
              <a:t>My approach to solving management problems (30 mins)</a:t>
            </a:r>
          </a:p>
          <a:p>
            <a:pPr lvl="1"/>
            <a:r>
              <a:rPr lang="en-GB" dirty="0"/>
              <a:t>Work in groups</a:t>
            </a:r>
          </a:p>
          <a:p>
            <a:pPr lvl="1"/>
            <a:r>
              <a:rPr lang="en-GB" dirty="0"/>
              <a:t>First identify a management problem that fits the S curve</a:t>
            </a:r>
          </a:p>
          <a:p>
            <a:pPr lvl="1"/>
            <a:r>
              <a:rPr lang="en-GB" dirty="0"/>
              <a:t>What area would you seek to improve?</a:t>
            </a:r>
          </a:p>
          <a:p>
            <a:pPr lvl="1"/>
            <a:r>
              <a:rPr lang="en-GB" dirty="0"/>
              <a:t>Justify why you choose those areas by stating the efficiency gains</a:t>
            </a:r>
          </a:p>
          <a:p>
            <a:pPr lvl="1"/>
            <a:r>
              <a:rPr lang="en-GB" dirty="0"/>
              <a:t>You should draw on your work experience and academic sources</a:t>
            </a:r>
          </a:p>
          <a:p>
            <a:pPr lvl="1"/>
            <a:r>
              <a:rPr lang="en-GB" dirty="0"/>
              <a:t>Can you innovate management?</a:t>
            </a:r>
          </a:p>
          <a:p>
            <a:pPr lvl="1"/>
            <a:endParaRPr lang="en-GB" dirty="0"/>
          </a:p>
          <a:p>
            <a:endParaRPr lang="en-GB" dirty="0"/>
          </a:p>
        </p:txBody>
      </p:sp>
    </p:spTree>
    <p:extLst>
      <p:ext uri="{BB962C8B-B14F-4D97-AF65-F5344CB8AC3E}">
        <p14:creationId xmlns:p14="http://schemas.microsoft.com/office/powerpoint/2010/main" val="41979619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723"/>
            <a:ext cx="8229600" cy="1143000"/>
          </a:xfrm>
        </p:spPr>
        <p:txBody>
          <a:bodyPr>
            <a:normAutofit/>
          </a:bodyPr>
          <a:lstStyle/>
          <a:p>
            <a:r>
              <a:rPr lang="en-GB" sz="3300" b="1" dirty="0">
                <a:solidFill>
                  <a:schemeClr val="accent4"/>
                </a:solidFill>
              </a:rPr>
              <a:t>Management Problems: S curve</a:t>
            </a:r>
            <a:endParaRPr lang="en-GB" sz="3300" dirty="0">
              <a:solidFill>
                <a:schemeClr val="accent4"/>
              </a:solidFill>
            </a:endParaRPr>
          </a:p>
        </p:txBody>
      </p:sp>
      <p:sp>
        <p:nvSpPr>
          <p:cNvPr id="3" name="Content Placeholder 2"/>
          <p:cNvSpPr>
            <a:spLocks noGrp="1"/>
          </p:cNvSpPr>
          <p:nvPr>
            <p:ph idx="1"/>
          </p:nvPr>
        </p:nvSpPr>
        <p:spPr>
          <a:xfrm>
            <a:off x="457200" y="1130933"/>
            <a:ext cx="8229600" cy="3917032"/>
          </a:xfrm>
        </p:spPr>
        <p:txBody>
          <a:bodyPr/>
          <a:lstStyle/>
          <a:p>
            <a:r>
              <a:rPr lang="en-GB" b="1" dirty="0"/>
              <a:t>Think about problems and solutions along the S curve</a:t>
            </a:r>
          </a:p>
          <a:p>
            <a:endParaRPr lang="en-GB" dirty="0"/>
          </a:p>
        </p:txBody>
      </p:sp>
      <p:pic>
        <p:nvPicPr>
          <p:cNvPr id="4" name="Picture 3"/>
          <p:cNvPicPr>
            <a:picLocks noChangeAspect="1"/>
          </p:cNvPicPr>
          <p:nvPr/>
        </p:nvPicPr>
        <p:blipFill>
          <a:blip r:embed="rId2"/>
          <a:stretch>
            <a:fillRect/>
          </a:stretch>
        </p:blipFill>
        <p:spPr>
          <a:xfrm>
            <a:off x="899592" y="2273932"/>
            <a:ext cx="7344815" cy="3315308"/>
          </a:xfrm>
          <a:prstGeom prst="rect">
            <a:avLst/>
          </a:prstGeom>
        </p:spPr>
      </p:pic>
    </p:spTree>
    <p:extLst>
      <p:ext uri="{BB962C8B-B14F-4D97-AF65-F5344CB8AC3E}">
        <p14:creationId xmlns:p14="http://schemas.microsoft.com/office/powerpoint/2010/main" val="2135998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1"/>
            <a:ext cx="8229600" cy="1143000"/>
          </a:xfrm>
        </p:spPr>
        <p:txBody>
          <a:bodyPr>
            <a:normAutofit fontScale="90000"/>
          </a:bodyPr>
          <a:lstStyle/>
          <a:p>
            <a:r>
              <a:rPr lang="en-GB" dirty="0"/>
              <a:t>Scientific Management</a:t>
            </a:r>
            <a:br>
              <a:rPr lang="en-GB" dirty="0"/>
            </a:br>
            <a:r>
              <a:rPr lang="en-GB" dirty="0">
                <a:solidFill>
                  <a:srgbClr val="0432FF"/>
                </a:solidFill>
              </a:rPr>
              <a:t>Fredrick W Taylor</a:t>
            </a:r>
            <a:br>
              <a:rPr lang="en-GB" dirty="0"/>
            </a:br>
            <a:endParaRPr lang="en-GB" dirty="0"/>
          </a:p>
        </p:txBody>
      </p:sp>
      <p:sp>
        <p:nvSpPr>
          <p:cNvPr id="3" name="Content Placeholder 2"/>
          <p:cNvSpPr>
            <a:spLocks noGrp="1"/>
          </p:cNvSpPr>
          <p:nvPr>
            <p:ph idx="1"/>
          </p:nvPr>
        </p:nvSpPr>
        <p:spPr/>
        <p:txBody>
          <a:bodyPr>
            <a:normAutofit/>
          </a:bodyPr>
          <a:lstStyle/>
          <a:p>
            <a:r>
              <a:rPr lang="en-GB" dirty="0"/>
              <a:t>Also called ‘management science’</a:t>
            </a:r>
          </a:p>
          <a:p>
            <a:r>
              <a:rPr lang="en-GB" dirty="0"/>
              <a:t>Definition: Simplify tasks, divide work equally, and use monetary incentives. </a:t>
            </a:r>
          </a:p>
          <a:p>
            <a:r>
              <a:rPr lang="en-GB" dirty="0"/>
              <a:t>Translation: People are treated like machines</a:t>
            </a:r>
          </a:p>
          <a:p>
            <a:endParaRPr lang="en-GB" dirty="0"/>
          </a:p>
        </p:txBody>
      </p:sp>
    </p:spTree>
    <p:extLst>
      <p:ext uri="{BB962C8B-B14F-4D97-AF65-F5344CB8AC3E}">
        <p14:creationId xmlns:p14="http://schemas.microsoft.com/office/powerpoint/2010/main" val="15339405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scientific management </a:t>
            </a:r>
          </a:p>
        </p:txBody>
      </p:sp>
      <p:sp>
        <p:nvSpPr>
          <p:cNvPr id="3" name="Content Placeholder 2"/>
          <p:cNvSpPr>
            <a:spLocks noGrp="1"/>
          </p:cNvSpPr>
          <p:nvPr>
            <p:ph idx="1"/>
          </p:nvPr>
        </p:nvSpPr>
        <p:spPr/>
        <p:txBody>
          <a:bodyPr>
            <a:normAutofit fontScale="85000" lnSpcReduction="20000"/>
          </a:bodyPr>
          <a:lstStyle/>
          <a:p>
            <a:r>
              <a:rPr lang="en-GB" dirty="0"/>
              <a:t>Improves economic efficiency, especially labour productivity</a:t>
            </a:r>
          </a:p>
          <a:p>
            <a:r>
              <a:rPr lang="en-GB" dirty="0"/>
              <a:t>Focus on reward and incentives – people are motivated by money </a:t>
            </a:r>
          </a:p>
          <a:p>
            <a:r>
              <a:rPr lang="en-GB" dirty="0"/>
              <a:t>Workers should get a fair day's pay for a fair day's work linked to the amount produced</a:t>
            </a:r>
          </a:p>
          <a:p>
            <a:r>
              <a:rPr lang="en-GB" dirty="0"/>
              <a:t>Therefore he introduced the, DIFFERENTIAL PIECE RATE SYSTEM, of paying wages to the workers.</a:t>
            </a:r>
          </a:p>
          <a:p>
            <a:r>
              <a:rPr lang="en-GB" dirty="0">
                <a:solidFill>
                  <a:srgbClr val="0432FF"/>
                </a:solidFill>
              </a:rPr>
              <a:t>Elon Musk improves economic efficiency by creating value.</a:t>
            </a:r>
          </a:p>
          <a:p>
            <a:endParaRPr lang="en-GB" dirty="0"/>
          </a:p>
        </p:txBody>
      </p:sp>
    </p:spTree>
    <p:extLst>
      <p:ext uri="{BB962C8B-B14F-4D97-AF65-F5344CB8AC3E}">
        <p14:creationId xmlns:p14="http://schemas.microsoft.com/office/powerpoint/2010/main" val="1117991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Taylor's Differential Price Rate Plan</a:t>
            </a:r>
            <a:endParaRPr lang="en-GB" dirty="0"/>
          </a:p>
        </p:txBody>
      </p:sp>
      <p:sp>
        <p:nvSpPr>
          <p:cNvPr id="3" name="Content Placeholder 2"/>
          <p:cNvSpPr>
            <a:spLocks noGrp="1"/>
          </p:cNvSpPr>
          <p:nvPr>
            <p:ph idx="1"/>
          </p:nvPr>
        </p:nvSpPr>
        <p:spPr/>
        <p:txBody>
          <a:bodyPr/>
          <a:lstStyle/>
          <a:p>
            <a:endParaRPr lang="en-GB" dirty="0"/>
          </a:p>
          <a:p>
            <a:r>
              <a:rPr lang="en-GB" dirty="0"/>
              <a:t>If Efficiency is greater than the defined Standard then workers should be paid 120 % of Normal Piece Rate.</a:t>
            </a:r>
          </a:p>
          <a:p>
            <a:r>
              <a:rPr lang="en-GB" dirty="0"/>
              <a:t>If Efficiency is less than standard then workers should be paid 80% of Normal Piece Rate.</a:t>
            </a:r>
          </a:p>
          <a:p>
            <a:endParaRPr lang="en-GB" dirty="0"/>
          </a:p>
        </p:txBody>
      </p:sp>
    </p:spTree>
    <p:extLst>
      <p:ext uri="{BB962C8B-B14F-4D97-AF65-F5344CB8AC3E}">
        <p14:creationId xmlns:p14="http://schemas.microsoft.com/office/powerpoint/2010/main" val="41933216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Principles of Scientific Management</a:t>
            </a:r>
            <a:endParaRPr lang="en-GB" dirty="0"/>
          </a:p>
        </p:txBody>
      </p:sp>
      <p:sp>
        <p:nvSpPr>
          <p:cNvPr id="3" name="Content Placeholder 2"/>
          <p:cNvSpPr>
            <a:spLocks noGrp="1"/>
          </p:cNvSpPr>
          <p:nvPr>
            <p:ph idx="1"/>
          </p:nvPr>
        </p:nvSpPr>
        <p:spPr/>
        <p:txBody>
          <a:bodyPr>
            <a:normAutofit/>
          </a:bodyPr>
          <a:lstStyle/>
          <a:p>
            <a:pPr marL="0" indent="0">
              <a:buNone/>
            </a:pPr>
            <a:endParaRPr lang="en-GB" dirty="0"/>
          </a:p>
          <a:p>
            <a:r>
              <a:rPr lang="en-GB" dirty="0"/>
              <a:t>Time and motion study: - Study the way jobs are performed and find new ways to do them.</a:t>
            </a:r>
          </a:p>
          <a:p>
            <a:r>
              <a:rPr lang="en-GB" dirty="0"/>
              <a:t>Teach, train and develop the workman with improved methods of doing work. Codify the new methods into rules.</a:t>
            </a:r>
          </a:p>
          <a:p>
            <a:endParaRPr lang="en-GB" dirty="0"/>
          </a:p>
        </p:txBody>
      </p:sp>
    </p:spTree>
    <p:extLst>
      <p:ext uri="{BB962C8B-B14F-4D97-AF65-F5344CB8AC3E}">
        <p14:creationId xmlns:p14="http://schemas.microsoft.com/office/powerpoint/2010/main" val="19661228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Cont’d</a:t>
            </a:r>
          </a:p>
        </p:txBody>
      </p:sp>
      <p:sp>
        <p:nvSpPr>
          <p:cNvPr id="3" name="Content Placeholder 2"/>
          <p:cNvSpPr>
            <a:spLocks noGrp="1"/>
          </p:cNvSpPr>
          <p:nvPr>
            <p:ph idx="1"/>
          </p:nvPr>
        </p:nvSpPr>
        <p:spPr/>
        <p:txBody>
          <a:bodyPr/>
          <a:lstStyle/>
          <a:p>
            <a:r>
              <a:rPr lang="en-GB" dirty="0"/>
              <a:t>Interest of employer &amp; employees should be fully harmonized so as to secure mutually understanding relations between them.</a:t>
            </a:r>
          </a:p>
          <a:p>
            <a:r>
              <a:rPr lang="en-GB" dirty="0"/>
              <a:t>Establish fair levels of performance and pay a premium for higher performance.</a:t>
            </a:r>
          </a:p>
          <a:p>
            <a:endParaRPr lang="en-GB" dirty="0"/>
          </a:p>
        </p:txBody>
      </p:sp>
    </p:spTree>
    <p:extLst>
      <p:ext uri="{BB962C8B-B14F-4D97-AF65-F5344CB8AC3E}">
        <p14:creationId xmlns:p14="http://schemas.microsoft.com/office/powerpoint/2010/main" val="21778058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980728"/>
            <a:ext cx="8229600" cy="1143000"/>
          </a:xfrm>
        </p:spPr>
        <p:txBody>
          <a:bodyPr>
            <a:normAutofit fontScale="90000"/>
          </a:bodyPr>
          <a:lstStyle/>
          <a:p>
            <a:r>
              <a:rPr lang="en-GB" dirty="0"/>
              <a:t>Administrative Management Theory</a:t>
            </a:r>
            <a:br>
              <a:rPr lang="en-GB" dirty="0"/>
            </a:br>
            <a:r>
              <a:rPr lang="en-GB" dirty="0">
                <a:solidFill>
                  <a:srgbClr val="0432FF"/>
                </a:solidFill>
              </a:rPr>
              <a:t>Henri Fayol</a:t>
            </a:r>
            <a:br>
              <a:rPr lang="en-GB" dirty="0">
                <a:solidFill>
                  <a:srgbClr val="FFFF00"/>
                </a:solidFill>
              </a:rPr>
            </a:br>
            <a:endParaRPr lang="en-GB" dirty="0">
              <a:solidFill>
                <a:srgbClr val="FFFF00"/>
              </a:solidFill>
            </a:endParaRPr>
          </a:p>
        </p:txBody>
      </p:sp>
      <p:sp>
        <p:nvSpPr>
          <p:cNvPr id="3" name="Content Placeholder 2"/>
          <p:cNvSpPr>
            <a:spLocks noGrp="1"/>
          </p:cNvSpPr>
          <p:nvPr>
            <p:ph idx="1"/>
          </p:nvPr>
        </p:nvSpPr>
        <p:spPr>
          <a:xfrm>
            <a:off x="179512" y="2633473"/>
            <a:ext cx="8229600" cy="2523719"/>
          </a:xfrm>
        </p:spPr>
        <p:txBody>
          <a:bodyPr>
            <a:normAutofit/>
          </a:bodyPr>
          <a:lstStyle/>
          <a:p>
            <a:r>
              <a:rPr lang="en-GB" dirty="0"/>
              <a:t>Definition: Upper management commands and controls</a:t>
            </a:r>
          </a:p>
          <a:p>
            <a:r>
              <a:rPr lang="en-GB" dirty="0"/>
              <a:t>Translation: Improve upper management and employees will follow</a:t>
            </a:r>
          </a:p>
          <a:p>
            <a:endParaRPr lang="en-GB" dirty="0"/>
          </a:p>
        </p:txBody>
      </p:sp>
    </p:spTree>
    <p:extLst>
      <p:ext uri="{BB962C8B-B14F-4D97-AF65-F5344CB8AC3E}">
        <p14:creationId xmlns:p14="http://schemas.microsoft.com/office/powerpoint/2010/main" val="3652275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Henri Fayol’s 14 principles of Management</a:t>
            </a:r>
            <a:br>
              <a:rPr lang="en-GB" dirty="0"/>
            </a:br>
            <a:endParaRPr lang="en-GB" dirty="0"/>
          </a:p>
        </p:txBody>
      </p:sp>
      <p:sp>
        <p:nvSpPr>
          <p:cNvPr id="3" name="Content Placeholder 2"/>
          <p:cNvSpPr>
            <a:spLocks noGrp="1"/>
          </p:cNvSpPr>
          <p:nvPr>
            <p:ph sz="half" idx="1"/>
          </p:nvPr>
        </p:nvSpPr>
        <p:spPr/>
        <p:txBody>
          <a:bodyPr>
            <a:normAutofit fontScale="92500" lnSpcReduction="20000"/>
          </a:bodyPr>
          <a:lstStyle/>
          <a:p>
            <a:r>
              <a:rPr lang="en-GB" dirty="0"/>
              <a:t>Division of Work.</a:t>
            </a:r>
          </a:p>
          <a:p>
            <a:r>
              <a:rPr lang="en-GB" dirty="0"/>
              <a:t>Equity.</a:t>
            </a:r>
          </a:p>
          <a:p>
            <a:r>
              <a:rPr lang="en-GB" dirty="0"/>
              <a:t>Discipline.</a:t>
            </a:r>
          </a:p>
          <a:p>
            <a:r>
              <a:rPr lang="en-GB" dirty="0"/>
              <a:t>Initiative.</a:t>
            </a:r>
          </a:p>
          <a:p>
            <a:r>
              <a:rPr lang="en-GB" dirty="0"/>
              <a:t>Authority and Responsibility.</a:t>
            </a:r>
          </a:p>
          <a:p>
            <a:r>
              <a:rPr lang="en-GB" dirty="0"/>
              <a:t>Esprit De Corps.</a:t>
            </a:r>
          </a:p>
          <a:p>
            <a:r>
              <a:rPr lang="en-GB" dirty="0"/>
              <a:t>Subordination of Individual Interest to General Interest.</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dirty="0"/>
              <a:t>Stability of Tenure.</a:t>
            </a:r>
          </a:p>
          <a:p>
            <a:r>
              <a:rPr lang="en-GB" dirty="0"/>
              <a:t>Remuneration.</a:t>
            </a:r>
          </a:p>
          <a:p>
            <a:r>
              <a:rPr lang="en-GB" dirty="0"/>
              <a:t>Unity of Direction</a:t>
            </a:r>
          </a:p>
          <a:p>
            <a:r>
              <a:rPr lang="en-GB" dirty="0"/>
              <a:t>Centralization.</a:t>
            </a:r>
          </a:p>
          <a:p>
            <a:r>
              <a:rPr lang="en-GB" dirty="0"/>
              <a:t>Scalar Chain.</a:t>
            </a:r>
          </a:p>
          <a:p>
            <a:r>
              <a:rPr lang="en-GB" dirty="0"/>
              <a:t>Unity of Command.</a:t>
            </a:r>
          </a:p>
          <a:p>
            <a:endParaRPr lang="en-GB" dirty="0"/>
          </a:p>
          <a:p>
            <a:endParaRPr lang="en-GB" dirty="0"/>
          </a:p>
        </p:txBody>
      </p:sp>
    </p:spTree>
    <p:extLst>
      <p:ext uri="{BB962C8B-B14F-4D97-AF65-F5344CB8AC3E}">
        <p14:creationId xmlns:p14="http://schemas.microsoft.com/office/powerpoint/2010/main" val="38700497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Bureaucratic Theory</a:t>
            </a:r>
            <a:br>
              <a:rPr lang="en-GB" dirty="0"/>
            </a:br>
            <a:r>
              <a:rPr lang="en-GB" dirty="0">
                <a:solidFill>
                  <a:srgbClr val="0432FF"/>
                </a:solidFill>
              </a:rPr>
              <a:t>Max Weber</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dirty="0"/>
              <a:t>Definition: A hierarchical structure adhering to strict rules</a:t>
            </a:r>
          </a:p>
          <a:p>
            <a:r>
              <a:rPr lang="en-GB" dirty="0"/>
              <a:t>People are bound by bureaucracy</a:t>
            </a:r>
          </a:p>
          <a:p>
            <a:r>
              <a:rPr lang="en-GB" dirty="0"/>
              <a:t>Weber made a distinction between authority and power </a:t>
            </a:r>
          </a:p>
          <a:p>
            <a:r>
              <a:rPr lang="en-GB" dirty="0"/>
              <a:t>Power produces obedience through force or the threat of force which induces individuals to adhere to regulation</a:t>
            </a:r>
          </a:p>
          <a:p>
            <a:endParaRPr lang="en-GB" dirty="0"/>
          </a:p>
        </p:txBody>
      </p:sp>
    </p:spTree>
    <p:extLst>
      <p:ext uri="{BB962C8B-B14F-4D97-AF65-F5344CB8AC3E}">
        <p14:creationId xmlns:p14="http://schemas.microsoft.com/office/powerpoint/2010/main" val="15892093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Power</a:t>
            </a:r>
          </a:p>
        </p:txBody>
      </p:sp>
      <p:sp>
        <p:nvSpPr>
          <p:cNvPr id="3" name="Content Placeholder 2"/>
          <p:cNvSpPr>
            <a:spLocks noGrp="1"/>
          </p:cNvSpPr>
          <p:nvPr>
            <p:ph idx="1"/>
          </p:nvPr>
        </p:nvSpPr>
        <p:spPr/>
        <p:txBody>
          <a:bodyPr/>
          <a:lstStyle/>
          <a:p>
            <a:pPr marL="0" indent="0">
              <a:buNone/>
            </a:pPr>
            <a:r>
              <a:rPr lang="en-GB" dirty="0"/>
              <a:t>According to Max Weber, there are three types of power in an organization:-</a:t>
            </a:r>
          </a:p>
          <a:p>
            <a:r>
              <a:rPr lang="en-GB" dirty="0"/>
              <a:t>Traditional Power</a:t>
            </a:r>
          </a:p>
          <a:p>
            <a:r>
              <a:rPr lang="en-GB" dirty="0"/>
              <a:t>Charismatic Power</a:t>
            </a:r>
          </a:p>
          <a:p>
            <a:r>
              <a:rPr lang="en-GB" dirty="0"/>
              <a:t>Bureaucratic Power or Legal Power</a:t>
            </a:r>
          </a:p>
        </p:txBody>
      </p:sp>
    </p:spTree>
    <p:extLst>
      <p:ext uri="{BB962C8B-B14F-4D97-AF65-F5344CB8AC3E}">
        <p14:creationId xmlns:p14="http://schemas.microsoft.com/office/powerpoint/2010/main" val="11392784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Features of Bureaucracy:</a:t>
            </a:r>
            <a:endParaRPr lang="en-GB" dirty="0"/>
          </a:p>
        </p:txBody>
      </p:sp>
      <p:sp>
        <p:nvSpPr>
          <p:cNvPr id="3" name="Content Placeholder 2"/>
          <p:cNvSpPr>
            <a:spLocks noGrp="1"/>
          </p:cNvSpPr>
          <p:nvPr>
            <p:ph sz="half" idx="1"/>
          </p:nvPr>
        </p:nvSpPr>
        <p:spPr/>
        <p:txBody>
          <a:bodyPr>
            <a:normAutofit/>
          </a:bodyPr>
          <a:lstStyle/>
          <a:p>
            <a:r>
              <a:rPr lang="en-GB" dirty="0"/>
              <a:t>Division of Labour.</a:t>
            </a:r>
          </a:p>
          <a:p>
            <a:r>
              <a:rPr lang="en-GB" dirty="0"/>
              <a:t>Formal Hierarchical Structure.</a:t>
            </a:r>
          </a:p>
          <a:p>
            <a:r>
              <a:rPr lang="en-GB" dirty="0"/>
              <a:t>Selection based on Technical Expertise.</a:t>
            </a:r>
          </a:p>
          <a:p>
            <a:r>
              <a:rPr lang="en-GB" dirty="0"/>
              <a:t>Management by Rules</a:t>
            </a:r>
          </a:p>
        </p:txBody>
      </p:sp>
      <p:sp>
        <p:nvSpPr>
          <p:cNvPr id="4" name="Content Placeholder 3"/>
          <p:cNvSpPr>
            <a:spLocks noGrp="1"/>
          </p:cNvSpPr>
          <p:nvPr>
            <p:ph sz="half" idx="2"/>
          </p:nvPr>
        </p:nvSpPr>
        <p:spPr/>
        <p:txBody>
          <a:bodyPr>
            <a:normAutofit/>
          </a:bodyPr>
          <a:lstStyle/>
          <a:p>
            <a:r>
              <a:rPr lang="en-GB" dirty="0"/>
              <a:t>Written Documents.</a:t>
            </a:r>
          </a:p>
          <a:p>
            <a:r>
              <a:rPr lang="en-GB" dirty="0"/>
              <a:t>Only Legal Power is Important.</a:t>
            </a:r>
          </a:p>
          <a:p>
            <a:r>
              <a:rPr lang="en-GB" dirty="0"/>
              <a:t>Formal and Impersonal relations.</a:t>
            </a:r>
          </a:p>
          <a:p>
            <a:endParaRPr lang="en-GB" dirty="0"/>
          </a:p>
        </p:txBody>
      </p:sp>
    </p:spTree>
    <p:extLst>
      <p:ext uri="{BB962C8B-B14F-4D97-AF65-F5344CB8AC3E}">
        <p14:creationId xmlns:p14="http://schemas.microsoft.com/office/powerpoint/2010/main" val="27127669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b="1" dirty="0">
                <a:solidFill>
                  <a:schemeClr val="accent4"/>
                </a:solidFill>
              </a:rPr>
              <a:t>What is management?</a:t>
            </a:r>
            <a:endParaRPr lang="en-GB" sz="3300" dirty="0">
              <a:solidFill>
                <a:schemeClr val="accent4"/>
              </a:solidFill>
            </a:endParaRPr>
          </a:p>
        </p:txBody>
      </p:sp>
      <p:sp>
        <p:nvSpPr>
          <p:cNvPr id="3" name="Content Placeholder 2"/>
          <p:cNvSpPr>
            <a:spLocks noGrp="1"/>
          </p:cNvSpPr>
          <p:nvPr>
            <p:ph idx="1"/>
          </p:nvPr>
        </p:nvSpPr>
        <p:spPr/>
        <p:txBody>
          <a:bodyPr/>
          <a:lstStyle/>
          <a:p>
            <a:r>
              <a:rPr lang="en-GB" b="1" dirty="0"/>
              <a:t>Pre-management - Agricultural produce production</a:t>
            </a:r>
          </a:p>
          <a:p>
            <a:r>
              <a:rPr lang="en-GB" b="1" dirty="0"/>
              <a:t>Work in groups</a:t>
            </a:r>
          </a:p>
          <a:p>
            <a:r>
              <a:rPr lang="en-GB" b="1" dirty="0"/>
              <a:t>Think about work before the industrial revolution, before factories.</a:t>
            </a:r>
          </a:p>
          <a:p>
            <a:r>
              <a:rPr lang="en-GB" b="1" dirty="0"/>
              <a:t>Describe how goals were set and how work was it done</a:t>
            </a:r>
          </a:p>
          <a:p>
            <a:endParaRPr lang="en-GB" dirty="0"/>
          </a:p>
          <a:p>
            <a:endParaRPr lang="en-GB" dirty="0"/>
          </a:p>
        </p:txBody>
      </p:sp>
    </p:spTree>
    <p:extLst>
      <p:ext uri="{BB962C8B-B14F-4D97-AF65-F5344CB8AC3E}">
        <p14:creationId xmlns:p14="http://schemas.microsoft.com/office/powerpoint/2010/main" val="2716408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Scientific management - factory production</a:t>
            </a:r>
            <a:br>
              <a:rPr lang="en-GB" dirty="0"/>
            </a:br>
            <a:endParaRPr lang="en-GB" dirty="0"/>
          </a:p>
        </p:txBody>
      </p:sp>
      <p:sp>
        <p:nvSpPr>
          <p:cNvPr id="3" name="Content Placeholder 2"/>
          <p:cNvSpPr>
            <a:spLocks noGrp="1"/>
          </p:cNvSpPr>
          <p:nvPr>
            <p:ph idx="1"/>
          </p:nvPr>
        </p:nvSpPr>
        <p:spPr/>
        <p:txBody>
          <a:bodyPr>
            <a:normAutofit/>
          </a:bodyPr>
          <a:lstStyle/>
          <a:p>
            <a:r>
              <a:rPr lang="en-GB" b="1" dirty="0"/>
              <a:t>Efficiency-centric Taylor</a:t>
            </a:r>
            <a:endParaRPr lang="en-GB" dirty="0"/>
          </a:p>
          <a:p>
            <a:r>
              <a:rPr lang="en-GB" b="1" dirty="0" err="1"/>
              <a:t>eg</a:t>
            </a:r>
            <a:r>
              <a:rPr lang="en-GB" b="1" dirty="0"/>
              <a:t> Six Sigma</a:t>
            </a:r>
            <a:endParaRPr lang="en-GB" dirty="0"/>
          </a:p>
          <a:p>
            <a:r>
              <a:rPr lang="en-GB" b="1" dirty="0"/>
              <a:t>Scientific management</a:t>
            </a:r>
            <a:endParaRPr lang="en-GB" dirty="0"/>
          </a:p>
          <a:p>
            <a:r>
              <a:rPr lang="en-GB" b="1" dirty="0"/>
              <a:t>Systematic management</a:t>
            </a:r>
            <a:endParaRPr lang="en-GB" dirty="0"/>
          </a:p>
          <a:p>
            <a:r>
              <a:rPr lang="en-GB" b="1" dirty="0"/>
              <a:t>Empirical</a:t>
            </a:r>
            <a:endParaRPr lang="en-GB" dirty="0"/>
          </a:p>
          <a:p>
            <a:r>
              <a:rPr lang="en-GB" b="1" dirty="0"/>
              <a:t>Data-driven</a:t>
            </a:r>
            <a:endParaRPr lang="en-GB" dirty="0"/>
          </a:p>
          <a:p>
            <a:endParaRPr lang="en-GB" dirty="0"/>
          </a:p>
        </p:txBody>
      </p:sp>
    </p:spTree>
    <p:extLst>
      <p:ext uri="{BB962C8B-B14F-4D97-AF65-F5344CB8AC3E}">
        <p14:creationId xmlns:p14="http://schemas.microsoft.com/office/powerpoint/2010/main" val="34688313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bureaucracy-based Weber</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r>
              <a:rPr lang="en-GB" b="1" dirty="0"/>
              <a:t>Control </a:t>
            </a:r>
            <a:endParaRPr lang="en-GB" dirty="0"/>
          </a:p>
          <a:p>
            <a:r>
              <a:rPr lang="en-GB" b="1" dirty="0"/>
              <a:t>Precision </a:t>
            </a:r>
            <a:endParaRPr lang="en-GB" dirty="0"/>
          </a:p>
          <a:p>
            <a:r>
              <a:rPr lang="en-GB" b="1" dirty="0"/>
              <a:t>Stability </a:t>
            </a:r>
            <a:endParaRPr lang="en-GB" dirty="0"/>
          </a:p>
          <a:p>
            <a:r>
              <a:rPr lang="en-GB" b="1" dirty="0"/>
              <a:t>Disciplined </a:t>
            </a:r>
            <a:endParaRPr lang="en-GB" dirty="0"/>
          </a:p>
          <a:p>
            <a:r>
              <a:rPr lang="en-GB" b="1" dirty="0"/>
              <a:t>Reliability </a:t>
            </a:r>
          </a:p>
          <a:p>
            <a:endParaRPr lang="en-GB" b="1" dirty="0"/>
          </a:p>
          <a:p>
            <a:pPr marL="0" indent="0" algn="ctr">
              <a:buNone/>
            </a:pPr>
            <a:r>
              <a:rPr lang="en-GB" b="1" dirty="0">
                <a:solidFill>
                  <a:srgbClr val="0432FF"/>
                </a:solidFill>
              </a:rPr>
              <a:t>Efficiency-centric (Taylor), bureaucracy (Weber)-based </a:t>
            </a:r>
          </a:p>
          <a:p>
            <a:pPr marL="0" indent="0" algn="ctr">
              <a:buNone/>
            </a:pPr>
            <a:r>
              <a:rPr lang="en-GB" b="1" dirty="0">
                <a:solidFill>
                  <a:srgbClr val="0432FF"/>
                </a:solidFill>
              </a:rPr>
              <a:t>managerial paradigm</a:t>
            </a:r>
            <a:endParaRPr lang="en-GB" dirty="0">
              <a:solidFill>
                <a:srgbClr val="0432FF"/>
              </a:solidFill>
            </a:endParaRPr>
          </a:p>
          <a:p>
            <a:endParaRPr lang="en-GB" dirty="0"/>
          </a:p>
          <a:p>
            <a:endParaRPr lang="en-GB" dirty="0"/>
          </a:p>
        </p:txBody>
      </p:sp>
    </p:spTree>
    <p:extLst>
      <p:ext uri="{BB962C8B-B14F-4D97-AF65-F5344CB8AC3E}">
        <p14:creationId xmlns:p14="http://schemas.microsoft.com/office/powerpoint/2010/main" val="40567951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40669"/>
            <a:ext cx="8229600" cy="1143000"/>
          </a:xfrm>
        </p:spPr>
        <p:txBody>
          <a:bodyPr>
            <a:normAutofit fontScale="90000"/>
          </a:bodyPr>
          <a:lstStyle/>
          <a:p>
            <a:r>
              <a:rPr lang="en-GB" dirty="0"/>
              <a:t>Human Relations or Behavioural Management Theory</a:t>
            </a:r>
            <a:br>
              <a:rPr lang="en-GB" dirty="0"/>
            </a:br>
            <a:r>
              <a:rPr lang="en-GB" dirty="0">
                <a:solidFill>
                  <a:srgbClr val="0432FF"/>
                </a:solidFill>
              </a:rPr>
              <a:t>Elton Mayo</a:t>
            </a:r>
            <a:br>
              <a:rPr lang="en-GB" dirty="0"/>
            </a:br>
            <a:endParaRPr lang="en-GB" dirty="0"/>
          </a:p>
        </p:txBody>
      </p:sp>
      <p:sp>
        <p:nvSpPr>
          <p:cNvPr id="3" name="Content Placeholder 2"/>
          <p:cNvSpPr>
            <a:spLocks noGrp="1"/>
          </p:cNvSpPr>
          <p:nvPr>
            <p:ph idx="1"/>
          </p:nvPr>
        </p:nvSpPr>
        <p:spPr>
          <a:xfrm>
            <a:off x="-108520" y="2420888"/>
            <a:ext cx="9036496" cy="3124943"/>
          </a:xfrm>
        </p:spPr>
        <p:txBody>
          <a:bodyPr>
            <a:normAutofit/>
          </a:bodyPr>
          <a:lstStyle/>
          <a:p>
            <a:r>
              <a:rPr lang="en-GB" dirty="0"/>
              <a:t>Definition: The Promotion of social interactions within an organization</a:t>
            </a:r>
          </a:p>
          <a:p>
            <a:r>
              <a:rPr lang="en-GB" dirty="0"/>
              <a:t>Elton Mayo's experiments showed an increase in worker productivity was produced by the psychological stimulus of being singled out, involved, and made to feel important. </a:t>
            </a:r>
          </a:p>
          <a:p>
            <a:endParaRPr lang="en-GB" dirty="0"/>
          </a:p>
        </p:txBody>
      </p:sp>
    </p:spTree>
    <p:extLst>
      <p:ext uri="{BB962C8B-B14F-4D97-AF65-F5344CB8AC3E}">
        <p14:creationId xmlns:p14="http://schemas.microsoft.com/office/powerpoint/2010/main" val="36004200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Hawthorne Effect</a:t>
            </a:r>
          </a:p>
        </p:txBody>
      </p:sp>
      <p:sp>
        <p:nvSpPr>
          <p:cNvPr id="3" name="Content Placeholder 2"/>
          <p:cNvSpPr>
            <a:spLocks noGrp="1"/>
          </p:cNvSpPr>
          <p:nvPr>
            <p:ph idx="1"/>
          </p:nvPr>
        </p:nvSpPr>
        <p:spPr/>
        <p:txBody>
          <a:bodyPr/>
          <a:lstStyle/>
          <a:p>
            <a:r>
              <a:rPr lang="en-GB" dirty="0"/>
              <a:t>“Employees will respond positively to any novel change in work environment like better illumination, clean work stations, relocating workstations etc. Employees are more productive because they know they are being studied.”</a:t>
            </a:r>
          </a:p>
        </p:txBody>
      </p:sp>
    </p:spTree>
    <p:extLst>
      <p:ext uri="{BB962C8B-B14F-4D97-AF65-F5344CB8AC3E}">
        <p14:creationId xmlns:p14="http://schemas.microsoft.com/office/powerpoint/2010/main" val="29567779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548680"/>
            <a:ext cx="8229600" cy="1143000"/>
          </a:xfrm>
        </p:spPr>
        <p:txBody>
          <a:bodyPr>
            <a:normAutofit fontScale="90000"/>
          </a:bodyPr>
          <a:lstStyle/>
          <a:p>
            <a:r>
              <a:rPr lang="en-GB" dirty="0"/>
              <a:t>Systems Theory</a:t>
            </a:r>
            <a:br>
              <a:rPr lang="en-GB" dirty="0"/>
            </a:br>
            <a:r>
              <a:rPr lang="en-GB" dirty="0">
                <a:solidFill>
                  <a:srgbClr val="0432FF"/>
                </a:solidFill>
              </a:rPr>
              <a:t>Ludwig Von </a:t>
            </a:r>
            <a:r>
              <a:rPr lang="en-GB" dirty="0" err="1">
                <a:solidFill>
                  <a:srgbClr val="0432FF"/>
                </a:solidFill>
              </a:rPr>
              <a:t>Bertalanffy</a:t>
            </a:r>
            <a:br>
              <a:rPr lang="en-GB" dirty="0">
                <a:solidFill>
                  <a:srgbClr val="0432FF"/>
                </a:solidFill>
              </a:rPr>
            </a:br>
            <a:endParaRPr lang="en-GB" dirty="0">
              <a:solidFill>
                <a:srgbClr val="0432FF"/>
              </a:solidFill>
            </a:endParaRPr>
          </a:p>
        </p:txBody>
      </p:sp>
      <p:sp>
        <p:nvSpPr>
          <p:cNvPr id="3" name="Content Placeholder 2"/>
          <p:cNvSpPr>
            <a:spLocks noGrp="1"/>
          </p:cNvSpPr>
          <p:nvPr>
            <p:ph idx="1"/>
          </p:nvPr>
        </p:nvSpPr>
        <p:spPr>
          <a:xfrm>
            <a:off x="539552" y="1988840"/>
            <a:ext cx="8229600" cy="3917032"/>
          </a:xfrm>
        </p:spPr>
        <p:txBody>
          <a:bodyPr/>
          <a:lstStyle/>
          <a:p>
            <a:r>
              <a:rPr lang="en-GB" dirty="0"/>
              <a:t>Definition: System-wide coordination between business functions</a:t>
            </a:r>
          </a:p>
          <a:p>
            <a:r>
              <a:rPr lang="en-GB" dirty="0"/>
              <a:t>Systems Thinking (Week 2)</a:t>
            </a:r>
          </a:p>
          <a:p>
            <a:endParaRPr lang="en-GB" dirty="0"/>
          </a:p>
        </p:txBody>
      </p:sp>
    </p:spTree>
    <p:extLst>
      <p:ext uri="{BB962C8B-B14F-4D97-AF65-F5344CB8AC3E}">
        <p14:creationId xmlns:p14="http://schemas.microsoft.com/office/powerpoint/2010/main" val="41745981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dirty="0">
                <a:solidFill>
                  <a:schemeClr val="accent4"/>
                </a:solidFill>
              </a:rPr>
              <a:t>Reverse engineering value: the Japanese &amp; chinses cases</a:t>
            </a:r>
          </a:p>
        </p:txBody>
      </p:sp>
      <p:sp>
        <p:nvSpPr>
          <p:cNvPr id="3" name="Content Placeholder 2"/>
          <p:cNvSpPr>
            <a:spLocks noGrp="1"/>
          </p:cNvSpPr>
          <p:nvPr>
            <p:ph idx="1"/>
          </p:nvPr>
        </p:nvSpPr>
        <p:spPr/>
        <p:txBody>
          <a:bodyPr>
            <a:normAutofit fontScale="85000" lnSpcReduction="10000"/>
          </a:bodyPr>
          <a:lstStyle/>
          <a:p>
            <a:r>
              <a:rPr lang="en-GB" b="1" dirty="0"/>
              <a:t>Value Creation</a:t>
            </a:r>
            <a:endParaRPr lang="en-GB" dirty="0"/>
          </a:p>
          <a:p>
            <a:pPr lvl="1"/>
            <a:r>
              <a:rPr lang="en-GB" dirty="0"/>
              <a:t>Define Value Creation – Reverse Engineering Exercise (1 hour)</a:t>
            </a:r>
          </a:p>
          <a:p>
            <a:r>
              <a:rPr lang="en-GB" dirty="0"/>
              <a:t>Identify a company whose product you would buy</a:t>
            </a:r>
          </a:p>
          <a:p>
            <a:r>
              <a:rPr lang="en-GB" dirty="0"/>
              <a:t>How did the company create value?</a:t>
            </a:r>
          </a:p>
          <a:p>
            <a:r>
              <a:rPr lang="en-GB" dirty="0"/>
              <a:t>Describe the process of innovation and how it was managed.</a:t>
            </a:r>
          </a:p>
          <a:p>
            <a:r>
              <a:rPr lang="en-GB" dirty="0"/>
              <a:t>What could the process of innovation management be improved?</a:t>
            </a:r>
          </a:p>
          <a:p>
            <a:endParaRPr lang="en-GB" dirty="0"/>
          </a:p>
        </p:txBody>
      </p:sp>
    </p:spTree>
    <p:extLst>
      <p:ext uri="{BB962C8B-B14F-4D97-AF65-F5344CB8AC3E}">
        <p14:creationId xmlns:p14="http://schemas.microsoft.com/office/powerpoint/2010/main" val="11119037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432FF"/>
                </a:solidFill>
              </a:rPr>
              <a:t>Value Creation: </a:t>
            </a:r>
            <a:r>
              <a:rPr lang="en-GB" dirty="0"/>
              <a:t>Business Definition</a:t>
            </a:r>
          </a:p>
        </p:txBody>
      </p:sp>
      <p:sp>
        <p:nvSpPr>
          <p:cNvPr id="3" name="Content Placeholder 2"/>
          <p:cNvSpPr>
            <a:spLocks noGrp="1"/>
          </p:cNvSpPr>
          <p:nvPr>
            <p:ph idx="1"/>
          </p:nvPr>
        </p:nvSpPr>
        <p:spPr/>
        <p:txBody>
          <a:bodyPr>
            <a:normAutofit fontScale="92500" lnSpcReduction="20000"/>
          </a:bodyPr>
          <a:lstStyle/>
          <a:p>
            <a:r>
              <a:rPr lang="en-GB" dirty="0"/>
              <a:t>The performance of actions that increase the worth of goods, services or even a business. Many business operators now focus on value creation both in the context of creating better value for customers purchasing its products and services, as well as for shareholders in the business who want to see their stake appreciate in value.</a:t>
            </a:r>
            <a:br>
              <a:rPr lang="en-GB" dirty="0"/>
            </a:br>
            <a:br>
              <a:rPr lang="en-GB" dirty="0"/>
            </a:br>
            <a:r>
              <a:rPr lang="en-GB" sz="1050" dirty="0"/>
              <a:t>Read more: http://www.businessdictionary.com/definition/value-creation.html</a:t>
            </a:r>
          </a:p>
          <a:p>
            <a:endParaRPr lang="en-GB" dirty="0"/>
          </a:p>
        </p:txBody>
      </p:sp>
    </p:spTree>
    <p:extLst>
      <p:ext uri="{BB962C8B-B14F-4D97-AF65-F5344CB8AC3E}">
        <p14:creationId xmlns:p14="http://schemas.microsoft.com/office/powerpoint/2010/main" val="243683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2472"/>
            <a:ext cx="8579296" cy="1066129"/>
          </a:xfrm>
        </p:spPr>
        <p:txBody>
          <a:bodyPr/>
          <a:lstStyle/>
          <a:p>
            <a:r>
              <a:rPr lang="en-GB" sz="4000" dirty="0">
                <a:solidFill>
                  <a:srgbClr val="0432FF"/>
                </a:solidFill>
              </a:rPr>
              <a:t>Value Creation</a:t>
            </a:r>
            <a:r>
              <a:rPr lang="en-GB" sz="4000" dirty="0"/>
              <a:t>: Academic Definition</a:t>
            </a:r>
          </a:p>
        </p:txBody>
      </p:sp>
      <p:sp>
        <p:nvSpPr>
          <p:cNvPr id="3" name="Content Placeholder 2"/>
          <p:cNvSpPr>
            <a:spLocks noGrp="1"/>
          </p:cNvSpPr>
          <p:nvPr>
            <p:ph idx="1"/>
          </p:nvPr>
        </p:nvSpPr>
        <p:spPr>
          <a:xfrm>
            <a:off x="0" y="1079811"/>
            <a:ext cx="9036496" cy="3917032"/>
          </a:xfrm>
        </p:spPr>
        <p:txBody>
          <a:bodyPr/>
          <a:lstStyle/>
          <a:p>
            <a:r>
              <a:rPr lang="en-GB" dirty="0"/>
              <a:t>The meaning of value and the process of value creation are rapidly shifting from a product‐ and firm‐centric view to personalized consumer experiences. Informed, networked, empowered, and active consumers are increasingly co‐creating value with the firm. The interaction between the firm and the consumer is becoming the locus of value creation and value extraction. </a:t>
            </a:r>
          </a:p>
        </p:txBody>
      </p:sp>
    </p:spTree>
    <p:extLst>
      <p:ext uri="{BB962C8B-B14F-4D97-AF65-F5344CB8AC3E}">
        <p14:creationId xmlns:p14="http://schemas.microsoft.com/office/powerpoint/2010/main" val="41679052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 Value Creation</a:t>
            </a:r>
          </a:p>
        </p:txBody>
      </p:sp>
      <p:sp>
        <p:nvSpPr>
          <p:cNvPr id="3" name="Content Placeholder 2"/>
          <p:cNvSpPr>
            <a:spLocks noGrp="1"/>
          </p:cNvSpPr>
          <p:nvPr>
            <p:ph idx="1"/>
          </p:nvPr>
        </p:nvSpPr>
        <p:spPr/>
        <p:txBody>
          <a:bodyPr/>
          <a:lstStyle/>
          <a:p>
            <a:r>
              <a:rPr lang="en-GB" dirty="0"/>
              <a:t>Economic value can be described as a measure of the benefit from a good or service to an economic agent. It is typically measured in units of </a:t>
            </a:r>
            <a:r>
              <a:rPr lang="en-GB" dirty="0">
                <a:hlinkClick r:id="rId2"/>
              </a:rPr>
              <a:t>currency</a:t>
            </a:r>
            <a:r>
              <a:rPr lang="en-GB" dirty="0"/>
              <a:t>. Another interpretation is that economic value represents the maximum amount of money an agent is willing and able to pay for a good or service.</a:t>
            </a:r>
          </a:p>
        </p:txBody>
      </p:sp>
    </p:spTree>
    <p:extLst>
      <p:ext uri="{BB962C8B-B14F-4D97-AF65-F5344CB8AC3E}">
        <p14:creationId xmlns:p14="http://schemas.microsoft.com/office/powerpoint/2010/main" val="2476103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value created? Academic</a:t>
            </a:r>
          </a:p>
        </p:txBody>
      </p:sp>
      <p:sp>
        <p:nvSpPr>
          <p:cNvPr id="3" name="Content Placeholder 2"/>
          <p:cNvSpPr>
            <a:spLocks noGrp="1"/>
          </p:cNvSpPr>
          <p:nvPr>
            <p:ph idx="1"/>
          </p:nvPr>
        </p:nvSpPr>
        <p:spPr/>
        <p:txBody>
          <a:bodyPr>
            <a:normAutofit fontScale="92500" lnSpcReduction="10000"/>
          </a:bodyPr>
          <a:lstStyle/>
          <a:p>
            <a:r>
              <a:rPr lang="en-GB" dirty="0"/>
              <a:t>As value shifts to experiences, the market is becoming a forum for conversation and interactions between consumers, consumer communities, and firms. It is this dialogue, access, transparency, and understanding of risk‐benefits that is central to the next practice in value creation. </a:t>
            </a:r>
          </a:p>
          <a:p>
            <a:endParaRPr lang="en-GB" dirty="0"/>
          </a:p>
          <a:p>
            <a:pPr marL="0" indent="0">
              <a:buNone/>
            </a:pPr>
            <a:r>
              <a:rPr lang="en-GB" sz="1050" dirty="0">
                <a:hlinkClick r:id="rId2"/>
              </a:rPr>
              <a:t>C. K. </a:t>
            </a:r>
            <a:r>
              <a:rPr lang="en-GB" sz="1050" dirty="0" err="1">
                <a:hlinkClick r:id="rId2"/>
              </a:rPr>
              <a:t>Prahalad</a:t>
            </a:r>
            <a:r>
              <a:rPr lang="en-GB" sz="1050" dirty="0"/>
              <a:t> and </a:t>
            </a:r>
            <a:r>
              <a:rPr lang="en-GB" sz="1050" dirty="0" err="1">
                <a:hlinkClick r:id="rId3"/>
              </a:rPr>
              <a:t>Venkat</a:t>
            </a:r>
            <a:r>
              <a:rPr lang="en-GB" sz="1050" dirty="0">
                <a:hlinkClick r:id="rId3"/>
              </a:rPr>
              <a:t> </a:t>
            </a:r>
            <a:r>
              <a:rPr lang="en-GB" sz="1050" dirty="0" err="1">
                <a:hlinkClick r:id="rId3"/>
              </a:rPr>
              <a:t>Ramaswamy</a:t>
            </a:r>
            <a:r>
              <a:rPr lang="en-GB" sz="1050" dirty="0"/>
              <a:t> (2004), Co‐creation experiences: The next practice in value creation. </a:t>
            </a:r>
            <a:r>
              <a:rPr lang="en-GB" sz="1050" i="1" dirty="0">
                <a:hlinkClick r:id="rId4" tooltip="Journal of Interactive Marketing homepage"/>
              </a:rPr>
              <a:t>Journal of Interactive Marketing</a:t>
            </a:r>
            <a:r>
              <a:rPr lang="en-GB" sz="1050" dirty="0"/>
              <a:t>, </a:t>
            </a:r>
            <a:r>
              <a:rPr lang="en-GB" sz="1050" dirty="0">
                <a:hlinkClick r:id="rId5"/>
              </a:rPr>
              <a:t>Volume 18, Issue 3</a:t>
            </a:r>
            <a:endParaRPr lang="en-GB" dirty="0">
              <a:solidFill>
                <a:schemeClr val="tx1"/>
              </a:solidFill>
            </a:endParaRPr>
          </a:p>
          <a:p>
            <a:endParaRPr lang="en-GB" dirty="0"/>
          </a:p>
        </p:txBody>
      </p:sp>
    </p:spTree>
    <p:extLst>
      <p:ext uri="{BB962C8B-B14F-4D97-AF65-F5344CB8AC3E}">
        <p14:creationId xmlns:p14="http://schemas.microsoft.com/office/powerpoint/2010/main" val="4546796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value created? Business</a:t>
            </a:r>
          </a:p>
        </p:txBody>
      </p:sp>
      <p:sp>
        <p:nvSpPr>
          <p:cNvPr id="3" name="Content Placeholder 2"/>
          <p:cNvSpPr>
            <a:spLocks noGrp="1"/>
          </p:cNvSpPr>
          <p:nvPr>
            <p:ph idx="1"/>
          </p:nvPr>
        </p:nvSpPr>
        <p:spPr/>
        <p:txBody>
          <a:bodyPr/>
          <a:lstStyle/>
          <a:p>
            <a:r>
              <a:rPr lang="en-GB" dirty="0"/>
              <a:t>The value creation efforts by the new management team were felt across the company as the innovative strategy was effective.</a:t>
            </a:r>
          </a:p>
          <a:p>
            <a:endParaRPr lang="en-GB" dirty="0"/>
          </a:p>
          <a:p>
            <a:pPr marL="0" indent="0">
              <a:buNone/>
            </a:pPr>
            <a:br>
              <a:rPr lang="en-GB" dirty="0"/>
            </a:br>
            <a:br>
              <a:rPr lang="en-GB" dirty="0"/>
            </a:br>
            <a:r>
              <a:rPr lang="en-GB" sz="1350" dirty="0"/>
              <a:t>Read more: http://www.businessdictionary.com/definition/value-creation.html</a:t>
            </a:r>
          </a:p>
          <a:p>
            <a:endParaRPr lang="en-GB" dirty="0"/>
          </a:p>
        </p:txBody>
      </p:sp>
    </p:spTree>
    <p:extLst>
      <p:ext uri="{BB962C8B-B14F-4D97-AF65-F5344CB8AC3E}">
        <p14:creationId xmlns:p14="http://schemas.microsoft.com/office/powerpoint/2010/main" val="27053297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Value Creation</a:t>
            </a:r>
          </a:p>
        </p:txBody>
      </p:sp>
      <p:sp>
        <p:nvSpPr>
          <p:cNvPr id="3" name="Text Placeholder 2"/>
          <p:cNvSpPr>
            <a:spLocks noGrp="1"/>
          </p:cNvSpPr>
          <p:nvPr>
            <p:ph type="body" idx="1"/>
          </p:nvPr>
        </p:nvSpPr>
        <p:spPr/>
        <p:txBody>
          <a:bodyPr/>
          <a:lstStyle/>
          <a:p>
            <a:r>
              <a:rPr lang="en-GB" b="1" dirty="0"/>
              <a:t>Existing market</a:t>
            </a:r>
          </a:p>
        </p:txBody>
      </p:sp>
      <p:sp>
        <p:nvSpPr>
          <p:cNvPr id="4" name="Content Placeholder 3"/>
          <p:cNvSpPr>
            <a:spLocks noGrp="1"/>
          </p:cNvSpPr>
          <p:nvPr>
            <p:ph sz="half" idx="2"/>
          </p:nvPr>
        </p:nvSpPr>
        <p:spPr/>
        <p:txBody>
          <a:bodyPr>
            <a:normAutofit fontScale="85000" lnSpcReduction="10000"/>
          </a:bodyPr>
          <a:lstStyle/>
          <a:p>
            <a:pPr>
              <a:buFont typeface="Wingdings" panose="05000000000000000000" pitchFamily="2" charset="2"/>
              <a:buChar char="Ø"/>
            </a:pPr>
            <a:r>
              <a:rPr lang="en-GB" dirty="0"/>
              <a:t>Coco Cola</a:t>
            </a:r>
          </a:p>
          <a:p>
            <a:pPr>
              <a:buFont typeface="Wingdings" panose="05000000000000000000" pitchFamily="2" charset="2"/>
              <a:buChar char="Ø"/>
            </a:pPr>
            <a:r>
              <a:rPr lang="en-GB" dirty="0"/>
              <a:t>Virgin Atlantic</a:t>
            </a:r>
          </a:p>
          <a:p>
            <a:pPr>
              <a:buFont typeface="Wingdings" panose="05000000000000000000" pitchFamily="2" charset="2"/>
              <a:buChar char="Ø"/>
            </a:pPr>
            <a:r>
              <a:rPr lang="en-GB" dirty="0"/>
              <a:t>?</a:t>
            </a:r>
          </a:p>
          <a:p>
            <a:pPr>
              <a:buFont typeface="Wingdings" panose="05000000000000000000" pitchFamily="2" charset="2"/>
              <a:buChar char="Ø"/>
            </a:pPr>
            <a:endParaRPr lang="en-GB" dirty="0"/>
          </a:p>
          <a:p>
            <a:pPr marL="0" indent="0">
              <a:buNone/>
            </a:pPr>
            <a:endParaRPr lang="en-GB" dirty="0"/>
          </a:p>
          <a:p>
            <a:pPr marL="0" indent="0">
              <a:buNone/>
            </a:pPr>
            <a:r>
              <a:rPr lang="en-GB" dirty="0"/>
              <a:t>How did these entrepreneurs create value</a:t>
            </a:r>
          </a:p>
        </p:txBody>
      </p:sp>
      <p:sp>
        <p:nvSpPr>
          <p:cNvPr id="5" name="Text Placeholder 4"/>
          <p:cNvSpPr>
            <a:spLocks noGrp="1"/>
          </p:cNvSpPr>
          <p:nvPr>
            <p:ph type="body" sz="quarter" idx="3"/>
          </p:nvPr>
        </p:nvSpPr>
        <p:spPr/>
        <p:txBody>
          <a:bodyPr/>
          <a:lstStyle/>
          <a:p>
            <a:r>
              <a:rPr lang="en-GB" b="1" dirty="0"/>
              <a:t>New market</a:t>
            </a:r>
          </a:p>
        </p:txBody>
      </p:sp>
      <p:sp>
        <p:nvSpPr>
          <p:cNvPr id="6" name="Content Placeholder 5"/>
          <p:cNvSpPr>
            <a:spLocks noGrp="1"/>
          </p:cNvSpPr>
          <p:nvPr>
            <p:ph sz="quarter" idx="4"/>
          </p:nvPr>
        </p:nvSpPr>
        <p:spPr/>
        <p:txBody>
          <a:bodyPr>
            <a:normAutofit fontScale="85000" lnSpcReduction="10000"/>
          </a:bodyPr>
          <a:lstStyle/>
          <a:p>
            <a:pPr>
              <a:buFont typeface="Wingdings" panose="05000000000000000000" pitchFamily="2" charset="2"/>
              <a:buChar char="Ø"/>
            </a:pPr>
            <a:r>
              <a:rPr lang="en-GB" dirty="0"/>
              <a:t>iPhone, iPad, iPod, Apple Watch</a:t>
            </a:r>
          </a:p>
          <a:p>
            <a:pPr>
              <a:buFont typeface="Wingdings" panose="05000000000000000000" pitchFamily="2" charset="2"/>
              <a:buChar char="Ø"/>
            </a:pPr>
            <a:r>
              <a:rPr lang="en-GB" dirty="0"/>
              <a:t>Tesla electric car, SpaceX</a:t>
            </a:r>
          </a:p>
          <a:p>
            <a:pPr>
              <a:buFont typeface="Wingdings" panose="05000000000000000000" pitchFamily="2" charset="2"/>
              <a:buChar char="Ø"/>
            </a:pPr>
            <a:r>
              <a:rPr lang="en-GB" dirty="0" err="1"/>
              <a:t>Ecosia</a:t>
            </a:r>
            <a:r>
              <a:rPr lang="en-GB" dirty="0"/>
              <a:t> – ethical </a:t>
            </a:r>
            <a:r>
              <a:rPr lang="en-GB" dirty="0" err="1"/>
              <a:t>startup</a:t>
            </a:r>
            <a:r>
              <a:rPr lang="en-GB" dirty="0"/>
              <a:t>, plants trees</a:t>
            </a:r>
          </a:p>
          <a:p>
            <a:pPr>
              <a:buFont typeface="Wingdings" panose="05000000000000000000" pitchFamily="2" charset="2"/>
              <a:buChar char="Ø"/>
            </a:pPr>
            <a:r>
              <a:rPr lang="en-GB" dirty="0" err="1"/>
              <a:t>Meditect</a:t>
            </a:r>
            <a:r>
              <a:rPr lang="en-GB" dirty="0"/>
              <a:t> (Just 21)</a:t>
            </a:r>
          </a:p>
          <a:p>
            <a:pPr>
              <a:buFont typeface="Wingdings" panose="05000000000000000000" pitchFamily="2" charset="2"/>
              <a:buChar char="Ø"/>
            </a:pPr>
            <a:r>
              <a:rPr lang="en-GB" dirty="0"/>
              <a:t>Double Dutch (Under 30)</a:t>
            </a:r>
          </a:p>
          <a:p>
            <a:endParaRPr lang="en-GB" dirty="0"/>
          </a:p>
          <a:p>
            <a:r>
              <a:rPr lang="en-GB" dirty="0"/>
              <a:t>How did these entrepreneurs creative value?</a:t>
            </a:r>
          </a:p>
        </p:txBody>
      </p:sp>
    </p:spTree>
    <p:extLst>
      <p:ext uri="{BB962C8B-B14F-4D97-AF65-F5344CB8AC3E}">
        <p14:creationId xmlns:p14="http://schemas.microsoft.com/office/powerpoint/2010/main" val="25186001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300" dirty="0">
                <a:solidFill>
                  <a:schemeClr val="accent4"/>
                </a:solidFill>
              </a:rPr>
              <a:t>Value creation</a:t>
            </a:r>
          </a:p>
        </p:txBody>
      </p:sp>
      <p:sp>
        <p:nvSpPr>
          <p:cNvPr id="3" name="Content Placeholder 2"/>
          <p:cNvSpPr>
            <a:spLocks noGrp="1"/>
          </p:cNvSpPr>
          <p:nvPr>
            <p:ph idx="1"/>
          </p:nvPr>
        </p:nvSpPr>
        <p:spPr/>
        <p:txBody>
          <a:bodyPr/>
          <a:lstStyle/>
          <a:p>
            <a:r>
              <a:rPr lang="en-GB" b="1" dirty="0"/>
              <a:t>Value Creation</a:t>
            </a:r>
            <a:endParaRPr lang="en-GB" dirty="0"/>
          </a:p>
          <a:p>
            <a:pPr lvl="1"/>
            <a:r>
              <a:rPr lang="en-GB" dirty="0"/>
              <a:t>Quantitative Analysis (30 mins)</a:t>
            </a:r>
          </a:p>
        </p:txBody>
      </p:sp>
    </p:spTree>
    <p:extLst>
      <p:ext uri="{BB962C8B-B14F-4D97-AF65-F5344CB8AC3E}">
        <p14:creationId xmlns:p14="http://schemas.microsoft.com/office/powerpoint/2010/main" val="21311591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300" dirty="0">
                <a:solidFill>
                  <a:schemeClr val="accent4"/>
                </a:solidFill>
              </a:rPr>
              <a:t>Assignment</a:t>
            </a:r>
            <a:endParaRPr lang="en-GB" dirty="0">
              <a:solidFill>
                <a:schemeClr val="accent4"/>
              </a:solidFill>
            </a:endParaRPr>
          </a:p>
        </p:txBody>
      </p:sp>
      <p:sp>
        <p:nvSpPr>
          <p:cNvPr id="3" name="Content Placeholder 2"/>
          <p:cNvSpPr>
            <a:spLocks noGrp="1"/>
          </p:cNvSpPr>
          <p:nvPr>
            <p:ph idx="1"/>
          </p:nvPr>
        </p:nvSpPr>
        <p:spPr/>
        <p:txBody>
          <a:bodyPr/>
          <a:lstStyle/>
          <a:p>
            <a:r>
              <a:rPr lang="en-GB" b="1" dirty="0"/>
              <a:t>Assignment</a:t>
            </a:r>
            <a:endParaRPr lang="en-GB" dirty="0"/>
          </a:p>
          <a:p>
            <a:pPr lvl="1"/>
            <a:r>
              <a:rPr lang="en-GB" dirty="0"/>
              <a:t>Assignment ideas (1 hour)</a:t>
            </a:r>
          </a:p>
          <a:p>
            <a:endParaRPr lang="en-GB" dirty="0"/>
          </a:p>
        </p:txBody>
      </p:sp>
    </p:spTree>
    <p:extLst>
      <p:ext uri="{BB962C8B-B14F-4D97-AF65-F5344CB8AC3E}">
        <p14:creationId xmlns:p14="http://schemas.microsoft.com/office/powerpoint/2010/main" val="3034357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Management, Value Creation, &amp; Assignment</a:t>
            </a:r>
          </a:p>
        </p:txBody>
      </p:sp>
      <p:sp>
        <p:nvSpPr>
          <p:cNvPr id="3" name="Content Placeholder 2"/>
          <p:cNvSpPr>
            <a:spLocks noGrp="1"/>
          </p:cNvSpPr>
          <p:nvPr>
            <p:ph sz="half" idx="1"/>
          </p:nvPr>
        </p:nvSpPr>
        <p:spPr/>
        <p:txBody>
          <a:bodyPr/>
          <a:lstStyle/>
          <a:p>
            <a:r>
              <a:rPr lang="en-GB" b="1" dirty="0"/>
              <a:t>Definition</a:t>
            </a:r>
            <a:endParaRPr lang="en-GB" dirty="0"/>
          </a:p>
          <a:p>
            <a:pPr lvl="1"/>
            <a:r>
              <a:rPr lang="en-GB" dirty="0"/>
              <a:t>Define Management (1 hour)</a:t>
            </a:r>
          </a:p>
          <a:p>
            <a:r>
              <a:rPr lang="en-GB" b="1" dirty="0"/>
              <a:t>Value Creation</a:t>
            </a:r>
            <a:endParaRPr lang="en-GB" dirty="0"/>
          </a:p>
          <a:p>
            <a:pPr lvl="1"/>
            <a:r>
              <a:rPr lang="en-GB" dirty="0"/>
              <a:t>Quantitative Analysis (30 mins)</a:t>
            </a:r>
          </a:p>
          <a:p>
            <a:r>
              <a:rPr lang="en-GB" b="1" dirty="0"/>
              <a:t>S Curve </a:t>
            </a:r>
          </a:p>
          <a:p>
            <a:pPr lvl="1"/>
            <a:r>
              <a:rPr lang="en-GB" dirty="0"/>
              <a:t>Modern management problems (30 mins)</a:t>
            </a:r>
          </a:p>
          <a:p>
            <a:endParaRPr lang="en-GB" dirty="0"/>
          </a:p>
        </p:txBody>
      </p:sp>
      <p:sp>
        <p:nvSpPr>
          <p:cNvPr id="4" name="Content Placeholder 3"/>
          <p:cNvSpPr>
            <a:spLocks noGrp="1"/>
          </p:cNvSpPr>
          <p:nvPr>
            <p:ph sz="half" idx="2"/>
          </p:nvPr>
        </p:nvSpPr>
        <p:spPr/>
        <p:txBody>
          <a:bodyPr/>
          <a:lstStyle/>
          <a:p>
            <a:r>
              <a:rPr lang="en-GB" b="1" dirty="0"/>
              <a:t>Value Creation</a:t>
            </a:r>
            <a:endParaRPr lang="en-GB" dirty="0"/>
          </a:p>
          <a:p>
            <a:pPr lvl="1"/>
            <a:r>
              <a:rPr lang="en-GB" dirty="0"/>
              <a:t>Define Value Creation – Reverse Engineering Exercise (1 hour)</a:t>
            </a:r>
          </a:p>
          <a:p>
            <a:r>
              <a:rPr lang="en-GB" b="1" dirty="0"/>
              <a:t>Assignment</a:t>
            </a:r>
            <a:endParaRPr lang="en-GB" dirty="0"/>
          </a:p>
          <a:p>
            <a:pPr lvl="1"/>
            <a:r>
              <a:rPr lang="en-GB" dirty="0"/>
              <a:t>Assignment ideas (1 hour)</a:t>
            </a:r>
          </a:p>
          <a:p>
            <a:endParaRPr lang="en-GB" dirty="0"/>
          </a:p>
        </p:txBody>
      </p:sp>
    </p:spTree>
    <p:extLst>
      <p:ext uri="{BB962C8B-B14F-4D97-AF65-F5344CB8AC3E}">
        <p14:creationId xmlns:p14="http://schemas.microsoft.com/office/powerpoint/2010/main" val="17945987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mage result for questions"/>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196" name="Picture 4" descr="mage result for questions&quo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8305" y="116632"/>
            <a:ext cx="8637721" cy="5472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78999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2771</TotalTime>
  <Words>1614</Words>
  <Application>Microsoft Macintosh PowerPoint</Application>
  <PresentationFormat>On-screen Show (4:3)</PresentationFormat>
  <Paragraphs>195</Paragraphs>
  <Slides>40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Myriad Pro</vt:lpstr>
      <vt:lpstr>Verdana</vt:lpstr>
      <vt:lpstr>Wingdings</vt:lpstr>
      <vt:lpstr>20140311PresentationUWTSDTemplate</vt:lpstr>
      <vt:lpstr>  Visions for the Future – Theoretical Perspectives on Management LCDB7006  Lecture 1 Management &amp; Paradigms </vt:lpstr>
      <vt:lpstr>Your vision for the future</vt:lpstr>
      <vt:lpstr>Management Definitions</vt:lpstr>
      <vt:lpstr>PowerPoint Presentation</vt:lpstr>
      <vt:lpstr>Management</vt:lpstr>
      <vt:lpstr>Definition </vt:lpstr>
      <vt:lpstr>Paradigm</vt:lpstr>
      <vt:lpstr>Thomas Kuhn </vt:lpstr>
      <vt:lpstr>a scientific paradigm </vt:lpstr>
      <vt:lpstr>Management Paradigms</vt:lpstr>
      <vt:lpstr>Paradigmatic Behaviour</vt:lpstr>
      <vt:lpstr>S Curve problem: Modern management problems </vt:lpstr>
      <vt:lpstr>Management Problems: S curve</vt:lpstr>
      <vt:lpstr>Scientific Management Fredrick W Taylor </vt:lpstr>
      <vt:lpstr>scientific management </vt:lpstr>
      <vt:lpstr>Taylor's Differential Price Rate Plan</vt:lpstr>
      <vt:lpstr>Principles of Scientific Management</vt:lpstr>
      <vt:lpstr>Cont’d</vt:lpstr>
      <vt:lpstr>Administrative Management Theory Henri Fayol </vt:lpstr>
      <vt:lpstr>Henri Fayol’s 14 principles of Management </vt:lpstr>
      <vt:lpstr>Bureaucratic Theory Max Weber </vt:lpstr>
      <vt:lpstr>Power</vt:lpstr>
      <vt:lpstr>Features of Bureaucracy:</vt:lpstr>
      <vt:lpstr>What is management?</vt:lpstr>
      <vt:lpstr>Scientific management - factory production </vt:lpstr>
      <vt:lpstr>bureaucracy-based Weber </vt:lpstr>
      <vt:lpstr>Human Relations or Behavioural Management Theory Elton Mayo </vt:lpstr>
      <vt:lpstr>Hawthorne Effect</vt:lpstr>
      <vt:lpstr>Systems Theory Ludwig Von Bertalanffy </vt:lpstr>
      <vt:lpstr>Reverse engineering value: the Japanese &amp; chinses cases</vt:lpstr>
      <vt:lpstr>Value Creation: Business Definition</vt:lpstr>
      <vt:lpstr>Value Creation: Academic Definition</vt:lpstr>
      <vt:lpstr>Economic Value Creation</vt:lpstr>
      <vt:lpstr>How is value created? Academic</vt:lpstr>
      <vt:lpstr>How is value created? Business</vt:lpstr>
      <vt:lpstr>Example of Value Creation</vt:lpstr>
      <vt:lpstr>Value creation</vt:lpstr>
      <vt:lpstr>Assignment</vt:lpstr>
      <vt:lpstr>Management, Value Creation, &amp; Assignment</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163</cp:revision>
  <cp:lastPrinted>2018-07-09T15:27:01Z</cp:lastPrinted>
  <dcterms:created xsi:type="dcterms:W3CDTF">2002-10-07T19:43:58Z</dcterms:created>
  <dcterms:modified xsi:type="dcterms:W3CDTF">2021-07-09T06:12:17Z</dcterms:modified>
</cp:coreProperties>
</file>