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57" r:id="rId4"/>
    <p:sldId id="258" r:id="rId5"/>
    <p:sldId id="276" r:id="rId6"/>
    <p:sldId id="261" r:id="rId7"/>
    <p:sldId id="260" r:id="rId8"/>
    <p:sldId id="259" r:id="rId9"/>
    <p:sldId id="266" r:id="rId10"/>
    <p:sldId id="267" r:id="rId11"/>
    <p:sldId id="268" r:id="rId12"/>
    <p:sldId id="269" r:id="rId13"/>
    <p:sldId id="270" r:id="rId14"/>
    <p:sldId id="271" r:id="rId15"/>
    <p:sldId id="262" r:id="rId16"/>
    <p:sldId id="263" r:id="rId17"/>
    <p:sldId id="264" r:id="rId18"/>
    <p:sldId id="265" r:id="rId19"/>
    <p:sldId id="272" r:id="rId20"/>
    <p:sldId id="273" r:id="rId21"/>
    <p:sldId id="274"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67" d="100"/>
          <a:sy n="67" d="100"/>
        </p:scale>
        <p:origin x="22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09/10/2023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09/10/2023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BMTP6016</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7828297"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Global Sports &amp; Tourism </a:t>
            </a:r>
          </a:p>
          <a:p>
            <a:r>
              <a:rPr lang="en-GB" sz="5400" dirty="0">
                <a:solidFill>
                  <a:schemeClr val="bg1"/>
                </a:solidFill>
                <a:latin typeface="Arial" panose="020B0604020202020204" pitchFamily="34" charset="0"/>
                <a:cs typeface="Arial" panose="020B0604020202020204" pitchFamily="34" charset="0"/>
              </a:rPr>
              <a:t>Event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11867929"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Event Typologies, Impacts &amp; Legacies</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742F0-96C0-DED9-A93C-13272933B809}"/>
              </a:ext>
            </a:extLst>
          </p:cNvPr>
          <p:cNvSpPr>
            <a:spLocks noGrp="1"/>
          </p:cNvSpPr>
          <p:nvPr>
            <p:ph type="title"/>
          </p:nvPr>
        </p:nvSpPr>
        <p:spPr>
          <a:xfrm>
            <a:off x="3714750" y="66676"/>
            <a:ext cx="7639050" cy="952500"/>
          </a:xfrm>
        </p:spPr>
        <p:txBody>
          <a:bodyPr/>
          <a:lstStyle/>
          <a:p>
            <a:r>
              <a:rPr lang="en-GB" b="1" dirty="0">
                <a:solidFill>
                  <a:schemeClr val="accent1">
                    <a:lumMod val="75000"/>
                  </a:schemeClr>
                </a:solidFill>
              </a:rPr>
              <a:t>LEARNING AIMS</a:t>
            </a:r>
          </a:p>
        </p:txBody>
      </p:sp>
      <p:sp>
        <p:nvSpPr>
          <p:cNvPr id="3" name="Content Placeholder 2">
            <a:extLst>
              <a:ext uri="{FF2B5EF4-FFF2-40B4-BE49-F238E27FC236}">
                <a16:creationId xmlns:a16="http://schemas.microsoft.com/office/drawing/2014/main" id="{13316A4C-4795-93E8-D91A-BD39CC92D98C}"/>
              </a:ext>
            </a:extLst>
          </p:cNvPr>
          <p:cNvSpPr>
            <a:spLocks noGrp="1"/>
          </p:cNvSpPr>
          <p:nvPr>
            <p:ph idx="1"/>
          </p:nvPr>
        </p:nvSpPr>
        <p:spPr>
          <a:xfrm>
            <a:off x="-1" y="1019176"/>
            <a:ext cx="11915775" cy="5157787"/>
          </a:xfrm>
        </p:spPr>
        <p:txBody>
          <a:bodyPr/>
          <a:lstStyle/>
          <a:p>
            <a:r>
              <a:rPr lang="en-GB" dirty="0"/>
              <a:t>Introduction to Sports Events Typologies</a:t>
            </a:r>
          </a:p>
          <a:p>
            <a:r>
              <a:rPr lang="en-GB" dirty="0"/>
              <a:t>Critically appreciate Sports Events Impacts</a:t>
            </a:r>
          </a:p>
          <a:p>
            <a:r>
              <a:rPr lang="en-GB" dirty="0"/>
              <a:t>Fully appreciate the Legacy Opportunities</a:t>
            </a:r>
          </a:p>
          <a:p>
            <a:r>
              <a:rPr lang="en-GB" dirty="0"/>
              <a:t>Develop a critical appreciation of the Strategic importance of Sports Events</a:t>
            </a:r>
          </a:p>
        </p:txBody>
      </p:sp>
      <p:pic>
        <p:nvPicPr>
          <p:cNvPr id="1026" name="Picture 2" descr="Welsh Rugby | Welsh Identity| Wales.com">
            <a:extLst>
              <a:ext uri="{FF2B5EF4-FFF2-40B4-BE49-F238E27FC236}">
                <a16:creationId xmlns:a16="http://schemas.microsoft.com/office/drawing/2014/main" id="{6CF1B271-1760-CC78-7597-DE11E13A34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5025" y="3171825"/>
            <a:ext cx="8324848"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9313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106017" y="1270302"/>
            <a:ext cx="8401879" cy="4770537"/>
          </a:xfrm>
          <a:prstGeom prst="rect">
            <a:avLst/>
          </a:prstGeom>
          <a:noFill/>
        </p:spPr>
        <p:txBody>
          <a:bodyPr wrap="square" rtlCol="0">
            <a:spAutoFit/>
          </a:bodyPr>
          <a:lstStyle/>
          <a:p>
            <a:r>
              <a:rPr lang="en-GB" sz="4000" b="1" dirty="0">
                <a:solidFill>
                  <a:schemeClr val="accent1">
                    <a:lumMod val="75000"/>
                  </a:schemeClr>
                </a:solidFill>
                <a:latin typeface="Arial" panose="020B0604020202020204" pitchFamily="34" charset="0"/>
                <a:cs typeface="Arial" panose="020B0604020202020204" pitchFamily="34" charset="0"/>
              </a:rPr>
              <a:t>Learning Outcomes</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Event Typologies</a:t>
            </a:r>
          </a:p>
          <a:p>
            <a:r>
              <a:rPr lang="en-GB" sz="2400" b="1" dirty="0">
                <a:latin typeface="Arial" panose="020B0604020202020204" pitchFamily="34" charset="0"/>
                <a:cs typeface="Arial" panose="020B0604020202020204" pitchFamily="34" charset="0"/>
              </a:rPr>
              <a:t>Strategies</a:t>
            </a:r>
          </a:p>
          <a:p>
            <a:r>
              <a:rPr lang="en-GB" sz="2400" b="1" dirty="0">
                <a:latin typeface="Arial" panose="020B0604020202020204" pitchFamily="34" charset="0"/>
                <a:cs typeface="Arial" panose="020B0604020202020204" pitchFamily="34" charset="0"/>
              </a:rPr>
              <a:t>Impacts </a:t>
            </a:r>
          </a:p>
          <a:p>
            <a:r>
              <a:rPr lang="en-GB" sz="2400" b="1" dirty="0">
                <a:latin typeface="Arial" panose="020B0604020202020204" pitchFamily="34" charset="0"/>
                <a:cs typeface="Arial" panose="020B0604020202020204" pitchFamily="34" charset="0"/>
              </a:rPr>
              <a:t>Legacies</a:t>
            </a:r>
          </a:p>
          <a:p>
            <a:r>
              <a:rPr lang="en-GB" sz="2400" b="1" dirty="0">
                <a:latin typeface="Arial" panose="020B0604020202020204" pitchFamily="34" charset="0"/>
                <a:cs typeface="Arial" panose="020B0604020202020204" pitchFamily="34" charset="0"/>
              </a:rPr>
              <a:t>Trends &amp; Media Effects</a:t>
            </a:r>
          </a:p>
          <a:p>
            <a:r>
              <a:rPr lang="en-GB" sz="2400" b="1" dirty="0">
                <a:latin typeface="Arial" panose="020B0604020202020204" pitchFamily="34" charset="0"/>
                <a:cs typeface="Arial" panose="020B0604020202020204" pitchFamily="34" charset="0"/>
              </a:rPr>
              <a:t>Global Case Studies</a:t>
            </a:r>
          </a:p>
          <a:p>
            <a:r>
              <a:rPr lang="en-GB" sz="2400" b="1" dirty="0">
                <a:latin typeface="Arial" panose="020B0604020202020204" pitchFamily="34" charset="0"/>
                <a:cs typeface="Arial" panose="020B0604020202020204" pitchFamily="34" charset="0"/>
              </a:rPr>
              <a:t>Assignment Focus </a:t>
            </a:r>
          </a:p>
          <a:p>
            <a:r>
              <a:rPr lang="en-GB" sz="2400" b="1" dirty="0">
                <a:latin typeface="Arial" panose="020B0604020202020204" pitchFamily="34" charset="0"/>
                <a:cs typeface="Arial" panose="020B0604020202020204" pitchFamily="34" charset="0"/>
              </a:rPr>
              <a:t>Application of Events, Tourism &amp; Leisure Theories</a:t>
            </a:r>
          </a:p>
          <a:p>
            <a:r>
              <a:rPr lang="en-GB" sz="2400" b="1" dirty="0">
                <a:latin typeface="Arial" panose="020B0604020202020204" pitchFamily="34" charset="0"/>
                <a:cs typeface="Arial" panose="020B0604020202020204" pitchFamily="34" charset="0"/>
              </a:rPr>
              <a:t>Inter-Relationships of Sport, Tourism &amp; Events</a:t>
            </a: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830997"/>
          </a:xfrm>
          <a:prstGeom prst="rect">
            <a:avLst/>
          </a:prstGeom>
          <a:noFill/>
        </p:spPr>
        <p:txBody>
          <a:bodyPr wrap="square" rtlCol="0">
            <a:sp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Strategic Considerations</a:t>
            </a:r>
          </a:p>
        </p:txBody>
      </p:sp>
      <p:pic>
        <p:nvPicPr>
          <p:cNvPr id="2" name="Picture 1">
            <a:extLst>
              <a:ext uri="{FF2B5EF4-FFF2-40B4-BE49-F238E27FC236}">
                <a16:creationId xmlns:a16="http://schemas.microsoft.com/office/drawing/2014/main" id="{F61762AE-86E4-13E9-FDDC-E630CEFBE023}"/>
              </a:ext>
            </a:extLst>
          </p:cNvPr>
          <p:cNvPicPr>
            <a:picLocks noChangeAspect="1"/>
          </p:cNvPicPr>
          <p:nvPr/>
        </p:nvPicPr>
        <p:blipFill>
          <a:blip r:embed="rId2"/>
          <a:stretch>
            <a:fillRect/>
          </a:stretch>
        </p:blipFill>
        <p:spPr>
          <a:xfrm>
            <a:off x="7726017" y="1352409"/>
            <a:ext cx="4117379" cy="3915329"/>
          </a:xfrm>
          <a:prstGeom prst="rect">
            <a:avLst/>
          </a:prstGeom>
        </p:spPr>
      </p:pic>
    </p:spTree>
    <p:extLst>
      <p:ext uri="{BB962C8B-B14F-4D97-AF65-F5344CB8AC3E}">
        <p14:creationId xmlns:p14="http://schemas.microsoft.com/office/powerpoint/2010/main" val="970672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a:xfrm>
            <a:off x="92766" y="-298172"/>
            <a:ext cx="11393555" cy="1856340"/>
          </a:xfrm>
        </p:spPr>
        <p:txBody>
          <a:bodyPr/>
          <a:lstStyle/>
          <a:p>
            <a:r>
              <a:rPr lang="en-GB" b="1" dirty="0">
                <a:solidFill>
                  <a:schemeClr val="accent1">
                    <a:lumMod val="75000"/>
                  </a:schemeClr>
                </a:solidFill>
              </a:rPr>
              <a:t>Traditional Event Typologies</a:t>
            </a:r>
          </a:p>
        </p:txBody>
      </p:sp>
      <p:pic>
        <p:nvPicPr>
          <p:cNvPr id="4" name="Content Placeholder 3">
            <a:extLst>
              <a:ext uri="{FF2B5EF4-FFF2-40B4-BE49-F238E27FC236}">
                <a16:creationId xmlns:a16="http://schemas.microsoft.com/office/drawing/2014/main" id="{CB83BE63-FC88-82AE-5E6D-78BDA9BE999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50640" y="298175"/>
            <a:ext cx="5548594" cy="5109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38" name="Picture 2" descr="Usain Bolt and Mo Farah celebrate together during the London 2012 Olympic Games">
            <a:extLst>
              <a:ext uri="{FF2B5EF4-FFF2-40B4-BE49-F238E27FC236}">
                <a16:creationId xmlns:a16="http://schemas.microsoft.com/office/drawing/2014/main" id="{13098C73-1D6D-9042-D07D-8D0B6BC27D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917" y="1200184"/>
            <a:ext cx="5266083" cy="4048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25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EC1F4-7FDB-C64B-237F-CBD77C8E4E0B}"/>
              </a:ext>
            </a:extLst>
          </p:cNvPr>
          <p:cNvSpPr>
            <a:spLocks noGrp="1"/>
          </p:cNvSpPr>
          <p:nvPr>
            <p:ph type="title"/>
          </p:nvPr>
        </p:nvSpPr>
        <p:spPr>
          <a:xfrm>
            <a:off x="139148" y="-72886"/>
            <a:ext cx="11214652" cy="1378226"/>
          </a:xfrm>
        </p:spPr>
        <p:txBody>
          <a:bodyPr/>
          <a:lstStyle/>
          <a:p>
            <a:r>
              <a:rPr lang="en-GB" b="1" dirty="0">
                <a:solidFill>
                  <a:schemeClr val="accent1">
                    <a:lumMod val="75000"/>
                  </a:schemeClr>
                </a:solidFill>
              </a:rPr>
              <a:t>Sports Events Typologies</a:t>
            </a:r>
          </a:p>
        </p:txBody>
      </p:sp>
      <p:sp>
        <p:nvSpPr>
          <p:cNvPr id="3" name="Content Placeholder 2">
            <a:extLst>
              <a:ext uri="{FF2B5EF4-FFF2-40B4-BE49-F238E27FC236}">
                <a16:creationId xmlns:a16="http://schemas.microsoft.com/office/drawing/2014/main" id="{D49A4721-E1A2-FDF9-6E2B-F9C7F6C0D34D}"/>
              </a:ext>
            </a:extLst>
          </p:cNvPr>
          <p:cNvSpPr>
            <a:spLocks noGrp="1"/>
          </p:cNvSpPr>
          <p:nvPr>
            <p:ph idx="1"/>
          </p:nvPr>
        </p:nvSpPr>
        <p:spPr>
          <a:xfrm>
            <a:off x="92765" y="1073426"/>
            <a:ext cx="11261035" cy="5103537"/>
          </a:xfrm>
        </p:spPr>
        <p:txBody>
          <a:bodyPr/>
          <a:lstStyle/>
          <a:p>
            <a:pPr eaLnBrk="1" hangingPunct="1"/>
            <a:r>
              <a:rPr lang="en-US" altLang="en-US" dirty="0"/>
              <a:t>Transient, Fixed Duration and Unique</a:t>
            </a:r>
          </a:p>
          <a:p>
            <a:pPr eaLnBrk="1" hangingPunct="1"/>
            <a:r>
              <a:rPr lang="en-US" altLang="en-US" dirty="0"/>
              <a:t>Events </a:t>
            </a:r>
            <a:r>
              <a:rPr lang="en-US" altLang="en-US" dirty="0" err="1"/>
              <a:t>Continuim</a:t>
            </a:r>
            <a:endParaRPr lang="en-US" altLang="en-US" dirty="0"/>
          </a:p>
          <a:p>
            <a:pPr eaLnBrk="1" hangingPunct="1"/>
            <a:r>
              <a:rPr lang="en-US" altLang="en-US" dirty="0"/>
              <a:t>Minor and Major events</a:t>
            </a:r>
          </a:p>
          <a:p>
            <a:pPr eaLnBrk="1" hangingPunct="1"/>
            <a:r>
              <a:rPr lang="en-US" altLang="en-US" dirty="0"/>
              <a:t>Participation and/or Spectator led</a:t>
            </a:r>
          </a:p>
          <a:p>
            <a:pPr eaLnBrk="1" hangingPunct="1"/>
            <a:r>
              <a:rPr lang="en-US" altLang="en-US" dirty="0"/>
              <a:t>Hallmark Events</a:t>
            </a:r>
          </a:p>
          <a:p>
            <a:pPr eaLnBrk="1" hangingPunct="1"/>
            <a:r>
              <a:rPr lang="en-US" altLang="en-US" dirty="0"/>
              <a:t>Mega-Events</a:t>
            </a:r>
          </a:p>
          <a:p>
            <a:pPr eaLnBrk="1" hangingPunct="1"/>
            <a:r>
              <a:rPr lang="en-US" altLang="en-US" dirty="0"/>
              <a:t>Signature Events</a:t>
            </a:r>
          </a:p>
          <a:p>
            <a:pPr eaLnBrk="1" hangingPunct="1"/>
            <a:r>
              <a:rPr lang="en-US" altLang="en-US" dirty="0"/>
              <a:t>Community Events</a:t>
            </a:r>
          </a:p>
          <a:p>
            <a:pPr eaLnBrk="1" hangingPunct="1"/>
            <a:r>
              <a:rPr lang="en-US" dirty="0"/>
              <a:t>NEW DEVELOPMENTS - Media Driven Events</a:t>
            </a:r>
            <a:endParaRPr lang="en-GB" dirty="0"/>
          </a:p>
        </p:txBody>
      </p:sp>
      <p:pic>
        <p:nvPicPr>
          <p:cNvPr id="16386" name="Picture 2" descr="Britain's Tom Daley is thrown into the pool by the British diving team after he won the bronze medal in the men's 10m platform final at the London 2012 Olympic Games at the Aquatics Centre...Britain's Tom Daley (C) is thrown into the pool by the British diving team after he won the bronze medal in the men's 10m platform final at the London 2012 Olympic Games">
            <a:extLst>
              <a:ext uri="{FF2B5EF4-FFF2-40B4-BE49-F238E27FC236}">
                <a16:creationId xmlns:a16="http://schemas.microsoft.com/office/drawing/2014/main" id="{B6CB4011-BAE0-5396-2174-FC94B3CB0E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6609" y="194949"/>
            <a:ext cx="5989982" cy="49601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538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FEB3A-288E-26FB-3532-77A39E960EA9}"/>
              </a:ext>
            </a:extLst>
          </p:cNvPr>
          <p:cNvSpPr>
            <a:spLocks noGrp="1"/>
          </p:cNvSpPr>
          <p:nvPr>
            <p:ph type="title"/>
          </p:nvPr>
        </p:nvSpPr>
        <p:spPr>
          <a:xfrm>
            <a:off x="3511826" y="86139"/>
            <a:ext cx="7841974" cy="530087"/>
          </a:xfrm>
        </p:spPr>
        <p:txBody>
          <a:bodyPr>
            <a:normAutofit fontScale="90000"/>
          </a:bodyPr>
          <a:lstStyle/>
          <a:p>
            <a:r>
              <a:rPr lang="en-GB" b="1" dirty="0">
                <a:solidFill>
                  <a:schemeClr val="accent1">
                    <a:lumMod val="75000"/>
                  </a:schemeClr>
                </a:solidFill>
              </a:rPr>
              <a:t>Economic Sports Events Typologies</a:t>
            </a:r>
          </a:p>
        </p:txBody>
      </p:sp>
      <p:sp>
        <p:nvSpPr>
          <p:cNvPr id="3" name="Content Placeholder 2">
            <a:extLst>
              <a:ext uri="{FF2B5EF4-FFF2-40B4-BE49-F238E27FC236}">
                <a16:creationId xmlns:a16="http://schemas.microsoft.com/office/drawing/2014/main" id="{5986BA1A-36A0-6C87-36BF-BE97229D8936}"/>
              </a:ext>
            </a:extLst>
          </p:cNvPr>
          <p:cNvSpPr>
            <a:spLocks noGrp="1"/>
          </p:cNvSpPr>
          <p:nvPr>
            <p:ph idx="1"/>
          </p:nvPr>
        </p:nvSpPr>
        <p:spPr>
          <a:xfrm>
            <a:off x="86139" y="443948"/>
            <a:ext cx="11267661" cy="5353878"/>
          </a:xfrm>
        </p:spPr>
        <p:txBody>
          <a:bodyPr>
            <a:normAutofit fontScale="70000" lnSpcReduction="20000"/>
          </a:bodyPr>
          <a:lstStyle/>
          <a:p>
            <a:pPr eaLnBrk="1" hangingPunct="1">
              <a:lnSpc>
                <a:spcPct val="80000"/>
              </a:lnSpc>
              <a:defRPr/>
            </a:pPr>
            <a:r>
              <a:rPr lang="en-GB" sz="2800" b="1" dirty="0"/>
              <a:t>TYPE A</a:t>
            </a:r>
          </a:p>
          <a:p>
            <a:pPr eaLnBrk="1" hangingPunct="1">
              <a:lnSpc>
                <a:spcPct val="80000"/>
              </a:lnSpc>
              <a:defRPr/>
            </a:pPr>
            <a:r>
              <a:rPr lang="en-GB" sz="2800" dirty="0"/>
              <a:t>Irregular /1 off / major international events</a:t>
            </a:r>
          </a:p>
          <a:p>
            <a:pPr eaLnBrk="1" hangingPunct="1">
              <a:lnSpc>
                <a:spcPct val="80000"/>
              </a:lnSpc>
              <a:defRPr/>
            </a:pPr>
            <a:r>
              <a:rPr lang="en-GB" sz="2800" dirty="0"/>
              <a:t>Major spectator events / + to city</a:t>
            </a:r>
          </a:p>
          <a:p>
            <a:pPr eaLnBrk="1" hangingPunct="1">
              <a:lnSpc>
                <a:spcPct val="80000"/>
              </a:lnSpc>
              <a:defRPr/>
            </a:pPr>
            <a:r>
              <a:rPr lang="en-GB" sz="2800" dirty="0"/>
              <a:t>Major economic activity / media attention</a:t>
            </a:r>
          </a:p>
          <a:p>
            <a:pPr eaLnBrk="1" hangingPunct="1">
              <a:lnSpc>
                <a:spcPct val="80000"/>
              </a:lnSpc>
              <a:defRPr/>
            </a:pPr>
            <a:r>
              <a:rPr lang="en-GB" sz="2800" b="1" dirty="0"/>
              <a:t>TYPE B </a:t>
            </a:r>
          </a:p>
          <a:p>
            <a:pPr eaLnBrk="1" hangingPunct="1">
              <a:lnSpc>
                <a:spcPct val="80000"/>
              </a:lnSpc>
              <a:defRPr/>
            </a:pPr>
            <a:r>
              <a:rPr lang="en-GB" sz="2800" dirty="0"/>
              <a:t>Major spectator events/ annual/ moving venue/ low risk</a:t>
            </a:r>
          </a:p>
          <a:p>
            <a:pPr eaLnBrk="1" hangingPunct="1">
              <a:lnSpc>
                <a:spcPct val="80000"/>
              </a:lnSpc>
              <a:defRPr/>
            </a:pPr>
            <a:r>
              <a:rPr lang="en-GB" sz="2800" dirty="0"/>
              <a:t>Significant economic activity and media interest</a:t>
            </a:r>
          </a:p>
          <a:p>
            <a:pPr eaLnBrk="1" hangingPunct="1">
              <a:lnSpc>
                <a:spcPct val="80000"/>
              </a:lnSpc>
              <a:defRPr/>
            </a:pPr>
            <a:r>
              <a:rPr lang="en-GB" sz="2800" dirty="0" err="1"/>
              <a:t>Aprox</a:t>
            </a:r>
            <a:r>
              <a:rPr lang="en-GB" sz="2800" dirty="0"/>
              <a:t> 43 UK based events pa</a:t>
            </a:r>
          </a:p>
          <a:p>
            <a:pPr eaLnBrk="1" hangingPunct="1">
              <a:lnSpc>
                <a:spcPct val="80000"/>
              </a:lnSpc>
              <a:defRPr/>
            </a:pPr>
            <a:r>
              <a:rPr lang="en-GB" sz="2800" b="1" dirty="0"/>
              <a:t>TYPE C </a:t>
            </a:r>
          </a:p>
          <a:p>
            <a:pPr eaLnBrk="1" hangingPunct="1">
              <a:lnSpc>
                <a:spcPct val="80000"/>
              </a:lnSpc>
              <a:defRPr/>
            </a:pPr>
            <a:r>
              <a:rPr lang="en-GB" sz="2800" dirty="0"/>
              <a:t>Irregular/ 1 off / major / moves from country to  country</a:t>
            </a:r>
          </a:p>
          <a:p>
            <a:pPr eaLnBrk="1" hangingPunct="1">
              <a:lnSpc>
                <a:spcPct val="80000"/>
              </a:lnSpc>
              <a:defRPr/>
            </a:pPr>
            <a:r>
              <a:rPr lang="en-GB" sz="2800" dirty="0"/>
              <a:t>International spectator/competitor event</a:t>
            </a:r>
          </a:p>
          <a:p>
            <a:pPr eaLnBrk="1" hangingPunct="1">
              <a:lnSpc>
                <a:spcPct val="80000"/>
              </a:lnSpc>
              <a:defRPr/>
            </a:pPr>
            <a:r>
              <a:rPr lang="en-GB" sz="2800" dirty="0"/>
              <a:t>Ltd economic activity</a:t>
            </a:r>
          </a:p>
          <a:p>
            <a:pPr eaLnBrk="1" hangingPunct="1">
              <a:lnSpc>
                <a:spcPct val="80000"/>
              </a:lnSpc>
              <a:defRPr/>
            </a:pPr>
            <a:r>
              <a:rPr lang="en-GB" sz="2800" b="1" dirty="0"/>
              <a:t>TYPE D</a:t>
            </a:r>
          </a:p>
          <a:p>
            <a:pPr eaLnBrk="1" hangingPunct="1">
              <a:lnSpc>
                <a:spcPct val="80000"/>
              </a:lnSpc>
              <a:defRPr/>
            </a:pPr>
            <a:r>
              <a:rPr lang="en-GB" sz="2800" dirty="0"/>
              <a:t>Major competition / part of annual sporting cycle</a:t>
            </a:r>
          </a:p>
          <a:p>
            <a:pPr eaLnBrk="1" hangingPunct="1">
              <a:lnSpc>
                <a:spcPct val="80000"/>
              </a:lnSpc>
              <a:defRPr/>
            </a:pPr>
            <a:r>
              <a:rPr lang="en-GB" sz="2800" dirty="0"/>
              <a:t>Generating ltd economic activity</a:t>
            </a:r>
          </a:p>
          <a:p>
            <a:pPr eaLnBrk="1" hangingPunct="1">
              <a:lnSpc>
                <a:spcPct val="80000"/>
              </a:lnSpc>
              <a:defRPr/>
            </a:pPr>
            <a:r>
              <a:rPr lang="en-GB" sz="2800" dirty="0"/>
              <a:t>Benefits may not cover costs</a:t>
            </a:r>
          </a:p>
          <a:p>
            <a:pPr eaLnBrk="1" hangingPunct="1">
              <a:lnSpc>
                <a:spcPct val="80000"/>
              </a:lnSpc>
              <a:defRPr/>
            </a:pPr>
            <a:r>
              <a:rPr lang="en-GB" sz="2800" dirty="0"/>
              <a:t>Source ;- The Economics of Measuring Success (1997)</a:t>
            </a:r>
          </a:p>
          <a:p>
            <a:endParaRPr lang="en-GB" dirty="0"/>
          </a:p>
        </p:txBody>
      </p:sp>
      <p:pic>
        <p:nvPicPr>
          <p:cNvPr id="4" name="Picture 3">
            <a:extLst>
              <a:ext uri="{FF2B5EF4-FFF2-40B4-BE49-F238E27FC236}">
                <a16:creationId xmlns:a16="http://schemas.microsoft.com/office/drawing/2014/main" id="{545C4453-B94D-1AD0-BA43-94E6150AC346}"/>
              </a:ext>
            </a:extLst>
          </p:cNvPr>
          <p:cNvPicPr>
            <a:picLocks noChangeAspect="1"/>
          </p:cNvPicPr>
          <p:nvPr/>
        </p:nvPicPr>
        <p:blipFill>
          <a:blip r:embed="rId2"/>
          <a:stretch>
            <a:fillRect/>
          </a:stretch>
        </p:blipFill>
        <p:spPr>
          <a:xfrm>
            <a:off x="6652590" y="887896"/>
            <a:ext cx="5095461" cy="4633107"/>
          </a:xfrm>
          <a:prstGeom prst="rect">
            <a:avLst/>
          </a:prstGeom>
        </p:spPr>
      </p:pic>
    </p:spTree>
    <p:extLst>
      <p:ext uri="{BB962C8B-B14F-4D97-AF65-F5344CB8AC3E}">
        <p14:creationId xmlns:p14="http://schemas.microsoft.com/office/powerpoint/2010/main" val="67362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7344-964D-5CDE-0F04-EA01BAC5F0F3}"/>
              </a:ext>
            </a:extLst>
          </p:cNvPr>
          <p:cNvSpPr>
            <a:spLocks noGrp="1"/>
          </p:cNvSpPr>
          <p:nvPr>
            <p:ph type="title"/>
          </p:nvPr>
        </p:nvSpPr>
        <p:spPr>
          <a:xfrm>
            <a:off x="838200" y="-278295"/>
            <a:ext cx="10515600" cy="1596886"/>
          </a:xfrm>
        </p:spPr>
        <p:txBody>
          <a:bodyPr/>
          <a:lstStyle/>
          <a:p>
            <a:r>
              <a:rPr lang="en-GB" b="1" dirty="0">
                <a:solidFill>
                  <a:schemeClr val="accent1">
                    <a:lumMod val="75000"/>
                  </a:schemeClr>
                </a:solidFill>
              </a:rPr>
              <a:t>Event Typologies – Gammon (2020)</a:t>
            </a:r>
          </a:p>
        </p:txBody>
      </p:sp>
      <p:pic>
        <p:nvPicPr>
          <p:cNvPr id="5" name="Content Placeholder 4">
            <a:extLst>
              <a:ext uri="{FF2B5EF4-FFF2-40B4-BE49-F238E27FC236}">
                <a16:creationId xmlns:a16="http://schemas.microsoft.com/office/drawing/2014/main" id="{59FED4E8-7A5B-904E-14E2-01B831D05C8A}"/>
              </a:ext>
            </a:extLst>
          </p:cNvPr>
          <p:cNvPicPr>
            <a:picLocks noGrp="1" noChangeAspect="1"/>
          </p:cNvPicPr>
          <p:nvPr>
            <p:ph idx="1"/>
          </p:nvPr>
        </p:nvPicPr>
        <p:blipFill>
          <a:blip r:embed="rId2"/>
          <a:stretch>
            <a:fillRect/>
          </a:stretch>
        </p:blipFill>
        <p:spPr>
          <a:xfrm>
            <a:off x="231912" y="1027044"/>
            <a:ext cx="11794436" cy="4711148"/>
          </a:xfrm>
        </p:spPr>
      </p:pic>
    </p:spTree>
    <p:extLst>
      <p:ext uri="{BB962C8B-B14F-4D97-AF65-F5344CB8AC3E}">
        <p14:creationId xmlns:p14="http://schemas.microsoft.com/office/powerpoint/2010/main" val="112156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5E194-4C41-AC16-7BC2-41500784B5A7}"/>
              </a:ext>
            </a:extLst>
          </p:cNvPr>
          <p:cNvSpPr>
            <a:spLocks noGrp="1"/>
          </p:cNvSpPr>
          <p:nvPr>
            <p:ph type="title"/>
          </p:nvPr>
        </p:nvSpPr>
        <p:spPr>
          <a:xfrm>
            <a:off x="838200" y="59635"/>
            <a:ext cx="10515600" cy="1252331"/>
          </a:xfrm>
        </p:spPr>
        <p:txBody>
          <a:bodyPr/>
          <a:lstStyle/>
          <a:p>
            <a:r>
              <a:rPr lang="en-GB" b="1" dirty="0">
                <a:solidFill>
                  <a:schemeClr val="accent1">
                    <a:lumMod val="75000"/>
                  </a:schemeClr>
                </a:solidFill>
              </a:rPr>
              <a:t>Gammon (2020) Sports Events Typologies</a:t>
            </a:r>
          </a:p>
        </p:txBody>
      </p:sp>
      <p:pic>
        <p:nvPicPr>
          <p:cNvPr id="10" name="Content Placeholder 9">
            <a:extLst>
              <a:ext uri="{FF2B5EF4-FFF2-40B4-BE49-F238E27FC236}">
                <a16:creationId xmlns:a16="http://schemas.microsoft.com/office/drawing/2014/main" id="{B664E372-95FC-0ACC-0B48-7EDDA914158D}"/>
              </a:ext>
            </a:extLst>
          </p:cNvPr>
          <p:cNvPicPr>
            <a:picLocks noGrp="1" noChangeAspect="1"/>
          </p:cNvPicPr>
          <p:nvPr>
            <p:ph idx="1"/>
          </p:nvPr>
        </p:nvPicPr>
        <p:blipFill>
          <a:blip r:embed="rId2"/>
          <a:stretch>
            <a:fillRect/>
          </a:stretch>
        </p:blipFill>
        <p:spPr>
          <a:xfrm>
            <a:off x="251791" y="1311966"/>
            <a:ext cx="11794435" cy="4340086"/>
          </a:xfrm>
        </p:spPr>
      </p:pic>
    </p:spTree>
    <p:extLst>
      <p:ext uri="{BB962C8B-B14F-4D97-AF65-F5344CB8AC3E}">
        <p14:creationId xmlns:p14="http://schemas.microsoft.com/office/powerpoint/2010/main" val="1993738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3BC4-F125-CF1B-122D-B8FFBAFFFAD6}"/>
              </a:ext>
            </a:extLst>
          </p:cNvPr>
          <p:cNvSpPr>
            <a:spLocks noGrp="1"/>
          </p:cNvSpPr>
          <p:nvPr>
            <p:ph type="title"/>
          </p:nvPr>
        </p:nvSpPr>
        <p:spPr/>
        <p:txBody>
          <a:bodyPr/>
          <a:lstStyle/>
          <a:p>
            <a:r>
              <a:rPr lang="en-GB" b="1" dirty="0">
                <a:solidFill>
                  <a:schemeClr val="accent1">
                    <a:lumMod val="75000"/>
                  </a:schemeClr>
                </a:solidFill>
              </a:rPr>
              <a:t>Issues for Consideration &amp; Discussion</a:t>
            </a:r>
          </a:p>
        </p:txBody>
      </p:sp>
      <p:sp>
        <p:nvSpPr>
          <p:cNvPr id="3" name="Content Placeholder 2">
            <a:extLst>
              <a:ext uri="{FF2B5EF4-FFF2-40B4-BE49-F238E27FC236}">
                <a16:creationId xmlns:a16="http://schemas.microsoft.com/office/drawing/2014/main" id="{A9152099-1A5E-150A-4F9A-04CF6C85FF1E}"/>
              </a:ext>
            </a:extLst>
          </p:cNvPr>
          <p:cNvSpPr>
            <a:spLocks noGrp="1"/>
          </p:cNvSpPr>
          <p:nvPr>
            <p:ph idx="1"/>
          </p:nvPr>
        </p:nvSpPr>
        <p:spPr>
          <a:xfrm>
            <a:off x="838200" y="1371600"/>
            <a:ext cx="10515600" cy="4805363"/>
          </a:xfrm>
        </p:spPr>
        <p:txBody>
          <a:bodyPr>
            <a:normAutofit/>
          </a:bodyPr>
          <a:lstStyle/>
          <a:p>
            <a:pPr eaLnBrk="1" hangingPunct="1">
              <a:lnSpc>
                <a:spcPct val="90000"/>
              </a:lnSpc>
              <a:buFont typeface="Wingdings" panose="05000000000000000000" pitchFamily="2" charset="2"/>
              <a:buNone/>
              <a:defRPr/>
            </a:pPr>
            <a:r>
              <a:rPr lang="en-GB" sz="2800" dirty="0"/>
              <a:t>Funding</a:t>
            </a:r>
          </a:p>
          <a:p>
            <a:pPr eaLnBrk="1" hangingPunct="1">
              <a:lnSpc>
                <a:spcPct val="90000"/>
              </a:lnSpc>
              <a:buFont typeface="Wingdings" panose="05000000000000000000" pitchFamily="2" charset="2"/>
              <a:buNone/>
              <a:defRPr/>
            </a:pPr>
            <a:r>
              <a:rPr lang="en-GB" sz="2800" dirty="0"/>
              <a:t>Planning</a:t>
            </a:r>
          </a:p>
          <a:p>
            <a:pPr eaLnBrk="1" hangingPunct="1">
              <a:lnSpc>
                <a:spcPct val="90000"/>
              </a:lnSpc>
              <a:buFont typeface="Wingdings" panose="05000000000000000000" pitchFamily="2" charset="2"/>
              <a:buNone/>
              <a:defRPr/>
            </a:pPr>
            <a:r>
              <a:rPr lang="en-GB" sz="2800" dirty="0"/>
              <a:t>Management</a:t>
            </a:r>
          </a:p>
          <a:p>
            <a:pPr eaLnBrk="1" hangingPunct="1">
              <a:lnSpc>
                <a:spcPct val="90000"/>
              </a:lnSpc>
              <a:buFont typeface="Wingdings" panose="05000000000000000000" pitchFamily="2" charset="2"/>
              <a:buNone/>
              <a:defRPr/>
            </a:pPr>
            <a:r>
              <a:rPr lang="en-GB" sz="2800" dirty="0"/>
              <a:t>Impacts</a:t>
            </a:r>
          </a:p>
          <a:p>
            <a:pPr eaLnBrk="1" hangingPunct="1">
              <a:lnSpc>
                <a:spcPct val="90000"/>
              </a:lnSpc>
              <a:buFont typeface="Wingdings" panose="05000000000000000000" pitchFamily="2" charset="2"/>
              <a:buNone/>
              <a:defRPr/>
            </a:pPr>
            <a:r>
              <a:rPr lang="en-GB" sz="2800" dirty="0"/>
              <a:t>Sports Events </a:t>
            </a:r>
            <a:r>
              <a:rPr lang="en-GB" dirty="0"/>
              <a:t>T</a:t>
            </a:r>
            <a:r>
              <a:rPr lang="en-GB" sz="2800" dirty="0"/>
              <a:t>ourism</a:t>
            </a:r>
          </a:p>
          <a:p>
            <a:pPr eaLnBrk="1" hangingPunct="1">
              <a:lnSpc>
                <a:spcPct val="90000"/>
              </a:lnSpc>
              <a:buFont typeface="Wingdings" panose="05000000000000000000" pitchFamily="2" charset="2"/>
              <a:buNone/>
              <a:defRPr/>
            </a:pPr>
            <a:r>
              <a:rPr lang="en-GB" sz="2800" dirty="0"/>
              <a:t>Sports Development and Excellence</a:t>
            </a:r>
          </a:p>
          <a:p>
            <a:pPr eaLnBrk="1" hangingPunct="1">
              <a:lnSpc>
                <a:spcPct val="90000"/>
              </a:lnSpc>
              <a:buFont typeface="Wingdings" panose="05000000000000000000" pitchFamily="2" charset="2"/>
              <a:buNone/>
              <a:defRPr/>
            </a:pPr>
            <a:r>
              <a:rPr lang="en-GB" sz="2800" dirty="0"/>
              <a:t>Legacies</a:t>
            </a:r>
          </a:p>
          <a:p>
            <a:pPr eaLnBrk="1" hangingPunct="1">
              <a:lnSpc>
                <a:spcPct val="90000"/>
              </a:lnSpc>
              <a:buFont typeface="Wingdings" panose="05000000000000000000" pitchFamily="2" charset="2"/>
              <a:buNone/>
              <a:defRPr/>
            </a:pPr>
            <a:r>
              <a:rPr lang="en-GB" sz="2800" dirty="0"/>
              <a:t>Sustainability</a:t>
            </a:r>
          </a:p>
          <a:p>
            <a:endParaRPr lang="en-GB" dirty="0"/>
          </a:p>
        </p:txBody>
      </p:sp>
      <p:pic>
        <p:nvPicPr>
          <p:cNvPr id="1026" name="Picture 2" descr="Summer Olympics In Pictures, Part 2: The 50 Best Photos From ...">
            <a:extLst>
              <a:ext uri="{FF2B5EF4-FFF2-40B4-BE49-F238E27FC236}">
                <a16:creationId xmlns:a16="http://schemas.microsoft.com/office/drawing/2014/main" id="{25287983-A035-E8F3-C885-360711776D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7574" y="1465679"/>
            <a:ext cx="4426226" cy="4175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1501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373D1-9E52-2597-F16D-D96EA6A05396}"/>
              </a:ext>
            </a:extLst>
          </p:cNvPr>
          <p:cNvSpPr>
            <a:spLocks noGrp="1"/>
          </p:cNvSpPr>
          <p:nvPr>
            <p:ph type="title"/>
          </p:nvPr>
        </p:nvSpPr>
        <p:spPr/>
        <p:txBody>
          <a:bodyPr/>
          <a:lstStyle/>
          <a:p>
            <a:r>
              <a:rPr lang="en-GB" b="1" dirty="0">
                <a:solidFill>
                  <a:schemeClr val="accent1">
                    <a:lumMod val="75000"/>
                  </a:schemeClr>
                </a:solidFill>
              </a:rPr>
              <a:t>Strategic Approaches </a:t>
            </a:r>
          </a:p>
        </p:txBody>
      </p:sp>
      <p:sp>
        <p:nvSpPr>
          <p:cNvPr id="3" name="Content Placeholder 2">
            <a:extLst>
              <a:ext uri="{FF2B5EF4-FFF2-40B4-BE49-F238E27FC236}">
                <a16:creationId xmlns:a16="http://schemas.microsoft.com/office/drawing/2014/main" id="{57AA3895-9286-FBE1-373F-5013A18E4552}"/>
              </a:ext>
            </a:extLst>
          </p:cNvPr>
          <p:cNvSpPr>
            <a:spLocks noGrp="1"/>
          </p:cNvSpPr>
          <p:nvPr>
            <p:ph idx="1"/>
          </p:nvPr>
        </p:nvSpPr>
        <p:spPr>
          <a:xfrm>
            <a:off x="0" y="1470991"/>
            <a:ext cx="11353800" cy="4705972"/>
          </a:xfrm>
        </p:spPr>
        <p:txBody>
          <a:bodyPr/>
          <a:lstStyle/>
          <a:p>
            <a:pPr eaLnBrk="1" hangingPunct="1">
              <a:lnSpc>
                <a:spcPct val="90000"/>
              </a:lnSpc>
              <a:defRPr/>
            </a:pPr>
            <a:r>
              <a:rPr lang="en-GB" dirty="0"/>
              <a:t>Profile raising</a:t>
            </a:r>
          </a:p>
          <a:p>
            <a:pPr eaLnBrk="1" hangingPunct="1">
              <a:lnSpc>
                <a:spcPct val="90000"/>
              </a:lnSpc>
              <a:defRPr/>
            </a:pPr>
            <a:r>
              <a:rPr lang="en-GB" dirty="0"/>
              <a:t>Re- imaging  - Host Nation/City Marketing</a:t>
            </a:r>
          </a:p>
          <a:p>
            <a:pPr eaLnBrk="1" hangingPunct="1">
              <a:lnSpc>
                <a:spcPct val="90000"/>
              </a:lnSpc>
              <a:defRPr/>
            </a:pPr>
            <a:r>
              <a:rPr lang="en-GB" dirty="0"/>
              <a:t>Social Factors</a:t>
            </a:r>
          </a:p>
          <a:p>
            <a:pPr eaLnBrk="1" hangingPunct="1">
              <a:lnSpc>
                <a:spcPct val="90000"/>
              </a:lnSpc>
              <a:defRPr/>
            </a:pPr>
            <a:r>
              <a:rPr lang="en-GB" dirty="0"/>
              <a:t>National/Regional Impacts</a:t>
            </a:r>
          </a:p>
          <a:p>
            <a:pPr eaLnBrk="1" hangingPunct="1">
              <a:lnSpc>
                <a:spcPct val="90000"/>
              </a:lnSpc>
              <a:defRPr/>
            </a:pPr>
            <a:r>
              <a:rPr lang="en-GB" dirty="0"/>
              <a:t>Job Creation</a:t>
            </a:r>
          </a:p>
          <a:p>
            <a:pPr eaLnBrk="1" hangingPunct="1">
              <a:lnSpc>
                <a:spcPct val="90000"/>
              </a:lnSpc>
              <a:defRPr/>
            </a:pPr>
            <a:r>
              <a:rPr lang="en-GB" dirty="0"/>
              <a:t>Retail Impacts</a:t>
            </a:r>
          </a:p>
          <a:p>
            <a:pPr eaLnBrk="1" hangingPunct="1">
              <a:lnSpc>
                <a:spcPct val="90000"/>
              </a:lnSpc>
              <a:defRPr/>
            </a:pPr>
            <a:r>
              <a:rPr lang="en-GB" dirty="0"/>
              <a:t>Infrastructure</a:t>
            </a:r>
          </a:p>
          <a:p>
            <a:pPr>
              <a:defRPr/>
            </a:pPr>
            <a:r>
              <a:rPr lang="en-GB" dirty="0"/>
              <a:t>Sports Development impacts within Host Cities / Nations</a:t>
            </a:r>
          </a:p>
          <a:p>
            <a:pPr eaLnBrk="1" hangingPunct="1">
              <a:lnSpc>
                <a:spcPct val="90000"/>
              </a:lnSpc>
              <a:defRPr/>
            </a:pPr>
            <a:endParaRPr lang="en-GB" dirty="0"/>
          </a:p>
          <a:p>
            <a:endParaRPr lang="en-GB" dirty="0"/>
          </a:p>
        </p:txBody>
      </p:sp>
      <p:pic>
        <p:nvPicPr>
          <p:cNvPr id="2056" name="Picture 8" descr="Greg Rutherford of Great Britain on his way to winning the gold medal in the Men's Long Jump Final">
            <a:extLst>
              <a:ext uri="{FF2B5EF4-FFF2-40B4-BE49-F238E27FC236}">
                <a16:creationId xmlns:a16="http://schemas.microsoft.com/office/drawing/2014/main" id="{C60620E1-A41C-8833-DB56-6EBDC8EB69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6817" y="159026"/>
            <a:ext cx="5599044" cy="4840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0645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3972B-04A0-462C-9DA1-4A8557B2790C}"/>
              </a:ext>
            </a:extLst>
          </p:cNvPr>
          <p:cNvSpPr>
            <a:spLocks noGrp="1"/>
          </p:cNvSpPr>
          <p:nvPr>
            <p:ph type="title"/>
          </p:nvPr>
        </p:nvSpPr>
        <p:spPr>
          <a:xfrm>
            <a:off x="838200" y="1"/>
            <a:ext cx="10515600" cy="1358347"/>
          </a:xfrm>
        </p:spPr>
        <p:txBody>
          <a:bodyPr/>
          <a:lstStyle/>
          <a:p>
            <a:r>
              <a:rPr lang="en-GB" b="1" dirty="0">
                <a:solidFill>
                  <a:schemeClr val="accent1">
                    <a:lumMod val="75000"/>
                  </a:schemeClr>
                </a:solidFill>
              </a:rPr>
              <a:t>Strategic Risk Considerations</a:t>
            </a:r>
          </a:p>
        </p:txBody>
      </p:sp>
      <p:sp>
        <p:nvSpPr>
          <p:cNvPr id="3" name="Content Placeholder 2">
            <a:extLst>
              <a:ext uri="{FF2B5EF4-FFF2-40B4-BE49-F238E27FC236}">
                <a16:creationId xmlns:a16="http://schemas.microsoft.com/office/drawing/2014/main" id="{440AEF22-7055-CE9A-D7B0-2D1338DEA26B}"/>
              </a:ext>
            </a:extLst>
          </p:cNvPr>
          <p:cNvSpPr>
            <a:spLocks noGrp="1"/>
          </p:cNvSpPr>
          <p:nvPr>
            <p:ph idx="1"/>
          </p:nvPr>
        </p:nvSpPr>
        <p:spPr>
          <a:xfrm>
            <a:off x="271670" y="1199322"/>
            <a:ext cx="11082130" cy="4977641"/>
          </a:xfrm>
        </p:spPr>
        <p:txBody>
          <a:bodyPr>
            <a:normAutofit fontScale="92500" lnSpcReduction="10000"/>
          </a:bodyPr>
          <a:lstStyle/>
          <a:p>
            <a:pPr eaLnBrk="1" hangingPunct="1">
              <a:lnSpc>
                <a:spcPct val="90000"/>
              </a:lnSpc>
              <a:defRPr/>
            </a:pPr>
            <a:r>
              <a:rPr lang="en-GB" sz="2800" dirty="0"/>
              <a:t>Globalisation</a:t>
            </a:r>
          </a:p>
          <a:p>
            <a:pPr eaLnBrk="1" hangingPunct="1">
              <a:lnSpc>
                <a:spcPct val="90000"/>
              </a:lnSpc>
              <a:defRPr/>
            </a:pPr>
            <a:r>
              <a:rPr lang="en-GB" sz="2800" dirty="0"/>
              <a:t>Social Impacts</a:t>
            </a:r>
          </a:p>
          <a:p>
            <a:pPr eaLnBrk="1" hangingPunct="1">
              <a:lnSpc>
                <a:spcPct val="90000"/>
              </a:lnSpc>
              <a:defRPr/>
            </a:pPr>
            <a:r>
              <a:rPr lang="en-GB" sz="2800" dirty="0"/>
              <a:t>Traffic congestion</a:t>
            </a:r>
          </a:p>
          <a:p>
            <a:pPr eaLnBrk="1" hangingPunct="1">
              <a:lnSpc>
                <a:spcPct val="90000"/>
              </a:lnSpc>
              <a:defRPr/>
            </a:pPr>
            <a:r>
              <a:rPr lang="en-GB" sz="2800" dirty="0"/>
              <a:t>Environmental impacts</a:t>
            </a:r>
          </a:p>
          <a:p>
            <a:pPr eaLnBrk="1" hangingPunct="1">
              <a:lnSpc>
                <a:spcPct val="90000"/>
              </a:lnSpc>
              <a:defRPr/>
            </a:pPr>
            <a:r>
              <a:rPr lang="en-GB" sz="2800" dirty="0"/>
              <a:t>Visitor Profile</a:t>
            </a:r>
          </a:p>
          <a:p>
            <a:pPr eaLnBrk="1" hangingPunct="1">
              <a:lnSpc>
                <a:spcPct val="90000"/>
              </a:lnSpc>
              <a:defRPr/>
            </a:pPr>
            <a:r>
              <a:rPr lang="en-GB" sz="2800" dirty="0"/>
              <a:t>Expenditure Patterns</a:t>
            </a:r>
          </a:p>
          <a:p>
            <a:pPr eaLnBrk="1" hangingPunct="1">
              <a:lnSpc>
                <a:spcPct val="90000"/>
              </a:lnSpc>
              <a:defRPr/>
            </a:pPr>
            <a:r>
              <a:rPr lang="en-GB" sz="2800" dirty="0"/>
              <a:t>Predicted attendance v actual</a:t>
            </a:r>
          </a:p>
          <a:p>
            <a:pPr eaLnBrk="1" hangingPunct="1">
              <a:lnSpc>
                <a:spcPct val="90000"/>
              </a:lnSpc>
              <a:defRPr/>
            </a:pPr>
            <a:r>
              <a:rPr lang="en-GB" sz="2800" dirty="0"/>
              <a:t>Costs of staging the event</a:t>
            </a:r>
          </a:p>
          <a:p>
            <a:pPr eaLnBrk="1" hangingPunct="1">
              <a:lnSpc>
                <a:spcPct val="90000"/>
              </a:lnSpc>
              <a:defRPr/>
            </a:pPr>
            <a:r>
              <a:rPr lang="en-GB" sz="2800" dirty="0"/>
              <a:t>Management issues</a:t>
            </a:r>
          </a:p>
          <a:p>
            <a:pPr eaLnBrk="1" hangingPunct="1">
              <a:lnSpc>
                <a:spcPct val="90000"/>
              </a:lnSpc>
              <a:defRPr/>
            </a:pPr>
            <a:r>
              <a:rPr lang="en-GB" sz="2800" dirty="0"/>
              <a:t>Long term use of facilities</a:t>
            </a:r>
          </a:p>
          <a:p>
            <a:pPr eaLnBrk="1" hangingPunct="1">
              <a:lnSpc>
                <a:spcPct val="90000"/>
              </a:lnSpc>
              <a:defRPr/>
            </a:pPr>
            <a:r>
              <a:rPr lang="en-GB" sz="2800" dirty="0"/>
              <a:t>Competitor/Gov body/officials led v spectator led</a:t>
            </a:r>
          </a:p>
          <a:p>
            <a:endParaRPr lang="en-GB" dirty="0"/>
          </a:p>
        </p:txBody>
      </p:sp>
      <p:pic>
        <p:nvPicPr>
          <p:cNvPr id="3074" name="Picture 2" descr="Olympic rings are assembled during the opening ceremony of the London 2012 Olympic Games">
            <a:extLst>
              <a:ext uri="{FF2B5EF4-FFF2-40B4-BE49-F238E27FC236}">
                <a16:creationId xmlns:a16="http://schemas.microsoft.com/office/drawing/2014/main" id="{A2C0EE55-FB26-9CD1-43F8-FA065FEDEB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5535" y="1093512"/>
            <a:ext cx="6477000" cy="4048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9481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BDEC3-263A-7B18-BD7A-7B3072DEB79C}"/>
              </a:ext>
            </a:extLst>
          </p:cNvPr>
          <p:cNvSpPr>
            <a:spLocks noGrp="1"/>
          </p:cNvSpPr>
          <p:nvPr>
            <p:ph type="title"/>
          </p:nvPr>
        </p:nvSpPr>
        <p:spPr>
          <a:xfrm>
            <a:off x="838200" y="-284921"/>
            <a:ext cx="10515600" cy="1557130"/>
          </a:xfrm>
        </p:spPr>
        <p:txBody>
          <a:bodyPr/>
          <a:lstStyle/>
          <a:p>
            <a:r>
              <a:rPr lang="en-GB" b="1" dirty="0">
                <a:solidFill>
                  <a:schemeClr val="accent1">
                    <a:lumMod val="75000"/>
                  </a:schemeClr>
                </a:solidFill>
              </a:rPr>
              <a:t>Strategic Sports Impacts – Case Studies</a:t>
            </a:r>
          </a:p>
        </p:txBody>
      </p:sp>
      <p:sp>
        <p:nvSpPr>
          <p:cNvPr id="3" name="Content Placeholder 2">
            <a:extLst>
              <a:ext uri="{FF2B5EF4-FFF2-40B4-BE49-F238E27FC236}">
                <a16:creationId xmlns:a16="http://schemas.microsoft.com/office/drawing/2014/main" id="{FF6B6679-9AA8-34E4-3B5E-2936762DB1A0}"/>
              </a:ext>
            </a:extLst>
          </p:cNvPr>
          <p:cNvSpPr>
            <a:spLocks noGrp="1"/>
          </p:cNvSpPr>
          <p:nvPr>
            <p:ph idx="1"/>
          </p:nvPr>
        </p:nvSpPr>
        <p:spPr>
          <a:xfrm>
            <a:off x="0" y="689114"/>
            <a:ext cx="11353800" cy="5487850"/>
          </a:xfrm>
        </p:spPr>
        <p:txBody>
          <a:bodyPr/>
          <a:lstStyle/>
          <a:p>
            <a:pPr eaLnBrk="1" hangingPunct="1">
              <a:lnSpc>
                <a:spcPct val="80000"/>
              </a:lnSpc>
              <a:defRPr/>
            </a:pPr>
            <a:r>
              <a:rPr lang="en-GB" dirty="0"/>
              <a:t>Impacts &amp; Legacies</a:t>
            </a:r>
          </a:p>
          <a:p>
            <a:pPr eaLnBrk="1" hangingPunct="1">
              <a:lnSpc>
                <a:spcPct val="80000"/>
              </a:lnSpc>
              <a:defRPr/>
            </a:pPr>
            <a:r>
              <a:rPr lang="en-GB" sz="2800" dirty="0"/>
              <a:t>Sports Excellence</a:t>
            </a:r>
          </a:p>
          <a:p>
            <a:pPr eaLnBrk="1" hangingPunct="1">
              <a:lnSpc>
                <a:spcPct val="80000"/>
              </a:lnSpc>
              <a:defRPr/>
            </a:pPr>
            <a:r>
              <a:rPr lang="en-GB" sz="2800" dirty="0"/>
              <a:t>National Success</a:t>
            </a:r>
          </a:p>
          <a:p>
            <a:pPr eaLnBrk="1" hangingPunct="1">
              <a:lnSpc>
                <a:spcPct val="80000"/>
              </a:lnSpc>
              <a:defRPr/>
            </a:pPr>
            <a:r>
              <a:rPr lang="en-GB" sz="2800" dirty="0"/>
              <a:t>Sports Development</a:t>
            </a:r>
          </a:p>
          <a:p>
            <a:pPr eaLnBrk="1" hangingPunct="1">
              <a:lnSpc>
                <a:spcPct val="80000"/>
              </a:lnSpc>
              <a:defRPr/>
            </a:pPr>
            <a:r>
              <a:rPr lang="en-GB" sz="2800" dirty="0"/>
              <a:t>Mass Participation</a:t>
            </a:r>
          </a:p>
          <a:p>
            <a:pPr eaLnBrk="1" hangingPunct="1">
              <a:lnSpc>
                <a:spcPct val="80000"/>
              </a:lnSpc>
              <a:defRPr/>
            </a:pPr>
            <a:r>
              <a:rPr lang="en-GB" dirty="0"/>
              <a:t>Health &amp; Well Being</a:t>
            </a:r>
            <a:endParaRPr lang="en-GB" sz="2800" dirty="0"/>
          </a:p>
          <a:p>
            <a:pPr eaLnBrk="1" hangingPunct="1">
              <a:lnSpc>
                <a:spcPct val="80000"/>
              </a:lnSpc>
              <a:defRPr/>
            </a:pPr>
            <a:r>
              <a:rPr lang="en-GB" sz="2800" dirty="0"/>
              <a:t>Participation levels – Wimbledon </a:t>
            </a:r>
            <a:r>
              <a:rPr lang="en-GB" dirty="0"/>
              <a:t>Ef</a:t>
            </a:r>
            <a:r>
              <a:rPr lang="en-GB" sz="2800" dirty="0"/>
              <a:t>fect</a:t>
            </a:r>
          </a:p>
          <a:p>
            <a:pPr eaLnBrk="1" hangingPunct="1">
              <a:lnSpc>
                <a:spcPct val="80000"/>
              </a:lnSpc>
              <a:defRPr/>
            </a:pPr>
            <a:r>
              <a:rPr lang="en-GB" sz="2800" dirty="0"/>
              <a:t>Stadiums and Events </a:t>
            </a:r>
            <a:r>
              <a:rPr lang="en-GB" dirty="0"/>
              <a:t>V</a:t>
            </a:r>
            <a:r>
              <a:rPr lang="en-GB" sz="2800" dirty="0"/>
              <a:t>enues</a:t>
            </a:r>
          </a:p>
          <a:p>
            <a:pPr eaLnBrk="1" hangingPunct="1">
              <a:lnSpc>
                <a:spcPct val="80000"/>
              </a:lnSpc>
              <a:defRPr/>
            </a:pPr>
            <a:r>
              <a:rPr lang="en-GB" sz="2800" dirty="0"/>
              <a:t>Training Facilities</a:t>
            </a:r>
          </a:p>
          <a:p>
            <a:pPr eaLnBrk="1" hangingPunct="1">
              <a:lnSpc>
                <a:spcPct val="80000"/>
              </a:lnSpc>
              <a:defRPr/>
            </a:pPr>
            <a:r>
              <a:rPr lang="en-GB" sz="2800" dirty="0"/>
              <a:t>Support Infrastructure</a:t>
            </a:r>
          </a:p>
          <a:p>
            <a:pPr eaLnBrk="1" hangingPunct="1">
              <a:lnSpc>
                <a:spcPct val="80000"/>
              </a:lnSpc>
              <a:defRPr/>
            </a:pPr>
            <a:r>
              <a:rPr lang="en-GB" sz="2800" dirty="0"/>
              <a:t>Media facilities</a:t>
            </a:r>
          </a:p>
          <a:p>
            <a:endParaRPr lang="en-GB" dirty="0"/>
          </a:p>
        </p:txBody>
      </p:sp>
      <p:pic>
        <p:nvPicPr>
          <p:cNvPr id="4098" name="Picture 2">
            <a:extLst>
              <a:ext uri="{FF2B5EF4-FFF2-40B4-BE49-F238E27FC236}">
                <a16:creationId xmlns:a16="http://schemas.microsoft.com/office/drawing/2014/main" id="{A892E061-ADCF-BE44-D4A4-057C77EA28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940905"/>
            <a:ext cx="5976730" cy="4587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37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8EC51-EE35-1209-B8C0-AB4D1F210E29}"/>
              </a:ext>
            </a:extLst>
          </p:cNvPr>
          <p:cNvSpPr>
            <a:spLocks noGrp="1"/>
          </p:cNvSpPr>
          <p:nvPr>
            <p:ph type="title"/>
          </p:nvPr>
        </p:nvSpPr>
        <p:spPr>
          <a:xfrm>
            <a:off x="838200" y="-79512"/>
            <a:ext cx="10515600" cy="1524000"/>
          </a:xfrm>
        </p:spPr>
        <p:txBody>
          <a:bodyPr/>
          <a:lstStyle/>
          <a:p>
            <a:r>
              <a:rPr lang="en-GB" b="1" dirty="0">
                <a:solidFill>
                  <a:schemeClr val="accent1">
                    <a:lumMod val="75000"/>
                  </a:schemeClr>
                </a:solidFill>
              </a:rPr>
              <a:t>Strategic Tourism Impacts – Case Studies</a:t>
            </a:r>
          </a:p>
        </p:txBody>
      </p:sp>
      <p:sp>
        <p:nvSpPr>
          <p:cNvPr id="3" name="Content Placeholder 2">
            <a:extLst>
              <a:ext uri="{FF2B5EF4-FFF2-40B4-BE49-F238E27FC236}">
                <a16:creationId xmlns:a16="http://schemas.microsoft.com/office/drawing/2014/main" id="{AA14185E-040B-7A36-28BA-E9F3A40CF18F}"/>
              </a:ext>
            </a:extLst>
          </p:cNvPr>
          <p:cNvSpPr>
            <a:spLocks noGrp="1"/>
          </p:cNvSpPr>
          <p:nvPr>
            <p:ph idx="1"/>
          </p:nvPr>
        </p:nvSpPr>
        <p:spPr>
          <a:xfrm>
            <a:off x="92765" y="1212574"/>
            <a:ext cx="11261035" cy="4605130"/>
          </a:xfrm>
        </p:spPr>
        <p:txBody>
          <a:bodyPr>
            <a:normAutofit fontScale="85000" lnSpcReduction="20000"/>
          </a:bodyPr>
          <a:lstStyle/>
          <a:p>
            <a:r>
              <a:rPr lang="en-GB" dirty="0"/>
              <a:t>Impacts &amp; Legacies</a:t>
            </a:r>
          </a:p>
          <a:p>
            <a:r>
              <a:rPr lang="en-GB" dirty="0"/>
              <a:t>Integrated Strategies </a:t>
            </a:r>
          </a:p>
          <a:p>
            <a:r>
              <a:rPr lang="en-GB" dirty="0"/>
              <a:t>Butler’s TALC Model – Regeneration / Relaunch</a:t>
            </a:r>
          </a:p>
          <a:p>
            <a:r>
              <a:rPr lang="en-GB" dirty="0"/>
              <a:t>Showcase</a:t>
            </a:r>
          </a:p>
          <a:p>
            <a:r>
              <a:rPr lang="en-GB" dirty="0"/>
              <a:t>Profile Raising </a:t>
            </a:r>
          </a:p>
          <a:p>
            <a:r>
              <a:rPr lang="en-GB" dirty="0"/>
              <a:t>Image Building</a:t>
            </a:r>
          </a:p>
          <a:p>
            <a:r>
              <a:rPr lang="en-GB" dirty="0"/>
              <a:t>Place Branding</a:t>
            </a:r>
          </a:p>
          <a:p>
            <a:r>
              <a:rPr lang="en-GB" dirty="0"/>
              <a:t>Destination Management &amp; Marketing</a:t>
            </a:r>
          </a:p>
          <a:p>
            <a:r>
              <a:rPr lang="en-GB" dirty="0"/>
              <a:t>Media / Global Attention</a:t>
            </a:r>
          </a:p>
          <a:p>
            <a:r>
              <a:rPr lang="en-GB" dirty="0"/>
              <a:t>Infrastructure </a:t>
            </a:r>
          </a:p>
          <a:p>
            <a:r>
              <a:rPr lang="en-GB" dirty="0"/>
              <a:t>Transports</a:t>
            </a:r>
          </a:p>
          <a:p>
            <a:r>
              <a:rPr lang="en-GB" dirty="0"/>
              <a:t>Events Facilities</a:t>
            </a:r>
          </a:p>
          <a:p>
            <a:endParaRPr lang="en-GB" dirty="0"/>
          </a:p>
        </p:txBody>
      </p:sp>
      <p:pic>
        <p:nvPicPr>
          <p:cNvPr id="11266" name="Picture 2" descr="TOPSHOTSGreat Britain's Bryony Shaw sails through the rain in the women's RS:X sailing class at the London 2012 Olympic Games, in Weymouth">
            <a:extLst>
              <a:ext uri="{FF2B5EF4-FFF2-40B4-BE49-F238E27FC236}">
                <a16:creationId xmlns:a16="http://schemas.microsoft.com/office/drawing/2014/main" id="{8A02C26A-4AEA-CB6D-EFE8-22276F2BDD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3564" y="974036"/>
            <a:ext cx="5393635" cy="4650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4199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4BA6E-EA6F-A386-4858-BEB00FFF34E6}"/>
              </a:ext>
            </a:extLst>
          </p:cNvPr>
          <p:cNvSpPr>
            <a:spLocks noGrp="1"/>
          </p:cNvSpPr>
          <p:nvPr>
            <p:ph type="title"/>
          </p:nvPr>
        </p:nvSpPr>
        <p:spPr>
          <a:xfrm>
            <a:off x="838200" y="-53009"/>
            <a:ext cx="10515600" cy="1437861"/>
          </a:xfrm>
        </p:spPr>
        <p:txBody>
          <a:bodyPr/>
          <a:lstStyle/>
          <a:p>
            <a:r>
              <a:rPr lang="en-GB" b="1" dirty="0">
                <a:solidFill>
                  <a:schemeClr val="accent1">
                    <a:lumMod val="75000"/>
                  </a:schemeClr>
                </a:solidFill>
              </a:rPr>
              <a:t>Strategic Events Impacts – Case Studies</a:t>
            </a:r>
          </a:p>
        </p:txBody>
      </p:sp>
      <p:sp>
        <p:nvSpPr>
          <p:cNvPr id="3" name="Content Placeholder 2">
            <a:extLst>
              <a:ext uri="{FF2B5EF4-FFF2-40B4-BE49-F238E27FC236}">
                <a16:creationId xmlns:a16="http://schemas.microsoft.com/office/drawing/2014/main" id="{E8D0E714-0D72-B583-B42A-806D8D4C6BCF}"/>
              </a:ext>
            </a:extLst>
          </p:cNvPr>
          <p:cNvSpPr>
            <a:spLocks noGrp="1"/>
          </p:cNvSpPr>
          <p:nvPr>
            <p:ph idx="1"/>
          </p:nvPr>
        </p:nvSpPr>
        <p:spPr>
          <a:xfrm>
            <a:off x="838200" y="1106557"/>
            <a:ext cx="10515600" cy="5070406"/>
          </a:xfrm>
        </p:spPr>
        <p:txBody>
          <a:bodyPr>
            <a:normAutofit lnSpcReduction="10000"/>
          </a:bodyPr>
          <a:lstStyle/>
          <a:p>
            <a:r>
              <a:rPr lang="en-GB" dirty="0"/>
              <a:t>Impacts &amp; Legacies</a:t>
            </a:r>
          </a:p>
          <a:p>
            <a:r>
              <a:rPr lang="en-GB" dirty="0"/>
              <a:t>Integrated Strategies</a:t>
            </a:r>
          </a:p>
          <a:p>
            <a:r>
              <a:rPr lang="en-GB" dirty="0"/>
              <a:t>Showcase, Image &amp; Reputation Building</a:t>
            </a:r>
          </a:p>
          <a:p>
            <a:r>
              <a:rPr lang="en-GB" dirty="0"/>
              <a:t>Future Events</a:t>
            </a:r>
          </a:p>
          <a:p>
            <a:r>
              <a:rPr lang="en-GB" dirty="0"/>
              <a:t>Media/ Global Attention</a:t>
            </a:r>
          </a:p>
          <a:p>
            <a:r>
              <a:rPr lang="en-GB" dirty="0"/>
              <a:t>Facilities &amp; Venues</a:t>
            </a:r>
          </a:p>
          <a:p>
            <a:r>
              <a:rPr lang="en-GB" dirty="0"/>
              <a:t>Infrastructure</a:t>
            </a:r>
          </a:p>
          <a:p>
            <a:r>
              <a:rPr lang="en-GB" dirty="0"/>
              <a:t>Transport</a:t>
            </a:r>
          </a:p>
          <a:p>
            <a:r>
              <a:rPr lang="en-GB" dirty="0"/>
              <a:t>Reputation, Experience &amp; Skills</a:t>
            </a:r>
          </a:p>
          <a:p>
            <a:r>
              <a:rPr lang="en-GB" dirty="0"/>
              <a:t>Volunteers</a:t>
            </a:r>
          </a:p>
        </p:txBody>
      </p:sp>
      <p:pic>
        <p:nvPicPr>
          <p:cNvPr id="5122" name="Picture 2" descr="Michael Phelps of the United States, Ryan Lochte of the United States and James Goddard of Great Britain compete in the first semifinal heat of the Men's 200m Individual Medley on Day 5 of the London 2012 Olympic Games">
            <a:extLst>
              <a:ext uri="{FF2B5EF4-FFF2-40B4-BE49-F238E27FC236}">
                <a16:creationId xmlns:a16="http://schemas.microsoft.com/office/drawing/2014/main" id="{C66BC3CA-0034-9367-AFCB-49BE6461F7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5187" y="1278835"/>
            <a:ext cx="4921526" cy="3836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6833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80C2E-B253-E093-24B9-75385FA8FF3C}"/>
              </a:ext>
            </a:extLst>
          </p:cNvPr>
          <p:cNvSpPr>
            <a:spLocks noGrp="1"/>
          </p:cNvSpPr>
          <p:nvPr>
            <p:ph type="title"/>
          </p:nvPr>
        </p:nvSpPr>
        <p:spPr>
          <a:xfrm>
            <a:off x="94423" y="0"/>
            <a:ext cx="11259377" cy="980661"/>
          </a:xfrm>
        </p:spPr>
        <p:txBody>
          <a:bodyPr/>
          <a:lstStyle/>
          <a:p>
            <a:r>
              <a:rPr lang="en-GB" b="1" dirty="0">
                <a:solidFill>
                  <a:schemeClr val="accent1">
                    <a:lumMod val="75000"/>
                  </a:schemeClr>
                </a:solidFill>
              </a:rPr>
              <a:t>ECONOMIC IMPACT THEORY</a:t>
            </a:r>
          </a:p>
        </p:txBody>
      </p:sp>
      <p:sp>
        <p:nvSpPr>
          <p:cNvPr id="3" name="Content Placeholder 2">
            <a:extLst>
              <a:ext uri="{FF2B5EF4-FFF2-40B4-BE49-F238E27FC236}">
                <a16:creationId xmlns:a16="http://schemas.microsoft.com/office/drawing/2014/main" id="{80E29359-E5C4-6F79-3E54-800F404AAACD}"/>
              </a:ext>
            </a:extLst>
          </p:cNvPr>
          <p:cNvSpPr>
            <a:spLocks noGrp="1"/>
          </p:cNvSpPr>
          <p:nvPr>
            <p:ph idx="1"/>
          </p:nvPr>
        </p:nvSpPr>
        <p:spPr>
          <a:xfrm>
            <a:off x="94423" y="1106558"/>
            <a:ext cx="11259377" cy="5070406"/>
          </a:xfrm>
        </p:spPr>
        <p:txBody>
          <a:bodyPr>
            <a:normAutofit/>
          </a:bodyPr>
          <a:lstStyle/>
          <a:p>
            <a:pPr eaLnBrk="1" hangingPunct="1">
              <a:lnSpc>
                <a:spcPct val="80000"/>
              </a:lnSpc>
              <a:defRPr/>
            </a:pPr>
            <a:r>
              <a:rPr lang="en-GB" sz="2800" dirty="0"/>
              <a:t>Measurement issues</a:t>
            </a:r>
          </a:p>
          <a:p>
            <a:pPr eaLnBrk="1" hangingPunct="1">
              <a:lnSpc>
                <a:spcPct val="80000"/>
              </a:lnSpc>
              <a:defRPr/>
            </a:pPr>
            <a:r>
              <a:rPr lang="en-GB" sz="2800" dirty="0"/>
              <a:t>Costs v Revenues</a:t>
            </a:r>
          </a:p>
          <a:p>
            <a:pPr eaLnBrk="1" hangingPunct="1">
              <a:lnSpc>
                <a:spcPct val="80000"/>
              </a:lnSpc>
              <a:defRPr/>
            </a:pPr>
            <a:r>
              <a:rPr lang="en-GB" sz="2800" dirty="0"/>
              <a:t>Secondary spend</a:t>
            </a:r>
          </a:p>
          <a:p>
            <a:pPr eaLnBrk="1" hangingPunct="1">
              <a:lnSpc>
                <a:spcPct val="80000"/>
              </a:lnSpc>
              <a:defRPr/>
            </a:pPr>
            <a:r>
              <a:rPr lang="en-GB" sz="2800" dirty="0"/>
              <a:t>Employment</a:t>
            </a:r>
          </a:p>
          <a:p>
            <a:pPr eaLnBrk="1" hangingPunct="1">
              <a:lnSpc>
                <a:spcPct val="80000"/>
              </a:lnSpc>
              <a:defRPr/>
            </a:pPr>
            <a:r>
              <a:rPr lang="en-GB" sz="2800" dirty="0"/>
              <a:t>Infrastructure developments</a:t>
            </a:r>
          </a:p>
          <a:p>
            <a:pPr eaLnBrk="1" hangingPunct="1">
              <a:lnSpc>
                <a:spcPct val="80000"/>
              </a:lnSpc>
              <a:defRPr/>
            </a:pPr>
            <a:r>
              <a:rPr lang="en-GB" sz="2800" dirty="0"/>
              <a:t>Outside investments</a:t>
            </a:r>
          </a:p>
          <a:p>
            <a:pPr eaLnBrk="1" hangingPunct="1">
              <a:lnSpc>
                <a:spcPct val="80000"/>
              </a:lnSpc>
              <a:defRPr/>
            </a:pPr>
            <a:r>
              <a:rPr lang="en-GB" sz="2800" dirty="0"/>
              <a:t>Financial dependence on sports events/ sports tourism</a:t>
            </a:r>
          </a:p>
          <a:p>
            <a:pPr eaLnBrk="1" hangingPunct="1">
              <a:lnSpc>
                <a:spcPct val="80000"/>
              </a:lnSpc>
              <a:defRPr/>
            </a:pPr>
            <a:r>
              <a:rPr lang="en-GB" sz="2800" dirty="0"/>
              <a:t>Seasonality</a:t>
            </a:r>
          </a:p>
          <a:p>
            <a:pPr eaLnBrk="1" hangingPunct="1">
              <a:lnSpc>
                <a:spcPct val="80000"/>
              </a:lnSpc>
              <a:defRPr/>
            </a:pPr>
            <a:r>
              <a:rPr lang="en-GB" sz="2800" dirty="0"/>
              <a:t>Locals cannot afford – ticket prices, goods, housing</a:t>
            </a:r>
          </a:p>
          <a:p>
            <a:pPr eaLnBrk="1" hangingPunct="1">
              <a:lnSpc>
                <a:spcPct val="80000"/>
              </a:lnSpc>
              <a:defRPr/>
            </a:pPr>
            <a:r>
              <a:rPr lang="en-GB" sz="2800" dirty="0"/>
              <a:t>Multi nationals</a:t>
            </a:r>
            <a:endParaRPr lang="en-GB" dirty="0"/>
          </a:p>
        </p:txBody>
      </p:sp>
      <p:pic>
        <p:nvPicPr>
          <p:cNvPr id="12290" name="Picture 2" descr="Australia's Anna Meares (L) and Britain's Victoria Pendleton (R) reach the finish line head to head in the London 2012 Olympic Games women's sprint final, race 1, cycling event at the Velodrome in the Olympic Park">
            <a:extLst>
              <a:ext uri="{FF2B5EF4-FFF2-40B4-BE49-F238E27FC236}">
                <a16:creationId xmlns:a16="http://schemas.microsoft.com/office/drawing/2014/main" id="{0608FFB3-EAC2-03EF-E252-489732E3F9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3565" y="119270"/>
            <a:ext cx="5604012" cy="3650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7552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E7962-C9AB-DEF0-C58D-E50A41E367B5}"/>
              </a:ext>
            </a:extLst>
          </p:cNvPr>
          <p:cNvSpPr>
            <a:spLocks noGrp="1"/>
          </p:cNvSpPr>
          <p:nvPr>
            <p:ph type="title"/>
          </p:nvPr>
        </p:nvSpPr>
        <p:spPr>
          <a:xfrm>
            <a:off x="159026" y="365125"/>
            <a:ext cx="11194774" cy="1325563"/>
          </a:xfrm>
        </p:spPr>
        <p:txBody>
          <a:bodyPr/>
          <a:lstStyle/>
          <a:p>
            <a:r>
              <a:rPr lang="en-GB" b="1" dirty="0">
                <a:solidFill>
                  <a:schemeClr val="accent1">
                    <a:lumMod val="75000"/>
                  </a:schemeClr>
                </a:solidFill>
              </a:rPr>
              <a:t>ECONOMIC MEASURES</a:t>
            </a:r>
          </a:p>
        </p:txBody>
      </p:sp>
      <p:sp>
        <p:nvSpPr>
          <p:cNvPr id="3" name="Content Placeholder 2">
            <a:extLst>
              <a:ext uri="{FF2B5EF4-FFF2-40B4-BE49-F238E27FC236}">
                <a16:creationId xmlns:a16="http://schemas.microsoft.com/office/drawing/2014/main" id="{49FA7F8E-A968-87A0-913A-78B28FACC3CD}"/>
              </a:ext>
            </a:extLst>
          </p:cNvPr>
          <p:cNvSpPr>
            <a:spLocks noGrp="1"/>
          </p:cNvSpPr>
          <p:nvPr>
            <p:ph idx="1"/>
          </p:nvPr>
        </p:nvSpPr>
        <p:spPr>
          <a:xfrm>
            <a:off x="0" y="1825625"/>
            <a:ext cx="11353800" cy="4351338"/>
          </a:xfrm>
        </p:spPr>
        <p:txBody>
          <a:bodyPr/>
          <a:lstStyle/>
          <a:p>
            <a:pPr eaLnBrk="1" hangingPunct="1">
              <a:defRPr/>
            </a:pPr>
            <a:r>
              <a:rPr lang="en-GB" dirty="0"/>
              <a:t>Financial impact measures</a:t>
            </a:r>
          </a:p>
          <a:p>
            <a:pPr eaLnBrk="1" hangingPunct="1">
              <a:defRPr/>
            </a:pPr>
            <a:r>
              <a:rPr lang="en-GB" dirty="0"/>
              <a:t>Net economic change (local)</a:t>
            </a:r>
          </a:p>
          <a:p>
            <a:pPr eaLnBrk="1" hangingPunct="1">
              <a:defRPr/>
            </a:pPr>
            <a:r>
              <a:rPr lang="en-GB" dirty="0"/>
              <a:t>Additional expenditure</a:t>
            </a:r>
          </a:p>
          <a:p>
            <a:pPr eaLnBrk="1" hangingPunct="1">
              <a:defRPr/>
            </a:pPr>
            <a:r>
              <a:rPr lang="en-GB" dirty="0"/>
              <a:t>Additional local income</a:t>
            </a:r>
          </a:p>
          <a:p>
            <a:pPr eaLnBrk="1" hangingPunct="1">
              <a:defRPr/>
            </a:pPr>
            <a:r>
              <a:rPr lang="en-GB" dirty="0"/>
              <a:t>Additional local employment (LT/ST)</a:t>
            </a:r>
          </a:p>
          <a:p>
            <a:pPr eaLnBrk="1" hangingPunct="1">
              <a:defRPr/>
            </a:pPr>
            <a:r>
              <a:rPr lang="en-GB" dirty="0"/>
              <a:t>Locals v Visitor</a:t>
            </a:r>
          </a:p>
          <a:p>
            <a:endParaRPr lang="en-GB" dirty="0"/>
          </a:p>
        </p:txBody>
      </p:sp>
      <p:pic>
        <p:nvPicPr>
          <p:cNvPr id="6146" name="Picture 2" descr="TOPSHOTSUS gymnast Gabrielle Douglas performs on the beam during the artistic gymnastics women's individual all-around final at the 02 North Greenwich Arena in London on August 2, 2012 during the London 2012 Olympic Games. Douglas won the event.   AFP PHOTO / THOMAS COEXTHOMAS COEX/AFP/GettyImages">
            <a:extLst>
              <a:ext uri="{FF2B5EF4-FFF2-40B4-BE49-F238E27FC236}">
                <a16:creationId xmlns:a16="http://schemas.microsoft.com/office/drawing/2014/main" id="{C5A211AA-37B9-03A1-672F-B7BFA95F46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5744" y="291549"/>
            <a:ext cx="6167230" cy="5142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01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285E-45CC-53F2-7CCF-581943003B53}"/>
              </a:ext>
            </a:extLst>
          </p:cNvPr>
          <p:cNvSpPr>
            <a:spLocks noGrp="1"/>
          </p:cNvSpPr>
          <p:nvPr>
            <p:ph type="title"/>
          </p:nvPr>
        </p:nvSpPr>
        <p:spPr>
          <a:xfrm>
            <a:off x="838200" y="-46382"/>
            <a:ext cx="10515600" cy="655982"/>
          </a:xfrm>
        </p:spPr>
        <p:txBody>
          <a:bodyPr>
            <a:normAutofit fontScale="90000"/>
          </a:bodyPr>
          <a:lstStyle/>
          <a:p>
            <a:r>
              <a:rPr lang="en-GB" b="1" dirty="0">
                <a:solidFill>
                  <a:schemeClr val="accent1">
                    <a:lumMod val="75000"/>
                  </a:schemeClr>
                </a:solidFill>
              </a:rPr>
              <a:t>ECONOMIC EXPENDITURE MEASUREMENTS</a:t>
            </a:r>
          </a:p>
        </p:txBody>
      </p:sp>
      <p:sp>
        <p:nvSpPr>
          <p:cNvPr id="3" name="Content Placeholder 2">
            <a:extLst>
              <a:ext uri="{FF2B5EF4-FFF2-40B4-BE49-F238E27FC236}">
                <a16:creationId xmlns:a16="http://schemas.microsoft.com/office/drawing/2014/main" id="{B036EECF-0554-212F-8BEE-F13C3EC04B7D}"/>
              </a:ext>
            </a:extLst>
          </p:cNvPr>
          <p:cNvSpPr>
            <a:spLocks noGrp="1"/>
          </p:cNvSpPr>
          <p:nvPr>
            <p:ph idx="1"/>
          </p:nvPr>
        </p:nvSpPr>
        <p:spPr>
          <a:xfrm>
            <a:off x="218661" y="457200"/>
            <a:ext cx="11135139" cy="5719763"/>
          </a:xfrm>
        </p:spPr>
        <p:txBody>
          <a:bodyPr>
            <a:normAutofit fontScale="55000" lnSpcReduction="20000"/>
          </a:bodyPr>
          <a:lstStyle/>
          <a:p>
            <a:pPr eaLnBrk="1" hangingPunct="1">
              <a:lnSpc>
                <a:spcPct val="80000"/>
              </a:lnSpc>
              <a:defRPr/>
            </a:pPr>
            <a:r>
              <a:rPr lang="en-GB" sz="2800" dirty="0"/>
              <a:t>DIRECT </a:t>
            </a:r>
          </a:p>
          <a:p>
            <a:pPr eaLnBrk="1" hangingPunct="1">
              <a:lnSpc>
                <a:spcPct val="80000"/>
              </a:lnSpc>
              <a:defRPr/>
            </a:pPr>
            <a:r>
              <a:rPr lang="en-GB" sz="2800" dirty="0"/>
              <a:t>Total local visitor expenditure</a:t>
            </a:r>
          </a:p>
          <a:p>
            <a:pPr eaLnBrk="1" hangingPunct="1">
              <a:lnSpc>
                <a:spcPct val="80000"/>
              </a:lnSpc>
              <a:defRPr/>
            </a:pPr>
            <a:r>
              <a:rPr lang="en-GB" sz="2800" dirty="0"/>
              <a:t>Primary Spend</a:t>
            </a:r>
          </a:p>
          <a:p>
            <a:pPr eaLnBrk="1" hangingPunct="1">
              <a:lnSpc>
                <a:spcPct val="80000"/>
              </a:lnSpc>
              <a:defRPr/>
            </a:pPr>
            <a:r>
              <a:rPr lang="en-GB" sz="2800" dirty="0"/>
              <a:t>Secondary Spend</a:t>
            </a:r>
          </a:p>
          <a:p>
            <a:pPr eaLnBrk="1" hangingPunct="1">
              <a:lnSpc>
                <a:spcPct val="80000"/>
              </a:lnSpc>
              <a:defRPr/>
            </a:pPr>
            <a:r>
              <a:rPr lang="en-GB" sz="2800" dirty="0"/>
              <a:t>Initial visitor expenditure</a:t>
            </a:r>
          </a:p>
          <a:p>
            <a:pPr eaLnBrk="1" hangingPunct="1">
              <a:lnSpc>
                <a:spcPct val="80000"/>
              </a:lnSpc>
              <a:defRPr/>
            </a:pPr>
            <a:r>
              <a:rPr lang="en-GB" sz="2800" dirty="0"/>
              <a:t>Employment impact = additional income / job years</a:t>
            </a:r>
          </a:p>
          <a:p>
            <a:pPr eaLnBrk="1" hangingPunct="1">
              <a:lnSpc>
                <a:spcPct val="80000"/>
              </a:lnSpc>
              <a:defRPr/>
            </a:pPr>
            <a:endParaRPr lang="en-GB" sz="2800" dirty="0"/>
          </a:p>
          <a:p>
            <a:pPr eaLnBrk="1" hangingPunct="1">
              <a:lnSpc>
                <a:spcPct val="80000"/>
              </a:lnSpc>
              <a:defRPr/>
            </a:pPr>
            <a:r>
              <a:rPr lang="en-GB" sz="2800" dirty="0"/>
              <a:t>INDIRECT</a:t>
            </a:r>
          </a:p>
          <a:p>
            <a:pPr eaLnBrk="1" hangingPunct="1">
              <a:lnSpc>
                <a:spcPct val="80000"/>
              </a:lnSpc>
              <a:defRPr/>
            </a:pPr>
            <a:r>
              <a:rPr lang="en-GB" sz="2800" dirty="0"/>
              <a:t>Benefits to others in the community</a:t>
            </a:r>
          </a:p>
          <a:p>
            <a:pPr eaLnBrk="1" hangingPunct="1">
              <a:lnSpc>
                <a:spcPct val="80000"/>
              </a:lnSpc>
              <a:defRPr/>
            </a:pPr>
            <a:r>
              <a:rPr lang="en-GB" sz="2800" dirty="0"/>
              <a:t>EG indirect recipients / suppliers</a:t>
            </a:r>
          </a:p>
          <a:p>
            <a:pPr eaLnBrk="1" hangingPunct="1">
              <a:lnSpc>
                <a:spcPct val="80000"/>
              </a:lnSpc>
              <a:defRPr/>
            </a:pPr>
            <a:endParaRPr lang="en-GB" sz="2800" dirty="0"/>
          </a:p>
          <a:p>
            <a:pPr eaLnBrk="1" hangingPunct="1">
              <a:lnSpc>
                <a:spcPct val="80000"/>
              </a:lnSpc>
              <a:defRPr/>
            </a:pPr>
            <a:r>
              <a:rPr lang="en-GB" sz="2800" dirty="0"/>
              <a:t>INDUCED</a:t>
            </a:r>
          </a:p>
          <a:p>
            <a:pPr eaLnBrk="1" hangingPunct="1">
              <a:lnSpc>
                <a:spcPct val="80000"/>
              </a:lnSpc>
              <a:defRPr/>
            </a:pPr>
            <a:r>
              <a:rPr lang="en-GB" sz="2800" dirty="0"/>
              <a:t>Local direct/indirect re-spending</a:t>
            </a:r>
          </a:p>
          <a:p>
            <a:pPr eaLnBrk="1" hangingPunct="1">
              <a:lnSpc>
                <a:spcPct val="80000"/>
              </a:lnSpc>
              <a:defRPr/>
            </a:pPr>
            <a:endParaRPr lang="en-GB" sz="2800" dirty="0"/>
          </a:p>
          <a:p>
            <a:pPr eaLnBrk="1" hangingPunct="1">
              <a:lnSpc>
                <a:spcPct val="80000"/>
              </a:lnSpc>
              <a:defRPr/>
            </a:pPr>
            <a:r>
              <a:rPr lang="en-GB" sz="2800" dirty="0"/>
              <a:t>MULTIPLIER</a:t>
            </a:r>
          </a:p>
          <a:p>
            <a:pPr eaLnBrk="1" hangingPunct="1">
              <a:lnSpc>
                <a:spcPct val="80000"/>
              </a:lnSpc>
              <a:defRPr/>
            </a:pPr>
            <a:r>
              <a:rPr lang="en-GB" sz="2800" dirty="0"/>
              <a:t>Direct + Indirect + Induced</a:t>
            </a:r>
          </a:p>
          <a:p>
            <a:pPr eaLnBrk="1" hangingPunct="1">
              <a:lnSpc>
                <a:spcPct val="80000"/>
              </a:lnSpc>
              <a:defRPr/>
            </a:pPr>
            <a:endParaRPr lang="en-GB" sz="2800" dirty="0"/>
          </a:p>
          <a:p>
            <a:pPr eaLnBrk="1" hangingPunct="1">
              <a:lnSpc>
                <a:spcPct val="80000"/>
              </a:lnSpc>
              <a:defRPr/>
            </a:pPr>
            <a:r>
              <a:rPr lang="en-GB" sz="2800" dirty="0"/>
              <a:t>DEADWEIGHT EXPENDITURE</a:t>
            </a:r>
          </a:p>
          <a:p>
            <a:pPr eaLnBrk="1" hangingPunct="1">
              <a:lnSpc>
                <a:spcPct val="80000"/>
              </a:lnSpc>
              <a:defRPr/>
            </a:pPr>
            <a:r>
              <a:rPr lang="en-GB" sz="2800" dirty="0"/>
              <a:t>Expenditure by visitors NOT attributed directly to the event</a:t>
            </a:r>
          </a:p>
          <a:p>
            <a:pPr eaLnBrk="1" hangingPunct="1">
              <a:lnSpc>
                <a:spcPct val="80000"/>
              </a:lnSpc>
              <a:defRPr/>
            </a:pPr>
            <a:r>
              <a:rPr lang="en-GB" sz="2800" dirty="0"/>
              <a:t>Local resident spend</a:t>
            </a:r>
          </a:p>
          <a:p>
            <a:endParaRPr lang="en-GB" dirty="0"/>
          </a:p>
        </p:txBody>
      </p:sp>
      <p:pic>
        <p:nvPicPr>
          <p:cNvPr id="7170" name="Picture 2" descr="Ben Ainslie of Great Britain celebrates winning gold in the Finn Class Medal race at Weymouth Harbour">
            <a:extLst>
              <a:ext uri="{FF2B5EF4-FFF2-40B4-BE49-F238E27FC236}">
                <a16:creationId xmlns:a16="http://schemas.microsoft.com/office/drawing/2014/main" id="{FB85CB2B-1185-A62D-FDA0-E1F98DBB21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7009" y="609600"/>
            <a:ext cx="6586330" cy="4936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14444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ABF6E-B42B-3F23-CE0F-6361F099DC9A}"/>
              </a:ext>
            </a:extLst>
          </p:cNvPr>
          <p:cNvSpPr>
            <a:spLocks noGrp="1"/>
          </p:cNvSpPr>
          <p:nvPr>
            <p:ph type="title"/>
          </p:nvPr>
        </p:nvSpPr>
        <p:spPr>
          <a:xfrm>
            <a:off x="1338469" y="-132520"/>
            <a:ext cx="10787269" cy="1119808"/>
          </a:xfrm>
        </p:spPr>
        <p:txBody>
          <a:bodyPr/>
          <a:lstStyle/>
          <a:p>
            <a:r>
              <a:rPr lang="en-GB" b="1" dirty="0">
                <a:solidFill>
                  <a:schemeClr val="accent1">
                    <a:lumMod val="75000"/>
                  </a:schemeClr>
                </a:solidFill>
              </a:rPr>
              <a:t>Social Impacts  &amp; Positive Case Studies</a:t>
            </a:r>
          </a:p>
        </p:txBody>
      </p:sp>
      <p:sp>
        <p:nvSpPr>
          <p:cNvPr id="3" name="Content Placeholder 2">
            <a:extLst>
              <a:ext uri="{FF2B5EF4-FFF2-40B4-BE49-F238E27FC236}">
                <a16:creationId xmlns:a16="http://schemas.microsoft.com/office/drawing/2014/main" id="{090B3F43-F21F-0E29-553C-3E7FEFC478CD}"/>
              </a:ext>
            </a:extLst>
          </p:cNvPr>
          <p:cNvSpPr>
            <a:spLocks noGrp="1"/>
          </p:cNvSpPr>
          <p:nvPr>
            <p:ph idx="1"/>
          </p:nvPr>
        </p:nvSpPr>
        <p:spPr>
          <a:xfrm>
            <a:off x="0" y="669235"/>
            <a:ext cx="10550563" cy="5414962"/>
          </a:xfrm>
        </p:spPr>
        <p:txBody>
          <a:bodyPr>
            <a:normAutofit fontScale="92500" lnSpcReduction="20000"/>
          </a:bodyPr>
          <a:lstStyle/>
          <a:p>
            <a:pPr eaLnBrk="1" hangingPunct="1">
              <a:lnSpc>
                <a:spcPct val="80000"/>
              </a:lnSpc>
              <a:defRPr/>
            </a:pPr>
            <a:r>
              <a:rPr lang="en-GB" sz="2800" dirty="0"/>
              <a:t>Apply - Butler’s TALC Model, Cohen &amp; </a:t>
            </a:r>
            <a:r>
              <a:rPr lang="en-GB" sz="2800" dirty="0" err="1"/>
              <a:t>Plog’s</a:t>
            </a:r>
            <a:r>
              <a:rPr lang="en-GB" sz="2800" dirty="0"/>
              <a:t> Tourism Theories</a:t>
            </a:r>
          </a:p>
          <a:p>
            <a:pPr eaLnBrk="1" hangingPunct="1">
              <a:lnSpc>
                <a:spcPct val="80000"/>
              </a:lnSpc>
              <a:defRPr/>
            </a:pPr>
            <a:r>
              <a:rPr lang="en-GB" sz="2800" dirty="0"/>
              <a:t>Regeneration – Beautification</a:t>
            </a:r>
          </a:p>
          <a:p>
            <a:pPr eaLnBrk="1" hangingPunct="1">
              <a:lnSpc>
                <a:spcPct val="80000"/>
              </a:lnSpc>
              <a:defRPr/>
            </a:pPr>
            <a:r>
              <a:rPr lang="en-GB" sz="2800" dirty="0"/>
              <a:t>Recreation</a:t>
            </a:r>
          </a:p>
          <a:p>
            <a:pPr eaLnBrk="1" hangingPunct="1">
              <a:lnSpc>
                <a:spcPct val="80000"/>
              </a:lnSpc>
              <a:defRPr/>
            </a:pPr>
            <a:r>
              <a:rPr lang="en-GB" sz="2800" dirty="0"/>
              <a:t>Community Spirit</a:t>
            </a:r>
          </a:p>
          <a:p>
            <a:pPr eaLnBrk="1" hangingPunct="1">
              <a:lnSpc>
                <a:spcPct val="80000"/>
              </a:lnSpc>
              <a:defRPr/>
            </a:pPr>
            <a:r>
              <a:rPr lang="en-GB" sz="2800" dirty="0"/>
              <a:t>National Pride / Nationalism</a:t>
            </a:r>
          </a:p>
          <a:p>
            <a:pPr eaLnBrk="1" hangingPunct="1">
              <a:lnSpc>
                <a:spcPct val="80000"/>
              </a:lnSpc>
              <a:defRPr/>
            </a:pPr>
            <a:r>
              <a:rPr lang="en-GB" sz="2800" dirty="0"/>
              <a:t>Feel Good </a:t>
            </a:r>
            <a:r>
              <a:rPr lang="en-GB" dirty="0"/>
              <a:t>F</a:t>
            </a:r>
            <a:r>
              <a:rPr lang="en-GB" sz="2800" dirty="0"/>
              <a:t>actor</a:t>
            </a:r>
          </a:p>
          <a:p>
            <a:pPr eaLnBrk="1" hangingPunct="1">
              <a:lnSpc>
                <a:spcPct val="80000"/>
              </a:lnSpc>
              <a:defRPr/>
            </a:pPr>
            <a:r>
              <a:rPr lang="en-GB" sz="2800" dirty="0"/>
              <a:t>Infrastructure </a:t>
            </a:r>
          </a:p>
          <a:p>
            <a:pPr eaLnBrk="1" hangingPunct="1">
              <a:lnSpc>
                <a:spcPct val="80000"/>
              </a:lnSpc>
              <a:defRPr/>
            </a:pPr>
            <a:r>
              <a:rPr lang="en-GB" sz="2800" dirty="0"/>
              <a:t>Facilities</a:t>
            </a:r>
          </a:p>
          <a:p>
            <a:pPr eaLnBrk="1" hangingPunct="1">
              <a:lnSpc>
                <a:spcPct val="80000"/>
              </a:lnSpc>
              <a:defRPr/>
            </a:pPr>
            <a:r>
              <a:rPr lang="en-GB" sz="2800" dirty="0"/>
              <a:t>Transport</a:t>
            </a:r>
          </a:p>
          <a:p>
            <a:pPr eaLnBrk="1" hangingPunct="1">
              <a:lnSpc>
                <a:spcPct val="80000"/>
              </a:lnSpc>
              <a:defRPr/>
            </a:pPr>
            <a:r>
              <a:rPr lang="en-GB" sz="2800" dirty="0"/>
              <a:t>Policies and strategies</a:t>
            </a:r>
          </a:p>
          <a:p>
            <a:pPr eaLnBrk="1" hangingPunct="1">
              <a:lnSpc>
                <a:spcPct val="80000"/>
              </a:lnSpc>
              <a:defRPr/>
            </a:pPr>
            <a:r>
              <a:rPr lang="en-GB" sz="2800" dirty="0"/>
              <a:t>Tourism (Long term and short term)</a:t>
            </a:r>
          </a:p>
          <a:p>
            <a:pPr eaLnBrk="1" hangingPunct="1">
              <a:lnSpc>
                <a:spcPct val="80000"/>
              </a:lnSpc>
              <a:defRPr/>
            </a:pPr>
            <a:r>
              <a:rPr lang="en-GB" sz="2800" dirty="0"/>
              <a:t>Marketing</a:t>
            </a:r>
          </a:p>
          <a:p>
            <a:pPr eaLnBrk="1" hangingPunct="1">
              <a:lnSpc>
                <a:spcPct val="80000"/>
              </a:lnSpc>
              <a:defRPr/>
            </a:pPr>
            <a:r>
              <a:rPr lang="en-GB" sz="2800" dirty="0"/>
              <a:t>Seasonality</a:t>
            </a:r>
          </a:p>
          <a:p>
            <a:pPr eaLnBrk="1" hangingPunct="1">
              <a:lnSpc>
                <a:spcPct val="80000"/>
              </a:lnSpc>
              <a:defRPr/>
            </a:pPr>
            <a:r>
              <a:rPr lang="en-GB" dirty="0"/>
              <a:t>Measurable ??</a:t>
            </a:r>
            <a:endParaRPr lang="en-GB" sz="2800" dirty="0"/>
          </a:p>
          <a:p>
            <a:endParaRPr lang="en-GB" dirty="0"/>
          </a:p>
        </p:txBody>
      </p:sp>
      <p:pic>
        <p:nvPicPr>
          <p:cNvPr id="10242" name="Picture 2" descr="Impact: Athletes compete in the men's 3000m steeplechase round 1 heat">
            <a:extLst>
              <a:ext uri="{FF2B5EF4-FFF2-40B4-BE49-F238E27FC236}">
                <a16:creationId xmlns:a16="http://schemas.microsoft.com/office/drawing/2014/main" id="{2B6968BD-2BC1-7BDE-33F9-C05E6AE0FB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7496" y="1046922"/>
            <a:ext cx="6711485" cy="4611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3376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F28D7-F758-D852-C29C-7C757912DF8F}"/>
              </a:ext>
            </a:extLst>
          </p:cNvPr>
          <p:cNvSpPr>
            <a:spLocks noGrp="1"/>
          </p:cNvSpPr>
          <p:nvPr>
            <p:ph type="title"/>
          </p:nvPr>
        </p:nvSpPr>
        <p:spPr>
          <a:xfrm>
            <a:off x="838200" y="-119269"/>
            <a:ext cx="10515600" cy="1378226"/>
          </a:xfrm>
        </p:spPr>
        <p:txBody>
          <a:bodyPr/>
          <a:lstStyle/>
          <a:p>
            <a:r>
              <a:rPr lang="en-GB" b="1" dirty="0">
                <a:solidFill>
                  <a:schemeClr val="accent1">
                    <a:lumMod val="75000"/>
                  </a:schemeClr>
                </a:solidFill>
              </a:rPr>
              <a:t>Social Impacts &amp; Negative Case Studies</a:t>
            </a:r>
          </a:p>
        </p:txBody>
      </p:sp>
      <p:sp>
        <p:nvSpPr>
          <p:cNvPr id="3" name="Content Placeholder 2">
            <a:extLst>
              <a:ext uri="{FF2B5EF4-FFF2-40B4-BE49-F238E27FC236}">
                <a16:creationId xmlns:a16="http://schemas.microsoft.com/office/drawing/2014/main" id="{EA6ACF32-0F49-1A0D-4B7E-B6B6145F1583}"/>
              </a:ext>
            </a:extLst>
          </p:cNvPr>
          <p:cNvSpPr>
            <a:spLocks noGrp="1"/>
          </p:cNvSpPr>
          <p:nvPr>
            <p:ph idx="1"/>
          </p:nvPr>
        </p:nvSpPr>
        <p:spPr>
          <a:xfrm>
            <a:off x="0" y="934278"/>
            <a:ext cx="11353800" cy="5242685"/>
          </a:xfrm>
        </p:spPr>
        <p:txBody>
          <a:bodyPr>
            <a:normAutofit fontScale="92500" lnSpcReduction="10000"/>
          </a:bodyPr>
          <a:lstStyle/>
          <a:p>
            <a:pPr eaLnBrk="1" hangingPunct="1">
              <a:lnSpc>
                <a:spcPct val="80000"/>
              </a:lnSpc>
              <a:defRPr/>
            </a:pPr>
            <a:r>
              <a:rPr lang="en-GB" sz="2800" dirty="0"/>
              <a:t>Risks</a:t>
            </a:r>
          </a:p>
          <a:p>
            <a:pPr eaLnBrk="1" hangingPunct="1">
              <a:lnSpc>
                <a:spcPct val="80000"/>
              </a:lnSpc>
              <a:defRPr/>
            </a:pPr>
            <a:r>
              <a:rPr lang="en-GB" sz="2800" dirty="0"/>
              <a:t>Unused Facilities</a:t>
            </a:r>
          </a:p>
          <a:p>
            <a:pPr eaLnBrk="1" hangingPunct="1">
              <a:lnSpc>
                <a:spcPct val="80000"/>
              </a:lnSpc>
              <a:defRPr/>
            </a:pPr>
            <a:r>
              <a:rPr lang="en-GB" sz="2800" dirty="0"/>
              <a:t>Limited Use</a:t>
            </a:r>
          </a:p>
          <a:p>
            <a:pPr eaLnBrk="1" hangingPunct="1">
              <a:lnSpc>
                <a:spcPct val="80000"/>
              </a:lnSpc>
              <a:defRPr/>
            </a:pPr>
            <a:r>
              <a:rPr lang="en-GB" sz="2800" dirty="0"/>
              <a:t>Seasonality</a:t>
            </a:r>
          </a:p>
          <a:p>
            <a:pPr eaLnBrk="1" hangingPunct="1">
              <a:lnSpc>
                <a:spcPct val="80000"/>
              </a:lnSpc>
              <a:defRPr/>
            </a:pPr>
            <a:r>
              <a:rPr lang="en-GB" sz="2800" dirty="0"/>
              <a:t>Disenfranchising </a:t>
            </a:r>
            <a:r>
              <a:rPr lang="en-GB" dirty="0"/>
              <a:t>L</a:t>
            </a:r>
            <a:r>
              <a:rPr lang="en-GB" sz="2800" dirty="0"/>
              <a:t>ocals</a:t>
            </a:r>
          </a:p>
          <a:p>
            <a:pPr eaLnBrk="1" hangingPunct="1">
              <a:lnSpc>
                <a:spcPct val="80000"/>
              </a:lnSpc>
              <a:defRPr/>
            </a:pPr>
            <a:r>
              <a:rPr lang="en-GB" sz="2800" dirty="0"/>
              <a:t>Redeployment of Locals</a:t>
            </a:r>
          </a:p>
          <a:p>
            <a:pPr eaLnBrk="1" hangingPunct="1">
              <a:lnSpc>
                <a:spcPct val="80000"/>
              </a:lnSpc>
              <a:defRPr/>
            </a:pPr>
            <a:r>
              <a:rPr lang="en-GB" sz="2800" dirty="0"/>
              <a:t>Royal </a:t>
            </a:r>
            <a:r>
              <a:rPr lang="en-GB" dirty="0"/>
              <a:t>W</a:t>
            </a:r>
            <a:r>
              <a:rPr lang="en-GB" sz="2800" dirty="0"/>
              <a:t>edding Effect</a:t>
            </a:r>
          </a:p>
          <a:p>
            <a:pPr eaLnBrk="1" hangingPunct="1">
              <a:lnSpc>
                <a:spcPct val="80000"/>
              </a:lnSpc>
              <a:defRPr/>
            </a:pPr>
            <a:r>
              <a:rPr lang="en-GB" sz="2800" dirty="0"/>
              <a:t>Local Disruption</a:t>
            </a:r>
          </a:p>
          <a:p>
            <a:pPr eaLnBrk="1" hangingPunct="1">
              <a:lnSpc>
                <a:spcPct val="80000"/>
              </a:lnSpc>
              <a:defRPr/>
            </a:pPr>
            <a:r>
              <a:rPr lang="en-GB" sz="2800" dirty="0"/>
              <a:t>Crime rates</a:t>
            </a:r>
          </a:p>
          <a:p>
            <a:pPr eaLnBrk="1" hangingPunct="1">
              <a:lnSpc>
                <a:spcPct val="80000"/>
              </a:lnSpc>
              <a:defRPr/>
            </a:pPr>
            <a:r>
              <a:rPr lang="en-GB" sz="2800" dirty="0"/>
              <a:t>Violence, Terrorism and Hooliganism</a:t>
            </a:r>
          </a:p>
          <a:p>
            <a:pPr eaLnBrk="1" hangingPunct="1">
              <a:lnSpc>
                <a:spcPct val="80000"/>
              </a:lnSpc>
              <a:defRPr/>
            </a:pPr>
            <a:r>
              <a:rPr lang="en-GB" sz="2800" dirty="0"/>
              <a:t>Undermines National </a:t>
            </a:r>
            <a:r>
              <a:rPr lang="en-GB" dirty="0"/>
              <a:t>C</a:t>
            </a:r>
            <a:r>
              <a:rPr lang="en-GB" sz="2800" dirty="0"/>
              <a:t>ultural </a:t>
            </a:r>
            <a:r>
              <a:rPr lang="en-GB" dirty="0"/>
              <a:t>I</a:t>
            </a:r>
            <a:r>
              <a:rPr lang="en-GB" sz="2800" dirty="0"/>
              <a:t>dentities</a:t>
            </a:r>
          </a:p>
          <a:p>
            <a:pPr eaLnBrk="1" hangingPunct="1">
              <a:lnSpc>
                <a:spcPct val="80000"/>
              </a:lnSpc>
              <a:defRPr/>
            </a:pPr>
            <a:r>
              <a:rPr lang="en-GB" sz="2800" dirty="0"/>
              <a:t>Promotes Globalisation</a:t>
            </a:r>
          </a:p>
          <a:p>
            <a:endParaRPr lang="en-GB" dirty="0"/>
          </a:p>
        </p:txBody>
      </p:sp>
      <p:pic>
        <p:nvPicPr>
          <p:cNvPr id="8194" name="Picture 2" descr="Britain's Marie Gerbron takes a shot against Brazil in their women's handball Preliminaries Group A match at the Copper Box venue during the London 2012 Olympic Games...Britain's Marie Gerbron takes a shot against Brazil in their women's handball Preliminaries Group A match at the Copper Box venue during the London 2012 Olympic Games">
            <a:extLst>
              <a:ext uri="{FF2B5EF4-FFF2-40B4-BE49-F238E27FC236}">
                <a16:creationId xmlns:a16="http://schemas.microsoft.com/office/drawing/2014/main" id="{E3417A7E-525F-F97E-F805-820EF00BBA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6900" y="934278"/>
            <a:ext cx="6477000" cy="4678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7560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ED084-98A2-E42D-FC9E-EA8C1CC64F33}"/>
              </a:ext>
            </a:extLst>
          </p:cNvPr>
          <p:cNvSpPr>
            <a:spLocks noGrp="1"/>
          </p:cNvSpPr>
          <p:nvPr>
            <p:ph type="title"/>
          </p:nvPr>
        </p:nvSpPr>
        <p:spPr>
          <a:xfrm>
            <a:off x="838200" y="-278295"/>
            <a:ext cx="10515600" cy="1968984"/>
          </a:xfrm>
        </p:spPr>
        <p:txBody>
          <a:bodyPr/>
          <a:lstStyle/>
          <a:p>
            <a:r>
              <a:rPr lang="en-GB" b="1" dirty="0">
                <a:solidFill>
                  <a:schemeClr val="accent1">
                    <a:lumMod val="75000"/>
                  </a:schemeClr>
                </a:solidFill>
              </a:rPr>
              <a:t>ENVIRONMENTAL IMPACTS &amp; CASE STUDIES</a:t>
            </a:r>
          </a:p>
        </p:txBody>
      </p:sp>
      <p:sp>
        <p:nvSpPr>
          <p:cNvPr id="3" name="Content Placeholder 2">
            <a:extLst>
              <a:ext uri="{FF2B5EF4-FFF2-40B4-BE49-F238E27FC236}">
                <a16:creationId xmlns:a16="http://schemas.microsoft.com/office/drawing/2014/main" id="{B27ED061-10AB-1100-2083-93C2EDE198E8}"/>
              </a:ext>
            </a:extLst>
          </p:cNvPr>
          <p:cNvSpPr>
            <a:spLocks noGrp="1"/>
          </p:cNvSpPr>
          <p:nvPr>
            <p:ph idx="1"/>
          </p:nvPr>
        </p:nvSpPr>
        <p:spPr>
          <a:xfrm>
            <a:off x="838200" y="987287"/>
            <a:ext cx="10515600" cy="5189677"/>
          </a:xfrm>
        </p:spPr>
        <p:txBody>
          <a:bodyPr>
            <a:normAutofit fontScale="92500" lnSpcReduction="10000"/>
          </a:bodyPr>
          <a:lstStyle/>
          <a:p>
            <a:pPr eaLnBrk="1" hangingPunct="1">
              <a:lnSpc>
                <a:spcPct val="90000"/>
              </a:lnSpc>
              <a:defRPr/>
            </a:pPr>
            <a:r>
              <a:rPr lang="en-GB" dirty="0"/>
              <a:t>Impacts &amp; Legacies  – Positive / Negative = Risk </a:t>
            </a:r>
          </a:p>
          <a:p>
            <a:pPr eaLnBrk="1" hangingPunct="1">
              <a:lnSpc>
                <a:spcPct val="90000"/>
              </a:lnSpc>
              <a:defRPr/>
            </a:pPr>
            <a:r>
              <a:rPr lang="en-GB" dirty="0"/>
              <a:t>Carbon Footprint / Impacts</a:t>
            </a:r>
          </a:p>
          <a:p>
            <a:pPr eaLnBrk="1" hangingPunct="1">
              <a:lnSpc>
                <a:spcPct val="90000"/>
              </a:lnSpc>
              <a:defRPr/>
            </a:pPr>
            <a:r>
              <a:rPr lang="en-GB" dirty="0"/>
              <a:t>Regeneration &amp; Beautification</a:t>
            </a:r>
          </a:p>
          <a:p>
            <a:pPr eaLnBrk="1" hangingPunct="1">
              <a:lnSpc>
                <a:spcPct val="90000"/>
              </a:lnSpc>
              <a:defRPr/>
            </a:pPr>
            <a:r>
              <a:rPr lang="en-GB" dirty="0"/>
              <a:t>Strategic Approach / Temporary</a:t>
            </a:r>
          </a:p>
          <a:p>
            <a:pPr eaLnBrk="1" hangingPunct="1">
              <a:lnSpc>
                <a:spcPct val="90000"/>
              </a:lnSpc>
              <a:defRPr/>
            </a:pPr>
            <a:r>
              <a:rPr lang="en-GB" dirty="0"/>
              <a:t>Local Disruption and Congestion</a:t>
            </a:r>
          </a:p>
          <a:p>
            <a:pPr eaLnBrk="1" hangingPunct="1">
              <a:lnSpc>
                <a:spcPct val="90000"/>
              </a:lnSpc>
              <a:defRPr/>
            </a:pPr>
            <a:r>
              <a:rPr lang="en-GB" dirty="0"/>
              <a:t>Transport</a:t>
            </a:r>
          </a:p>
          <a:p>
            <a:pPr eaLnBrk="1" hangingPunct="1">
              <a:lnSpc>
                <a:spcPct val="90000"/>
              </a:lnSpc>
              <a:defRPr/>
            </a:pPr>
            <a:r>
              <a:rPr lang="en-GB" dirty="0"/>
              <a:t>Parking Facilities</a:t>
            </a:r>
          </a:p>
          <a:p>
            <a:pPr eaLnBrk="1" hangingPunct="1">
              <a:lnSpc>
                <a:spcPct val="90000"/>
              </a:lnSpc>
              <a:defRPr/>
            </a:pPr>
            <a:r>
              <a:rPr lang="en-GB" dirty="0"/>
              <a:t>Crowd control</a:t>
            </a:r>
          </a:p>
          <a:p>
            <a:pPr eaLnBrk="1" hangingPunct="1">
              <a:lnSpc>
                <a:spcPct val="90000"/>
              </a:lnSpc>
              <a:defRPr/>
            </a:pPr>
            <a:r>
              <a:rPr lang="en-GB" dirty="0"/>
              <a:t>Noise</a:t>
            </a:r>
          </a:p>
          <a:p>
            <a:pPr eaLnBrk="1" hangingPunct="1">
              <a:lnSpc>
                <a:spcPct val="90000"/>
              </a:lnSpc>
              <a:defRPr/>
            </a:pPr>
            <a:r>
              <a:rPr lang="en-GB" dirty="0"/>
              <a:t>Litter</a:t>
            </a:r>
          </a:p>
          <a:p>
            <a:pPr eaLnBrk="1" hangingPunct="1">
              <a:lnSpc>
                <a:spcPct val="90000"/>
              </a:lnSpc>
              <a:defRPr/>
            </a:pPr>
            <a:r>
              <a:rPr lang="en-GB" dirty="0"/>
              <a:t>Unused Facilities</a:t>
            </a:r>
          </a:p>
          <a:p>
            <a:endParaRPr lang="en-GB" dirty="0"/>
          </a:p>
        </p:txBody>
      </p:sp>
      <p:pic>
        <p:nvPicPr>
          <p:cNvPr id="9218" name="Picture 2" descr="Spain's team performing in the synchronised swimming teams free routine final during the London 2012 Olympic Games">
            <a:extLst>
              <a:ext uri="{FF2B5EF4-FFF2-40B4-BE49-F238E27FC236}">
                <a16:creationId xmlns:a16="http://schemas.microsoft.com/office/drawing/2014/main" id="{9EDF8B8E-80A9-0FFE-A21A-F657FD67CF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7947" y="1411358"/>
            <a:ext cx="6268279" cy="4194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834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ADE42-FB26-795F-AEDE-B1A4414DDAA3}"/>
              </a:ext>
            </a:extLst>
          </p:cNvPr>
          <p:cNvSpPr>
            <a:spLocks noGrp="1"/>
          </p:cNvSpPr>
          <p:nvPr>
            <p:ph type="title"/>
          </p:nvPr>
        </p:nvSpPr>
        <p:spPr>
          <a:xfrm>
            <a:off x="838200" y="-125895"/>
            <a:ext cx="10515600" cy="1439297"/>
          </a:xfrm>
        </p:spPr>
        <p:txBody>
          <a:bodyPr/>
          <a:lstStyle/>
          <a:p>
            <a:r>
              <a:rPr lang="en-GB" b="1" dirty="0">
                <a:solidFill>
                  <a:schemeClr val="accent1">
                    <a:lumMod val="75000"/>
                  </a:schemeClr>
                </a:solidFill>
              </a:rPr>
              <a:t>Political Impacts – Case Studies</a:t>
            </a:r>
          </a:p>
        </p:txBody>
      </p:sp>
      <p:sp>
        <p:nvSpPr>
          <p:cNvPr id="3" name="Content Placeholder 2">
            <a:extLst>
              <a:ext uri="{FF2B5EF4-FFF2-40B4-BE49-F238E27FC236}">
                <a16:creationId xmlns:a16="http://schemas.microsoft.com/office/drawing/2014/main" id="{7EAACEE3-FC91-3B51-1D37-98DF457A38B1}"/>
              </a:ext>
            </a:extLst>
          </p:cNvPr>
          <p:cNvSpPr>
            <a:spLocks noGrp="1"/>
          </p:cNvSpPr>
          <p:nvPr>
            <p:ph idx="1"/>
          </p:nvPr>
        </p:nvSpPr>
        <p:spPr>
          <a:xfrm>
            <a:off x="0" y="1142753"/>
            <a:ext cx="11353800" cy="5034210"/>
          </a:xfrm>
        </p:spPr>
        <p:txBody>
          <a:bodyPr/>
          <a:lstStyle/>
          <a:p>
            <a:r>
              <a:rPr lang="en-GB" dirty="0"/>
              <a:t>National Impacts – Prides &amp; Identity</a:t>
            </a:r>
          </a:p>
          <a:p>
            <a:r>
              <a:rPr lang="en-GB" dirty="0"/>
              <a:t>Showcase Nation</a:t>
            </a:r>
          </a:p>
          <a:p>
            <a:r>
              <a:rPr lang="en-GB" dirty="0"/>
              <a:t>Historical Issues – Cold War &amp; 1936 Olympics</a:t>
            </a:r>
          </a:p>
          <a:p>
            <a:pPr eaLnBrk="1" hangingPunct="1">
              <a:defRPr/>
            </a:pPr>
            <a:r>
              <a:rPr lang="en-GB" dirty="0"/>
              <a:t>Cultural identities</a:t>
            </a:r>
          </a:p>
          <a:p>
            <a:pPr eaLnBrk="1" hangingPunct="1">
              <a:defRPr/>
            </a:pPr>
            <a:r>
              <a:rPr lang="en-GB" dirty="0"/>
              <a:t>Nationalism and national identities</a:t>
            </a:r>
          </a:p>
          <a:p>
            <a:pPr eaLnBrk="1" hangingPunct="1">
              <a:defRPr/>
            </a:pPr>
            <a:r>
              <a:rPr lang="en-GB" dirty="0"/>
              <a:t>Can create Division and Conflict</a:t>
            </a:r>
          </a:p>
          <a:p>
            <a:pPr eaLnBrk="1" hangingPunct="1">
              <a:defRPr/>
            </a:pPr>
            <a:r>
              <a:rPr lang="en-GB" dirty="0"/>
              <a:t>Marxist Conflict Theory v Structural Functionalism</a:t>
            </a:r>
          </a:p>
          <a:p>
            <a:pPr eaLnBrk="1" hangingPunct="1">
              <a:defRPr/>
            </a:pPr>
            <a:r>
              <a:rPr lang="en-GB" dirty="0"/>
              <a:t>Indoctrination</a:t>
            </a:r>
          </a:p>
          <a:p>
            <a:pPr eaLnBrk="1" hangingPunct="1">
              <a:defRPr/>
            </a:pPr>
            <a:r>
              <a:rPr lang="en-GB" dirty="0"/>
              <a:t>Terrorism Threats and Risks</a:t>
            </a:r>
          </a:p>
          <a:p>
            <a:endParaRPr lang="en-GB" dirty="0"/>
          </a:p>
        </p:txBody>
      </p:sp>
      <p:pic>
        <p:nvPicPr>
          <p:cNvPr id="15362" name="Picture 2" descr="London 2012 Olympic Games closing ceramony">
            <a:extLst>
              <a:ext uri="{FF2B5EF4-FFF2-40B4-BE49-F238E27FC236}">
                <a16:creationId xmlns:a16="http://schemas.microsoft.com/office/drawing/2014/main" id="{74BD230E-E83E-FE91-84AC-F85B01B990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0365" y="1142753"/>
            <a:ext cx="4518993" cy="4401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028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993F7-05F5-7F87-D0AF-50E8B8B5B62E}"/>
              </a:ext>
            </a:extLst>
          </p:cNvPr>
          <p:cNvSpPr>
            <a:spLocks noGrp="1"/>
          </p:cNvSpPr>
          <p:nvPr>
            <p:ph type="title"/>
          </p:nvPr>
        </p:nvSpPr>
        <p:spPr>
          <a:xfrm>
            <a:off x="838200" y="1"/>
            <a:ext cx="11049000" cy="1099929"/>
          </a:xfrm>
        </p:spPr>
        <p:txBody>
          <a:bodyPr/>
          <a:lstStyle/>
          <a:p>
            <a:r>
              <a:rPr lang="en-GB" b="1" dirty="0">
                <a:solidFill>
                  <a:schemeClr val="accent1">
                    <a:lumMod val="75000"/>
                  </a:schemeClr>
                </a:solidFill>
              </a:rPr>
              <a:t>Legacies Live On! Impacts are the Here &amp; Now! </a:t>
            </a:r>
          </a:p>
        </p:txBody>
      </p:sp>
      <p:sp>
        <p:nvSpPr>
          <p:cNvPr id="3" name="Content Placeholder 2">
            <a:extLst>
              <a:ext uri="{FF2B5EF4-FFF2-40B4-BE49-F238E27FC236}">
                <a16:creationId xmlns:a16="http://schemas.microsoft.com/office/drawing/2014/main" id="{0CC56D7F-E70E-FE53-590A-51DFC9A4B3B6}"/>
              </a:ext>
            </a:extLst>
          </p:cNvPr>
          <p:cNvSpPr>
            <a:spLocks noGrp="1"/>
          </p:cNvSpPr>
          <p:nvPr>
            <p:ph idx="1"/>
          </p:nvPr>
        </p:nvSpPr>
        <p:spPr>
          <a:xfrm>
            <a:off x="0" y="1099930"/>
            <a:ext cx="11353800" cy="5077033"/>
          </a:xfrm>
        </p:spPr>
        <p:txBody>
          <a:bodyPr/>
          <a:lstStyle/>
          <a:p>
            <a:r>
              <a:rPr lang="en-GB" dirty="0"/>
              <a:t>Trends &amp; Case Studies</a:t>
            </a:r>
          </a:p>
          <a:p>
            <a:r>
              <a:rPr lang="en-GB" dirty="0"/>
              <a:t>Strategic Policies – Economic &amp; Environmental Costs</a:t>
            </a:r>
          </a:p>
          <a:p>
            <a:r>
              <a:rPr lang="en-GB" dirty="0"/>
              <a:t>Bid Processes</a:t>
            </a:r>
          </a:p>
          <a:p>
            <a:pPr eaLnBrk="1" hangingPunct="1">
              <a:defRPr/>
            </a:pPr>
            <a:r>
              <a:rPr lang="en-GB" dirty="0"/>
              <a:t>Sustainability</a:t>
            </a:r>
          </a:p>
          <a:p>
            <a:pPr eaLnBrk="1" hangingPunct="1">
              <a:defRPr/>
            </a:pPr>
            <a:r>
              <a:rPr lang="en-GB" dirty="0"/>
              <a:t>Management of Event, Facilities &amp; Media</a:t>
            </a:r>
          </a:p>
          <a:p>
            <a:pPr eaLnBrk="1" hangingPunct="1">
              <a:defRPr/>
            </a:pPr>
            <a:r>
              <a:rPr lang="en-GB" dirty="0"/>
              <a:t>Sustainable Facilities - Post Events Use Strategies  </a:t>
            </a:r>
          </a:p>
          <a:p>
            <a:pPr eaLnBrk="1" hangingPunct="1">
              <a:defRPr/>
            </a:pPr>
            <a:r>
              <a:rPr lang="en-GB" dirty="0"/>
              <a:t>Events Legacy Strategies</a:t>
            </a:r>
          </a:p>
          <a:p>
            <a:pPr eaLnBrk="1" hangingPunct="1">
              <a:defRPr/>
            </a:pPr>
            <a:r>
              <a:rPr lang="en-GB" dirty="0"/>
              <a:t>Tourism Legacy Strategies</a:t>
            </a:r>
          </a:p>
          <a:p>
            <a:pPr eaLnBrk="1" hangingPunct="1">
              <a:defRPr/>
            </a:pPr>
            <a:r>
              <a:rPr lang="en-GB" dirty="0"/>
              <a:t>Sports &amp; Wellness Legacy Strategies</a:t>
            </a:r>
          </a:p>
          <a:p>
            <a:endParaRPr lang="en-GB" dirty="0"/>
          </a:p>
        </p:txBody>
      </p:sp>
      <p:pic>
        <p:nvPicPr>
          <p:cNvPr id="13314" name="Picture 2" descr="Ireland's Michael Ryan riding Ballylynch Adventure jumps The Moon fence on the cross country course">
            <a:extLst>
              <a:ext uri="{FF2B5EF4-FFF2-40B4-BE49-F238E27FC236}">
                <a16:creationId xmlns:a16="http://schemas.microsoft.com/office/drawing/2014/main" id="{33CD676E-C1B2-D6B8-4B58-6596BEC27E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5083" y="1166190"/>
            <a:ext cx="4099362" cy="4141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1779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762</Words>
  <Application>Microsoft Office PowerPoint</Application>
  <PresentationFormat>Widescreen</PresentationFormat>
  <Paragraphs>217</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Wingdings</vt:lpstr>
      <vt:lpstr>Office Theme</vt:lpstr>
      <vt:lpstr>PowerPoint Presentation</vt:lpstr>
      <vt:lpstr>LEARNING AIMS</vt:lpstr>
      <vt:lpstr>PowerPoint Presentation</vt:lpstr>
      <vt:lpstr>Traditional Event Typologies</vt:lpstr>
      <vt:lpstr>Sports Events Typologies</vt:lpstr>
      <vt:lpstr>Economic Sports Events Typologies</vt:lpstr>
      <vt:lpstr>Event Typologies – Gammon (2020)</vt:lpstr>
      <vt:lpstr>Gammon (2020) Sports Events Typologies</vt:lpstr>
      <vt:lpstr>Issues for Consideration &amp; Discussion</vt:lpstr>
      <vt:lpstr>Strategic Approaches </vt:lpstr>
      <vt:lpstr>Strategic Risk Considerations</vt:lpstr>
      <vt:lpstr>Strategic Sports Impacts – Case Studies</vt:lpstr>
      <vt:lpstr>Strategic Tourism Impacts – Case Studies</vt:lpstr>
      <vt:lpstr>Strategic Events Impacts – Case Studies</vt:lpstr>
      <vt:lpstr>ECONOMIC IMPACT THEORY</vt:lpstr>
      <vt:lpstr>ECONOMIC MEASURES</vt:lpstr>
      <vt:lpstr>ECONOMIC EXPENDITURE MEASUREMENTS</vt:lpstr>
      <vt:lpstr>Social Impacts  &amp; Positive Case Studies</vt:lpstr>
      <vt:lpstr>Social Impacts &amp; Negative Case Studies</vt:lpstr>
      <vt:lpstr>ENVIRONMENTAL IMPACTS &amp; CASE STUDIES</vt:lpstr>
      <vt:lpstr>Political Impacts – Case Studies</vt:lpstr>
      <vt:lpstr>Legacies Live On! Impacts are the Here &amp; Now!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6</cp:revision>
  <dcterms:created xsi:type="dcterms:W3CDTF">2023-09-15T09:31:09Z</dcterms:created>
  <dcterms:modified xsi:type="dcterms:W3CDTF">2023-10-09T21:40:59Z</dcterms:modified>
</cp:coreProperties>
</file>