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94196-F6FD-C663-6663-E61383822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F8CA46-ACEC-934A-4339-493394A4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ACC4A-0613-F90A-6A22-EE5D3C5D6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9D581-D224-B3D4-974B-AB35540CB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B4D00-6B5C-79B6-C5F5-7845F2862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280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098D-ED62-54F3-ABB7-5D5DD30D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5347E-7094-E03F-0258-8C7D2FB9C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691DF-8862-DB1C-4638-841B7D830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5F99E-4D1C-7401-56D6-0FCB8A964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A4426-189B-3D46-23AF-6052AEF86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1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7E7AF-8DEA-0C0C-A3FD-A1671C930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C27804-8731-542F-80D4-A96579A94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00276-DA9C-8BA3-0E0B-741BD1E93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38C1A-26CC-4C48-AD73-71474FDEB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D78B4-3572-9E45-D5EB-EA871CD08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711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75A17-7F22-9969-3737-2C605196D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84640-9AC2-6EE5-C3C1-6E336FAB95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EC810-4314-ED77-7BBD-34A7B8D239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2973C-B550-E89C-CBFE-8FCBB894C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B3E26-9227-F197-00F2-BF331DBDC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489ADD-7897-E896-ED70-3EF6A46A6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97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1BEB7-590D-F444-CD05-791ED650E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2E253-2E86-8466-C5BB-D7CD730DB3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0F4C9-97EE-1E26-5724-F2472CEB5E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839B07-87E5-27E1-4EA3-E0F0BF98E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610D62-44BB-A82B-A8C8-5DC17ED1F9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DC4150-B8E1-692B-9448-5AF427411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5A1784-5805-B063-9406-E6B73EED7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864B6F-26A0-CF2F-BC71-136BBBCF4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35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43E40-1D25-D02B-23A2-240441F09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A0B92A-D640-FAAB-CF08-21D7BB026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EC2AD5-70EC-8E2A-9F2F-C594269B2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8B3849-4C33-7439-59C6-56FC46477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927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12AE0A-52D7-A9CA-F69A-88ADFD91F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BF1C16-BA75-3D72-9368-F47BD2580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E2B680-411D-7130-796B-A5FF81F17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166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17C4A-5940-1F39-3D65-A9416E84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A9E32-61B1-7D7B-DE20-F77B0B880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4FE91E-C4DD-784B-79A6-34791AF656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A74AC-0F20-A6A0-D102-914A625BA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4494E-D092-573C-A263-7C590A25E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834EF-3B6A-CF43-B248-0939416F9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155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386A9-A606-59B8-2BEE-6F9C7261E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257A0C-8028-5BDE-91EC-CE8EDC6452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B8700B-BA0B-C732-F6C4-F9A9E628F7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A6FFD-1A44-53EC-E5B3-C6E8D0DF5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5C96B1-BB03-1AB1-7944-922454C4E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53053-1A58-08B5-7C55-448E7E7C0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424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5FE1-FE59-4989-A335-A31BCCE26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046E9-0298-AEBA-DBD2-EEDE0B60C8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82887C-8BD0-217B-8EAA-1185A41F1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CD5B9-C923-E2AB-162B-8E93995B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36FC9-7E16-ECBE-77E2-9F22754FB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18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9579D7-DB48-9090-8FB1-C12CDB95E5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5B2E26-A0B4-3913-A8C1-46E8D4DA2E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A85E37-81CD-2469-6987-3BB827BD6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A8104-1376-C81B-A74D-97C285911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C3F0B-EE2E-AFB9-C4A2-77EFFE455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99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4861A1-3BF4-5384-3522-7B1C52BF6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2D9D5-C201-2645-AC98-C51CC7381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CE6E1-D3F4-4719-4DE4-6E5192CA19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BB847-477F-48E8-90DE-0077199A257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7A673-E780-9FFB-C1AD-A68812C665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04615-FE45-9919-23C3-89E76FB67E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92E6D-B857-4ACE-AA05-84F02AB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74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aguarlandrover.com/" TargetMode="External"/><Relationship Id="rId2" Type="http://schemas.openxmlformats.org/officeDocument/2006/relationships/hyperlink" Target="https://www.hofstede-insights.com/country-comparison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y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s://images.openai.com/static-rsc-4/0s5_fxrcw3jG9hUB1GiXTqTZUMXmmmr9TYjYvt8DvO042vtxLx4xi2r_Q56a99G6_yoZ8DN1REmDk3SK5iL-USBW49Jvr3qQp0dVcXWkmUxY7bopO2SfyMDeeiv_L0DvxeFo0YFlc5pe5jWNDGaVVyfUbRtHDtfyH-4bFRfyCYRTmTYw9lVkbytCkGV7G-oG?purpose=fullsize">
            <a:extLst>
              <a:ext uri="{FF2B5EF4-FFF2-40B4-BE49-F238E27FC236}">
                <a16:creationId xmlns:a16="http://schemas.microsoft.com/office/drawing/2014/main" id="{85E15B99-06A5-C7BE-E346-1A1BE6E00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822" y="914400"/>
            <a:ext cx="3108423" cy="2341562"/>
          </a:xfrm>
          <a:prstGeom prst="rect">
            <a:avLst/>
          </a:prstGeom>
        </p:spPr>
      </p:pic>
      <p:pic>
        <p:nvPicPr>
          <p:cNvPr id="5" name="Picture 4" descr="https://images.openai.com/static-rsc-4/Am6Pzx38Mq2H2SgKxSO7fEaKGf0ON3268RGXW7YdtF7h_mupziSOPdmrY0d6SQxiDHkbo_1_WlUJMO_aJVYAhx1DcapUW8RBDbaK_W0WmpYt6hG3ziKqrufOs7l4VSBB_f_GdWVSLOJyyq9r_PJ_A5YFQUkTweO8wqGr1SUx_JnVxzjAiJmPbdeMs_e9V_GL?purpose=fullsize">
            <a:extLst>
              <a:ext uri="{FF2B5EF4-FFF2-40B4-BE49-F238E27FC236}">
                <a16:creationId xmlns:a16="http://schemas.microsoft.com/office/drawing/2014/main" id="{95816B4D-35EF-CBAB-FB0D-3849BCA37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29" y="3429000"/>
            <a:ext cx="2408903" cy="2784014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4C88306-7ECD-B787-3399-9281D3D250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60722" y="983226"/>
            <a:ext cx="6607277" cy="3618271"/>
          </a:xfrm>
        </p:spPr>
        <p:txBody>
          <a:bodyPr>
            <a:normAutofit/>
          </a:bodyPr>
          <a:lstStyle/>
          <a:p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 name: International Business Communication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 Number:LCBB6023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 Name: Maria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Encean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 Number:2227500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Lecturer Name: Abdi Rahman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Building a Strategic Partnership between Jaguar Land Rover and BYD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74705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97DCZtwaG51u15txqHMcFAjgWyKOhJxaYWW7I7Ic7Mvu9230jFZBZ-ltKh47_9e0csuSY8cVYy5b4LECrmwmXPpqGKV9uoW8d-KZaFvnyJt8E1WK0OHp7G69__4UD9-K94fPyU_jg7HiPfxuyaiLLc8VW7eRWtquaF3aRv1ETenLGFVXZhBLrBFKyO30Oovn?purpose=fullsize">
            <a:extLst>
              <a:ext uri="{FF2B5EF4-FFF2-40B4-BE49-F238E27FC236}">
                <a16:creationId xmlns:a16="http://schemas.microsoft.com/office/drawing/2014/main" id="{EB19DBCD-B102-579E-6A64-6FE8A26A6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8" y="452735"/>
            <a:ext cx="5548740" cy="55523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442DF5-A8B0-9DC4-45A4-A63D0C307310}"/>
              </a:ext>
            </a:extLst>
          </p:cNvPr>
          <p:cNvSpPr txBox="1"/>
          <p:nvPr/>
        </p:nvSpPr>
        <p:spPr>
          <a:xfrm>
            <a:off x="6695767" y="45273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A5341D-192E-C481-6E20-FADB377C27A7}"/>
              </a:ext>
            </a:extLst>
          </p:cNvPr>
          <p:cNvSpPr txBox="1"/>
          <p:nvPr/>
        </p:nvSpPr>
        <p:spPr>
          <a:xfrm>
            <a:off x="6528619" y="1297859"/>
            <a:ext cx="4267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Culture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Elements in Business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Theoretical Framework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vs China Cultural Differences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Challenges in Negotiation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Strategies for Success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83781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sIVYKgeCewjsNCL8BcWRUAroI61-MVCGYOWNiNmYd89Jbf2SWJ7itUbExsInn2maq5f9kjisBzXHaIZ2gdd_mFd4xd_gBaFE85BlEACOVq92e_1h5WwmMg0fJFjuvaGqQk9Y1nw9JoQAVpZxFD38U_m2QeBYIjX0jUrfFchs0wdUozYxU7zZOir4Xpzd-lzo?purpose=fullsize">
            <a:extLst>
              <a:ext uri="{FF2B5EF4-FFF2-40B4-BE49-F238E27FC236}">
                <a16:creationId xmlns:a16="http://schemas.microsoft.com/office/drawing/2014/main" id="{96F0AE2D-40AF-B15D-FF18-83A56F70CD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0774"/>
            <a:ext cx="5455752" cy="60468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FB235E-833C-C28B-261F-92A848C68D0F}"/>
              </a:ext>
            </a:extLst>
          </p:cNvPr>
          <p:cNvSpPr txBox="1"/>
          <p:nvPr/>
        </p:nvSpPr>
        <p:spPr>
          <a:xfrm>
            <a:off x="5604386" y="609660"/>
            <a:ext cx="6440130" cy="6237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Culture?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Geert Hofstede, culture is the collective programming of the mind that distinguishes members of one group from another.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Elements of Culture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Values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Beliefs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styles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norms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etiquette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Attitudes towards authority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 building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Culture influences how people communicate, make decisions, and build relationships. In international business, understanding culture helps organisations avoid misunderstandings and improve cooperation.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(Hofstede, 2011)</a:t>
            </a:r>
          </a:p>
        </p:txBody>
      </p:sp>
    </p:spTree>
    <p:extLst>
      <p:ext uri="{BB962C8B-B14F-4D97-AF65-F5344CB8AC3E}">
        <p14:creationId xmlns:p14="http://schemas.microsoft.com/office/powerpoint/2010/main" val="2048914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rFJ-AlXdVXcm3vOshrurzvZ7Je-AveODT9zINvaLjb0sXqLTG9AO4jESj_gjTBq0ot-TePTPaQPeUxvXA8M1tbmqtbgzpOScbpWVNqG4C1ek4lRsuJfB1e0bgpYkyXMB-zcOUt_ZnfmPvkTjVkIvSgk_tyuuC0HA08vVlAelP4oca5lHW-QUY-6Iwi-h3Ljz?purpose=fullsize">
            <a:extLst>
              <a:ext uri="{FF2B5EF4-FFF2-40B4-BE49-F238E27FC236}">
                <a16:creationId xmlns:a16="http://schemas.microsoft.com/office/drawing/2014/main" id="{7B7A6499-364F-4047-AF1C-47B13837D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422787"/>
            <a:ext cx="4444181" cy="61967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C64332-C451-BF69-089F-B724F012066C}"/>
              </a:ext>
            </a:extLst>
          </p:cNvPr>
          <p:cNvSpPr txBox="1"/>
          <p:nvPr/>
        </p:nvSpPr>
        <p:spPr>
          <a:xfrm>
            <a:off x="4640825" y="243406"/>
            <a:ext cx="7207045" cy="6376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Culture Matters in Business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Business Operations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Decision-making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styles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Conflict resolution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Negotiation approaches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Risks of Ignoring Culture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Misunderstandings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Delays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Loss of trust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Failed partnerships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can affect employee motivation and management styles.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Organisations that understand local cultures are more likely to succeed in international markets.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(Moran, Abramson and Moran, 2014)</a:t>
            </a:r>
          </a:p>
        </p:txBody>
      </p:sp>
    </p:spTree>
    <p:extLst>
      <p:ext uri="{BB962C8B-B14F-4D97-AF65-F5344CB8AC3E}">
        <p14:creationId xmlns:p14="http://schemas.microsoft.com/office/powerpoint/2010/main" val="1064696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829A08B-4AB5-CDD4-BFB6-053DC36626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425497"/>
              </p:ext>
            </p:extLst>
          </p:nvPr>
        </p:nvGraphicFramePr>
        <p:xfrm>
          <a:off x="81116" y="724412"/>
          <a:ext cx="4142233" cy="52044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0471">
                  <a:extLst>
                    <a:ext uri="{9D8B030D-6E8A-4147-A177-3AD203B41FA5}">
                      <a16:colId xmlns:a16="http://schemas.microsoft.com/office/drawing/2014/main" val="104195028"/>
                    </a:ext>
                  </a:extLst>
                </a:gridCol>
                <a:gridCol w="1102602">
                  <a:extLst>
                    <a:ext uri="{9D8B030D-6E8A-4147-A177-3AD203B41FA5}">
                      <a16:colId xmlns:a16="http://schemas.microsoft.com/office/drawing/2014/main" val="3120739078"/>
                    </a:ext>
                  </a:extLst>
                </a:gridCol>
                <a:gridCol w="869160">
                  <a:extLst>
                    <a:ext uri="{9D8B030D-6E8A-4147-A177-3AD203B41FA5}">
                      <a16:colId xmlns:a16="http://schemas.microsoft.com/office/drawing/2014/main" val="495749998"/>
                    </a:ext>
                  </a:extLst>
                </a:gridCol>
              </a:tblGrid>
              <a:tr h="84939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Dimension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UK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China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extLst>
                  <a:ext uri="{0D108BD9-81ED-4DB2-BD59-A6C34878D82A}">
                    <a16:rowId xmlns:a16="http://schemas.microsoft.com/office/drawing/2014/main" val="840791873"/>
                  </a:ext>
                </a:extLst>
              </a:tr>
              <a:tr h="8493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Power Distance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Low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High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extLst>
                  <a:ext uri="{0D108BD9-81ED-4DB2-BD59-A6C34878D82A}">
                    <a16:rowId xmlns:a16="http://schemas.microsoft.com/office/drawing/2014/main" val="2603415974"/>
                  </a:ext>
                </a:extLst>
              </a:tr>
              <a:tr h="8493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Individualism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High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Low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extLst>
                  <a:ext uri="{0D108BD9-81ED-4DB2-BD59-A6C34878D82A}">
                    <a16:rowId xmlns:a16="http://schemas.microsoft.com/office/drawing/2014/main" val="3356717344"/>
                  </a:ext>
                </a:extLst>
              </a:tr>
              <a:tr h="15377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Long-Term Orientation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Medium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Very High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extLst>
                  <a:ext uri="{0D108BD9-81ED-4DB2-BD59-A6C34878D82A}">
                    <a16:rowId xmlns:a16="http://schemas.microsoft.com/office/drawing/2014/main" val="3663110777"/>
                  </a:ext>
                </a:extLst>
              </a:tr>
              <a:tr h="11185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Uncertainty Avoidance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effectLst/>
                        </a:rPr>
                        <a:t>Moderate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effectLst/>
                        </a:rPr>
                        <a:t>Low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987" marR="15987" marT="15987" marB="15987" anchor="ctr"/>
                </a:tc>
                <a:extLst>
                  <a:ext uri="{0D108BD9-81ED-4DB2-BD59-A6C34878D82A}">
                    <a16:rowId xmlns:a16="http://schemas.microsoft.com/office/drawing/2014/main" val="5619914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18C927F-B6AD-825F-5350-72C8C4543C68}"/>
              </a:ext>
            </a:extLst>
          </p:cNvPr>
          <p:cNvSpPr txBox="1"/>
          <p:nvPr/>
        </p:nvSpPr>
        <p:spPr>
          <a:xfrm>
            <a:off x="4424517" y="540775"/>
            <a:ext cx="7551174" cy="53696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Theoretical Framework: Hofstede's Cultural Dimensions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Comparing the UK and China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implication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b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Chinese managers generally value hierarchy and long-term relationships more than British managers.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managers may expect quick decisions and individual responsibility.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Chinese managers may prefer consultation and consensus before major decisions.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These differences can influence negotiation speed and expectations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Implications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UK managers may expect quick decisions and individual responsibility.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Chinese managers may prefer consultation and consensus before major decisions.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These differences can influence negotiation speed and expectations.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(Hofstede Insights, 2025)</a:t>
            </a:r>
          </a:p>
        </p:txBody>
      </p:sp>
    </p:spTree>
    <p:extLst>
      <p:ext uri="{BB962C8B-B14F-4D97-AF65-F5344CB8AC3E}">
        <p14:creationId xmlns:p14="http://schemas.microsoft.com/office/powerpoint/2010/main" val="3586544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i10gY4xNTrd5vXr0QNUBHuy1PC1pzltMyvsh0ILajcTn9TbLw8xZgWZhM4Eprpt0yzYamgQFQLkjTUUgziOGdRls8q8ngkYTmsFRAzlOIAKmMLn3QG2DQ2RGvn81emmuQaZ2m9FS8RktjiQK4PIFXYSHJk_tXhV2jbfSP8Q-qUbCeknZyTDBc6fLDYEzMXHK?purpose=fullsize">
            <a:extLst>
              <a:ext uri="{FF2B5EF4-FFF2-40B4-BE49-F238E27FC236}">
                <a16:creationId xmlns:a16="http://schemas.microsoft.com/office/drawing/2014/main" id="{1C6ECCA7-2334-5840-2D1F-15D8A7C3B0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4967"/>
            <a:ext cx="5256093" cy="61353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8815A2-0572-2C92-2EB9-1E6594645DD3}"/>
              </a:ext>
            </a:extLst>
          </p:cNvPr>
          <p:cNvSpPr txBox="1"/>
          <p:nvPr/>
        </p:nvSpPr>
        <p:spPr>
          <a:xfrm>
            <a:off x="5417573" y="49507"/>
            <a:ext cx="6420465" cy="6763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Hall's High-Context and Low-Context Theory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UK: Low-Context Culture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Direct communication </a:t>
            </a: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Explicit messages </a:t>
            </a: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Quick decisions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Implication for JLR</a:t>
            </a:r>
            <a:endParaRPr lang="en-US" sz="1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British negotiators should pay attention to indirect messages and non-verbal communication.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Building trust may be more important than reaching a quick agreement.</a:t>
            </a: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China: High-Context Culture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Indirect communication </a:t>
            </a: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Reading between the lines </a:t>
            </a:r>
          </a:p>
          <a:p>
            <a:pPr marL="4572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Relationship-focused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Negotiation Impact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British side may view Chinese communication as unclear, while Chinese negotiators may see British communication as too direct.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(Hall, 1976)</a:t>
            </a:r>
          </a:p>
        </p:txBody>
      </p:sp>
    </p:spTree>
    <p:extLst>
      <p:ext uri="{BB962C8B-B14F-4D97-AF65-F5344CB8AC3E}">
        <p14:creationId xmlns:p14="http://schemas.microsoft.com/office/powerpoint/2010/main" val="864287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c8VvMsWXz-D9IzH75iYcVoMTcDVAkdohiY7QDlrdCTRusHvfzLSJrGOgHWWxV4cYuPPMzwQVHsc2LOTtui-neZMnsajV6-5VHhqr2VFCoOZ_VMPxujzxgbNYnejs5ffFxe84NBhUrBn-aZf-1qZZXfNQbAmQdtZbYRO1NzZFN57JIqpYhix5aPqkydmUsc9A?purpose=fullsize">
            <a:extLst>
              <a:ext uri="{FF2B5EF4-FFF2-40B4-BE49-F238E27FC236}">
                <a16:creationId xmlns:a16="http://schemas.microsoft.com/office/drawing/2014/main" id="{84532002-D743-6452-313A-3394C77DA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93291"/>
            <a:ext cx="4901844" cy="59982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706DB1-80F1-72C6-C691-6205788CC199}"/>
              </a:ext>
            </a:extLst>
          </p:cNvPr>
          <p:cNvSpPr txBox="1"/>
          <p:nvPr/>
        </p:nvSpPr>
        <p:spPr>
          <a:xfrm>
            <a:off x="5270089" y="117987"/>
            <a:ext cx="6489291" cy="6273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Challenges: Communication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 Challenges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communication styles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barriers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silence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meanings of "yes"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Chinese negotiator may say "we will consider it" instead of directly rejecting a proposal.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Misinterpretation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Delays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Frustration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Possible Solutions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Use professional interpreters when necessary.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Summarise agreements in writing.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Avoid assumptions about verbal responses.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(Meyer, 2014)</a:t>
            </a:r>
          </a:p>
        </p:txBody>
      </p:sp>
    </p:spTree>
    <p:extLst>
      <p:ext uri="{BB962C8B-B14F-4D97-AF65-F5344CB8AC3E}">
        <p14:creationId xmlns:p14="http://schemas.microsoft.com/office/powerpoint/2010/main" val="3830707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AAB9DF-DB97-DD8C-52F9-CDE1FC5548E1}"/>
              </a:ext>
            </a:extLst>
          </p:cNvPr>
          <p:cNvSpPr txBox="1"/>
          <p:nvPr/>
        </p:nvSpPr>
        <p:spPr>
          <a:xfrm>
            <a:off x="5191432" y="678426"/>
            <a:ext cx="6794091" cy="54948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Challenges: Guanxi and Relationships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Guanxi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Guanxi refers to personal relationships and networks that support trust and cooperation.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in China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Trust before contracts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Long-term commitment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connections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 for JLR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managers often focus on contracts and objectives first.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Why Guanxi Matters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Strong relationships often lead to better business opportunities.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Trust can influence future cooperation and information sharing.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Relationship-building is often viewed as an investment in future success.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(Fan, 2002)</a:t>
            </a:r>
          </a:p>
        </p:txBody>
      </p:sp>
      <p:pic>
        <p:nvPicPr>
          <p:cNvPr id="6" name="Picture 5" descr="https://images.openai.com/static-rsc-4/C5QoR55z9KUMEMuLpdtafbXAf3ZBupKiRkEaFUOqiiHqRs_Vw8TuWoiAFDlh8STbRscILSlu7bj9wcLLQhD5XxPc5GK1O7__-jXs5NG4BBfNfjmgGmEexa9Yzxtpgc9ewZTXwSFlMA9TMtmQdtd8qS6sYZeHBJ8G6s9Qah9enF4xIJRV4_yq5YPwveiIzuMq?purpose=fullsize">
            <a:extLst>
              <a:ext uri="{FF2B5EF4-FFF2-40B4-BE49-F238E27FC236}">
                <a16:creationId xmlns:a16="http://schemas.microsoft.com/office/drawing/2014/main" id="{BF6A6EEC-A2EE-DC68-D08C-30F8F9F96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284"/>
            <a:ext cx="4945626" cy="588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405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s://images.openai.com/static-rsc-4/hqBQvFvf08LiY0bPyog8XdUnimnFhf01skkCdTgZSAG-nI0onFaq1eg47h3DQ-Fz__fXaY2_g4lucyP__LGy2iLz_ECVnasK-JDjxGlEPwNmM3r7fYm_ah6BPU8g6FPoZosUDiEtJgI3ZBj8Gby4_U6khQ5ElQ_KWT05riZelu5GHRzJhCVmIHeoEiPiVchT?purpose=fullsize">
            <a:extLst>
              <a:ext uri="{FF2B5EF4-FFF2-40B4-BE49-F238E27FC236}">
                <a16:creationId xmlns:a16="http://schemas.microsoft.com/office/drawing/2014/main" id="{F424E583-9259-729E-B149-BC53A57FB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0884"/>
            <a:ext cx="4640826" cy="54962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8E2071-544C-819E-B0B9-621FB6252CCF}"/>
              </a:ext>
            </a:extLst>
          </p:cNvPr>
          <p:cNvSpPr txBox="1"/>
          <p:nvPr/>
        </p:nvSpPr>
        <p:spPr>
          <a:xfrm>
            <a:off x="5830530" y="226387"/>
            <a:ext cx="49652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>
                <a:latin typeface="Arial Black" panose="020B0A04020102020204" pitchFamily="34" charset="0"/>
              </a:rPr>
              <a:t>Cultural Challenges: Decision-Making</a:t>
            </a:r>
            <a:endParaRPr lang="en-US" sz="2000" kern="1200" dirty="0">
              <a:latin typeface="Arial Black" panose="020B0A040201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A97795-FA9B-8BB5-A6F9-26B9F246AD98}"/>
              </a:ext>
            </a:extLst>
          </p:cNvPr>
          <p:cNvSpPr txBox="1"/>
          <p:nvPr/>
        </p:nvSpPr>
        <p:spPr>
          <a:xfrm>
            <a:off x="5801030" y="1002014"/>
            <a:ext cx="59976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UK Approach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B3B3AD-7F71-712D-87CF-7CDFC6E2107C}"/>
              </a:ext>
            </a:extLst>
          </p:cNvPr>
          <p:cNvSpPr txBox="1"/>
          <p:nvPr/>
        </p:nvSpPr>
        <p:spPr>
          <a:xfrm>
            <a:off x="5545391" y="1367025"/>
            <a:ext cx="35986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Faster decisions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Individual responsibility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Delegated authority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640935-25DB-734D-2D83-BF6A3846F57C}"/>
              </a:ext>
            </a:extLst>
          </p:cNvPr>
          <p:cNvSpPr txBox="1"/>
          <p:nvPr/>
        </p:nvSpPr>
        <p:spPr>
          <a:xfrm>
            <a:off x="5545391" y="2336686"/>
            <a:ext cx="35986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Chinese Approach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134E79-AF64-1C77-114D-188147589E7C}"/>
              </a:ext>
            </a:extLst>
          </p:cNvPr>
          <p:cNvSpPr txBox="1"/>
          <p:nvPr/>
        </p:nvSpPr>
        <p:spPr>
          <a:xfrm>
            <a:off x="5545390" y="2752349"/>
            <a:ext cx="359860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Group consultation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Senior approval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Longer decision process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DEEBA2A-03E2-859D-F44B-B2FF3D2840FB}"/>
              </a:ext>
            </a:extLst>
          </p:cNvPr>
          <p:cNvSpPr txBox="1"/>
          <p:nvPr/>
        </p:nvSpPr>
        <p:spPr>
          <a:xfrm>
            <a:off x="5545390" y="3722010"/>
            <a:ext cx="33528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Negotiations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1721B51-0F0D-8AD1-17E3-B01E854AC7E5}"/>
              </a:ext>
            </a:extLst>
          </p:cNvPr>
          <p:cNvSpPr txBox="1"/>
          <p:nvPr/>
        </p:nvSpPr>
        <p:spPr>
          <a:xfrm>
            <a:off x="5289755" y="4154356"/>
            <a:ext cx="650895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British team must avoid interpreting slower decisions as a lack of interest.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British managers may become frustrated by longer approval processes.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Chinese managers may view rushed decisions as risky and disrespectful.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Patience is essential for successful negotiations. (Meyer,2014)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269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9iyw--Jwu17DLHv3yP8PRmjQMdeVNRGBdMHTuXd-osh7XuZlwSqtjSFNAYHudFax1CuWGVJ2x4YhCegozD8_rtkAfVS78boTFWfEX_W8p6sRbnmwNcmX8WhmFILzJhzbEyAbX3hLp56GLxsUBUu9l8OxSV9GZxWzV91SytfpBQxYsOwTVonFP3B96dRVM9So?purpose=fullsize">
            <a:extLst>
              <a:ext uri="{FF2B5EF4-FFF2-40B4-BE49-F238E27FC236}">
                <a16:creationId xmlns:a16="http://schemas.microsoft.com/office/drawing/2014/main" id="{225A891F-F8DB-020A-D3BE-A4FFB9219F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8258"/>
            <a:ext cx="5093110" cy="55453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C36821-7456-D59D-9F40-7BA89027F6C5}"/>
              </a:ext>
            </a:extLst>
          </p:cNvPr>
          <p:cNvSpPr txBox="1"/>
          <p:nvPr/>
        </p:nvSpPr>
        <p:spPr>
          <a:xfrm>
            <a:off x="5299587" y="216310"/>
            <a:ext cx="5899354" cy="6360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Negotiation Strategy 1: Build Relationships First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Actions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Multiple face-to-face meetings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dinners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visits to China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Senior management involvement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trust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Stronger cooperation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conflict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Attend trade exhibitions in China.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Organise executive visits between both companies.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Encourage informal networking opportunities.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(Fan, 2002)</a:t>
            </a:r>
          </a:p>
        </p:txBody>
      </p:sp>
    </p:spTree>
    <p:extLst>
      <p:ext uri="{BB962C8B-B14F-4D97-AF65-F5344CB8AC3E}">
        <p14:creationId xmlns:p14="http://schemas.microsoft.com/office/powerpoint/2010/main" val="2880584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ttps://images.openai.com/static-rsc-4/M3gK8WxFRNkAQ8okJshNXzWLJtU-F5YtpoyH5cN_8YyXxjzvM89bgHORThtpRs3GyASo_8tLdxqXctOFVuWDkBhd07RXlyD5toQ1GSOi_2e_TI3l6_e25PGKvJNaxc7SIwMR9R4iDwWUAbkolhY2669hoQDNU18gFrMAUQfta6x_BrlcBJPZ9eRqvJof1nyq?purpose=fullsize">
            <a:extLst>
              <a:ext uri="{FF2B5EF4-FFF2-40B4-BE49-F238E27FC236}">
                <a16:creationId xmlns:a16="http://schemas.microsoft.com/office/drawing/2014/main" id="{A1FDB021-9DE4-B802-BBBF-597A4568F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0102"/>
            <a:ext cx="5171769" cy="55920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9359291-FB8C-F53A-80F3-737A2044B9E9}"/>
              </a:ext>
            </a:extLst>
          </p:cNvPr>
          <p:cNvSpPr txBox="1"/>
          <p:nvPr/>
        </p:nvSpPr>
        <p:spPr>
          <a:xfrm>
            <a:off x="5378245" y="675055"/>
            <a:ext cx="6096000" cy="5673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Negotiation Strategy 2: Adapt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clear language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 aggressive negotiation tactics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Listen carefully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silence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Confirm understanding in writing.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Avoid public criticism.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noProof="1">
                <a:latin typeface="Arial" panose="020B0604020202020204" pitchFamily="34" charset="0"/>
                <a:cs typeface="Arial" panose="020B0604020202020204" pitchFamily="34" charset="0"/>
              </a:rPr>
              <a:t>Use respectful language at all times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Allow time for reflection before expecting a final response.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Expected Outcome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effective communication and fewer misunderstandings.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(Hall, 1976)</a:t>
            </a:r>
          </a:p>
        </p:txBody>
      </p:sp>
    </p:spTree>
    <p:extLst>
      <p:ext uri="{BB962C8B-B14F-4D97-AF65-F5344CB8AC3E}">
        <p14:creationId xmlns:p14="http://schemas.microsoft.com/office/powerpoint/2010/main" val="1946782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EV2pVy2KYmSOkVBZhCfn5NaGck2ePtoFieXKtBfdJe6O0gBOOoVUK9pOInTPPsI6QHl07aoKrJ1XN3zlQZmfxqLgEM6pXIFQeRwt8im_a-GrpRYO_bxEMoUaGoeZZ1DEPbDuCkHpg1qrm3fj7qMWCx56kEsDUoKtue2q5myfBaZ-l6KIYxeQ0PwamwvZVMMX?purpose=fullsize">
            <a:extLst>
              <a:ext uri="{FF2B5EF4-FFF2-40B4-BE49-F238E27FC236}">
                <a16:creationId xmlns:a16="http://schemas.microsoft.com/office/drawing/2014/main" id="{7F29D94D-21EC-D2D6-3A59-8B7A8D814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5" y="567812"/>
            <a:ext cx="5063615" cy="57223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F6E1AA-4E5C-608B-9A0A-F7D58CD52DDA}"/>
              </a:ext>
            </a:extLst>
          </p:cNvPr>
          <p:cNvSpPr txBox="1"/>
          <p:nvPr/>
        </p:nvSpPr>
        <p:spPr>
          <a:xfrm>
            <a:off x="5673213" y="216310"/>
            <a:ext cx="5840359" cy="6360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Negotiation Strategy 3: Long-Term Partnership Approach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JLR Should: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Demonstrate commitment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shared goals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Create joint innovation projects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 in relationship development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partnership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 sharing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advantage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Examples of Long-Term Cooperation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Joint EV research projects.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Shared sustainability initiatives.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Technology and knowledge exchange programmes.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(Hofstede, 2011)</a:t>
            </a:r>
          </a:p>
        </p:txBody>
      </p:sp>
    </p:spTree>
    <p:extLst>
      <p:ext uri="{BB962C8B-B14F-4D97-AF65-F5344CB8AC3E}">
        <p14:creationId xmlns:p14="http://schemas.microsoft.com/office/powerpoint/2010/main" val="2115176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images.openai.com/static-rsc-4/Dx34PXWGo9td7K45_1LTpADWZf4E9e2FwVaSkIpobC6uZzfZjqWY3pjjYf6QAi9frMqYu7dHd9BR2M_GKhNaCYi7FJm1wzXkAFRQCwXrkqX4lMJKAHgqN_dmfygMKkGbWRkcSkyNJv45lV7EfUmMsLO3Kvu0G7EnMe1SlXuKwo2pR4VpvWl3gqkhjE6tUWcR?purpose=fullsize">
            <a:extLst>
              <a:ext uri="{FF2B5EF4-FFF2-40B4-BE49-F238E27FC236}">
                <a16:creationId xmlns:a16="http://schemas.microsoft.com/office/drawing/2014/main" id="{BC695EBD-51FE-855A-2AAB-ECED0716A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3775"/>
            <a:ext cx="4955458" cy="61156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FD748D-B2D7-4148-376D-801891A1CEB0}"/>
              </a:ext>
            </a:extLst>
          </p:cNvPr>
          <p:cNvSpPr txBox="1"/>
          <p:nvPr/>
        </p:nvSpPr>
        <p:spPr>
          <a:xfrm>
            <a:off x="6499122" y="452284"/>
            <a:ext cx="466049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to the Board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2163AB-D3D4-5C7B-0237-D74152654207}"/>
              </a:ext>
            </a:extLst>
          </p:cNvPr>
          <p:cNvSpPr txBox="1"/>
          <p:nvPr/>
        </p:nvSpPr>
        <p:spPr>
          <a:xfrm>
            <a:off x="6228731" y="821616"/>
            <a:ext cx="36330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Recommendations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97210E-8080-B798-F195-B23EB27F95D7}"/>
              </a:ext>
            </a:extLst>
          </p:cNvPr>
          <p:cNvSpPr txBox="1"/>
          <p:nvPr/>
        </p:nvSpPr>
        <p:spPr>
          <a:xfrm>
            <a:off x="6228731" y="1234850"/>
            <a:ext cx="4232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Invest in cultural training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FC9694-2C07-B65D-2201-72675A0E20DF}"/>
              </a:ext>
            </a:extLst>
          </p:cNvPr>
          <p:cNvSpPr txBox="1"/>
          <p:nvPr/>
        </p:nvSpPr>
        <p:spPr>
          <a:xfrm>
            <a:off x="6228730" y="1604182"/>
            <a:ext cx="36330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Develop long-term relationships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75C52A-71CF-4A89-9FE6-917A8A17E5ED}"/>
              </a:ext>
            </a:extLst>
          </p:cNvPr>
          <p:cNvSpPr txBox="1"/>
          <p:nvPr/>
        </p:nvSpPr>
        <p:spPr>
          <a:xfrm>
            <a:off x="6228730" y="2032570"/>
            <a:ext cx="32495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Respect Chinese hierarchy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A27E645-3589-80C4-826C-EC8DA2CB8B42}"/>
              </a:ext>
            </a:extLst>
          </p:cNvPr>
          <p:cNvSpPr txBox="1"/>
          <p:nvPr/>
        </p:nvSpPr>
        <p:spPr>
          <a:xfrm>
            <a:off x="6292647" y="2417490"/>
            <a:ext cx="56437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Use culturally adaptive communication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565013-3ECA-3DC9-2BB0-BD6E38894418}"/>
              </a:ext>
            </a:extLst>
          </p:cNvPr>
          <p:cNvSpPr txBox="1"/>
          <p:nvPr/>
        </p:nvSpPr>
        <p:spPr>
          <a:xfrm>
            <a:off x="6287725" y="2786822"/>
            <a:ext cx="3696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Allow additional negotiation time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EE2940-3D94-F6FB-5F8E-9A502E6541F8}"/>
              </a:ext>
            </a:extLst>
          </p:cNvPr>
          <p:cNvSpPr txBox="1"/>
          <p:nvPr/>
        </p:nvSpPr>
        <p:spPr>
          <a:xfrm>
            <a:off x="6287725" y="3200056"/>
            <a:ext cx="5584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✓ Focus on mutual benefits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2A8B23-4F2B-7679-C8D9-90DB74EB1295}"/>
              </a:ext>
            </a:extLst>
          </p:cNvPr>
          <p:cNvSpPr txBox="1"/>
          <p:nvPr/>
        </p:nvSpPr>
        <p:spPr>
          <a:xfrm>
            <a:off x="6189408" y="4598275"/>
            <a:ext cx="26399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Success Factor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46BAF4-94C7-4FA3-BCD1-C169AFF2D70D}"/>
              </a:ext>
            </a:extLst>
          </p:cNvPr>
          <p:cNvSpPr txBox="1"/>
          <p:nvPr/>
        </p:nvSpPr>
        <p:spPr>
          <a:xfrm>
            <a:off x="5879690" y="5117066"/>
            <a:ext cx="583052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intelligence is as important as financial and legal preparation.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(Meyer, 2014)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E5C5A3E-985F-FB2D-C482-503185DB27A7}"/>
              </a:ext>
            </a:extLst>
          </p:cNvPr>
          <p:cNvSpPr txBox="1"/>
          <p:nvPr/>
        </p:nvSpPr>
        <p:spPr>
          <a:xfrm>
            <a:off x="5781368" y="3674945"/>
            <a:ext cx="615499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partnership between Jaguar Land Rover and BYD offers opportunities for innovation, technology sharing, and long-term growth (Jaguar Land Rover, 2026; BYD Global, 2026).</a:t>
            </a:r>
          </a:p>
        </p:txBody>
      </p:sp>
    </p:spTree>
    <p:extLst>
      <p:ext uri="{BB962C8B-B14F-4D97-AF65-F5344CB8AC3E}">
        <p14:creationId xmlns:p14="http://schemas.microsoft.com/office/powerpoint/2010/main" val="1668213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s://images.openai.com/static-rsc-4/sfOGjZu5Zwj6h9bgMvntvjA_NdVlgjBC3QtC4IWRzXVDROyvscZFTjwA3NcxvVsoxSLZElfmOo7cMI7hG0NL5hPsaZUWUI5eNgnCQpuhSBSxkn5HMHkxgZlv87k43pZLBCniBPxYonAnMfCQlH89xKrIqiwpH5KsT9InUcpvQ7VzLKwxGVPdWvfjvx4ZR3BP?purpose=fullsize">
            <a:extLst>
              <a:ext uri="{FF2B5EF4-FFF2-40B4-BE49-F238E27FC236}">
                <a16:creationId xmlns:a16="http://schemas.microsoft.com/office/drawing/2014/main" id="{097F85A9-FF5C-5F5A-3771-08C393046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8761"/>
            <a:ext cx="5279923" cy="57027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90A744-6EFA-B168-F500-0CAC1C85CFBF}"/>
              </a:ext>
            </a:extLst>
          </p:cNvPr>
          <p:cNvSpPr txBox="1"/>
          <p:nvPr/>
        </p:nvSpPr>
        <p:spPr>
          <a:xfrm>
            <a:off x="5486400" y="137652"/>
            <a:ext cx="6312310" cy="5649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	Conclusion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differences significantly influence negotiations.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Chinese business culture reduces risks.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 building is essential.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Adaptability increases the likelihood of a successful partnership. </a:t>
            </a:r>
          </a:p>
          <a:p>
            <a:pPr marL="114300" lvl="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awareness creates long-term value for both Jaguar Land Rover and BYD. 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Cultural intelligence creates competitive advantage.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Successful partnerships require flexibility, patience, and mutual respect.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JLR and BYD can achieve long-term success through effective cross-cultural collaboration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shared innovation goals (Jaguar Land Rover, 2026; BYD Global, 2026).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Final Message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Successful international negotiations depend not only on what is negotiated but also on how it is negotiated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624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070447A-B27B-22C5-32D8-DEE2EFD8CCCB}"/>
              </a:ext>
            </a:extLst>
          </p:cNvPr>
          <p:cNvSpPr txBox="1"/>
          <p:nvPr/>
        </p:nvSpPr>
        <p:spPr>
          <a:xfrm>
            <a:off x="1887794" y="1288026"/>
            <a:ext cx="9035846" cy="4652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Fan, Y. (2002) ‘Questioning Guanxi: Definition, Classification and Implications’,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Business Review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11(5), pp. 543–561.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Hall, E.T. (1976)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Anchor Press.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Hofstede, G. (2011)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Dimensionalizing Cultures: The Hofstede Model in Context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Online Readings in Psychology and Culture, 2(1), pp. 1–26.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Hofstede Insights (2025) </a:t>
            </a:r>
            <a:r>
              <a:rPr lang="en-GB" i="1" dirty="0"/>
              <a:t>Country Comparison Tool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https://www.hofstede-insights.com/country-comparison/</a:t>
            </a:r>
            <a:r>
              <a:rPr lang="en-GB" dirty="0"/>
              <a:t> (Accessed: 7 June 2026).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Meyer, E. (2014) The Culture Map. New York: PublicAffairs.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Moran, R.T., Abramson, N.R. and Moran, S.V. (2014)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Cultural Differences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Routledge.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Jaguar Land Rover (2026) </a:t>
            </a:r>
            <a:r>
              <a:rPr lang="en-GB" i="1" dirty="0"/>
              <a:t>Corporate Information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https://www.jaguarlandrover.com</a:t>
            </a:r>
            <a:r>
              <a:rPr lang="en-GB" dirty="0"/>
              <a:t> (Accessed: 7 June 2026).</a:t>
            </a: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BYD Global (2026) </a:t>
            </a:r>
            <a:r>
              <a:rPr lang="en-GB" i="1" dirty="0"/>
              <a:t>Company Information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https://www.byd.com</a:t>
            </a:r>
            <a:r>
              <a:rPr lang="en-GB" dirty="0"/>
              <a:t> (Accessed: 7 June 2026).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19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1212</Words>
  <Application>Microsoft Office PowerPoint</Application>
  <PresentationFormat>Widescreen</PresentationFormat>
  <Paragraphs>214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Black</vt:lpstr>
      <vt:lpstr>Calibri</vt:lpstr>
      <vt:lpstr>Calibri Light</vt:lpstr>
      <vt:lpstr>Office Theme</vt:lpstr>
      <vt:lpstr>Module name: International Business Communication Module Number:LCBB6023 Student Name: Maria Encean Student Number:2227500 Lecturer Name: Abdi Rahman     Building a Strategic Partnership between Jaguar Land Rover and BYD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alesiaeenisaieushbshswu68263@outlook.com</dc:creator>
  <cp:lastModifiedBy>alesiaeenisaieushbshswu68263@outlook.com</cp:lastModifiedBy>
  <cp:revision>4</cp:revision>
  <dcterms:created xsi:type="dcterms:W3CDTF">2026-06-21T18:05:18Z</dcterms:created>
  <dcterms:modified xsi:type="dcterms:W3CDTF">2026-06-23T22:05:16Z</dcterms:modified>
</cp:coreProperties>
</file>