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sldIdLst>
    <p:sldId id="269" r:id="rId2"/>
    <p:sldId id="270" r:id="rId3"/>
    <p:sldId id="257" r:id="rId4"/>
    <p:sldId id="258" r:id="rId5"/>
    <p:sldId id="276" r:id="rId6"/>
    <p:sldId id="259" r:id="rId7"/>
    <p:sldId id="261" r:id="rId8"/>
    <p:sldId id="271" r:id="rId9"/>
    <p:sldId id="272" r:id="rId10"/>
    <p:sldId id="273" r:id="rId11"/>
    <p:sldId id="274" r:id="rId12"/>
    <p:sldId id="264" r:id="rId13"/>
    <p:sldId id="265" r:id="rId14"/>
    <p:sldId id="275" r:id="rId15"/>
    <p:sldId id="268" r:id="rId16"/>
    <p:sldId id="267"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861" autoAdjust="0"/>
    <p:restoredTop sz="94660"/>
  </p:normalViewPr>
  <p:slideViewPr>
    <p:cSldViewPr snapToGrid="0">
      <p:cViewPr>
        <p:scale>
          <a:sx n="71" d="100"/>
          <a:sy n="71" d="100"/>
        </p:scale>
        <p:origin x="84" y="10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6C9F006-2F6A-41A7-9302-0DD426BFBDB5}" type="datetimeFigureOut">
              <a:rPr lang="en-GB" smtClean="0"/>
              <a:t>13/05/2019</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8B6667DC-2774-4ADE-91B9-FE893E0AA3EA}"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01560288"/>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6C9F006-2F6A-41A7-9302-0DD426BFBDB5}"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6667DC-2774-4ADE-91B9-FE893E0AA3EA}"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948551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6C9F006-2F6A-41A7-9302-0DD426BFBDB5}"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6667DC-2774-4ADE-91B9-FE893E0AA3EA}"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3254291"/>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6C9F006-2F6A-41A7-9302-0DD426BFBDB5}" type="datetimeFigureOut">
              <a:rPr lang="en-GB" smtClean="0"/>
              <a:t>13/05/2019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6667DC-2774-4ADE-91B9-FE893E0AA3EA}"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902353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C9F006-2F6A-41A7-9302-0DD426BFBDB5}" type="datetimeFigureOut">
              <a:rPr lang="en-GB" smtClean="0"/>
              <a:t>13/05/2019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B6667DC-2774-4ADE-91B9-FE893E0AA3EA}"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27001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6C9F006-2F6A-41A7-9302-0DD426BFBDB5}" type="datetimeFigureOut">
              <a:rPr lang="en-GB" smtClean="0"/>
              <a:t>13/05/2019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B6667DC-2774-4ADE-91B9-FE893E0AA3EA}"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291589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C9F006-2F6A-41A7-9302-0DD426BFBDB5}" type="datetimeFigureOut">
              <a:rPr lang="en-GB" smtClean="0"/>
              <a:t>13/05/2019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B6667DC-2774-4ADE-91B9-FE893E0AA3EA}" type="slidenum">
              <a:rPr lang="en-GB" smtClean="0"/>
              <a:t>‹#›</a:t>
            </a:fld>
            <a:endParaRPr lang="en-GB"/>
          </a:p>
        </p:txBody>
      </p:sp>
    </p:spTree>
    <p:extLst>
      <p:ext uri="{BB962C8B-B14F-4D97-AF65-F5344CB8AC3E}">
        <p14:creationId xmlns:p14="http://schemas.microsoft.com/office/powerpoint/2010/main" val="33093090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6C9F006-2F6A-41A7-9302-0DD426BFBDB5}" type="datetimeFigureOut">
              <a:rPr lang="en-GB" smtClean="0"/>
              <a:t>13/05/2019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6667DC-2774-4ADE-91B9-FE893E0AA3EA}"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730845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56C9F006-2F6A-41A7-9302-0DD426BFBDB5}" type="datetimeFigureOut">
              <a:rPr lang="en-GB" smtClean="0"/>
              <a:t>13/05/2019</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8B6667DC-2774-4ADE-91B9-FE893E0AA3EA}"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757549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6C9F006-2F6A-41A7-9302-0DD426BFBDB5}"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6667DC-2774-4ADE-91B9-FE893E0AA3EA}"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967573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6C9F006-2F6A-41A7-9302-0DD426BFBDB5}" type="datetimeFigureOut">
              <a:rPr lang="en-GB" smtClean="0"/>
              <a:t>13/05/2019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6667DC-2774-4ADE-91B9-FE893E0AA3EA}"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648192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56C9F006-2F6A-41A7-9302-0DD426BFBDB5}" type="datetimeFigureOut">
              <a:rPr lang="en-GB" smtClean="0"/>
              <a:t>13/05/2019</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8B6667DC-2774-4ADE-91B9-FE893E0AA3EA}"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28048872"/>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researchgate.net/figure/Six-step-thematic-analysis-procedure-Braun-Clarke_tbl1_329537894" TargetMode="External"/><Relationship Id="rId3" Type="http://schemas.openxmlformats.org/officeDocument/2006/relationships/hyperlink" Target="http://www.businessdictionary.com/definition/focus-group.html" TargetMode="External"/><Relationship Id="rId7" Type="http://schemas.openxmlformats.org/officeDocument/2006/relationships/hyperlink" Target="https://refactoring.guru/smells/long-method" TargetMode="External"/><Relationship Id="rId2" Type="http://schemas.openxmlformats.org/officeDocument/2006/relationships/hyperlink" Target="https://www.123rf.com/clipart-vector/reflection.html?oriSearch=mirror+reflection&amp;sti=obo0nfl05kmmnyuo5o|" TargetMode="External"/><Relationship Id="rId1" Type="http://schemas.openxmlformats.org/officeDocument/2006/relationships/slideLayout" Target="../slideLayouts/slideLayout2.xml"/><Relationship Id="rId6" Type="http://schemas.openxmlformats.org/officeDocument/2006/relationships/hyperlink" Target="https://www.prosperity.com/about/methodology" TargetMode="External"/><Relationship Id="rId5" Type="http://schemas.openxmlformats.org/officeDocument/2006/relationships/hyperlink" Target="https://www.mycustomer.com/experience/engagement/understanding-customer-journeys-the-four-limitations-of-traditional-analytics" TargetMode="External"/><Relationship Id="rId4" Type="http://schemas.openxmlformats.org/officeDocument/2006/relationships/hyperlink" Target="https://medium.com/paloit/using-research-to-see-into-the-future-c71d51d6396c" TargetMode="External"/><Relationship Id="rId9" Type="http://schemas.openxmlformats.org/officeDocument/2006/relationships/hyperlink" Target="https://www.theguardian.com/world/1999/aug/12/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0FD0717-BEEE-48D4-8750-E44E166E97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4CBA4EB-F997-4F56-9436-88F607540DE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sp>
        <p:nvSpPr>
          <p:cNvPr id="3" name="Subtitle 2">
            <a:extLst>
              <a:ext uri="{FF2B5EF4-FFF2-40B4-BE49-F238E27FC236}">
                <a16:creationId xmlns:a16="http://schemas.microsoft.com/office/drawing/2014/main" id="{83092B09-5396-412A-B0EA-45B0FF5D668F}"/>
              </a:ext>
            </a:extLst>
          </p:cNvPr>
          <p:cNvSpPr>
            <a:spLocks noGrp="1"/>
          </p:cNvSpPr>
          <p:nvPr>
            <p:ph type="subTitle" idx="1"/>
          </p:nvPr>
        </p:nvSpPr>
        <p:spPr>
          <a:xfrm>
            <a:off x="8141418" y="1463014"/>
            <a:ext cx="2848300" cy="3293053"/>
          </a:xfrm>
        </p:spPr>
        <p:txBody>
          <a:bodyPr anchor="ctr">
            <a:normAutofit/>
          </a:bodyPr>
          <a:lstStyle/>
          <a:p>
            <a:r>
              <a:rPr lang="en-GB" sz="2000"/>
              <a:t>Final assignment</a:t>
            </a:r>
          </a:p>
          <a:p>
            <a:r>
              <a:rPr lang="en-GB" sz="2000"/>
              <a:t>Alisha Gronland</a:t>
            </a:r>
          </a:p>
          <a:p>
            <a:r>
              <a:rPr lang="en-GB" sz="2000"/>
              <a:t>p148956</a:t>
            </a:r>
          </a:p>
        </p:txBody>
      </p:sp>
      <p:grpSp>
        <p:nvGrpSpPr>
          <p:cNvPr id="12" name="Group 11">
            <a:extLst>
              <a:ext uri="{FF2B5EF4-FFF2-40B4-BE49-F238E27FC236}">
                <a16:creationId xmlns:a16="http://schemas.microsoft.com/office/drawing/2014/main" id="{C2DA450E-1EDD-4D4A-8257-4808EB93716D}"/>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9392" y="938882"/>
            <a:ext cx="6562082" cy="4236223"/>
            <a:chOff x="7807230" y="2012810"/>
            <a:chExt cx="3251252" cy="3459865"/>
          </a:xfrm>
        </p:grpSpPr>
        <p:sp>
          <p:nvSpPr>
            <p:cNvPr id="13" name="Rectangle 12">
              <a:extLst>
                <a:ext uri="{FF2B5EF4-FFF2-40B4-BE49-F238E27FC236}">
                  <a16:creationId xmlns:a16="http://schemas.microsoft.com/office/drawing/2014/main" id="{228FBF78-9E7E-46C0-950D-FC7AEE4392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2116C23-5ED0-4F29-84D0-584CD0150FC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7EE4B41-0C22-468A-BCFF-66786B9C89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7777" y="1269341"/>
            <a:ext cx="5925312" cy="3575304"/>
          </a:xfrm>
          <a:prstGeom prst="rect">
            <a:avLst/>
          </a:prstGeom>
          <a:solidFill>
            <a:schemeClr val="accent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9E8EC0-53A7-4441-880F-0379E16A7FDA}"/>
              </a:ext>
            </a:extLst>
          </p:cNvPr>
          <p:cNvSpPr>
            <a:spLocks noGrp="1"/>
          </p:cNvSpPr>
          <p:nvPr>
            <p:ph type="ctrTitle"/>
          </p:nvPr>
        </p:nvSpPr>
        <p:spPr>
          <a:xfrm>
            <a:off x="1446756" y="1463015"/>
            <a:ext cx="5492683" cy="3196668"/>
          </a:xfrm>
        </p:spPr>
        <p:txBody>
          <a:bodyPr anchor="ctr">
            <a:normAutofit/>
          </a:bodyPr>
          <a:lstStyle/>
          <a:p>
            <a:pPr algn="ctr"/>
            <a:r>
              <a:rPr lang="en-GB" sz="4000" dirty="0">
                <a:solidFill>
                  <a:srgbClr val="FFFFFF"/>
                </a:solidFill>
              </a:rPr>
              <a:t>Empirical research methods</a:t>
            </a:r>
          </a:p>
        </p:txBody>
      </p:sp>
      <p:pic>
        <p:nvPicPr>
          <p:cNvPr id="18" name="Picture 17">
            <a:extLst>
              <a:ext uri="{FF2B5EF4-FFF2-40B4-BE49-F238E27FC236}">
                <a16:creationId xmlns:a16="http://schemas.microsoft.com/office/drawing/2014/main" id="{8B060F31-12EA-4404-8435-DA25F36C896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 name="Straight Connector 19">
            <a:extLst>
              <a:ext uri="{FF2B5EF4-FFF2-40B4-BE49-F238E27FC236}">
                <a16:creationId xmlns:a16="http://schemas.microsoft.com/office/drawing/2014/main" id="{E4F1CB68-9DEB-4A71-8E7C-DE9278F0359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519801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3522FE7-5A29-4EF6-B1EF-2CA55748A77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9" name="Picture 8">
            <a:extLst>
              <a:ext uri="{FF2B5EF4-FFF2-40B4-BE49-F238E27FC236}">
                <a16:creationId xmlns:a16="http://schemas.microsoft.com/office/drawing/2014/main" id="{C2192E09-EBC7-416C-B887-DFF915D7F43D}"/>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1" name="Straight Connector 10">
            <a:extLst>
              <a:ext uri="{FF2B5EF4-FFF2-40B4-BE49-F238E27FC236}">
                <a16:creationId xmlns:a16="http://schemas.microsoft.com/office/drawing/2014/main" id="{2924498D-E084-44BE-A196-CFCE35564350}"/>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BBC7667-C352-4842-9AFD-E5C16AD002F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5" name="Rectangle 14">
            <a:extLst>
              <a:ext uri="{FF2B5EF4-FFF2-40B4-BE49-F238E27FC236}">
                <a16:creationId xmlns:a16="http://schemas.microsoft.com/office/drawing/2014/main" id="{50FD0717-BEEE-48D4-8750-E44E166E97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4CBA4EB-F997-4F56-9436-88F607540DE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grpSp>
        <p:nvGrpSpPr>
          <p:cNvPr id="19" name="Group 18">
            <a:extLst>
              <a:ext uri="{FF2B5EF4-FFF2-40B4-BE49-F238E27FC236}">
                <a16:creationId xmlns:a16="http://schemas.microsoft.com/office/drawing/2014/main" id="{C2DA450E-1EDD-4D4A-8257-4808EB93716D}"/>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9392" y="938882"/>
            <a:ext cx="6562082" cy="4236223"/>
            <a:chOff x="7807230" y="2012810"/>
            <a:chExt cx="3251252" cy="3459865"/>
          </a:xfrm>
        </p:grpSpPr>
        <p:sp>
          <p:nvSpPr>
            <p:cNvPr id="20" name="Rectangle 19">
              <a:extLst>
                <a:ext uri="{FF2B5EF4-FFF2-40B4-BE49-F238E27FC236}">
                  <a16:creationId xmlns:a16="http://schemas.microsoft.com/office/drawing/2014/main" id="{228FBF78-9E7E-46C0-950D-FC7AEE4392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2116C23-5ED0-4F29-84D0-584CD0150FC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37EE4B41-0C22-468A-BCFF-66786B9C89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7777" y="1269341"/>
            <a:ext cx="5925312" cy="3575304"/>
          </a:xfrm>
          <a:prstGeom prst="rect">
            <a:avLst/>
          </a:prstGeom>
          <a:solidFill>
            <a:schemeClr val="accent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790D9B-F8A0-45BA-9A53-F2CFF59C2938}"/>
              </a:ext>
            </a:extLst>
          </p:cNvPr>
          <p:cNvSpPr>
            <a:spLocks noGrp="1"/>
          </p:cNvSpPr>
          <p:nvPr>
            <p:ph type="title"/>
          </p:nvPr>
        </p:nvSpPr>
        <p:spPr>
          <a:xfrm>
            <a:off x="1446756" y="1463015"/>
            <a:ext cx="5492683" cy="3196668"/>
          </a:xfrm>
        </p:spPr>
        <p:txBody>
          <a:bodyPr vert="horz" lIns="91440" tIns="45720" rIns="91440" bIns="0" rtlCol="0" anchor="ctr">
            <a:normAutofit/>
          </a:bodyPr>
          <a:lstStyle/>
          <a:p>
            <a:pPr algn="ctr"/>
            <a:r>
              <a:rPr lang="en-US" sz="3100" dirty="0">
                <a:solidFill>
                  <a:srgbClr val="FFFFFF"/>
                </a:solidFill>
              </a:rPr>
              <a:t>Philosophy of following</a:t>
            </a:r>
            <a:br>
              <a:rPr lang="en-US" sz="3100" dirty="0">
                <a:solidFill>
                  <a:srgbClr val="FFFFFF"/>
                </a:solidFill>
              </a:rPr>
            </a:br>
            <a:r>
              <a:rPr lang="en-US" sz="3100" dirty="0">
                <a:solidFill>
                  <a:srgbClr val="FFFFFF"/>
                </a:solidFill>
              </a:rPr>
              <a:t/>
            </a:r>
            <a:br>
              <a:rPr lang="en-US" sz="3100" dirty="0">
                <a:solidFill>
                  <a:srgbClr val="FFFFFF"/>
                </a:solidFill>
              </a:rPr>
            </a:br>
            <a:r>
              <a:rPr lang="en-US" sz="3100" dirty="0">
                <a:solidFill>
                  <a:srgbClr val="FFFFFF"/>
                </a:solidFill>
              </a:rPr>
              <a:t/>
            </a:r>
            <a:br>
              <a:rPr lang="en-US" sz="3100" dirty="0">
                <a:solidFill>
                  <a:srgbClr val="FFFFFF"/>
                </a:solidFill>
              </a:rPr>
            </a:br>
            <a:r>
              <a:rPr lang="en-US" sz="3100" dirty="0">
                <a:solidFill>
                  <a:srgbClr val="FFFFFF"/>
                </a:solidFill>
              </a:rPr>
              <a:t>students view on the perception of following</a:t>
            </a:r>
          </a:p>
        </p:txBody>
      </p:sp>
      <p:pic>
        <p:nvPicPr>
          <p:cNvPr id="25" name="Picture 24">
            <a:extLst>
              <a:ext uri="{FF2B5EF4-FFF2-40B4-BE49-F238E27FC236}">
                <a16:creationId xmlns:a16="http://schemas.microsoft.com/office/drawing/2014/main" id="{8B060F31-12EA-4404-8435-DA25F36C896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7" name="Straight Connector 26">
            <a:extLst>
              <a:ext uri="{FF2B5EF4-FFF2-40B4-BE49-F238E27FC236}">
                <a16:creationId xmlns:a16="http://schemas.microsoft.com/office/drawing/2014/main" id="{E4F1CB68-9DEB-4A71-8E7C-DE9278F0359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973665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889B-C1BD-47B6-8F08-A8FA2D4CC118}"/>
              </a:ext>
            </a:extLst>
          </p:cNvPr>
          <p:cNvSpPr>
            <a:spLocks noGrp="1"/>
          </p:cNvSpPr>
          <p:nvPr>
            <p:ph type="title"/>
          </p:nvPr>
        </p:nvSpPr>
        <p:spPr>
          <a:xfrm>
            <a:off x="-323469" y="219282"/>
            <a:ext cx="12263717" cy="1953598"/>
          </a:xfrm>
        </p:spPr>
        <p:txBody>
          <a:bodyPr>
            <a:normAutofit/>
          </a:bodyPr>
          <a:lstStyle/>
          <a:p>
            <a:pPr algn="ctr"/>
            <a:r>
              <a:rPr lang="en-GB" sz="3600" dirty="0"/>
              <a:t/>
            </a:r>
            <a:br>
              <a:rPr lang="en-GB" sz="3600" dirty="0"/>
            </a:br>
            <a:r>
              <a:rPr lang="en-GB" sz="3600" dirty="0"/>
              <a:t>The whos,  the why,  the when</a:t>
            </a:r>
          </a:p>
        </p:txBody>
      </p:sp>
      <p:sp>
        <p:nvSpPr>
          <p:cNvPr id="3" name="Content Placeholder 2">
            <a:extLst>
              <a:ext uri="{FF2B5EF4-FFF2-40B4-BE49-F238E27FC236}">
                <a16:creationId xmlns:a16="http://schemas.microsoft.com/office/drawing/2014/main" id="{C07746BA-DF61-4BC8-B66E-24CB863D60D5}"/>
              </a:ext>
            </a:extLst>
          </p:cNvPr>
          <p:cNvSpPr>
            <a:spLocks noGrp="1"/>
          </p:cNvSpPr>
          <p:nvPr>
            <p:ph idx="1"/>
          </p:nvPr>
        </p:nvSpPr>
        <p:spPr>
          <a:xfrm>
            <a:off x="8632" y="2286800"/>
            <a:ext cx="9795897" cy="3525999"/>
          </a:xfrm>
        </p:spPr>
        <p:txBody>
          <a:bodyPr>
            <a:normAutofit lnSpcReduction="10000"/>
          </a:bodyPr>
          <a:lstStyle/>
          <a:p>
            <a:pPr algn="ctr"/>
            <a:r>
              <a:rPr lang="en-GB" sz="2800" dirty="0"/>
              <a:t>“The orders were, for me, the highest thing in my life and I had to obey them without question” The Guardian, (1999, p. 13). </a:t>
            </a:r>
          </a:p>
          <a:p>
            <a:pPr algn="ctr"/>
            <a:r>
              <a:rPr lang="en-GB" sz="2800" dirty="0"/>
              <a:t>Swaying judgement by social influence… (</a:t>
            </a:r>
            <a:r>
              <a:rPr lang="en-GB" sz="2800" dirty="0" err="1"/>
              <a:t>Bullee</a:t>
            </a:r>
            <a:r>
              <a:rPr lang="en-GB" sz="2800" dirty="0"/>
              <a:t>, at al., 2015). </a:t>
            </a:r>
          </a:p>
          <a:p>
            <a:pPr algn="ctr"/>
            <a:r>
              <a:rPr lang="en-GB" sz="2800" dirty="0"/>
              <a:t>Lack of knowledge (Deutsch &amp; Gerrard, 1955). …Adaptive behaviour (</a:t>
            </a:r>
            <a:r>
              <a:rPr lang="en-GB" sz="2800" dirty="0" err="1"/>
              <a:t>Coultas</a:t>
            </a:r>
            <a:r>
              <a:rPr lang="en-GB" sz="2800" dirty="0"/>
              <a:t>, 2004). </a:t>
            </a:r>
          </a:p>
          <a:p>
            <a:pPr algn="ctr"/>
            <a:r>
              <a:rPr lang="en-GB" sz="2800" dirty="0"/>
              <a:t>What was the gap in literature you was looking to fill?</a:t>
            </a:r>
          </a:p>
        </p:txBody>
      </p:sp>
      <p:sp>
        <p:nvSpPr>
          <p:cNvPr id="9" name="Thought Bubble: Cloud 8">
            <a:extLst>
              <a:ext uri="{FF2B5EF4-FFF2-40B4-BE49-F238E27FC236}">
                <a16:creationId xmlns:a16="http://schemas.microsoft.com/office/drawing/2014/main" id="{DBFF9F50-8867-4587-90C4-B739D5275718}"/>
              </a:ext>
            </a:extLst>
          </p:cNvPr>
          <p:cNvSpPr/>
          <p:nvPr/>
        </p:nvSpPr>
        <p:spPr>
          <a:xfrm>
            <a:off x="9779953" y="859601"/>
            <a:ext cx="2412047" cy="2248260"/>
          </a:xfrm>
          <a:prstGeom prst="cloudCallout">
            <a:avLst>
              <a:gd name="adj1" fmla="val 7252"/>
              <a:gd name="adj2" fmla="val 9951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 am not crossing the road following them, look at what they are wearing!”</a:t>
            </a:r>
          </a:p>
        </p:txBody>
      </p:sp>
      <p:grpSp>
        <p:nvGrpSpPr>
          <p:cNvPr id="55" name="Group 54">
            <a:extLst>
              <a:ext uri="{FF2B5EF4-FFF2-40B4-BE49-F238E27FC236}">
                <a16:creationId xmlns:a16="http://schemas.microsoft.com/office/drawing/2014/main" id="{EBEC0A93-13BE-43D2-991C-00379C094802}"/>
              </a:ext>
            </a:extLst>
          </p:cNvPr>
          <p:cNvGrpSpPr/>
          <p:nvPr/>
        </p:nvGrpSpPr>
        <p:grpSpPr>
          <a:xfrm>
            <a:off x="8865220" y="4516245"/>
            <a:ext cx="3459856" cy="2150198"/>
            <a:chOff x="9125998" y="4563179"/>
            <a:chExt cx="3143321" cy="1686929"/>
          </a:xfrm>
        </p:grpSpPr>
        <p:sp>
          <p:nvSpPr>
            <p:cNvPr id="4" name="Rectangle 3">
              <a:extLst>
                <a:ext uri="{FF2B5EF4-FFF2-40B4-BE49-F238E27FC236}">
                  <a16:creationId xmlns:a16="http://schemas.microsoft.com/office/drawing/2014/main" id="{CDA1072E-5068-4058-9878-58010170802D}"/>
                </a:ext>
              </a:extLst>
            </p:cNvPr>
            <p:cNvSpPr/>
            <p:nvPr/>
          </p:nvSpPr>
          <p:spPr>
            <a:xfrm rot="12153632">
              <a:off x="9125998" y="5664075"/>
              <a:ext cx="3143321" cy="586033"/>
            </a:xfrm>
            <a:prstGeom prst="rect">
              <a:avLst/>
            </a:prstGeom>
            <a:solidFill>
              <a:schemeClr val="bg1">
                <a:lumMod val="65000"/>
              </a:schemeClr>
            </a:solidFill>
            <a:ln>
              <a:solidFill>
                <a:schemeClr val="tx1">
                  <a:lumMod val="95000"/>
                  <a:lumOff val="5000"/>
                </a:schemeClr>
              </a:solidFill>
            </a:ln>
            <a:scene3d>
              <a:camera prst="isometricTopUp"/>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4" name="Group 23">
              <a:extLst>
                <a:ext uri="{FF2B5EF4-FFF2-40B4-BE49-F238E27FC236}">
                  <a16:creationId xmlns:a16="http://schemas.microsoft.com/office/drawing/2014/main" id="{FA84780E-52CD-4FDF-982C-F1213E9A0275}"/>
                </a:ext>
              </a:extLst>
            </p:cNvPr>
            <p:cNvGrpSpPr/>
            <p:nvPr/>
          </p:nvGrpSpPr>
          <p:grpSpPr>
            <a:xfrm>
              <a:off x="9751520" y="5200487"/>
              <a:ext cx="247141" cy="791688"/>
              <a:chOff x="940904" y="437322"/>
              <a:chExt cx="247141" cy="791688"/>
            </a:xfrm>
          </p:grpSpPr>
          <p:sp>
            <p:nvSpPr>
              <p:cNvPr id="5" name="Smiley Face 4">
                <a:extLst>
                  <a:ext uri="{FF2B5EF4-FFF2-40B4-BE49-F238E27FC236}">
                    <a16:creationId xmlns:a16="http://schemas.microsoft.com/office/drawing/2014/main" id="{2296996A-B4B2-42B8-AAE9-250722A7E931}"/>
                  </a:ext>
                </a:extLst>
              </p:cNvPr>
              <p:cNvSpPr/>
              <p:nvPr/>
            </p:nvSpPr>
            <p:spPr>
              <a:xfrm>
                <a:off x="940904" y="437322"/>
                <a:ext cx="212035" cy="265043"/>
              </a:xfrm>
              <a:prstGeom prst="smileyFace">
                <a:avLst/>
              </a:prstGeom>
              <a:solidFill>
                <a:srgbClr val="FFFF00"/>
              </a:solidFill>
              <a:ln w="28575">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Connector 6">
                <a:extLst>
                  <a:ext uri="{FF2B5EF4-FFF2-40B4-BE49-F238E27FC236}">
                    <a16:creationId xmlns:a16="http://schemas.microsoft.com/office/drawing/2014/main" id="{4EE6404C-09F2-493B-B811-B50BD6FEE088}"/>
                  </a:ext>
                </a:extLst>
              </p:cNvPr>
              <p:cNvCxnSpPr>
                <a:stCxn id="5" idx="4"/>
              </p:cNvCxnSpPr>
              <p:nvPr/>
            </p:nvCxnSpPr>
            <p:spPr>
              <a:xfrm>
                <a:off x="1046922" y="702365"/>
                <a:ext cx="0" cy="342836"/>
              </a:xfrm>
              <a:prstGeom prst="line">
                <a:avLst/>
              </a:prstGeom>
              <a:ln w="28575">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1084A062-0F63-44BD-A557-72A7DFD520C2}"/>
                  </a:ext>
                </a:extLst>
              </p:cNvPr>
              <p:cNvCxnSpPr>
                <a:cxnSpLocks/>
              </p:cNvCxnSpPr>
              <p:nvPr/>
            </p:nvCxnSpPr>
            <p:spPr>
              <a:xfrm flipH="1">
                <a:off x="940904" y="861391"/>
                <a:ext cx="106018" cy="0"/>
              </a:xfrm>
              <a:prstGeom prst="line">
                <a:avLst/>
              </a:prstGeom>
              <a:ln w="28575">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198ECB0B-008B-45B8-97AF-A725CAC137E5}"/>
                  </a:ext>
                </a:extLst>
              </p:cNvPr>
              <p:cNvCxnSpPr>
                <a:cxnSpLocks/>
              </p:cNvCxnSpPr>
              <p:nvPr/>
            </p:nvCxnSpPr>
            <p:spPr>
              <a:xfrm>
                <a:off x="1046922" y="861391"/>
                <a:ext cx="106017" cy="0"/>
              </a:xfrm>
              <a:prstGeom prst="line">
                <a:avLst/>
              </a:prstGeom>
              <a:ln w="28575">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9E57788-A658-489E-BB74-44BDE3215348}"/>
                  </a:ext>
                </a:extLst>
              </p:cNvPr>
              <p:cNvCxnSpPr>
                <a:cxnSpLocks/>
              </p:cNvCxnSpPr>
              <p:nvPr/>
            </p:nvCxnSpPr>
            <p:spPr>
              <a:xfrm flipH="1">
                <a:off x="940904" y="1045201"/>
                <a:ext cx="106018" cy="160747"/>
              </a:xfrm>
              <a:prstGeom prst="line">
                <a:avLst/>
              </a:prstGeom>
              <a:ln w="28575">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0215E2C-ED0D-4DAD-922F-32EB65087053}"/>
                  </a:ext>
                </a:extLst>
              </p:cNvPr>
              <p:cNvCxnSpPr>
                <a:cxnSpLocks/>
              </p:cNvCxnSpPr>
              <p:nvPr/>
            </p:nvCxnSpPr>
            <p:spPr>
              <a:xfrm>
                <a:off x="1046921" y="1020418"/>
                <a:ext cx="141124" cy="208592"/>
              </a:xfrm>
              <a:prstGeom prst="line">
                <a:avLst/>
              </a:prstGeom>
              <a:ln w="28575">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grpSp>
        <p:sp>
          <p:nvSpPr>
            <p:cNvPr id="25" name="Rectangle: Rounded Corners 24">
              <a:extLst>
                <a:ext uri="{FF2B5EF4-FFF2-40B4-BE49-F238E27FC236}">
                  <a16:creationId xmlns:a16="http://schemas.microsoft.com/office/drawing/2014/main" id="{5EFB1DEE-2845-4C43-90E4-973C72455303}"/>
                </a:ext>
              </a:extLst>
            </p:cNvPr>
            <p:cNvSpPr/>
            <p:nvPr/>
          </p:nvSpPr>
          <p:spPr>
            <a:xfrm rot="21006210" flipV="1">
              <a:off x="10972771" y="5842160"/>
              <a:ext cx="357808" cy="45719"/>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6" name="Rectangle: Rounded Corners 25">
              <a:extLst>
                <a:ext uri="{FF2B5EF4-FFF2-40B4-BE49-F238E27FC236}">
                  <a16:creationId xmlns:a16="http://schemas.microsoft.com/office/drawing/2014/main" id="{6E0B8F0F-A341-45C0-B7DE-9AB6B17E9FD2}"/>
                </a:ext>
              </a:extLst>
            </p:cNvPr>
            <p:cNvSpPr/>
            <p:nvPr/>
          </p:nvSpPr>
          <p:spPr>
            <a:xfrm rot="21186224" flipV="1">
              <a:off x="10364539" y="5932728"/>
              <a:ext cx="357808" cy="45719"/>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7" name="Rectangle: Rounded Corners 26">
              <a:extLst>
                <a:ext uri="{FF2B5EF4-FFF2-40B4-BE49-F238E27FC236}">
                  <a16:creationId xmlns:a16="http://schemas.microsoft.com/office/drawing/2014/main" id="{036DC32A-6675-4E10-980A-E422070E6181}"/>
                </a:ext>
              </a:extLst>
            </p:cNvPr>
            <p:cNvSpPr/>
            <p:nvPr/>
          </p:nvSpPr>
          <p:spPr>
            <a:xfrm rot="20995166" flipV="1">
              <a:off x="9708296" y="6016958"/>
              <a:ext cx="357808" cy="45719"/>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9" name="Rectangle: Rounded Corners 28">
              <a:extLst>
                <a:ext uri="{FF2B5EF4-FFF2-40B4-BE49-F238E27FC236}">
                  <a16:creationId xmlns:a16="http://schemas.microsoft.com/office/drawing/2014/main" id="{16E514DE-9649-4E69-822F-7E0C2559EB94}"/>
                </a:ext>
              </a:extLst>
            </p:cNvPr>
            <p:cNvSpPr/>
            <p:nvPr/>
          </p:nvSpPr>
          <p:spPr>
            <a:xfrm rot="21199931" flipV="1">
              <a:off x="11580995" y="5785507"/>
              <a:ext cx="357808" cy="45719"/>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cxnSp>
          <p:nvCxnSpPr>
            <p:cNvPr id="36" name="Straight Connector 35">
              <a:extLst>
                <a:ext uri="{FF2B5EF4-FFF2-40B4-BE49-F238E27FC236}">
                  <a16:creationId xmlns:a16="http://schemas.microsoft.com/office/drawing/2014/main" id="{9AC03FD1-D05A-4BA1-8EFC-43A033C48684}"/>
                </a:ext>
              </a:extLst>
            </p:cNvPr>
            <p:cNvCxnSpPr>
              <a:cxnSpLocks/>
            </p:cNvCxnSpPr>
            <p:nvPr/>
          </p:nvCxnSpPr>
          <p:spPr>
            <a:xfrm>
              <a:off x="11276161" y="5163029"/>
              <a:ext cx="141124" cy="208592"/>
            </a:xfrm>
            <a:prstGeom prst="line">
              <a:avLst/>
            </a:prstGeom>
            <a:ln w="28575">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grpSp>
          <p:nvGrpSpPr>
            <p:cNvPr id="53" name="Group 52">
              <a:extLst>
                <a:ext uri="{FF2B5EF4-FFF2-40B4-BE49-F238E27FC236}">
                  <a16:creationId xmlns:a16="http://schemas.microsoft.com/office/drawing/2014/main" id="{BC8A3AA2-A6ED-4EEA-B579-3F1F1A939382}"/>
                </a:ext>
              </a:extLst>
            </p:cNvPr>
            <p:cNvGrpSpPr/>
            <p:nvPr/>
          </p:nvGrpSpPr>
          <p:grpSpPr>
            <a:xfrm>
              <a:off x="11154009" y="4563179"/>
              <a:ext cx="265180" cy="769829"/>
              <a:chOff x="2504660" y="512709"/>
              <a:chExt cx="265180" cy="769829"/>
            </a:xfrm>
          </p:grpSpPr>
          <p:cxnSp>
            <p:nvCxnSpPr>
              <p:cNvPr id="32" name="Straight Connector 31">
                <a:extLst>
                  <a:ext uri="{FF2B5EF4-FFF2-40B4-BE49-F238E27FC236}">
                    <a16:creationId xmlns:a16="http://schemas.microsoft.com/office/drawing/2014/main" id="{24AC9A6B-CF82-4476-BBDE-74427F0DA454}"/>
                  </a:ext>
                </a:extLst>
              </p:cNvPr>
              <p:cNvCxnSpPr>
                <a:cxnSpLocks/>
              </p:cNvCxnSpPr>
              <p:nvPr/>
            </p:nvCxnSpPr>
            <p:spPr>
              <a:xfrm>
                <a:off x="2637251" y="778955"/>
                <a:ext cx="0" cy="342836"/>
              </a:xfrm>
              <a:prstGeom prst="line">
                <a:avLst/>
              </a:prstGeom>
              <a:ln w="28575">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DAA44B7E-4DD1-42E1-BC4B-F7468B6F7397}"/>
                  </a:ext>
                </a:extLst>
              </p:cNvPr>
              <p:cNvCxnSpPr>
                <a:cxnSpLocks/>
              </p:cNvCxnSpPr>
              <p:nvPr/>
            </p:nvCxnSpPr>
            <p:spPr>
              <a:xfrm flipH="1">
                <a:off x="2531233" y="937981"/>
                <a:ext cx="106018" cy="0"/>
              </a:xfrm>
              <a:prstGeom prst="line">
                <a:avLst/>
              </a:prstGeom>
              <a:ln w="28575">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BA54439-15C6-4572-AF77-C65B81C39156}"/>
                  </a:ext>
                </a:extLst>
              </p:cNvPr>
              <p:cNvCxnSpPr>
                <a:cxnSpLocks/>
              </p:cNvCxnSpPr>
              <p:nvPr/>
            </p:nvCxnSpPr>
            <p:spPr>
              <a:xfrm>
                <a:off x="2637251" y="937981"/>
                <a:ext cx="106017" cy="0"/>
              </a:xfrm>
              <a:prstGeom prst="line">
                <a:avLst/>
              </a:prstGeom>
              <a:ln w="28575">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6B7644D3-C842-47BC-AF66-A15F52111C92}"/>
                  </a:ext>
                </a:extLst>
              </p:cNvPr>
              <p:cNvCxnSpPr>
                <a:cxnSpLocks/>
              </p:cNvCxnSpPr>
              <p:nvPr/>
            </p:nvCxnSpPr>
            <p:spPr>
              <a:xfrm flipH="1">
                <a:off x="2531233" y="1121791"/>
                <a:ext cx="106018" cy="160747"/>
              </a:xfrm>
              <a:prstGeom prst="line">
                <a:avLst/>
              </a:prstGeom>
              <a:ln w="28575">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grpSp>
            <p:nvGrpSpPr>
              <p:cNvPr id="52" name="Group 51">
                <a:extLst>
                  <a:ext uri="{FF2B5EF4-FFF2-40B4-BE49-F238E27FC236}">
                    <a16:creationId xmlns:a16="http://schemas.microsoft.com/office/drawing/2014/main" id="{1A277AEF-E504-487F-9F7C-64E93ADA4B8F}"/>
                  </a:ext>
                </a:extLst>
              </p:cNvPr>
              <p:cNvGrpSpPr/>
              <p:nvPr/>
            </p:nvGrpSpPr>
            <p:grpSpPr>
              <a:xfrm>
                <a:off x="2504660" y="512709"/>
                <a:ext cx="265180" cy="266246"/>
                <a:chOff x="1769246" y="762666"/>
                <a:chExt cx="265180" cy="266246"/>
              </a:xfrm>
            </p:grpSpPr>
            <p:sp>
              <p:nvSpPr>
                <p:cNvPr id="37" name="Oval 36">
                  <a:extLst>
                    <a:ext uri="{FF2B5EF4-FFF2-40B4-BE49-F238E27FC236}">
                      <a16:creationId xmlns:a16="http://schemas.microsoft.com/office/drawing/2014/main" id="{1A7B4A7D-09F5-4E18-BC66-A83B254ADB12}"/>
                    </a:ext>
                  </a:extLst>
                </p:cNvPr>
                <p:cNvSpPr/>
                <p:nvPr/>
              </p:nvSpPr>
              <p:spPr>
                <a:xfrm>
                  <a:off x="1769246" y="762666"/>
                  <a:ext cx="265180" cy="266246"/>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Oval 37">
                  <a:extLst>
                    <a:ext uri="{FF2B5EF4-FFF2-40B4-BE49-F238E27FC236}">
                      <a16:creationId xmlns:a16="http://schemas.microsoft.com/office/drawing/2014/main" id="{5C70D34E-92EE-41CF-A22A-9B3219EE7075}"/>
                    </a:ext>
                  </a:extLst>
                </p:cNvPr>
                <p:cNvSpPr/>
                <p:nvPr/>
              </p:nvSpPr>
              <p:spPr>
                <a:xfrm>
                  <a:off x="1833395" y="850070"/>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39" name="Oval 38">
                  <a:extLst>
                    <a:ext uri="{FF2B5EF4-FFF2-40B4-BE49-F238E27FC236}">
                      <a16:creationId xmlns:a16="http://schemas.microsoft.com/office/drawing/2014/main" id="{B3D3C95C-B5ED-4A6D-B4F3-1DF1A6340749}"/>
                    </a:ext>
                  </a:extLst>
                </p:cNvPr>
                <p:cNvSpPr/>
                <p:nvPr/>
              </p:nvSpPr>
              <p:spPr>
                <a:xfrm>
                  <a:off x="1926815" y="850688"/>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40" name="Freeform: Shape 39">
                  <a:extLst>
                    <a:ext uri="{FF2B5EF4-FFF2-40B4-BE49-F238E27FC236}">
                      <a16:creationId xmlns:a16="http://schemas.microsoft.com/office/drawing/2014/main" id="{36F8B116-64C2-4857-9D54-9BE84A10DD4C}"/>
                    </a:ext>
                  </a:extLst>
                </p:cNvPr>
                <p:cNvSpPr/>
                <p:nvPr/>
              </p:nvSpPr>
              <p:spPr>
                <a:xfrm>
                  <a:off x="1830321" y="930633"/>
                  <a:ext cx="166093" cy="45719"/>
                </a:xfrm>
                <a:custGeom>
                  <a:avLst/>
                  <a:gdLst>
                    <a:gd name="connsiteX0" fmla="*/ 0 w 441117"/>
                    <a:gd name="connsiteY0" fmla="*/ 91900 h 91900"/>
                    <a:gd name="connsiteX1" fmla="*/ 4595 w 441117"/>
                    <a:gd name="connsiteY1" fmla="*/ 64330 h 91900"/>
                    <a:gd name="connsiteX2" fmla="*/ 22975 w 441117"/>
                    <a:gd name="connsiteY2" fmla="*/ 32165 h 91900"/>
                    <a:gd name="connsiteX3" fmla="*/ 36760 w 441117"/>
                    <a:gd name="connsiteY3" fmla="*/ 13785 h 91900"/>
                    <a:gd name="connsiteX4" fmla="*/ 64329 w 441117"/>
                    <a:gd name="connsiteY4" fmla="*/ 4595 h 91900"/>
                    <a:gd name="connsiteX5" fmla="*/ 96494 w 441117"/>
                    <a:gd name="connsiteY5" fmla="*/ 9190 h 91900"/>
                    <a:gd name="connsiteX6" fmla="*/ 119469 w 441117"/>
                    <a:gd name="connsiteY6" fmla="*/ 32165 h 91900"/>
                    <a:gd name="connsiteX7" fmla="*/ 133254 w 441117"/>
                    <a:gd name="connsiteY7" fmla="*/ 45950 h 91900"/>
                    <a:gd name="connsiteX8" fmla="*/ 147039 w 441117"/>
                    <a:gd name="connsiteY8" fmla="*/ 73520 h 91900"/>
                    <a:gd name="connsiteX9" fmla="*/ 179204 w 441117"/>
                    <a:gd name="connsiteY9" fmla="*/ 82710 h 91900"/>
                    <a:gd name="connsiteX10" fmla="*/ 243533 w 441117"/>
                    <a:gd name="connsiteY10" fmla="*/ 78115 h 91900"/>
                    <a:gd name="connsiteX11" fmla="*/ 257318 w 441117"/>
                    <a:gd name="connsiteY11" fmla="*/ 73520 h 91900"/>
                    <a:gd name="connsiteX12" fmla="*/ 261913 w 441117"/>
                    <a:gd name="connsiteY12" fmla="*/ 59735 h 91900"/>
                    <a:gd name="connsiteX13" fmla="*/ 271103 w 441117"/>
                    <a:gd name="connsiteY13" fmla="*/ 41355 h 91900"/>
                    <a:gd name="connsiteX14" fmla="*/ 312458 w 441117"/>
                    <a:gd name="connsiteY14" fmla="*/ 4595 h 91900"/>
                    <a:gd name="connsiteX15" fmla="*/ 326243 w 441117"/>
                    <a:gd name="connsiteY15" fmla="*/ 0 h 91900"/>
                    <a:gd name="connsiteX16" fmla="*/ 390573 w 441117"/>
                    <a:gd name="connsiteY16" fmla="*/ 4595 h 91900"/>
                    <a:gd name="connsiteX17" fmla="*/ 408953 w 441117"/>
                    <a:gd name="connsiteY17" fmla="*/ 41355 h 91900"/>
                    <a:gd name="connsiteX18" fmla="*/ 418142 w 441117"/>
                    <a:gd name="connsiteY18" fmla="*/ 68925 h 91900"/>
                    <a:gd name="connsiteX19" fmla="*/ 441117 w 441117"/>
                    <a:gd name="connsiteY19" fmla="*/ 73520 h 91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1117" h="91900">
                      <a:moveTo>
                        <a:pt x="0" y="91900"/>
                      </a:moveTo>
                      <a:cubicBezTo>
                        <a:pt x="1532" y="82710"/>
                        <a:pt x="1918" y="73254"/>
                        <a:pt x="4595" y="64330"/>
                      </a:cubicBezTo>
                      <a:cubicBezTo>
                        <a:pt x="7380" y="55046"/>
                        <a:pt x="17140" y="40334"/>
                        <a:pt x="22975" y="32165"/>
                      </a:cubicBezTo>
                      <a:cubicBezTo>
                        <a:pt x="27426" y="25933"/>
                        <a:pt x="30388" y="18033"/>
                        <a:pt x="36760" y="13785"/>
                      </a:cubicBezTo>
                      <a:cubicBezTo>
                        <a:pt x="44820" y="8412"/>
                        <a:pt x="64329" y="4595"/>
                        <a:pt x="64329" y="4595"/>
                      </a:cubicBezTo>
                      <a:cubicBezTo>
                        <a:pt x="75051" y="6127"/>
                        <a:pt x="86120" y="6078"/>
                        <a:pt x="96494" y="9190"/>
                      </a:cubicBezTo>
                      <a:cubicBezTo>
                        <a:pt x="111470" y="13683"/>
                        <a:pt x="110619" y="21545"/>
                        <a:pt x="119469" y="32165"/>
                      </a:cubicBezTo>
                      <a:cubicBezTo>
                        <a:pt x="123629" y="37157"/>
                        <a:pt x="128659" y="41355"/>
                        <a:pt x="133254" y="45950"/>
                      </a:cubicBezTo>
                      <a:cubicBezTo>
                        <a:pt x="136281" y="55031"/>
                        <a:pt x="138941" y="67042"/>
                        <a:pt x="147039" y="73520"/>
                      </a:cubicBezTo>
                      <a:cubicBezTo>
                        <a:pt x="150035" y="75917"/>
                        <a:pt x="178003" y="82410"/>
                        <a:pt x="179204" y="82710"/>
                      </a:cubicBezTo>
                      <a:cubicBezTo>
                        <a:pt x="200647" y="81178"/>
                        <a:pt x="222183" y="80627"/>
                        <a:pt x="243533" y="78115"/>
                      </a:cubicBezTo>
                      <a:cubicBezTo>
                        <a:pt x="248343" y="77549"/>
                        <a:pt x="253893" y="76945"/>
                        <a:pt x="257318" y="73520"/>
                      </a:cubicBezTo>
                      <a:cubicBezTo>
                        <a:pt x="260743" y="70095"/>
                        <a:pt x="260005" y="64187"/>
                        <a:pt x="261913" y="59735"/>
                      </a:cubicBezTo>
                      <a:cubicBezTo>
                        <a:pt x="264611" y="53439"/>
                        <a:pt x="266824" y="46704"/>
                        <a:pt x="271103" y="41355"/>
                      </a:cubicBezTo>
                      <a:cubicBezTo>
                        <a:pt x="279222" y="31207"/>
                        <a:pt x="297784" y="11932"/>
                        <a:pt x="312458" y="4595"/>
                      </a:cubicBezTo>
                      <a:cubicBezTo>
                        <a:pt x="316790" y="2429"/>
                        <a:pt x="321648" y="1532"/>
                        <a:pt x="326243" y="0"/>
                      </a:cubicBezTo>
                      <a:cubicBezTo>
                        <a:pt x="347686" y="1532"/>
                        <a:pt x="369949" y="-1471"/>
                        <a:pt x="390573" y="4595"/>
                      </a:cubicBezTo>
                      <a:cubicBezTo>
                        <a:pt x="403854" y="8501"/>
                        <a:pt x="406041" y="31647"/>
                        <a:pt x="408953" y="41355"/>
                      </a:cubicBezTo>
                      <a:cubicBezTo>
                        <a:pt x="411736" y="50634"/>
                        <a:pt x="408952" y="65862"/>
                        <a:pt x="418142" y="68925"/>
                      </a:cubicBezTo>
                      <a:cubicBezTo>
                        <a:pt x="434833" y="74489"/>
                        <a:pt x="427083" y="73520"/>
                        <a:pt x="441117" y="73520"/>
                      </a:cubicBezTo>
                    </a:path>
                  </a:pathLst>
                </a:custGeom>
                <a:ln w="9525"/>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cxnSp>
              <p:nvCxnSpPr>
                <p:cNvPr id="42" name="Straight Connector 41">
                  <a:extLst>
                    <a:ext uri="{FF2B5EF4-FFF2-40B4-BE49-F238E27FC236}">
                      <a16:creationId xmlns:a16="http://schemas.microsoft.com/office/drawing/2014/main" id="{B190CCCE-8D74-4C0C-8ED1-D15215811231}"/>
                    </a:ext>
                  </a:extLst>
                </p:cNvPr>
                <p:cNvCxnSpPr>
                  <a:cxnSpLocks/>
                </p:cNvCxnSpPr>
                <p:nvPr/>
              </p:nvCxnSpPr>
              <p:spPr>
                <a:xfrm flipH="1">
                  <a:off x="1914602" y="813311"/>
                  <a:ext cx="47358" cy="48886"/>
                </a:xfrm>
                <a:prstGeom prst="line">
                  <a:avLst/>
                </a:prstGeom>
              </p:spPr>
              <p:style>
                <a:lnRef idx="1">
                  <a:schemeClr val="dk1"/>
                </a:lnRef>
                <a:fillRef idx="0">
                  <a:schemeClr val="dk1"/>
                </a:fillRef>
                <a:effectRef idx="0">
                  <a:schemeClr val="dk1"/>
                </a:effectRef>
                <a:fontRef idx="minor">
                  <a:schemeClr val="tx1"/>
                </a:fontRef>
              </p:style>
            </p:cxnSp>
            <p:cxnSp>
              <p:nvCxnSpPr>
                <p:cNvPr id="44" name="Straight Connector 43">
                  <a:extLst>
                    <a:ext uri="{FF2B5EF4-FFF2-40B4-BE49-F238E27FC236}">
                      <a16:creationId xmlns:a16="http://schemas.microsoft.com/office/drawing/2014/main" id="{7ED943E5-7017-4E73-9E4F-CA46CE4A14CA}"/>
                    </a:ext>
                  </a:extLst>
                </p:cNvPr>
                <p:cNvCxnSpPr>
                  <a:cxnSpLocks/>
                </p:cNvCxnSpPr>
                <p:nvPr/>
              </p:nvCxnSpPr>
              <p:spPr>
                <a:xfrm flipH="1" flipV="1">
                  <a:off x="1828800" y="813311"/>
                  <a:ext cx="44634" cy="35848"/>
                </a:xfrm>
                <a:prstGeom prst="line">
                  <a:avLst/>
                </a:prstGeom>
              </p:spPr>
              <p:style>
                <a:lnRef idx="1">
                  <a:schemeClr val="dk1"/>
                </a:lnRef>
                <a:fillRef idx="0">
                  <a:schemeClr val="dk1"/>
                </a:fillRef>
                <a:effectRef idx="0">
                  <a:schemeClr val="dk1"/>
                </a:effectRef>
                <a:fontRef idx="minor">
                  <a:schemeClr val="tx1"/>
                </a:fontRef>
              </p:style>
            </p:cxnSp>
          </p:grpSp>
        </p:grpSp>
      </p:grpSp>
    </p:spTree>
    <p:extLst>
      <p:ext uri="{BB962C8B-B14F-4D97-AF65-F5344CB8AC3E}">
        <p14:creationId xmlns:p14="http://schemas.microsoft.com/office/powerpoint/2010/main" val="32703640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B55B6-1A7E-49AA-9991-B0C622BF9203}"/>
              </a:ext>
            </a:extLst>
          </p:cNvPr>
          <p:cNvSpPr>
            <a:spLocks noGrp="1"/>
          </p:cNvSpPr>
          <p:nvPr>
            <p:ph type="title"/>
          </p:nvPr>
        </p:nvSpPr>
        <p:spPr>
          <a:xfrm>
            <a:off x="297713" y="804519"/>
            <a:ext cx="10757141" cy="1049235"/>
          </a:xfrm>
        </p:spPr>
        <p:txBody>
          <a:bodyPr/>
          <a:lstStyle/>
          <a:p>
            <a:pPr algn="ctr"/>
            <a:r>
              <a:rPr lang="en-GB" dirty="0"/>
              <a:t>Methodology </a:t>
            </a:r>
          </a:p>
        </p:txBody>
      </p:sp>
      <p:sp>
        <p:nvSpPr>
          <p:cNvPr id="3" name="Content Placeholder 2">
            <a:extLst>
              <a:ext uri="{FF2B5EF4-FFF2-40B4-BE49-F238E27FC236}">
                <a16:creationId xmlns:a16="http://schemas.microsoft.com/office/drawing/2014/main" id="{D2013816-AF13-4C56-9FA4-BF9804306DC8}"/>
              </a:ext>
            </a:extLst>
          </p:cNvPr>
          <p:cNvSpPr>
            <a:spLocks noGrp="1"/>
          </p:cNvSpPr>
          <p:nvPr>
            <p:ph idx="1"/>
          </p:nvPr>
        </p:nvSpPr>
        <p:spPr>
          <a:xfrm>
            <a:off x="297712" y="2193996"/>
            <a:ext cx="10757142" cy="3612591"/>
          </a:xfrm>
        </p:spPr>
        <p:txBody>
          <a:bodyPr/>
          <a:lstStyle/>
          <a:p>
            <a:pPr algn="ctr"/>
            <a:r>
              <a:rPr lang="en-GB" dirty="0"/>
              <a:t>What is a focus group? (Business dictionary, 2019).</a:t>
            </a:r>
          </a:p>
          <a:p>
            <a:pPr algn="ctr"/>
            <a:r>
              <a:rPr lang="en-GB" dirty="0"/>
              <a:t>Thematical Analysis</a:t>
            </a:r>
          </a:p>
          <a:p>
            <a:pPr algn="ctr"/>
            <a:r>
              <a:rPr lang="en-GB" dirty="0"/>
              <a:t>Clear breakdown of research (Braun &amp; Clarke, 2006).</a:t>
            </a:r>
          </a:p>
          <a:p>
            <a:pPr algn="ctr"/>
            <a:r>
              <a:rPr lang="en-GB" dirty="0"/>
              <a:t>Grounds data from human experience (</a:t>
            </a:r>
            <a:r>
              <a:rPr lang="en-GB" dirty="0" err="1"/>
              <a:t>Sandelowski</a:t>
            </a:r>
            <a:r>
              <a:rPr lang="en-GB" dirty="0"/>
              <a:t>, 2004)</a:t>
            </a:r>
          </a:p>
          <a:p>
            <a:pPr algn="ctr"/>
            <a:r>
              <a:rPr lang="en-GB" dirty="0" smtClean="0"/>
              <a:t>Social </a:t>
            </a:r>
            <a:r>
              <a:rPr lang="en-GB" dirty="0"/>
              <a:t>constructivism </a:t>
            </a:r>
          </a:p>
          <a:p>
            <a:pPr algn="ctr"/>
            <a:r>
              <a:rPr lang="en-GB" dirty="0" smtClean="0"/>
              <a:t>Informed </a:t>
            </a:r>
            <a:r>
              <a:rPr lang="en-GB" dirty="0"/>
              <a:t>consent,  Confidentiality,  Anonymised, Data protection (Cole, 2017)</a:t>
            </a:r>
          </a:p>
        </p:txBody>
      </p:sp>
      <p:pic>
        <p:nvPicPr>
          <p:cNvPr id="4" name="Picture 3"/>
          <p:cNvPicPr>
            <a:picLocks noChangeAspect="1"/>
          </p:cNvPicPr>
          <p:nvPr/>
        </p:nvPicPr>
        <p:blipFill>
          <a:blip r:embed="rId2"/>
          <a:stretch>
            <a:fillRect/>
          </a:stretch>
        </p:blipFill>
        <p:spPr>
          <a:xfrm>
            <a:off x="7963403" y="174783"/>
            <a:ext cx="3503657" cy="2019213"/>
          </a:xfrm>
          <a:prstGeom prst="rect">
            <a:avLst/>
          </a:prstGeom>
        </p:spPr>
      </p:pic>
      <p:sp>
        <p:nvSpPr>
          <p:cNvPr id="5" name="TextBox 4"/>
          <p:cNvSpPr txBox="1"/>
          <p:nvPr/>
        </p:nvSpPr>
        <p:spPr>
          <a:xfrm>
            <a:off x="9334515" y="-102216"/>
            <a:ext cx="2359749" cy="276999"/>
          </a:xfrm>
          <a:prstGeom prst="rect">
            <a:avLst/>
          </a:prstGeom>
          <a:noFill/>
        </p:spPr>
        <p:txBody>
          <a:bodyPr wrap="none" rtlCol="0">
            <a:spAutoFit/>
          </a:bodyPr>
          <a:lstStyle/>
          <a:p>
            <a:r>
              <a:rPr lang="en-GB" sz="1200" dirty="0" smtClean="0"/>
              <a:t>Image owned by: prosperity, (2018)</a:t>
            </a:r>
            <a:endParaRPr lang="en-GB" sz="1200" dirty="0"/>
          </a:p>
        </p:txBody>
      </p:sp>
    </p:spTree>
    <p:extLst>
      <p:ext uri="{BB962C8B-B14F-4D97-AF65-F5344CB8AC3E}">
        <p14:creationId xmlns:p14="http://schemas.microsoft.com/office/powerpoint/2010/main" val="5773172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D96C5-1EF7-4C4F-9A85-8760414B9EFA}"/>
              </a:ext>
            </a:extLst>
          </p:cNvPr>
          <p:cNvSpPr>
            <a:spLocks noGrp="1"/>
          </p:cNvSpPr>
          <p:nvPr>
            <p:ph type="title"/>
          </p:nvPr>
        </p:nvSpPr>
        <p:spPr>
          <a:xfrm>
            <a:off x="101599" y="469222"/>
            <a:ext cx="9603275" cy="1049235"/>
          </a:xfrm>
        </p:spPr>
        <p:txBody>
          <a:bodyPr>
            <a:normAutofit fontScale="90000"/>
          </a:bodyPr>
          <a:lstStyle/>
          <a:p>
            <a:r>
              <a:rPr lang="en-GB" dirty="0"/>
              <a:t>Strengths of focus group</a:t>
            </a:r>
            <a:br>
              <a:rPr lang="en-GB" dirty="0"/>
            </a:br>
            <a:r>
              <a:rPr lang="en-GB" dirty="0"/>
              <a:t/>
            </a:r>
            <a:br>
              <a:rPr lang="en-GB" dirty="0"/>
            </a:br>
            <a:endParaRPr lang="en-GB" dirty="0"/>
          </a:p>
        </p:txBody>
      </p:sp>
      <p:sp>
        <p:nvSpPr>
          <p:cNvPr id="4" name="Title 1">
            <a:extLst>
              <a:ext uri="{FF2B5EF4-FFF2-40B4-BE49-F238E27FC236}">
                <a16:creationId xmlns:a16="http://schemas.microsoft.com/office/drawing/2014/main" id="{E44BB24B-1FA8-4234-88C5-24B5E0A97696}"/>
              </a:ext>
            </a:extLst>
          </p:cNvPr>
          <p:cNvSpPr txBox="1">
            <a:spLocks/>
          </p:cNvSpPr>
          <p:nvPr/>
        </p:nvSpPr>
        <p:spPr>
          <a:xfrm>
            <a:off x="6096000" y="546839"/>
            <a:ext cx="9603275" cy="1049235"/>
          </a:xfrm>
          <a:prstGeom prst="rect">
            <a:avLst/>
          </a:prstGeom>
        </p:spPr>
        <p:txBody>
          <a:bodyPr vert="horz" lIns="91440" tIns="45720" rIns="91440" bIns="45720" rtlCol="0" anchor="t">
            <a:normAutofit fontScale="90000" lnSpcReduction="20000"/>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dirty="0"/>
              <a:t>challenges of focus group</a:t>
            </a:r>
            <a:br>
              <a:rPr lang="en-GB" dirty="0"/>
            </a:br>
            <a:r>
              <a:rPr lang="en-GB" dirty="0"/>
              <a:t/>
            </a:r>
            <a:br>
              <a:rPr lang="en-GB" dirty="0"/>
            </a:br>
            <a:endParaRPr lang="en-GB" dirty="0"/>
          </a:p>
        </p:txBody>
      </p:sp>
      <p:pic>
        <p:nvPicPr>
          <p:cNvPr id="5" name="Graphic 4" descr="Thumbs up sign">
            <a:extLst>
              <a:ext uri="{FF2B5EF4-FFF2-40B4-BE49-F238E27FC236}">
                <a16:creationId xmlns:a16="http://schemas.microsoft.com/office/drawing/2014/main" id="{893B2F0B-E8E0-47DA-996F-70E87E84A472}"/>
              </a:ext>
            </a:extLst>
          </p:cNvPr>
          <p:cNvPicPr>
            <a:picLocks noChangeAspect="1"/>
          </p:cNvPicPr>
          <p:nvPr/>
        </p:nvPicPr>
        <p:blipFill>
          <a:blip r:embed="rId2" cstate="hqprint">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5476823" y="313987"/>
            <a:ext cx="619177" cy="619177"/>
          </a:xfrm>
          <a:prstGeom prst="rect">
            <a:avLst/>
          </a:prstGeom>
        </p:spPr>
      </p:pic>
      <p:pic>
        <p:nvPicPr>
          <p:cNvPr id="6" name="Graphic 5" descr="Thumbs up sign">
            <a:extLst>
              <a:ext uri="{FF2B5EF4-FFF2-40B4-BE49-F238E27FC236}">
                <a16:creationId xmlns:a16="http://schemas.microsoft.com/office/drawing/2014/main" id="{D2C68B73-E21D-402E-9D33-FACFC931A537}"/>
              </a:ext>
            </a:extLst>
          </p:cNvPr>
          <p:cNvPicPr>
            <a:picLocks noChangeAspect="1"/>
          </p:cNvPicPr>
          <p:nvPr/>
        </p:nvPicPr>
        <p:blipFill>
          <a:blip r:embed="rId2" cstate="hqprint">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rot="10800000">
            <a:off x="11572823" y="374662"/>
            <a:ext cx="619177" cy="619177"/>
          </a:xfrm>
          <a:prstGeom prst="rect">
            <a:avLst/>
          </a:prstGeom>
        </p:spPr>
      </p:pic>
      <p:graphicFrame>
        <p:nvGraphicFramePr>
          <p:cNvPr id="3" name="Table 2"/>
          <p:cNvGraphicFramePr>
            <a:graphicFrameLocks noGrp="1"/>
          </p:cNvGraphicFramePr>
          <p:nvPr>
            <p:extLst>
              <p:ext uri="{D42A27DB-BD31-4B8C-83A1-F6EECF244321}">
                <p14:modId xmlns:p14="http://schemas.microsoft.com/office/powerpoint/2010/main" val="1770092683"/>
              </p:ext>
            </p:extLst>
          </p:nvPr>
        </p:nvGraphicFramePr>
        <p:xfrm>
          <a:off x="279399" y="1453559"/>
          <a:ext cx="11827935" cy="4023360"/>
        </p:xfrm>
        <a:graphic>
          <a:graphicData uri="http://schemas.openxmlformats.org/drawingml/2006/table">
            <a:tbl>
              <a:tblPr firstRow="1" bandRow="1">
                <a:tableStyleId>{5C22544A-7EE6-4342-B048-85BDC9FD1C3A}</a:tableStyleId>
              </a:tblPr>
              <a:tblGrid>
                <a:gridCol w="3942645">
                  <a:extLst>
                    <a:ext uri="{9D8B030D-6E8A-4147-A177-3AD203B41FA5}">
                      <a16:colId xmlns:a16="http://schemas.microsoft.com/office/drawing/2014/main" val="1016366640"/>
                    </a:ext>
                  </a:extLst>
                </a:gridCol>
                <a:gridCol w="3942645">
                  <a:extLst>
                    <a:ext uri="{9D8B030D-6E8A-4147-A177-3AD203B41FA5}">
                      <a16:colId xmlns:a16="http://schemas.microsoft.com/office/drawing/2014/main" val="3970910230"/>
                    </a:ext>
                  </a:extLst>
                </a:gridCol>
                <a:gridCol w="3942645">
                  <a:extLst>
                    <a:ext uri="{9D8B030D-6E8A-4147-A177-3AD203B41FA5}">
                      <a16:colId xmlns:a16="http://schemas.microsoft.com/office/drawing/2014/main" val="3730801707"/>
                    </a:ext>
                  </a:extLst>
                </a:gridCol>
              </a:tblGrid>
              <a:tr h="318535">
                <a:tc>
                  <a:txBody>
                    <a:bodyPr/>
                    <a:lstStyle/>
                    <a:p>
                      <a:r>
                        <a:rPr lang="en-GB" dirty="0" smtClean="0">
                          <a:solidFill>
                            <a:schemeClr val="accent1"/>
                          </a:solidFill>
                        </a:rPr>
                        <a:t>Strength</a:t>
                      </a:r>
                      <a:endParaRPr lang="en-GB" dirty="0">
                        <a:solidFill>
                          <a:schemeClr val="accent1"/>
                        </a:solidFill>
                      </a:endParaRPr>
                    </a:p>
                  </a:txBody>
                  <a:tcPr>
                    <a:noFill/>
                  </a:tcPr>
                </a:tc>
                <a:tc>
                  <a:txBody>
                    <a:bodyPr/>
                    <a:lstStyle/>
                    <a:p>
                      <a:endParaRPr lang="en-GB" dirty="0"/>
                    </a:p>
                  </a:txBody>
                  <a:tcPr>
                    <a:noFill/>
                  </a:tcPr>
                </a:tc>
                <a:tc>
                  <a:txBody>
                    <a:bodyPr/>
                    <a:lstStyle/>
                    <a:p>
                      <a:r>
                        <a:rPr lang="en-GB" dirty="0" smtClean="0">
                          <a:solidFill>
                            <a:schemeClr val="accent1"/>
                          </a:solidFill>
                        </a:rPr>
                        <a:t>Challenges</a:t>
                      </a:r>
                      <a:endParaRPr lang="en-GB" dirty="0">
                        <a:solidFill>
                          <a:schemeClr val="accent1"/>
                        </a:solidFill>
                      </a:endParaRPr>
                    </a:p>
                  </a:txBody>
                  <a:tcPr>
                    <a:noFill/>
                  </a:tcPr>
                </a:tc>
                <a:extLst>
                  <a:ext uri="{0D108BD9-81ED-4DB2-BD59-A6C34878D82A}">
                    <a16:rowId xmlns:a16="http://schemas.microsoft.com/office/drawing/2014/main" val="3622145450"/>
                  </a:ext>
                </a:extLst>
              </a:tr>
              <a:tr h="3451839">
                <a:tc>
                  <a:txBody>
                    <a:bodyPr/>
                    <a:lstStyle/>
                    <a:p>
                      <a:r>
                        <a:rPr lang="en-GB" dirty="0" smtClean="0"/>
                        <a:t>Encouraging all participants to voice there opinion and experiences (</a:t>
                      </a:r>
                      <a:r>
                        <a:rPr lang="en-GB" dirty="0" err="1" smtClean="0"/>
                        <a:t>Bagnoli</a:t>
                      </a:r>
                      <a:r>
                        <a:rPr lang="en-GB" dirty="0" smtClean="0"/>
                        <a:t> &amp; Clark, 2010). </a:t>
                      </a:r>
                    </a:p>
                    <a:p>
                      <a:endParaRPr lang="en-GB" dirty="0" smtClean="0"/>
                    </a:p>
                    <a:p>
                      <a:r>
                        <a:rPr lang="en-GB" dirty="0" smtClean="0"/>
                        <a:t>All participants becoming the dominant voices of data (Bergin, et al., 2003).</a:t>
                      </a:r>
                    </a:p>
                    <a:p>
                      <a:endParaRPr lang="en-GB" dirty="0" smtClean="0"/>
                    </a:p>
                    <a:p>
                      <a:r>
                        <a:rPr lang="en-GB" dirty="0" smtClean="0"/>
                        <a:t>Reduces the power of an interviewer Krueger &amp; Casey, (2009).</a:t>
                      </a:r>
                    </a:p>
                    <a:p>
                      <a:endParaRPr lang="en-GB" dirty="0" smtClean="0"/>
                    </a:p>
                    <a:p>
                      <a:r>
                        <a:rPr lang="en-GB" dirty="0" smtClean="0"/>
                        <a:t>All participant openly participated throughout.</a:t>
                      </a:r>
                    </a:p>
                    <a:p>
                      <a:endParaRPr lang="en-GB" dirty="0"/>
                    </a:p>
                  </a:txBody>
                  <a:tcP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Owen (2001) “the ideal guest” (p. 566)</a:t>
                      </a:r>
                    </a:p>
                    <a:p>
                      <a:endParaRPr lang="en-GB" dirty="0"/>
                    </a:p>
                  </a:txBody>
                  <a:tcPr>
                    <a:noFill/>
                  </a:tcPr>
                </a:tc>
                <a:tc>
                  <a:txBody>
                    <a:bodyPr/>
                    <a:lstStyle/>
                    <a:p>
                      <a:r>
                        <a:rPr lang="en-GB" dirty="0" smtClean="0"/>
                        <a:t>Facilitator has an almost duty of care towards participants (Sherriff, et al., 2014).</a:t>
                      </a:r>
                    </a:p>
                    <a:p>
                      <a:endParaRPr lang="en-GB" dirty="0" smtClean="0"/>
                    </a:p>
                    <a:p>
                      <a:r>
                        <a:rPr lang="en-GB" dirty="0" smtClean="0"/>
                        <a:t>Create a natural setting (Gough, et al., 2009).</a:t>
                      </a:r>
                    </a:p>
                    <a:p>
                      <a:endParaRPr lang="en-GB" dirty="0" smtClean="0"/>
                    </a:p>
                    <a:p>
                      <a:r>
                        <a:rPr lang="en-GB" dirty="0" smtClean="0"/>
                        <a:t>Small enough for everyone to share there insights… large enough to provide diversity of perceptions Krueger &amp; Casey, (2000).</a:t>
                      </a:r>
                    </a:p>
                    <a:p>
                      <a:endParaRPr lang="en-GB" dirty="0"/>
                    </a:p>
                  </a:txBody>
                  <a:tcPr>
                    <a:noFill/>
                  </a:tcPr>
                </a:tc>
                <a:extLst>
                  <a:ext uri="{0D108BD9-81ED-4DB2-BD59-A6C34878D82A}">
                    <a16:rowId xmlns:a16="http://schemas.microsoft.com/office/drawing/2014/main" val="1587625128"/>
                  </a:ext>
                </a:extLst>
              </a:tr>
            </a:tbl>
          </a:graphicData>
        </a:graphic>
      </p:graphicFrame>
    </p:spTree>
    <p:extLst>
      <p:ext uri="{BB962C8B-B14F-4D97-AF65-F5344CB8AC3E}">
        <p14:creationId xmlns:p14="http://schemas.microsoft.com/office/powerpoint/2010/main" val="16252160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4AF80-8849-4726-BB75-A75B91B8EB8A}"/>
              </a:ext>
            </a:extLst>
          </p:cNvPr>
          <p:cNvSpPr>
            <a:spLocks noGrp="1"/>
          </p:cNvSpPr>
          <p:nvPr>
            <p:ph type="title"/>
          </p:nvPr>
        </p:nvSpPr>
        <p:spPr>
          <a:xfrm>
            <a:off x="1" y="622853"/>
            <a:ext cx="11054854" cy="1230902"/>
          </a:xfrm>
        </p:spPr>
        <p:txBody>
          <a:bodyPr/>
          <a:lstStyle/>
          <a:p>
            <a:pPr algn="ctr"/>
            <a:r>
              <a:rPr lang="en-GB" dirty="0"/>
              <a:t>Methods</a:t>
            </a:r>
          </a:p>
        </p:txBody>
      </p:sp>
      <p:sp>
        <p:nvSpPr>
          <p:cNvPr id="3" name="Content Placeholder 2">
            <a:extLst>
              <a:ext uri="{FF2B5EF4-FFF2-40B4-BE49-F238E27FC236}">
                <a16:creationId xmlns:a16="http://schemas.microsoft.com/office/drawing/2014/main" id="{15FC789E-D3FF-4205-AAAE-7B4F69CD8B70}"/>
              </a:ext>
            </a:extLst>
          </p:cNvPr>
          <p:cNvSpPr>
            <a:spLocks noGrp="1"/>
          </p:cNvSpPr>
          <p:nvPr>
            <p:ph idx="1"/>
          </p:nvPr>
        </p:nvSpPr>
        <p:spPr>
          <a:xfrm>
            <a:off x="1" y="2200395"/>
            <a:ext cx="10617532" cy="4037749"/>
          </a:xfrm>
        </p:spPr>
        <p:txBody>
          <a:bodyPr/>
          <a:lstStyle/>
          <a:p>
            <a:pPr marL="0" indent="0" algn="ctr">
              <a:buNone/>
            </a:pPr>
            <a:endParaRPr lang="en-GB" dirty="0"/>
          </a:p>
          <a:p>
            <a:r>
              <a:rPr lang="en-GB" dirty="0"/>
              <a:t>Participants </a:t>
            </a:r>
          </a:p>
          <a:p>
            <a:r>
              <a:rPr lang="en-GB" dirty="0"/>
              <a:t>5 female participants</a:t>
            </a:r>
          </a:p>
          <a:p>
            <a:r>
              <a:rPr lang="en-GB" dirty="0"/>
              <a:t>Range of ages</a:t>
            </a:r>
          </a:p>
          <a:p>
            <a:r>
              <a:rPr lang="en-GB" dirty="0"/>
              <a:t>Different lifestyles  </a:t>
            </a:r>
          </a:p>
          <a:p>
            <a:pPr marL="0" indent="0" algn="ctr">
              <a:buNone/>
            </a:pPr>
            <a:endParaRPr lang="en-GB" dirty="0"/>
          </a:p>
        </p:txBody>
      </p:sp>
      <p:sp>
        <p:nvSpPr>
          <p:cNvPr id="4" name="TextBox 3">
            <a:extLst>
              <a:ext uri="{FF2B5EF4-FFF2-40B4-BE49-F238E27FC236}">
                <a16:creationId xmlns:a16="http://schemas.microsoft.com/office/drawing/2014/main" id="{05A43591-FDFB-49F3-BEA1-1F9C25A07367}"/>
              </a:ext>
            </a:extLst>
          </p:cNvPr>
          <p:cNvSpPr txBox="1"/>
          <p:nvPr/>
        </p:nvSpPr>
        <p:spPr>
          <a:xfrm>
            <a:off x="2" y="4565912"/>
            <a:ext cx="3321732" cy="400110"/>
          </a:xfrm>
          <a:prstGeom prst="rect">
            <a:avLst/>
          </a:prstGeom>
          <a:noFill/>
        </p:spPr>
        <p:txBody>
          <a:bodyPr wrap="square" rtlCol="0">
            <a:spAutoFit/>
          </a:bodyPr>
          <a:lstStyle/>
          <a:p>
            <a:pPr marL="342900" indent="-342900">
              <a:buFont typeface="Arial" panose="020B0604020202020204" pitchFamily="34" charset="0"/>
              <a:buChar char="•"/>
            </a:pPr>
            <a:r>
              <a:rPr lang="en-GB" sz="2000" dirty="0"/>
              <a:t>Homogenous connection</a:t>
            </a:r>
          </a:p>
        </p:txBody>
      </p:sp>
      <p:cxnSp>
        <p:nvCxnSpPr>
          <p:cNvPr id="8" name="Straight Arrow Connector 7">
            <a:extLst>
              <a:ext uri="{FF2B5EF4-FFF2-40B4-BE49-F238E27FC236}">
                <a16:creationId xmlns:a16="http://schemas.microsoft.com/office/drawing/2014/main" id="{A9CD3C4A-E22E-478A-93C3-16001207F2DE}"/>
              </a:ext>
            </a:extLst>
          </p:cNvPr>
          <p:cNvCxnSpPr/>
          <p:nvPr/>
        </p:nvCxnSpPr>
        <p:spPr>
          <a:xfrm>
            <a:off x="3104549" y="4765967"/>
            <a:ext cx="434370"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9" name="Content Placeholder 2">
            <a:extLst>
              <a:ext uri="{FF2B5EF4-FFF2-40B4-BE49-F238E27FC236}">
                <a16:creationId xmlns:a16="http://schemas.microsoft.com/office/drawing/2014/main" id="{C895E0D7-3ECC-45A2-AFF4-CCC86C1E64F7}"/>
              </a:ext>
            </a:extLst>
          </p:cNvPr>
          <p:cNvSpPr txBox="1">
            <a:spLocks/>
          </p:cNvSpPr>
          <p:nvPr/>
        </p:nvSpPr>
        <p:spPr>
          <a:xfrm>
            <a:off x="6417813" y="3032711"/>
            <a:ext cx="7964965" cy="3450613"/>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GB" dirty="0"/>
              <a:t>MQ- Students views on the perception of following </a:t>
            </a:r>
          </a:p>
          <a:p>
            <a:pPr marL="457200" indent="-457200">
              <a:buFont typeface="+mj-lt"/>
              <a:buAutoNum type="arabicPeriod"/>
            </a:pPr>
            <a:r>
              <a:rPr lang="en-GB" dirty="0"/>
              <a:t>How do we follow?</a:t>
            </a:r>
          </a:p>
          <a:p>
            <a:pPr marL="457200" indent="-457200">
              <a:buFont typeface="+mj-lt"/>
              <a:buAutoNum type="arabicPeriod"/>
            </a:pPr>
            <a:r>
              <a:rPr lang="en-GB" dirty="0"/>
              <a:t>Who influences us to follow?</a:t>
            </a:r>
          </a:p>
          <a:p>
            <a:pPr marL="457200" indent="-457200">
              <a:buFont typeface="+mj-lt"/>
              <a:buAutoNum type="arabicPeriod"/>
            </a:pPr>
            <a:r>
              <a:rPr lang="en-GB" dirty="0"/>
              <a:t>As a group, what do you follow?</a:t>
            </a:r>
          </a:p>
          <a:p>
            <a:endParaRPr lang="en-GB" dirty="0"/>
          </a:p>
        </p:txBody>
      </p:sp>
      <p:pic>
        <p:nvPicPr>
          <p:cNvPr id="5" name="Picture 4"/>
          <p:cNvPicPr>
            <a:picLocks noChangeAspect="1"/>
          </p:cNvPicPr>
          <p:nvPr/>
        </p:nvPicPr>
        <p:blipFill>
          <a:blip r:embed="rId2"/>
          <a:stretch>
            <a:fillRect/>
          </a:stretch>
        </p:blipFill>
        <p:spPr>
          <a:xfrm>
            <a:off x="7730064" y="-5262"/>
            <a:ext cx="4066117" cy="2439670"/>
          </a:xfrm>
          <a:prstGeom prst="rect">
            <a:avLst/>
          </a:prstGeom>
        </p:spPr>
      </p:pic>
      <p:sp>
        <p:nvSpPr>
          <p:cNvPr id="10" name="TextBox 9"/>
          <p:cNvSpPr txBox="1"/>
          <p:nvPr/>
        </p:nvSpPr>
        <p:spPr>
          <a:xfrm>
            <a:off x="9874980" y="2439670"/>
            <a:ext cx="2406493" cy="276999"/>
          </a:xfrm>
          <a:prstGeom prst="rect">
            <a:avLst/>
          </a:prstGeom>
          <a:noFill/>
        </p:spPr>
        <p:txBody>
          <a:bodyPr wrap="none" rtlCol="0">
            <a:spAutoFit/>
          </a:bodyPr>
          <a:lstStyle/>
          <a:p>
            <a:r>
              <a:rPr lang="en-GB" sz="1200" dirty="0" smtClean="0"/>
              <a:t>Image owned by: refactoring, (2019)</a:t>
            </a:r>
            <a:endParaRPr lang="en-GB" sz="1200" dirty="0"/>
          </a:p>
        </p:txBody>
      </p:sp>
      <p:sp>
        <p:nvSpPr>
          <p:cNvPr id="6" name="TextBox 5"/>
          <p:cNvSpPr txBox="1"/>
          <p:nvPr/>
        </p:nvSpPr>
        <p:spPr>
          <a:xfrm>
            <a:off x="3658215" y="4581301"/>
            <a:ext cx="990977" cy="369332"/>
          </a:xfrm>
          <a:prstGeom prst="rect">
            <a:avLst/>
          </a:prstGeom>
          <a:noFill/>
        </p:spPr>
        <p:txBody>
          <a:bodyPr wrap="none" rtlCol="0">
            <a:spAutoFit/>
          </a:bodyPr>
          <a:lstStyle/>
          <a:p>
            <a:r>
              <a:rPr lang="en-GB" dirty="0" smtClean="0"/>
              <a:t>Students</a:t>
            </a:r>
            <a:endParaRPr lang="en-GB" dirty="0"/>
          </a:p>
        </p:txBody>
      </p:sp>
    </p:spTree>
    <p:extLst>
      <p:ext uri="{BB962C8B-B14F-4D97-AF65-F5344CB8AC3E}">
        <p14:creationId xmlns:p14="http://schemas.microsoft.com/office/powerpoint/2010/main" val="4798246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02811-3381-4318-916E-29094A89B75A}"/>
              </a:ext>
            </a:extLst>
          </p:cNvPr>
          <p:cNvSpPr>
            <a:spLocks noGrp="1"/>
          </p:cNvSpPr>
          <p:nvPr>
            <p:ph type="title"/>
          </p:nvPr>
        </p:nvSpPr>
        <p:spPr/>
        <p:txBody>
          <a:bodyPr/>
          <a:lstStyle/>
          <a:p>
            <a:r>
              <a:rPr lang="en-GB" dirty="0"/>
              <a:t>Data analysis</a:t>
            </a:r>
          </a:p>
        </p:txBody>
      </p:sp>
      <p:sp>
        <p:nvSpPr>
          <p:cNvPr id="3" name="Content Placeholder 2">
            <a:extLst>
              <a:ext uri="{FF2B5EF4-FFF2-40B4-BE49-F238E27FC236}">
                <a16:creationId xmlns:a16="http://schemas.microsoft.com/office/drawing/2014/main" id="{D26C5367-0F1D-4C34-A28F-F24FB3DE5E64}"/>
              </a:ext>
            </a:extLst>
          </p:cNvPr>
          <p:cNvSpPr>
            <a:spLocks noGrp="1"/>
          </p:cNvSpPr>
          <p:nvPr>
            <p:ph idx="1"/>
          </p:nvPr>
        </p:nvSpPr>
        <p:spPr>
          <a:xfrm>
            <a:off x="354721" y="2744601"/>
            <a:ext cx="9603275" cy="3450613"/>
          </a:xfrm>
        </p:spPr>
        <p:txBody>
          <a:bodyPr>
            <a:normAutofit/>
          </a:bodyPr>
          <a:lstStyle/>
          <a:p>
            <a:pPr marL="0" indent="0">
              <a:buNone/>
            </a:pPr>
            <a:r>
              <a:rPr lang="en-GB" sz="2400" dirty="0"/>
              <a:t>Data collected </a:t>
            </a:r>
          </a:p>
        </p:txBody>
      </p:sp>
      <p:sp>
        <p:nvSpPr>
          <p:cNvPr id="4" name="TextBox 3">
            <a:extLst>
              <a:ext uri="{FF2B5EF4-FFF2-40B4-BE49-F238E27FC236}">
                <a16:creationId xmlns:a16="http://schemas.microsoft.com/office/drawing/2014/main" id="{205C36D9-E475-457C-AD49-4B569DA48E6D}"/>
              </a:ext>
            </a:extLst>
          </p:cNvPr>
          <p:cNvSpPr txBox="1"/>
          <p:nvPr/>
        </p:nvSpPr>
        <p:spPr>
          <a:xfrm>
            <a:off x="2932789" y="2843746"/>
            <a:ext cx="1709571" cy="461665"/>
          </a:xfrm>
          <a:prstGeom prst="rect">
            <a:avLst/>
          </a:prstGeom>
          <a:noFill/>
        </p:spPr>
        <p:txBody>
          <a:bodyPr wrap="none" rtlCol="0">
            <a:spAutoFit/>
          </a:bodyPr>
          <a:lstStyle/>
          <a:p>
            <a:r>
              <a:rPr lang="en-GB" sz="2400" dirty="0"/>
              <a:t>Focus group</a:t>
            </a:r>
          </a:p>
        </p:txBody>
      </p:sp>
      <p:sp>
        <p:nvSpPr>
          <p:cNvPr id="5" name="TextBox 4">
            <a:extLst>
              <a:ext uri="{FF2B5EF4-FFF2-40B4-BE49-F238E27FC236}">
                <a16:creationId xmlns:a16="http://schemas.microsoft.com/office/drawing/2014/main" id="{A7FA2233-C58E-4E62-A241-A5BE9B7B30F5}"/>
              </a:ext>
            </a:extLst>
          </p:cNvPr>
          <p:cNvSpPr txBox="1"/>
          <p:nvPr/>
        </p:nvSpPr>
        <p:spPr>
          <a:xfrm>
            <a:off x="5229284" y="2859135"/>
            <a:ext cx="1725152" cy="461665"/>
          </a:xfrm>
          <a:prstGeom prst="rect">
            <a:avLst/>
          </a:prstGeom>
          <a:noFill/>
        </p:spPr>
        <p:txBody>
          <a:bodyPr wrap="none" rtlCol="0">
            <a:spAutoFit/>
          </a:bodyPr>
          <a:lstStyle/>
          <a:p>
            <a:r>
              <a:rPr lang="en-GB" sz="2400" dirty="0"/>
              <a:t>Transcribed </a:t>
            </a:r>
          </a:p>
        </p:txBody>
      </p:sp>
      <p:sp>
        <p:nvSpPr>
          <p:cNvPr id="6" name="TextBox 5">
            <a:extLst>
              <a:ext uri="{FF2B5EF4-FFF2-40B4-BE49-F238E27FC236}">
                <a16:creationId xmlns:a16="http://schemas.microsoft.com/office/drawing/2014/main" id="{2B4568FC-D996-4626-8D85-F0924BBADD22}"/>
              </a:ext>
            </a:extLst>
          </p:cNvPr>
          <p:cNvSpPr txBox="1"/>
          <p:nvPr/>
        </p:nvSpPr>
        <p:spPr>
          <a:xfrm>
            <a:off x="7560930" y="2843746"/>
            <a:ext cx="3169842" cy="461665"/>
          </a:xfrm>
          <a:prstGeom prst="rect">
            <a:avLst/>
          </a:prstGeom>
          <a:noFill/>
        </p:spPr>
        <p:txBody>
          <a:bodyPr wrap="none" rtlCol="0">
            <a:spAutoFit/>
          </a:bodyPr>
          <a:lstStyle/>
          <a:p>
            <a:r>
              <a:rPr lang="en-GB" sz="2400" dirty="0"/>
              <a:t>Explored and evaluated </a:t>
            </a:r>
          </a:p>
        </p:txBody>
      </p:sp>
      <p:sp>
        <p:nvSpPr>
          <p:cNvPr id="7" name="TextBox 6">
            <a:extLst>
              <a:ext uri="{FF2B5EF4-FFF2-40B4-BE49-F238E27FC236}">
                <a16:creationId xmlns:a16="http://schemas.microsoft.com/office/drawing/2014/main" id="{BA217D80-4C5B-4644-AD8D-1B28AE5477FD}"/>
              </a:ext>
            </a:extLst>
          </p:cNvPr>
          <p:cNvSpPr txBox="1"/>
          <p:nvPr/>
        </p:nvSpPr>
        <p:spPr>
          <a:xfrm>
            <a:off x="7383297" y="3552614"/>
            <a:ext cx="2897140" cy="830997"/>
          </a:xfrm>
          <a:prstGeom prst="rect">
            <a:avLst/>
          </a:prstGeom>
          <a:noFill/>
        </p:spPr>
        <p:txBody>
          <a:bodyPr wrap="none" rtlCol="0">
            <a:spAutoFit/>
          </a:bodyPr>
          <a:lstStyle/>
          <a:p>
            <a:r>
              <a:rPr lang="en-GB" sz="2400" dirty="0"/>
              <a:t>	Thematic analysis </a:t>
            </a:r>
          </a:p>
          <a:p>
            <a:r>
              <a:rPr lang="en-GB" sz="2400" dirty="0"/>
              <a:t>             (6 steps) </a:t>
            </a:r>
          </a:p>
        </p:txBody>
      </p:sp>
      <p:sp>
        <p:nvSpPr>
          <p:cNvPr id="8" name="TextBox 7">
            <a:extLst>
              <a:ext uri="{FF2B5EF4-FFF2-40B4-BE49-F238E27FC236}">
                <a16:creationId xmlns:a16="http://schemas.microsoft.com/office/drawing/2014/main" id="{240CDB84-5D8B-4CF3-A4B8-AA6C61B586FE}"/>
              </a:ext>
            </a:extLst>
          </p:cNvPr>
          <p:cNvSpPr txBox="1"/>
          <p:nvPr/>
        </p:nvSpPr>
        <p:spPr>
          <a:xfrm>
            <a:off x="5567517" y="3552614"/>
            <a:ext cx="995785" cy="461665"/>
          </a:xfrm>
          <a:prstGeom prst="rect">
            <a:avLst/>
          </a:prstGeom>
          <a:noFill/>
        </p:spPr>
        <p:txBody>
          <a:bodyPr wrap="none" rtlCol="0">
            <a:spAutoFit/>
          </a:bodyPr>
          <a:lstStyle/>
          <a:p>
            <a:r>
              <a:rPr lang="en-GB" sz="2400" dirty="0"/>
              <a:t>Codes</a:t>
            </a:r>
          </a:p>
        </p:txBody>
      </p:sp>
      <p:sp>
        <p:nvSpPr>
          <p:cNvPr id="12" name="TextBox 11">
            <a:extLst>
              <a:ext uri="{FF2B5EF4-FFF2-40B4-BE49-F238E27FC236}">
                <a16:creationId xmlns:a16="http://schemas.microsoft.com/office/drawing/2014/main" id="{58B36173-5841-4A62-B383-BEE33246C457}"/>
              </a:ext>
            </a:extLst>
          </p:cNvPr>
          <p:cNvSpPr txBox="1"/>
          <p:nvPr/>
        </p:nvSpPr>
        <p:spPr>
          <a:xfrm>
            <a:off x="3296066" y="3583392"/>
            <a:ext cx="1175322" cy="461665"/>
          </a:xfrm>
          <a:prstGeom prst="rect">
            <a:avLst/>
          </a:prstGeom>
          <a:noFill/>
        </p:spPr>
        <p:txBody>
          <a:bodyPr wrap="none" rtlCol="0">
            <a:spAutoFit/>
          </a:bodyPr>
          <a:lstStyle/>
          <a:p>
            <a:r>
              <a:rPr lang="en-GB" sz="2400" dirty="0"/>
              <a:t>Themes</a:t>
            </a:r>
          </a:p>
        </p:txBody>
      </p:sp>
      <p:grpSp>
        <p:nvGrpSpPr>
          <p:cNvPr id="21" name="Group 20">
            <a:extLst>
              <a:ext uri="{FF2B5EF4-FFF2-40B4-BE49-F238E27FC236}">
                <a16:creationId xmlns:a16="http://schemas.microsoft.com/office/drawing/2014/main" id="{63ABD786-8D75-47CC-92A3-BE85F6B0E0EE}"/>
              </a:ext>
            </a:extLst>
          </p:cNvPr>
          <p:cNvGrpSpPr/>
          <p:nvPr/>
        </p:nvGrpSpPr>
        <p:grpSpPr>
          <a:xfrm>
            <a:off x="2829008" y="4844996"/>
            <a:ext cx="3630513" cy="474069"/>
            <a:chOff x="2863700" y="3739601"/>
            <a:chExt cx="3630513" cy="474069"/>
          </a:xfrm>
        </p:grpSpPr>
        <p:sp>
          <p:nvSpPr>
            <p:cNvPr id="13" name="TextBox 12">
              <a:extLst>
                <a:ext uri="{FF2B5EF4-FFF2-40B4-BE49-F238E27FC236}">
                  <a16:creationId xmlns:a16="http://schemas.microsoft.com/office/drawing/2014/main" id="{5C31AD0E-EC26-491F-90E4-53B292E28692}"/>
                </a:ext>
              </a:extLst>
            </p:cNvPr>
            <p:cNvSpPr txBox="1"/>
            <p:nvPr/>
          </p:nvSpPr>
          <p:spPr>
            <a:xfrm>
              <a:off x="2863700" y="3752005"/>
              <a:ext cx="1058303" cy="461665"/>
            </a:xfrm>
            <a:prstGeom prst="rect">
              <a:avLst/>
            </a:prstGeom>
            <a:noFill/>
          </p:spPr>
          <p:txBody>
            <a:bodyPr wrap="none" rtlCol="0">
              <a:spAutoFit/>
            </a:bodyPr>
            <a:lstStyle/>
            <a:p>
              <a:r>
                <a:rPr lang="en-GB" sz="2400" dirty="0"/>
                <a:t>Latent </a:t>
              </a:r>
            </a:p>
          </p:txBody>
        </p:sp>
        <p:sp>
          <p:nvSpPr>
            <p:cNvPr id="14" name="TextBox 13">
              <a:extLst>
                <a:ext uri="{FF2B5EF4-FFF2-40B4-BE49-F238E27FC236}">
                  <a16:creationId xmlns:a16="http://schemas.microsoft.com/office/drawing/2014/main" id="{C9F10676-9613-4951-B803-923F62B54022}"/>
                </a:ext>
              </a:extLst>
            </p:cNvPr>
            <p:cNvSpPr txBox="1"/>
            <p:nvPr/>
          </p:nvSpPr>
          <p:spPr>
            <a:xfrm>
              <a:off x="4071253" y="3739601"/>
              <a:ext cx="2422960" cy="461665"/>
            </a:xfrm>
            <a:prstGeom prst="rect">
              <a:avLst/>
            </a:prstGeom>
            <a:noFill/>
          </p:spPr>
          <p:txBody>
            <a:bodyPr wrap="square" rtlCol="0">
              <a:spAutoFit/>
            </a:bodyPr>
            <a:lstStyle/>
            <a:p>
              <a:r>
                <a:rPr lang="en-GB" sz="2400" dirty="0"/>
                <a:t>Semantic codes</a:t>
              </a:r>
            </a:p>
          </p:txBody>
        </p:sp>
      </p:grpSp>
      <p:sp>
        <p:nvSpPr>
          <p:cNvPr id="15" name="Arrow: Right 14">
            <a:extLst>
              <a:ext uri="{FF2B5EF4-FFF2-40B4-BE49-F238E27FC236}">
                <a16:creationId xmlns:a16="http://schemas.microsoft.com/office/drawing/2014/main" id="{21CA8AC1-7751-4E68-8E00-7EA2DCF15CFF}"/>
              </a:ext>
            </a:extLst>
          </p:cNvPr>
          <p:cNvSpPr/>
          <p:nvPr/>
        </p:nvSpPr>
        <p:spPr>
          <a:xfrm>
            <a:off x="2391687" y="2926080"/>
            <a:ext cx="437321" cy="33585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p>
        </p:txBody>
      </p:sp>
      <p:sp>
        <p:nvSpPr>
          <p:cNvPr id="16" name="Arrow: Right 15">
            <a:extLst>
              <a:ext uri="{FF2B5EF4-FFF2-40B4-BE49-F238E27FC236}">
                <a16:creationId xmlns:a16="http://schemas.microsoft.com/office/drawing/2014/main" id="{FA5560C9-87DE-4F4E-9C00-38C0718F9B20}"/>
              </a:ext>
            </a:extLst>
          </p:cNvPr>
          <p:cNvSpPr/>
          <p:nvPr/>
        </p:nvSpPr>
        <p:spPr>
          <a:xfrm>
            <a:off x="4688182" y="2930279"/>
            <a:ext cx="437321" cy="33585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p>
        </p:txBody>
      </p:sp>
      <p:sp>
        <p:nvSpPr>
          <p:cNvPr id="17" name="Arrow: Right 16">
            <a:extLst>
              <a:ext uri="{FF2B5EF4-FFF2-40B4-BE49-F238E27FC236}">
                <a16:creationId xmlns:a16="http://schemas.microsoft.com/office/drawing/2014/main" id="{E1047332-3659-467A-8592-AA910156E559}"/>
              </a:ext>
            </a:extLst>
          </p:cNvPr>
          <p:cNvSpPr/>
          <p:nvPr/>
        </p:nvSpPr>
        <p:spPr>
          <a:xfrm>
            <a:off x="6954436" y="2915713"/>
            <a:ext cx="437321" cy="33585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p>
        </p:txBody>
      </p:sp>
      <p:sp>
        <p:nvSpPr>
          <p:cNvPr id="18" name="Arrow: Right 17">
            <a:extLst>
              <a:ext uri="{FF2B5EF4-FFF2-40B4-BE49-F238E27FC236}">
                <a16:creationId xmlns:a16="http://schemas.microsoft.com/office/drawing/2014/main" id="{8F538C73-D97D-470E-9BBD-14819A7E3371}"/>
              </a:ext>
            </a:extLst>
          </p:cNvPr>
          <p:cNvSpPr/>
          <p:nvPr/>
        </p:nvSpPr>
        <p:spPr>
          <a:xfrm rot="10800000">
            <a:off x="6889232" y="3646296"/>
            <a:ext cx="437321" cy="33585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p>
        </p:txBody>
      </p:sp>
      <p:sp>
        <p:nvSpPr>
          <p:cNvPr id="19" name="Arrow: Right 18">
            <a:extLst>
              <a:ext uri="{FF2B5EF4-FFF2-40B4-BE49-F238E27FC236}">
                <a16:creationId xmlns:a16="http://schemas.microsoft.com/office/drawing/2014/main" id="{D1348851-FF49-4D55-9B76-EADD8B8D8474}"/>
              </a:ext>
            </a:extLst>
          </p:cNvPr>
          <p:cNvSpPr/>
          <p:nvPr/>
        </p:nvSpPr>
        <p:spPr>
          <a:xfrm rot="10800000">
            <a:off x="4719037" y="3632991"/>
            <a:ext cx="437321" cy="33585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p>
        </p:txBody>
      </p:sp>
      <p:sp>
        <p:nvSpPr>
          <p:cNvPr id="20" name="Arrow: Right 19">
            <a:extLst>
              <a:ext uri="{FF2B5EF4-FFF2-40B4-BE49-F238E27FC236}">
                <a16:creationId xmlns:a16="http://schemas.microsoft.com/office/drawing/2014/main" id="{FD7BADB1-5826-4E32-8BFD-F48C141A4870}"/>
              </a:ext>
            </a:extLst>
          </p:cNvPr>
          <p:cNvSpPr/>
          <p:nvPr/>
        </p:nvSpPr>
        <p:spPr>
          <a:xfrm rot="5400000">
            <a:off x="3598244" y="4301978"/>
            <a:ext cx="437321" cy="33585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p>
        </p:txBody>
      </p:sp>
      <p:sp>
        <p:nvSpPr>
          <p:cNvPr id="22" name="Cross 21">
            <a:extLst>
              <a:ext uri="{FF2B5EF4-FFF2-40B4-BE49-F238E27FC236}">
                <a16:creationId xmlns:a16="http://schemas.microsoft.com/office/drawing/2014/main" id="{E680C838-AB4C-4C35-942F-606DFFAAA27E}"/>
              </a:ext>
            </a:extLst>
          </p:cNvPr>
          <p:cNvSpPr/>
          <p:nvPr/>
        </p:nvSpPr>
        <p:spPr>
          <a:xfrm>
            <a:off x="3798527" y="4971578"/>
            <a:ext cx="191255" cy="186907"/>
          </a:xfrm>
          <a:prstGeom prst="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p>
        </p:txBody>
      </p:sp>
      <p:sp>
        <p:nvSpPr>
          <p:cNvPr id="23" name="Arrow: Curved Left 22">
            <a:extLst>
              <a:ext uri="{FF2B5EF4-FFF2-40B4-BE49-F238E27FC236}">
                <a16:creationId xmlns:a16="http://schemas.microsoft.com/office/drawing/2014/main" id="{30E0DEA5-100D-4B03-BCB8-4EB3C987016C}"/>
              </a:ext>
            </a:extLst>
          </p:cNvPr>
          <p:cNvSpPr/>
          <p:nvPr/>
        </p:nvSpPr>
        <p:spPr>
          <a:xfrm>
            <a:off x="10774502" y="3001625"/>
            <a:ext cx="483227" cy="854750"/>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solidFill>
                <a:schemeClr val="tx1"/>
              </a:solidFill>
            </a:endParaRPr>
          </a:p>
        </p:txBody>
      </p:sp>
      <p:sp>
        <p:nvSpPr>
          <p:cNvPr id="9" name="TextBox 8"/>
          <p:cNvSpPr txBox="1"/>
          <p:nvPr/>
        </p:nvSpPr>
        <p:spPr>
          <a:xfrm>
            <a:off x="9626367" y="4331406"/>
            <a:ext cx="1479764" cy="276999"/>
          </a:xfrm>
          <a:prstGeom prst="rect">
            <a:avLst/>
          </a:prstGeom>
          <a:noFill/>
        </p:spPr>
        <p:txBody>
          <a:bodyPr wrap="none" rtlCol="0">
            <a:spAutoFit/>
          </a:bodyPr>
          <a:lstStyle/>
          <a:p>
            <a:r>
              <a:rPr lang="en-GB" sz="1200" dirty="0" err="1" smtClean="0"/>
              <a:t>Researchgate</a:t>
            </a:r>
            <a:r>
              <a:rPr lang="en-GB" sz="1200" dirty="0" smtClean="0"/>
              <a:t>, (2019)</a:t>
            </a:r>
            <a:endParaRPr lang="en-GB" sz="1200" dirty="0"/>
          </a:p>
        </p:txBody>
      </p:sp>
    </p:spTree>
    <p:extLst>
      <p:ext uri="{BB962C8B-B14F-4D97-AF65-F5344CB8AC3E}">
        <p14:creationId xmlns:p14="http://schemas.microsoft.com/office/powerpoint/2010/main" val="6404048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0D475-81A7-4E2B-B06C-F86567F39AF0}"/>
              </a:ext>
            </a:extLst>
          </p:cNvPr>
          <p:cNvSpPr>
            <a:spLocks noGrp="1"/>
          </p:cNvSpPr>
          <p:nvPr>
            <p:ph type="title"/>
          </p:nvPr>
        </p:nvSpPr>
        <p:spPr>
          <a:xfrm>
            <a:off x="1084521" y="804519"/>
            <a:ext cx="9970333" cy="1215801"/>
          </a:xfrm>
        </p:spPr>
        <p:txBody>
          <a:bodyPr/>
          <a:lstStyle/>
          <a:p>
            <a:r>
              <a:rPr lang="en-GB" dirty="0"/>
              <a:t> Why change the brick if the brick holds the house?</a:t>
            </a:r>
          </a:p>
        </p:txBody>
      </p:sp>
      <p:sp>
        <p:nvSpPr>
          <p:cNvPr id="3" name="Content Placeholder 2">
            <a:extLst>
              <a:ext uri="{FF2B5EF4-FFF2-40B4-BE49-F238E27FC236}">
                <a16:creationId xmlns:a16="http://schemas.microsoft.com/office/drawing/2014/main" id="{0BFE62A8-B70B-4232-8D72-2B110561D198}"/>
              </a:ext>
            </a:extLst>
          </p:cNvPr>
          <p:cNvSpPr>
            <a:spLocks noGrp="1"/>
          </p:cNvSpPr>
          <p:nvPr>
            <p:ph idx="1"/>
          </p:nvPr>
        </p:nvSpPr>
        <p:spPr/>
        <p:txBody>
          <a:bodyPr>
            <a:normAutofit/>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4" name="Rectangle 3">
            <a:extLst>
              <a:ext uri="{FF2B5EF4-FFF2-40B4-BE49-F238E27FC236}">
                <a16:creationId xmlns:a16="http://schemas.microsoft.com/office/drawing/2014/main" id="{9125F835-70CA-489C-A56F-EA89D5F75709}"/>
              </a:ext>
            </a:extLst>
          </p:cNvPr>
          <p:cNvSpPr/>
          <p:nvPr/>
        </p:nvSpPr>
        <p:spPr>
          <a:xfrm>
            <a:off x="103133" y="219744"/>
            <a:ext cx="1348446" cy="584775"/>
          </a:xfrm>
          <a:prstGeom prst="rect">
            <a:avLst/>
          </a:prstGeom>
        </p:spPr>
        <p:txBody>
          <a:bodyPr wrap="none">
            <a:spAutoFit/>
          </a:bodyPr>
          <a:lstStyle/>
          <a:p>
            <a:r>
              <a:rPr lang="en-GB" sz="3200" dirty="0"/>
              <a:t>Theme</a:t>
            </a:r>
          </a:p>
        </p:txBody>
      </p:sp>
      <p:graphicFrame>
        <p:nvGraphicFramePr>
          <p:cNvPr id="5" name="Table 4">
            <a:extLst>
              <a:ext uri="{FF2B5EF4-FFF2-40B4-BE49-F238E27FC236}">
                <a16:creationId xmlns:a16="http://schemas.microsoft.com/office/drawing/2014/main" id="{67CC28EF-DB13-4796-B162-32A784B37455}"/>
              </a:ext>
            </a:extLst>
          </p:cNvPr>
          <p:cNvGraphicFramePr>
            <a:graphicFrameLocks noGrp="1"/>
          </p:cNvGraphicFramePr>
          <p:nvPr>
            <p:extLst>
              <p:ext uri="{D42A27DB-BD31-4B8C-83A1-F6EECF244321}">
                <p14:modId xmlns:p14="http://schemas.microsoft.com/office/powerpoint/2010/main" val="3553701410"/>
              </p:ext>
            </p:extLst>
          </p:nvPr>
        </p:nvGraphicFramePr>
        <p:xfrm>
          <a:off x="0" y="1842052"/>
          <a:ext cx="11781184" cy="4211429"/>
        </p:xfrm>
        <a:graphic>
          <a:graphicData uri="http://schemas.openxmlformats.org/drawingml/2006/table">
            <a:tbl>
              <a:tblPr firstRow="1" bandRow="1">
                <a:tableStyleId>{5C22544A-7EE6-4342-B048-85BDC9FD1C3A}</a:tableStyleId>
              </a:tblPr>
              <a:tblGrid>
                <a:gridCol w="3458817">
                  <a:extLst>
                    <a:ext uri="{9D8B030D-6E8A-4147-A177-3AD203B41FA5}">
                      <a16:colId xmlns:a16="http://schemas.microsoft.com/office/drawing/2014/main" val="3834623686"/>
                    </a:ext>
                  </a:extLst>
                </a:gridCol>
                <a:gridCol w="8322367">
                  <a:extLst>
                    <a:ext uri="{9D8B030D-6E8A-4147-A177-3AD203B41FA5}">
                      <a16:colId xmlns:a16="http://schemas.microsoft.com/office/drawing/2014/main" val="1546038206"/>
                    </a:ext>
                  </a:extLst>
                </a:gridCol>
              </a:tblGrid>
              <a:tr h="675749">
                <a:tc>
                  <a:txBody>
                    <a:bodyPr/>
                    <a:lstStyle/>
                    <a:p>
                      <a:r>
                        <a:rPr lang="en-GB" sz="2000" dirty="0"/>
                        <a:t>Parents Influence</a:t>
                      </a:r>
                    </a:p>
                  </a:txBody>
                  <a:tcPr/>
                </a:tc>
                <a:tc>
                  <a:txBody>
                    <a:bodyPr/>
                    <a:lstStyle/>
                    <a:p>
                      <a:endParaRPr lang="en-GB" sz="2000" dirty="0"/>
                    </a:p>
                  </a:txBody>
                  <a:tcPr/>
                </a:tc>
                <a:extLst>
                  <a:ext uri="{0D108BD9-81ED-4DB2-BD59-A6C34878D82A}">
                    <a16:rowId xmlns:a16="http://schemas.microsoft.com/office/drawing/2014/main" val="903737033"/>
                  </a:ext>
                </a:extLst>
              </a:tr>
              <a:tr h="744195">
                <a:tc>
                  <a:txBody>
                    <a:bodyPr/>
                    <a:lstStyle/>
                    <a:p>
                      <a:r>
                        <a:rPr lang="en-GB" sz="2000" dirty="0"/>
                        <a:t>COC - Description</a:t>
                      </a:r>
                    </a:p>
                  </a:txBody>
                  <a:tcPr/>
                </a:tc>
                <a:tc>
                  <a:txBody>
                    <a:bodyPr/>
                    <a:lstStyle/>
                    <a:p>
                      <a:r>
                        <a:rPr lang="en-GB" sz="2000" dirty="0"/>
                        <a:t>It was clear within the focus groups participant viewed there parents as a influencer to them following. </a:t>
                      </a:r>
                    </a:p>
                    <a:p>
                      <a:r>
                        <a:rPr lang="en-GB" sz="2000" dirty="0"/>
                        <a:t> By the way they were brought up.</a:t>
                      </a:r>
                    </a:p>
                    <a:p>
                      <a:r>
                        <a:rPr lang="en-GB" sz="2000" dirty="0"/>
                        <a:t>What was interesting to see was an almost time limit to when there parents influences stops.</a:t>
                      </a:r>
                    </a:p>
                  </a:txBody>
                  <a:tcPr/>
                </a:tc>
                <a:extLst>
                  <a:ext uri="{0D108BD9-81ED-4DB2-BD59-A6C34878D82A}">
                    <a16:rowId xmlns:a16="http://schemas.microsoft.com/office/drawing/2014/main" val="4171558579"/>
                  </a:ext>
                </a:extLst>
              </a:tr>
              <a:tr h="744195">
                <a:tc gridSpan="2">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“Our parents I think. Growing up they are kinda like your influences. And you follow the rules they set out… they lead us an example so if they are following certain things you are more than likely to follow those” (Line 40).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“You always follow your parents and I follow my parents….but I think when you get to a certain age you start to find stuff out for yourself” (line 238)</a:t>
                      </a:r>
                    </a:p>
                    <a:p>
                      <a:endParaRPr lang="en-GB" sz="2000" dirty="0"/>
                    </a:p>
                  </a:txBody>
                  <a:tcPr/>
                </a:tc>
                <a:tc hMerge="1">
                  <a:txBody>
                    <a:bodyPr/>
                    <a:lstStyle/>
                    <a:p>
                      <a:endParaRPr lang="en-GB" dirty="0"/>
                    </a:p>
                  </a:txBody>
                  <a:tcPr/>
                </a:tc>
                <a:extLst>
                  <a:ext uri="{0D108BD9-81ED-4DB2-BD59-A6C34878D82A}">
                    <a16:rowId xmlns:a16="http://schemas.microsoft.com/office/drawing/2014/main" val="1011654081"/>
                  </a:ext>
                </a:extLst>
              </a:tr>
            </a:tbl>
          </a:graphicData>
        </a:graphic>
      </p:graphicFrame>
      <p:sp>
        <p:nvSpPr>
          <p:cNvPr id="6" name="Oval 5">
            <a:extLst>
              <a:ext uri="{FF2B5EF4-FFF2-40B4-BE49-F238E27FC236}">
                <a16:creationId xmlns:a16="http://schemas.microsoft.com/office/drawing/2014/main" id="{F0712747-B7F7-4457-B400-96DDDB2AA6ED}"/>
              </a:ext>
            </a:extLst>
          </p:cNvPr>
          <p:cNvSpPr/>
          <p:nvPr/>
        </p:nvSpPr>
        <p:spPr>
          <a:xfrm>
            <a:off x="10424104" y="1842052"/>
            <a:ext cx="630750" cy="589363"/>
          </a:xfrm>
          <a:prstGeom prst="ellipse">
            <a:avLst/>
          </a:prstGeom>
        </p:spPr>
        <p:style>
          <a:lnRef idx="1">
            <a:schemeClr val="dk1"/>
          </a:lnRef>
          <a:fillRef idx="2">
            <a:schemeClr val="dk1"/>
          </a:fillRef>
          <a:effectRef idx="1">
            <a:schemeClr val="dk1"/>
          </a:effectRef>
          <a:fontRef idx="minor">
            <a:schemeClr val="dk1"/>
          </a:fontRef>
        </p:style>
        <p:txBody>
          <a:bodyPr rtlCol="0" anchor="ctr"/>
          <a:lstStyle/>
          <a:p>
            <a:pPr algn="ctr"/>
            <a:r>
              <a:rPr lang="en-GB" sz="3200" dirty="0"/>
              <a:t>L</a:t>
            </a:r>
          </a:p>
        </p:txBody>
      </p:sp>
    </p:spTree>
    <p:extLst>
      <p:ext uri="{BB962C8B-B14F-4D97-AF65-F5344CB8AC3E}">
        <p14:creationId xmlns:p14="http://schemas.microsoft.com/office/powerpoint/2010/main" val="25009882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0D475-81A7-4E2B-B06C-F86567F39AF0}"/>
              </a:ext>
            </a:extLst>
          </p:cNvPr>
          <p:cNvSpPr>
            <a:spLocks noGrp="1"/>
          </p:cNvSpPr>
          <p:nvPr>
            <p:ph type="title"/>
          </p:nvPr>
        </p:nvSpPr>
        <p:spPr>
          <a:xfrm>
            <a:off x="1084521" y="804519"/>
            <a:ext cx="9970333" cy="1215801"/>
          </a:xfrm>
        </p:spPr>
        <p:txBody>
          <a:bodyPr/>
          <a:lstStyle/>
          <a:p>
            <a:r>
              <a:rPr lang="en-GB" dirty="0"/>
              <a:t> the fight for individualism</a:t>
            </a:r>
          </a:p>
        </p:txBody>
      </p:sp>
      <p:sp>
        <p:nvSpPr>
          <p:cNvPr id="3" name="Content Placeholder 2">
            <a:extLst>
              <a:ext uri="{FF2B5EF4-FFF2-40B4-BE49-F238E27FC236}">
                <a16:creationId xmlns:a16="http://schemas.microsoft.com/office/drawing/2014/main" id="{0BFE62A8-B70B-4232-8D72-2B110561D198}"/>
              </a:ext>
            </a:extLst>
          </p:cNvPr>
          <p:cNvSpPr>
            <a:spLocks noGrp="1"/>
          </p:cNvSpPr>
          <p:nvPr>
            <p:ph idx="1"/>
          </p:nvPr>
        </p:nvSpPr>
        <p:spPr/>
        <p:txBody>
          <a:bodyPr/>
          <a:lstStyle/>
          <a:p>
            <a:pPr marL="0" indent="0">
              <a:buNone/>
            </a:pPr>
            <a:endParaRPr lang="en-GB" dirty="0"/>
          </a:p>
        </p:txBody>
      </p:sp>
      <p:sp>
        <p:nvSpPr>
          <p:cNvPr id="4" name="Rectangle 3">
            <a:extLst>
              <a:ext uri="{FF2B5EF4-FFF2-40B4-BE49-F238E27FC236}">
                <a16:creationId xmlns:a16="http://schemas.microsoft.com/office/drawing/2014/main" id="{9125F835-70CA-489C-A56F-EA89D5F75709}"/>
              </a:ext>
            </a:extLst>
          </p:cNvPr>
          <p:cNvSpPr/>
          <p:nvPr/>
        </p:nvSpPr>
        <p:spPr>
          <a:xfrm>
            <a:off x="103133" y="219744"/>
            <a:ext cx="1348446" cy="584775"/>
          </a:xfrm>
          <a:prstGeom prst="rect">
            <a:avLst/>
          </a:prstGeom>
        </p:spPr>
        <p:txBody>
          <a:bodyPr wrap="none">
            <a:spAutoFit/>
          </a:bodyPr>
          <a:lstStyle/>
          <a:p>
            <a:r>
              <a:rPr lang="en-GB" sz="3200" dirty="0"/>
              <a:t>Theme</a:t>
            </a:r>
          </a:p>
        </p:txBody>
      </p:sp>
      <p:graphicFrame>
        <p:nvGraphicFramePr>
          <p:cNvPr id="5" name="Table 4">
            <a:extLst>
              <a:ext uri="{FF2B5EF4-FFF2-40B4-BE49-F238E27FC236}">
                <a16:creationId xmlns:a16="http://schemas.microsoft.com/office/drawing/2014/main" id="{3427232B-8D4B-4CD8-A017-73EDC644E48D}"/>
              </a:ext>
            </a:extLst>
          </p:cNvPr>
          <p:cNvGraphicFramePr>
            <a:graphicFrameLocks noGrp="1"/>
          </p:cNvGraphicFramePr>
          <p:nvPr>
            <p:extLst>
              <p:ext uri="{D42A27DB-BD31-4B8C-83A1-F6EECF244321}">
                <p14:modId xmlns:p14="http://schemas.microsoft.com/office/powerpoint/2010/main" val="3991275204"/>
              </p:ext>
            </p:extLst>
          </p:nvPr>
        </p:nvGraphicFramePr>
        <p:xfrm>
          <a:off x="103133" y="1784219"/>
          <a:ext cx="11781184" cy="4541520"/>
        </p:xfrm>
        <a:graphic>
          <a:graphicData uri="http://schemas.openxmlformats.org/drawingml/2006/table">
            <a:tbl>
              <a:tblPr firstRow="1" bandRow="1">
                <a:tableStyleId>{5C22544A-7EE6-4342-B048-85BDC9FD1C3A}</a:tableStyleId>
              </a:tblPr>
              <a:tblGrid>
                <a:gridCol w="3700241">
                  <a:extLst>
                    <a:ext uri="{9D8B030D-6E8A-4147-A177-3AD203B41FA5}">
                      <a16:colId xmlns:a16="http://schemas.microsoft.com/office/drawing/2014/main" val="3834623686"/>
                    </a:ext>
                  </a:extLst>
                </a:gridCol>
                <a:gridCol w="8080943">
                  <a:extLst>
                    <a:ext uri="{9D8B030D-6E8A-4147-A177-3AD203B41FA5}">
                      <a16:colId xmlns:a16="http://schemas.microsoft.com/office/drawing/2014/main" val="1546038206"/>
                    </a:ext>
                  </a:extLst>
                </a:gridCol>
              </a:tblGrid>
              <a:tr h="744195">
                <a:tc>
                  <a:txBody>
                    <a:bodyPr/>
                    <a:lstStyle/>
                    <a:p>
                      <a:r>
                        <a:rPr lang="en-GB" sz="2000" dirty="0"/>
                        <a:t>‘I DONT FOLLOW’</a:t>
                      </a:r>
                    </a:p>
                    <a:p>
                      <a:r>
                        <a:rPr lang="en-GB" sz="2000" dirty="0"/>
                        <a:t>The realisation </a:t>
                      </a:r>
                      <a:r>
                        <a:rPr lang="en-GB" sz="2000" dirty="0" smtClean="0"/>
                        <a:t>we follow </a:t>
                      </a:r>
                      <a:endParaRPr lang="en-GB" sz="2000" dirty="0"/>
                    </a:p>
                    <a:p>
                      <a:endParaRPr lang="en-GB" sz="2000" dirty="0"/>
                    </a:p>
                  </a:txBody>
                  <a:tcPr/>
                </a:tc>
                <a:tc>
                  <a:txBody>
                    <a:bodyPr/>
                    <a:lstStyle/>
                    <a:p>
                      <a:endParaRPr lang="en-GB" sz="2000"/>
                    </a:p>
                  </a:txBody>
                  <a:tcPr/>
                </a:tc>
                <a:extLst>
                  <a:ext uri="{0D108BD9-81ED-4DB2-BD59-A6C34878D82A}">
                    <a16:rowId xmlns:a16="http://schemas.microsoft.com/office/drawing/2014/main" val="903737033"/>
                  </a:ext>
                </a:extLst>
              </a:tr>
              <a:tr h="744195">
                <a:tc>
                  <a:txBody>
                    <a:bodyPr/>
                    <a:lstStyle/>
                    <a:p>
                      <a:r>
                        <a:rPr lang="en-GB" sz="2000" dirty="0"/>
                        <a:t>COC - Description</a:t>
                      </a:r>
                    </a:p>
                  </a:txBody>
                  <a:tcPr/>
                </a:tc>
                <a:tc>
                  <a:txBody>
                    <a:bodyPr/>
                    <a:lstStyle/>
                    <a:p>
                      <a:r>
                        <a:rPr lang="en-GB" sz="2000" dirty="0"/>
                        <a:t>This theme was the number of participants who said they didn’t think they followed anything.</a:t>
                      </a:r>
                    </a:p>
                    <a:p>
                      <a:r>
                        <a:rPr lang="en-GB" sz="2000" dirty="0"/>
                        <a:t>And one participant voicing that everyone follows different things, yet in the data analysis it was found that all participants follow some form of well-being, such as mediation, animals, healthy lifestyle.</a:t>
                      </a:r>
                    </a:p>
                  </a:txBody>
                  <a:tcPr/>
                </a:tc>
                <a:extLst>
                  <a:ext uri="{0D108BD9-81ED-4DB2-BD59-A6C34878D82A}">
                    <a16:rowId xmlns:a16="http://schemas.microsoft.com/office/drawing/2014/main" val="4171558579"/>
                  </a:ext>
                </a:extLst>
              </a:tr>
              <a:tr h="744195">
                <a:tc gridSpan="2">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“I didn’t think I followed” (line 25).</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I didn’t think I followed anything” (line 298).</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“no I don’t follow because I don’t do that” (line 313)</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I think even if you don’t think you follow, you do. Whether you want to or not its just part of our society isn’t it” (line 325)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000" dirty="0"/>
                    </a:p>
                  </a:txBody>
                  <a:tcPr/>
                </a:tc>
                <a:tc hMerge="1">
                  <a:txBody>
                    <a:bodyPr/>
                    <a:lstStyle/>
                    <a:p>
                      <a:endParaRPr lang="en-GB" dirty="0"/>
                    </a:p>
                  </a:txBody>
                  <a:tcPr/>
                </a:tc>
                <a:extLst>
                  <a:ext uri="{0D108BD9-81ED-4DB2-BD59-A6C34878D82A}">
                    <a16:rowId xmlns:a16="http://schemas.microsoft.com/office/drawing/2014/main" val="1011654081"/>
                  </a:ext>
                </a:extLst>
              </a:tr>
            </a:tbl>
          </a:graphicData>
        </a:graphic>
      </p:graphicFrame>
      <p:sp>
        <p:nvSpPr>
          <p:cNvPr id="6" name="Oval 5">
            <a:extLst>
              <a:ext uri="{FF2B5EF4-FFF2-40B4-BE49-F238E27FC236}">
                <a16:creationId xmlns:a16="http://schemas.microsoft.com/office/drawing/2014/main" id="{CCDBD14C-589C-42A6-A52F-D52A07AF9585}"/>
              </a:ext>
            </a:extLst>
          </p:cNvPr>
          <p:cNvSpPr/>
          <p:nvPr/>
        </p:nvSpPr>
        <p:spPr>
          <a:xfrm>
            <a:off x="10818073" y="1996551"/>
            <a:ext cx="651512" cy="667433"/>
          </a:xfrm>
          <a:prstGeom prst="ellipse">
            <a:avLst/>
          </a:prstGeom>
        </p:spPr>
        <p:style>
          <a:lnRef idx="1">
            <a:schemeClr val="dk1"/>
          </a:lnRef>
          <a:fillRef idx="2">
            <a:schemeClr val="dk1"/>
          </a:fillRef>
          <a:effectRef idx="1">
            <a:schemeClr val="dk1"/>
          </a:effectRef>
          <a:fontRef idx="minor">
            <a:schemeClr val="dk1"/>
          </a:fontRef>
        </p:style>
        <p:txBody>
          <a:bodyPr rtlCol="0" anchor="ctr"/>
          <a:lstStyle/>
          <a:p>
            <a:pPr algn="ctr"/>
            <a:r>
              <a:rPr lang="en-GB" sz="3200" dirty="0"/>
              <a:t>S</a:t>
            </a:r>
          </a:p>
        </p:txBody>
      </p:sp>
    </p:spTree>
    <p:extLst>
      <p:ext uri="{BB962C8B-B14F-4D97-AF65-F5344CB8AC3E}">
        <p14:creationId xmlns:p14="http://schemas.microsoft.com/office/powerpoint/2010/main" val="36407970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0D475-81A7-4E2B-B06C-F86567F39AF0}"/>
              </a:ext>
            </a:extLst>
          </p:cNvPr>
          <p:cNvSpPr>
            <a:spLocks noGrp="1"/>
          </p:cNvSpPr>
          <p:nvPr>
            <p:ph type="title"/>
          </p:nvPr>
        </p:nvSpPr>
        <p:spPr>
          <a:xfrm>
            <a:off x="1084521" y="804519"/>
            <a:ext cx="9970333" cy="1215801"/>
          </a:xfrm>
        </p:spPr>
        <p:txBody>
          <a:bodyPr/>
          <a:lstStyle/>
          <a:p>
            <a:pPr algn="ctr"/>
            <a:r>
              <a:rPr lang="en-GB" dirty="0"/>
              <a:t>The web of social media </a:t>
            </a:r>
          </a:p>
        </p:txBody>
      </p:sp>
      <p:sp>
        <p:nvSpPr>
          <p:cNvPr id="3" name="Content Placeholder 2">
            <a:extLst>
              <a:ext uri="{FF2B5EF4-FFF2-40B4-BE49-F238E27FC236}">
                <a16:creationId xmlns:a16="http://schemas.microsoft.com/office/drawing/2014/main" id="{0BFE62A8-B70B-4232-8D72-2B110561D198}"/>
              </a:ext>
            </a:extLst>
          </p:cNvPr>
          <p:cNvSpPr>
            <a:spLocks noGrp="1"/>
          </p:cNvSpPr>
          <p:nvPr>
            <p:ph idx="1"/>
          </p:nvPr>
        </p:nvSpPr>
        <p:spPr/>
        <p:txBody>
          <a:bodyPr/>
          <a:lstStyle/>
          <a:p>
            <a:pPr marL="0" indent="0">
              <a:buNone/>
            </a:pPr>
            <a:endParaRPr lang="en-GB" dirty="0"/>
          </a:p>
        </p:txBody>
      </p:sp>
      <p:sp>
        <p:nvSpPr>
          <p:cNvPr id="4" name="Rectangle 3">
            <a:extLst>
              <a:ext uri="{FF2B5EF4-FFF2-40B4-BE49-F238E27FC236}">
                <a16:creationId xmlns:a16="http://schemas.microsoft.com/office/drawing/2014/main" id="{9125F835-70CA-489C-A56F-EA89D5F75709}"/>
              </a:ext>
            </a:extLst>
          </p:cNvPr>
          <p:cNvSpPr/>
          <p:nvPr/>
        </p:nvSpPr>
        <p:spPr>
          <a:xfrm>
            <a:off x="103133" y="219744"/>
            <a:ext cx="1348446" cy="584775"/>
          </a:xfrm>
          <a:prstGeom prst="rect">
            <a:avLst/>
          </a:prstGeom>
        </p:spPr>
        <p:txBody>
          <a:bodyPr wrap="none">
            <a:spAutoFit/>
          </a:bodyPr>
          <a:lstStyle/>
          <a:p>
            <a:r>
              <a:rPr lang="en-GB" sz="3200" dirty="0"/>
              <a:t>Theme</a:t>
            </a:r>
          </a:p>
        </p:txBody>
      </p:sp>
      <p:graphicFrame>
        <p:nvGraphicFramePr>
          <p:cNvPr id="5" name="Table 4">
            <a:extLst>
              <a:ext uri="{FF2B5EF4-FFF2-40B4-BE49-F238E27FC236}">
                <a16:creationId xmlns:a16="http://schemas.microsoft.com/office/drawing/2014/main" id="{BB0E8935-DC4C-4282-87E1-95297CB3E3B6}"/>
              </a:ext>
            </a:extLst>
          </p:cNvPr>
          <p:cNvGraphicFramePr>
            <a:graphicFrameLocks noGrp="1"/>
          </p:cNvGraphicFramePr>
          <p:nvPr>
            <p:extLst>
              <p:ext uri="{D42A27DB-BD31-4B8C-83A1-F6EECF244321}">
                <p14:modId xmlns:p14="http://schemas.microsoft.com/office/powerpoint/2010/main" val="1197716083"/>
              </p:ext>
            </p:extLst>
          </p:nvPr>
        </p:nvGraphicFramePr>
        <p:xfrm>
          <a:off x="103133" y="2027583"/>
          <a:ext cx="11781184" cy="4091652"/>
        </p:xfrm>
        <a:graphic>
          <a:graphicData uri="http://schemas.openxmlformats.org/drawingml/2006/table">
            <a:tbl>
              <a:tblPr firstRow="1" bandRow="1">
                <a:tableStyleId>{5C22544A-7EE6-4342-B048-85BDC9FD1C3A}</a:tableStyleId>
              </a:tblPr>
              <a:tblGrid>
                <a:gridCol w="5890592">
                  <a:extLst>
                    <a:ext uri="{9D8B030D-6E8A-4147-A177-3AD203B41FA5}">
                      <a16:colId xmlns:a16="http://schemas.microsoft.com/office/drawing/2014/main" val="3834623686"/>
                    </a:ext>
                  </a:extLst>
                </a:gridCol>
                <a:gridCol w="5890592">
                  <a:extLst>
                    <a:ext uri="{9D8B030D-6E8A-4147-A177-3AD203B41FA5}">
                      <a16:colId xmlns:a16="http://schemas.microsoft.com/office/drawing/2014/main" val="1546038206"/>
                    </a:ext>
                  </a:extLst>
                </a:gridCol>
              </a:tblGrid>
              <a:tr h="860772">
                <a:tc>
                  <a:txBody>
                    <a:bodyPr/>
                    <a:lstStyle/>
                    <a:p>
                      <a:r>
                        <a:rPr lang="en-GB" sz="2000" dirty="0"/>
                        <a:t>Following our lives based on what we see on a screen</a:t>
                      </a:r>
                    </a:p>
                  </a:txBody>
                  <a:tcPr/>
                </a:tc>
                <a:tc>
                  <a:txBody>
                    <a:bodyPr/>
                    <a:lstStyle/>
                    <a:p>
                      <a:endParaRPr lang="en-GB" sz="2000"/>
                    </a:p>
                  </a:txBody>
                  <a:tcPr/>
                </a:tc>
                <a:extLst>
                  <a:ext uri="{0D108BD9-81ED-4DB2-BD59-A6C34878D82A}">
                    <a16:rowId xmlns:a16="http://schemas.microsoft.com/office/drawing/2014/main" val="903737033"/>
                  </a:ext>
                </a:extLst>
              </a:tr>
              <a:tr h="744195">
                <a:tc>
                  <a:txBody>
                    <a:bodyPr/>
                    <a:lstStyle/>
                    <a:p>
                      <a:r>
                        <a:rPr lang="en-GB" sz="2000" dirty="0"/>
                        <a:t>COC Description </a:t>
                      </a:r>
                    </a:p>
                  </a:txBody>
                  <a:tcPr/>
                </a:tc>
                <a:tc>
                  <a:txBody>
                    <a:bodyPr/>
                    <a:lstStyle/>
                    <a:p>
                      <a:r>
                        <a:rPr lang="en-GB" sz="2000" dirty="0"/>
                        <a:t>All participants mentioned the importance of social media, internet in there lives.</a:t>
                      </a:r>
                    </a:p>
                    <a:p>
                      <a:r>
                        <a:rPr lang="en-GB" sz="2000" dirty="0"/>
                        <a:t>Whether it was to look at lifestyle choices, meditation, celebrities etc.</a:t>
                      </a:r>
                    </a:p>
                    <a:p>
                      <a:r>
                        <a:rPr lang="en-GB" sz="2000" dirty="0"/>
                        <a:t>It was clear to see that we use social media to copy the behaviour of the people we look up to or want to be like.</a:t>
                      </a:r>
                    </a:p>
                  </a:txBody>
                  <a:tcPr/>
                </a:tc>
                <a:extLst>
                  <a:ext uri="{0D108BD9-81ED-4DB2-BD59-A6C34878D82A}">
                    <a16:rowId xmlns:a16="http://schemas.microsoft.com/office/drawing/2014/main" val="4171558579"/>
                  </a:ext>
                </a:extLst>
              </a:tr>
              <a:tr h="744195">
                <a:tc gridSpan="2">
                  <a:txBody>
                    <a:bodyPr/>
                    <a:lstStyle/>
                    <a:p>
                      <a:r>
                        <a:rPr lang="en-GB" sz="2000" dirty="0"/>
                        <a:t>“On the TV they play a song you like and you kinda wanna be like them. You research into them, see how they are living their life and that influences our lives then (line 150)</a:t>
                      </a:r>
                    </a:p>
                    <a:p>
                      <a:r>
                        <a:rPr lang="en-GB" sz="2000" dirty="0"/>
                        <a:t>“you don’t even realise you follow somebody just like the way they look there appearances” (line 291)</a:t>
                      </a:r>
                    </a:p>
                  </a:txBody>
                  <a:tcPr/>
                </a:tc>
                <a:tc hMerge="1">
                  <a:txBody>
                    <a:bodyPr/>
                    <a:lstStyle/>
                    <a:p>
                      <a:endParaRPr lang="en-GB" dirty="0"/>
                    </a:p>
                  </a:txBody>
                  <a:tcPr/>
                </a:tc>
                <a:extLst>
                  <a:ext uri="{0D108BD9-81ED-4DB2-BD59-A6C34878D82A}">
                    <a16:rowId xmlns:a16="http://schemas.microsoft.com/office/drawing/2014/main" val="1011654081"/>
                  </a:ext>
                </a:extLst>
              </a:tr>
            </a:tbl>
          </a:graphicData>
        </a:graphic>
      </p:graphicFrame>
      <p:sp>
        <p:nvSpPr>
          <p:cNvPr id="6" name="Oval 5">
            <a:extLst>
              <a:ext uri="{FF2B5EF4-FFF2-40B4-BE49-F238E27FC236}">
                <a16:creationId xmlns:a16="http://schemas.microsoft.com/office/drawing/2014/main" id="{92F713C3-7DD1-4F5E-A93D-10391973F5BB}"/>
              </a:ext>
            </a:extLst>
          </p:cNvPr>
          <p:cNvSpPr/>
          <p:nvPr/>
        </p:nvSpPr>
        <p:spPr>
          <a:xfrm>
            <a:off x="9263307" y="2066617"/>
            <a:ext cx="651512" cy="667433"/>
          </a:xfrm>
          <a:prstGeom prst="ellipse">
            <a:avLst/>
          </a:prstGeom>
        </p:spPr>
        <p:style>
          <a:lnRef idx="1">
            <a:schemeClr val="dk1"/>
          </a:lnRef>
          <a:fillRef idx="2">
            <a:schemeClr val="dk1"/>
          </a:fillRef>
          <a:effectRef idx="1">
            <a:schemeClr val="dk1"/>
          </a:effectRef>
          <a:fontRef idx="minor">
            <a:schemeClr val="dk1"/>
          </a:fontRef>
        </p:style>
        <p:txBody>
          <a:bodyPr rtlCol="0" anchor="ctr"/>
          <a:lstStyle/>
          <a:p>
            <a:pPr algn="ctr"/>
            <a:r>
              <a:rPr lang="en-GB" sz="3200" dirty="0"/>
              <a:t>S</a:t>
            </a:r>
          </a:p>
        </p:txBody>
      </p:sp>
      <p:sp>
        <p:nvSpPr>
          <p:cNvPr id="7" name="Oval 6">
            <a:extLst>
              <a:ext uri="{FF2B5EF4-FFF2-40B4-BE49-F238E27FC236}">
                <a16:creationId xmlns:a16="http://schemas.microsoft.com/office/drawing/2014/main" id="{43F64490-A761-49F4-BE61-07A7023D8889}"/>
              </a:ext>
            </a:extLst>
          </p:cNvPr>
          <p:cNvSpPr/>
          <p:nvPr/>
        </p:nvSpPr>
        <p:spPr>
          <a:xfrm>
            <a:off x="10455254" y="2053365"/>
            <a:ext cx="651512" cy="706467"/>
          </a:xfrm>
          <a:prstGeom prst="ellipse">
            <a:avLst/>
          </a:prstGeom>
        </p:spPr>
        <p:style>
          <a:lnRef idx="1">
            <a:schemeClr val="dk1"/>
          </a:lnRef>
          <a:fillRef idx="2">
            <a:schemeClr val="dk1"/>
          </a:fillRef>
          <a:effectRef idx="1">
            <a:schemeClr val="dk1"/>
          </a:effectRef>
          <a:fontRef idx="minor">
            <a:schemeClr val="dk1"/>
          </a:fontRef>
        </p:style>
        <p:txBody>
          <a:bodyPr rtlCol="0" anchor="ctr"/>
          <a:lstStyle/>
          <a:p>
            <a:pPr algn="ctr"/>
            <a:r>
              <a:rPr lang="en-GB" sz="3200" dirty="0"/>
              <a:t>L</a:t>
            </a:r>
          </a:p>
        </p:txBody>
      </p:sp>
      <p:sp>
        <p:nvSpPr>
          <p:cNvPr id="8" name="Cross 7">
            <a:extLst>
              <a:ext uri="{FF2B5EF4-FFF2-40B4-BE49-F238E27FC236}">
                <a16:creationId xmlns:a16="http://schemas.microsoft.com/office/drawing/2014/main" id="{541B3F90-86C0-4D28-8EB3-40F57B5B8D85}"/>
              </a:ext>
            </a:extLst>
          </p:cNvPr>
          <p:cNvSpPr/>
          <p:nvPr/>
        </p:nvSpPr>
        <p:spPr>
          <a:xfrm>
            <a:off x="10018643" y="2202705"/>
            <a:ext cx="263234" cy="402390"/>
          </a:xfrm>
          <a:prstGeom prst="plus">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487638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11DD2D90-C2C6-4C2F-8A26-128C6E8A2F24}"/>
              </a:ext>
            </a:extLst>
          </p:cNvPr>
          <p:cNvGrpSpPr/>
          <p:nvPr/>
        </p:nvGrpSpPr>
        <p:grpSpPr>
          <a:xfrm>
            <a:off x="58667" y="-35348"/>
            <a:ext cx="11841785" cy="6229678"/>
            <a:chOff x="50579" y="-140194"/>
            <a:chExt cx="10209272" cy="5772241"/>
          </a:xfrm>
        </p:grpSpPr>
        <p:sp>
          <p:nvSpPr>
            <p:cNvPr id="7" name="Oval 6">
              <a:extLst>
                <a:ext uri="{FF2B5EF4-FFF2-40B4-BE49-F238E27FC236}">
                  <a16:creationId xmlns:a16="http://schemas.microsoft.com/office/drawing/2014/main" id="{420C1E78-DD39-4B59-AE78-37C57F3D775E}"/>
                </a:ext>
              </a:extLst>
            </p:cNvPr>
            <p:cNvSpPr/>
            <p:nvPr/>
          </p:nvSpPr>
          <p:spPr>
            <a:xfrm>
              <a:off x="616404" y="2494"/>
              <a:ext cx="1662545" cy="795121"/>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600" b="1" dirty="0">
                  <a:solidFill>
                    <a:srgbClr val="000000"/>
                  </a:solidFill>
                  <a:effectLst/>
                  <a:ea typeface="Calibri" panose="020F0502020204030204" pitchFamily="34" charset="0"/>
                  <a:cs typeface="Times New Roman" panose="02020603050405020304" pitchFamily="18" charset="0"/>
                </a:rPr>
                <a:t>Social media </a:t>
              </a:r>
              <a:endParaRPr lang="en-GB" sz="1400" dirty="0">
                <a:effectLst/>
                <a:ea typeface="Calibri" panose="020F0502020204030204" pitchFamily="34" charset="0"/>
                <a:cs typeface="Times New Roman" panose="02020603050405020304" pitchFamily="18" charset="0"/>
              </a:endParaRPr>
            </a:p>
            <a:p>
              <a:pPr algn="ctr">
                <a:lnSpc>
                  <a:spcPct val="107000"/>
                </a:lnSpc>
                <a:spcAft>
                  <a:spcPts val="800"/>
                </a:spcAft>
              </a:pPr>
              <a:r>
                <a:rPr lang="en-GB" sz="1200" b="1" dirty="0">
                  <a:solidFill>
                    <a:srgbClr val="000000"/>
                  </a:solidFill>
                  <a:effectLst/>
                  <a:ea typeface="Calibri" panose="020F0502020204030204" pitchFamily="34" charset="0"/>
                  <a:cs typeface="Times New Roman" panose="02020603050405020304" pitchFamily="18" charset="0"/>
                </a:rPr>
                <a:t> </a:t>
              </a:r>
              <a:endParaRPr lang="en-GB" sz="1100" dirty="0">
                <a:effectLst/>
                <a:ea typeface="Calibri" panose="020F0502020204030204" pitchFamily="34" charset="0"/>
                <a:cs typeface="Times New Roman" panose="02020603050405020304" pitchFamily="18" charset="0"/>
              </a:endParaRPr>
            </a:p>
          </p:txBody>
        </p:sp>
        <p:sp>
          <p:nvSpPr>
            <p:cNvPr id="8" name="Oval 7">
              <a:extLst>
                <a:ext uri="{FF2B5EF4-FFF2-40B4-BE49-F238E27FC236}">
                  <a16:creationId xmlns:a16="http://schemas.microsoft.com/office/drawing/2014/main" id="{4685DD33-3537-40BE-9EFD-5080EAB1369D}"/>
                </a:ext>
              </a:extLst>
            </p:cNvPr>
            <p:cNvSpPr/>
            <p:nvPr/>
          </p:nvSpPr>
          <p:spPr>
            <a:xfrm>
              <a:off x="3918857" y="2268187"/>
              <a:ext cx="1757045" cy="795121"/>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endParaRPr lang="en-GB" b="1" dirty="0">
                <a:solidFill>
                  <a:srgbClr val="000000"/>
                </a:solidFill>
                <a:effectLst/>
                <a:ea typeface="Calibri" panose="020F0502020204030204" pitchFamily="34" charset="0"/>
                <a:cs typeface="Times New Roman" panose="02020603050405020304" pitchFamily="18" charset="0"/>
              </a:endParaRPr>
            </a:p>
            <a:p>
              <a:pPr algn="ctr">
                <a:lnSpc>
                  <a:spcPct val="107000"/>
                </a:lnSpc>
                <a:spcAft>
                  <a:spcPts val="800"/>
                </a:spcAft>
              </a:pPr>
              <a:r>
                <a:rPr lang="en-GB" b="1" dirty="0">
                  <a:solidFill>
                    <a:srgbClr val="000000"/>
                  </a:solidFill>
                  <a:effectLst/>
                  <a:ea typeface="Calibri" panose="020F0502020204030204" pitchFamily="34" charset="0"/>
                  <a:cs typeface="Times New Roman" panose="02020603050405020304" pitchFamily="18" charset="0"/>
                </a:rPr>
                <a:t>Parents influence</a:t>
              </a:r>
              <a:endParaRPr lang="en-GB" sz="1600" dirty="0">
                <a:effectLst/>
                <a:ea typeface="Calibri" panose="020F0502020204030204" pitchFamily="34" charset="0"/>
                <a:cs typeface="Times New Roman" panose="02020603050405020304" pitchFamily="18" charset="0"/>
              </a:endParaRPr>
            </a:p>
            <a:p>
              <a:pPr algn="ctr">
                <a:lnSpc>
                  <a:spcPct val="107000"/>
                </a:lnSpc>
                <a:spcAft>
                  <a:spcPts val="800"/>
                </a:spcAft>
              </a:pPr>
              <a:r>
                <a:rPr lang="en-GB" b="1" dirty="0">
                  <a:solidFill>
                    <a:srgbClr val="000000"/>
                  </a:solidFill>
                  <a:effectLst/>
                  <a:ea typeface="Calibri" panose="020F0502020204030204" pitchFamily="34" charset="0"/>
                  <a:cs typeface="Times New Roman" panose="02020603050405020304" pitchFamily="18" charset="0"/>
                </a:rPr>
                <a:t> </a:t>
              </a:r>
              <a:endParaRPr lang="en-GB" sz="1600" dirty="0">
                <a:effectLst/>
                <a:ea typeface="Calibri" panose="020F0502020204030204" pitchFamily="34" charset="0"/>
                <a:cs typeface="Times New Roman" panose="02020603050405020304" pitchFamily="18" charset="0"/>
              </a:endParaRPr>
            </a:p>
          </p:txBody>
        </p:sp>
        <p:sp>
          <p:nvSpPr>
            <p:cNvPr id="9" name="Oval 8">
              <a:extLst>
                <a:ext uri="{FF2B5EF4-FFF2-40B4-BE49-F238E27FC236}">
                  <a16:creationId xmlns:a16="http://schemas.microsoft.com/office/drawing/2014/main" id="{8D41C257-50EB-47A7-AC71-03D5746AA9D1}"/>
                </a:ext>
              </a:extLst>
            </p:cNvPr>
            <p:cNvSpPr/>
            <p:nvPr/>
          </p:nvSpPr>
          <p:spPr>
            <a:xfrm>
              <a:off x="8419605" y="83127"/>
              <a:ext cx="1662430" cy="795121"/>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b="1" dirty="0">
                  <a:solidFill>
                    <a:srgbClr val="000000"/>
                  </a:solidFill>
                  <a:effectLst/>
                  <a:ea typeface="Calibri" panose="020F0502020204030204" pitchFamily="34" charset="0"/>
                  <a:cs typeface="Times New Roman" panose="02020603050405020304" pitchFamily="18" charset="0"/>
                </a:rPr>
                <a:t>Realisation</a:t>
              </a:r>
              <a:endParaRPr lang="en-GB" sz="1100" dirty="0">
                <a:effectLst/>
                <a:ea typeface="Calibri" panose="020F0502020204030204" pitchFamily="34" charset="0"/>
                <a:cs typeface="Times New Roman" panose="02020603050405020304" pitchFamily="18" charset="0"/>
              </a:endParaRPr>
            </a:p>
            <a:p>
              <a:pPr algn="ctr">
                <a:lnSpc>
                  <a:spcPct val="107000"/>
                </a:lnSpc>
                <a:spcAft>
                  <a:spcPts val="800"/>
                </a:spcAft>
              </a:pPr>
              <a:r>
                <a:rPr lang="en-GB" sz="1200" b="1" dirty="0">
                  <a:solidFill>
                    <a:srgbClr val="000000"/>
                  </a:solidFill>
                  <a:effectLst/>
                  <a:ea typeface="Calibri" panose="020F0502020204030204" pitchFamily="34" charset="0"/>
                  <a:cs typeface="Times New Roman" panose="02020603050405020304" pitchFamily="18" charset="0"/>
                </a:rPr>
                <a:t> </a:t>
              </a:r>
              <a:endParaRPr lang="en-GB" sz="1100" dirty="0">
                <a:effectLst/>
                <a:ea typeface="Calibri" panose="020F0502020204030204" pitchFamily="34" charset="0"/>
                <a:cs typeface="Times New Roman" panose="02020603050405020304" pitchFamily="18" charset="0"/>
              </a:endParaRPr>
            </a:p>
          </p:txBody>
        </p:sp>
        <p:sp>
          <p:nvSpPr>
            <p:cNvPr id="10" name="Text Box 8">
              <a:extLst>
                <a:ext uri="{FF2B5EF4-FFF2-40B4-BE49-F238E27FC236}">
                  <a16:creationId xmlns:a16="http://schemas.microsoft.com/office/drawing/2014/main" id="{FBACE5F0-5557-46CA-A7F7-21B07CC8C3CD}"/>
                </a:ext>
              </a:extLst>
            </p:cNvPr>
            <p:cNvSpPr txBox="1"/>
            <p:nvPr/>
          </p:nvSpPr>
          <p:spPr>
            <a:xfrm>
              <a:off x="50579" y="1197451"/>
              <a:ext cx="1602740" cy="1675151"/>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07000"/>
                </a:lnSpc>
                <a:spcAft>
                  <a:spcPts val="800"/>
                </a:spcAft>
              </a:pPr>
              <a:r>
                <a:rPr lang="en-GB" sz="1600" b="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Following because we want our lives to be like someone else’s (line 150)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600" b="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Celebrities influence  (line 147)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1" name="Text Box 9">
              <a:extLst>
                <a:ext uri="{FF2B5EF4-FFF2-40B4-BE49-F238E27FC236}">
                  <a16:creationId xmlns:a16="http://schemas.microsoft.com/office/drawing/2014/main" id="{B5AA305A-D196-4C8A-A41C-A38F819D43BF}"/>
                </a:ext>
              </a:extLst>
            </p:cNvPr>
            <p:cNvSpPr txBox="1"/>
            <p:nvPr/>
          </p:nvSpPr>
          <p:spPr>
            <a:xfrm>
              <a:off x="1786104" y="1182645"/>
              <a:ext cx="1586097" cy="2255436"/>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07000"/>
                </a:lnSpc>
                <a:spcAft>
                  <a:spcPts val="800"/>
                </a:spcAft>
              </a:pPr>
              <a:r>
                <a:rPr lang="en-GB" sz="1600" b="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More ethical lifestyle (line 70).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600" b="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Well – being path (line 73)</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600" b="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Awareness of products used for animal testing (line 333)</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600" b="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2" name="Text Box 10">
              <a:extLst>
                <a:ext uri="{FF2B5EF4-FFF2-40B4-BE49-F238E27FC236}">
                  <a16:creationId xmlns:a16="http://schemas.microsoft.com/office/drawing/2014/main" id="{5DFD4B43-188B-402A-AD15-7123D2AAB3D7}"/>
                </a:ext>
              </a:extLst>
            </p:cNvPr>
            <p:cNvSpPr txBox="1"/>
            <p:nvPr/>
          </p:nvSpPr>
          <p:spPr>
            <a:xfrm>
              <a:off x="3236639" y="3436503"/>
              <a:ext cx="1448321" cy="795121"/>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07000"/>
                </a:lnSpc>
                <a:spcAft>
                  <a:spcPts val="800"/>
                </a:spcAft>
              </a:pPr>
              <a:r>
                <a:rPr lang="en-GB" sz="1600" b="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They teach us how to live (line 40)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3" name="Text Box 11">
              <a:extLst>
                <a:ext uri="{FF2B5EF4-FFF2-40B4-BE49-F238E27FC236}">
                  <a16:creationId xmlns:a16="http://schemas.microsoft.com/office/drawing/2014/main" id="{D1F61B3A-B506-42A3-8D1C-F934B979B9CD}"/>
                </a:ext>
              </a:extLst>
            </p:cNvPr>
            <p:cNvSpPr txBox="1"/>
            <p:nvPr/>
          </p:nvSpPr>
          <p:spPr>
            <a:xfrm>
              <a:off x="4745468" y="3095967"/>
              <a:ext cx="1662430" cy="1330101"/>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07000"/>
                </a:lnSpc>
                <a:spcAft>
                  <a:spcPts val="800"/>
                </a:spcAft>
              </a:pPr>
              <a:r>
                <a:rPr lang="en-GB" sz="1600" b="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Until we are old enough to understand and make our own choices (line 238)</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4" name="Oval 13">
              <a:extLst>
                <a:ext uri="{FF2B5EF4-FFF2-40B4-BE49-F238E27FC236}">
                  <a16:creationId xmlns:a16="http://schemas.microsoft.com/office/drawing/2014/main" id="{6FD94BC3-11E6-4419-A25C-E9B00A2283D6}"/>
                </a:ext>
              </a:extLst>
            </p:cNvPr>
            <p:cNvSpPr/>
            <p:nvPr/>
          </p:nvSpPr>
          <p:spPr>
            <a:xfrm>
              <a:off x="3598223" y="-140194"/>
              <a:ext cx="2077720" cy="1384941"/>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600" b="1" dirty="0">
                  <a:solidFill>
                    <a:srgbClr val="000000"/>
                  </a:solidFill>
                  <a:effectLst/>
                  <a:ea typeface="Calibri" panose="020F0502020204030204" pitchFamily="34" charset="0"/>
                  <a:cs typeface="Times New Roman" panose="02020603050405020304" pitchFamily="18" charset="0"/>
                </a:rPr>
                <a:t>Students view on the perception of following </a:t>
              </a:r>
              <a:endParaRPr lang="en-GB" sz="1400" dirty="0">
                <a:effectLst/>
                <a:ea typeface="Calibri" panose="020F0502020204030204" pitchFamily="34" charset="0"/>
                <a:cs typeface="Times New Roman" panose="02020603050405020304" pitchFamily="18" charset="0"/>
              </a:endParaRPr>
            </a:p>
            <a:p>
              <a:pPr algn="ctr">
                <a:lnSpc>
                  <a:spcPct val="107000"/>
                </a:lnSpc>
                <a:spcAft>
                  <a:spcPts val="800"/>
                </a:spcAft>
              </a:pPr>
              <a:r>
                <a:rPr lang="en-GB" sz="1200" b="1" dirty="0">
                  <a:solidFill>
                    <a:srgbClr val="000000"/>
                  </a:solidFill>
                  <a:effectLst/>
                  <a:ea typeface="Calibri" panose="020F0502020204030204" pitchFamily="34" charset="0"/>
                  <a:cs typeface="Times New Roman" panose="02020603050405020304" pitchFamily="18" charset="0"/>
                </a:rPr>
                <a:t> </a:t>
              </a:r>
              <a:endParaRPr lang="en-GB" sz="1100" dirty="0">
                <a:effectLst/>
                <a:ea typeface="Calibri" panose="020F0502020204030204" pitchFamily="34" charset="0"/>
                <a:cs typeface="Times New Roman" panose="02020603050405020304" pitchFamily="18" charset="0"/>
              </a:endParaRPr>
            </a:p>
          </p:txBody>
        </p:sp>
        <p:sp>
          <p:nvSpPr>
            <p:cNvPr id="15" name="Text Box 12">
              <a:extLst>
                <a:ext uri="{FF2B5EF4-FFF2-40B4-BE49-F238E27FC236}">
                  <a16:creationId xmlns:a16="http://schemas.microsoft.com/office/drawing/2014/main" id="{7EF62698-EFC5-41FF-8284-1A6CABEAA185}"/>
                </a:ext>
              </a:extLst>
            </p:cNvPr>
            <p:cNvSpPr txBox="1"/>
            <p:nvPr/>
          </p:nvSpPr>
          <p:spPr>
            <a:xfrm>
              <a:off x="8573984" y="1425039"/>
              <a:ext cx="1602740" cy="885460"/>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07000"/>
                </a:lnSpc>
                <a:spcAft>
                  <a:spcPts val="800"/>
                </a:spcAft>
              </a:pPr>
              <a:r>
                <a:rPr lang="en-GB" sz="1600" b="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I don’t think I follow (line 74)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6" name="Text Box 13">
              <a:extLst>
                <a:ext uri="{FF2B5EF4-FFF2-40B4-BE49-F238E27FC236}">
                  <a16:creationId xmlns:a16="http://schemas.microsoft.com/office/drawing/2014/main" id="{A47D233A-9537-4DE7-8663-D1CB836C2C42}"/>
                </a:ext>
              </a:extLst>
            </p:cNvPr>
            <p:cNvSpPr txBox="1"/>
            <p:nvPr/>
          </p:nvSpPr>
          <p:spPr>
            <a:xfrm>
              <a:off x="8585860" y="2695699"/>
              <a:ext cx="1602740" cy="733458"/>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07000"/>
                </a:lnSpc>
                <a:spcAft>
                  <a:spcPts val="800"/>
                </a:spcAft>
              </a:pPr>
              <a:r>
                <a:rPr lang="en-GB" sz="1600" b="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No I don’t follow I don’t do that (line 131)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7" name="Text Box 14">
              <a:extLst>
                <a:ext uri="{FF2B5EF4-FFF2-40B4-BE49-F238E27FC236}">
                  <a16:creationId xmlns:a16="http://schemas.microsoft.com/office/drawing/2014/main" id="{B89D5D13-33B6-4A1A-87FB-5FB56063D13D}"/>
                </a:ext>
              </a:extLst>
            </p:cNvPr>
            <p:cNvSpPr txBox="1"/>
            <p:nvPr/>
          </p:nvSpPr>
          <p:spPr>
            <a:xfrm>
              <a:off x="8657111" y="3800104"/>
              <a:ext cx="1602740" cy="630304"/>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07000"/>
                </a:lnSpc>
                <a:spcAft>
                  <a:spcPts val="800"/>
                </a:spcAft>
              </a:pPr>
              <a:r>
                <a:rPr lang="en-GB" sz="1600" b="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But yes I do follow (line 314)</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8" name="Arrow: Down 17">
              <a:extLst>
                <a:ext uri="{FF2B5EF4-FFF2-40B4-BE49-F238E27FC236}">
                  <a16:creationId xmlns:a16="http://schemas.microsoft.com/office/drawing/2014/main" id="{4A3AC40A-B9F6-4CF0-BB7F-093887B4A9B0}"/>
                </a:ext>
              </a:extLst>
            </p:cNvPr>
            <p:cNvSpPr/>
            <p:nvPr/>
          </p:nvSpPr>
          <p:spPr>
            <a:xfrm>
              <a:off x="4583876" y="1187532"/>
              <a:ext cx="258182" cy="997505"/>
            </a:xfrm>
            <a:prstGeom prst="downArrow">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9" name="Arrow: Down 18">
              <a:extLst>
                <a:ext uri="{FF2B5EF4-FFF2-40B4-BE49-F238E27FC236}">
                  <a16:creationId xmlns:a16="http://schemas.microsoft.com/office/drawing/2014/main" id="{273C2135-447C-4FD0-AA3E-B56ACBBA7C0A}"/>
                </a:ext>
              </a:extLst>
            </p:cNvPr>
            <p:cNvSpPr/>
            <p:nvPr/>
          </p:nvSpPr>
          <p:spPr>
            <a:xfrm rot="5400000">
              <a:off x="2937686" y="-159661"/>
              <a:ext cx="232811" cy="1149670"/>
            </a:xfrm>
            <a:prstGeom prst="downArrow">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0" name="Arrow: Down 19">
              <a:extLst>
                <a:ext uri="{FF2B5EF4-FFF2-40B4-BE49-F238E27FC236}">
                  <a16:creationId xmlns:a16="http://schemas.microsoft.com/office/drawing/2014/main" id="{35A0948F-971E-40F4-9292-0A2115160B4D}"/>
                </a:ext>
              </a:extLst>
            </p:cNvPr>
            <p:cNvSpPr/>
            <p:nvPr/>
          </p:nvSpPr>
          <p:spPr>
            <a:xfrm rot="17271990">
              <a:off x="5919261" y="372129"/>
              <a:ext cx="274227" cy="880196"/>
            </a:xfrm>
            <a:prstGeom prst="downArrow">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1" name="Arrow: Down 20">
              <a:extLst>
                <a:ext uri="{FF2B5EF4-FFF2-40B4-BE49-F238E27FC236}">
                  <a16:creationId xmlns:a16="http://schemas.microsoft.com/office/drawing/2014/main" id="{743D246A-CD5A-4C41-80AD-709A378B39F9}"/>
                </a:ext>
              </a:extLst>
            </p:cNvPr>
            <p:cNvSpPr/>
            <p:nvPr/>
          </p:nvSpPr>
          <p:spPr>
            <a:xfrm rot="404181">
              <a:off x="700288" y="700409"/>
              <a:ext cx="135330" cy="355682"/>
            </a:xfrm>
            <a:prstGeom prst="downArrow">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2" name="Arrow: Down 21">
              <a:extLst>
                <a:ext uri="{FF2B5EF4-FFF2-40B4-BE49-F238E27FC236}">
                  <a16:creationId xmlns:a16="http://schemas.microsoft.com/office/drawing/2014/main" id="{E594CC29-F4FA-4FF3-AAE0-416905A5450C}"/>
                </a:ext>
              </a:extLst>
            </p:cNvPr>
            <p:cNvSpPr/>
            <p:nvPr/>
          </p:nvSpPr>
          <p:spPr>
            <a:xfrm rot="20713390">
              <a:off x="1943464" y="714104"/>
              <a:ext cx="135330" cy="355682"/>
            </a:xfrm>
            <a:prstGeom prst="downArrow">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3" name="Arrow: Down 22">
              <a:extLst>
                <a:ext uri="{FF2B5EF4-FFF2-40B4-BE49-F238E27FC236}">
                  <a16:creationId xmlns:a16="http://schemas.microsoft.com/office/drawing/2014/main" id="{FC9C0F77-3A67-44CD-934E-157D6CCF27D7}"/>
                </a:ext>
              </a:extLst>
            </p:cNvPr>
            <p:cNvSpPr/>
            <p:nvPr/>
          </p:nvSpPr>
          <p:spPr>
            <a:xfrm rot="1652350">
              <a:off x="4177887" y="2952255"/>
              <a:ext cx="135255" cy="355600"/>
            </a:xfrm>
            <a:prstGeom prst="downArrow">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4" name="Arrow: Down 23">
              <a:extLst>
                <a:ext uri="{FF2B5EF4-FFF2-40B4-BE49-F238E27FC236}">
                  <a16:creationId xmlns:a16="http://schemas.microsoft.com/office/drawing/2014/main" id="{E978E395-9133-40AE-ACEF-AD76F8026BCE}"/>
                </a:ext>
              </a:extLst>
            </p:cNvPr>
            <p:cNvSpPr/>
            <p:nvPr/>
          </p:nvSpPr>
          <p:spPr>
            <a:xfrm rot="21392999">
              <a:off x="5433857" y="2898625"/>
              <a:ext cx="158932" cy="204099"/>
            </a:xfrm>
            <a:prstGeom prst="downArrow">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5" name="Arrow: Down 24">
              <a:extLst>
                <a:ext uri="{FF2B5EF4-FFF2-40B4-BE49-F238E27FC236}">
                  <a16:creationId xmlns:a16="http://schemas.microsoft.com/office/drawing/2014/main" id="{3BED980D-03C3-40DD-8733-051DA866A858}"/>
                </a:ext>
              </a:extLst>
            </p:cNvPr>
            <p:cNvSpPr/>
            <p:nvPr/>
          </p:nvSpPr>
          <p:spPr>
            <a:xfrm>
              <a:off x="9258052" y="819397"/>
              <a:ext cx="135255" cy="355600"/>
            </a:xfrm>
            <a:prstGeom prst="downArrow">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6" name="Arrow: Down 25">
              <a:extLst>
                <a:ext uri="{FF2B5EF4-FFF2-40B4-BE49-F238E27FC236}">
                  <a16:creationId xmlns:a16="http://schemas.microsoft.com/office/drawing/2014/main" id="{3778176D-8810-41CE-9FAA-2B7E2CA328DC}"/>
                </a:ext>
              </a:extLst>
            </p:cNvPr>
            <p:cNvSpPr/>
            <p:nvPr/>
          </p:nvSpPr>
          <p:spPr>
            <a:xfrm>
              <a:off x="9286503" y="2310363"/>
              <a:ext cx="166037" cy="230147"/>
            </a:xfrm>
            <a:prstGeom prst="downArrow">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7" name="Arrow: Down 26">
              <a:extLst>
                <a:ext uri="{FF2B5EF4-FFF2-40B4-BE49-F238E27FC236}">
                  <a16:creationId xmlns:a16="http://schemas.microsoft.com/office/drawing/2014/main" id="{4087B34D-D791-4FB3-B7F9-46567A374C79}"/>
                </a:ext>
              </a:extLst>
            </p:cNvPr>
            <p:cNvSpPr/>
            <p:nvPr/>
          </p:nvSpPr>
          <p:spPr>
            <a:xfrm>
              <a:off x="9317287" y="3408218"/>
              <a:ext cx="170879" cy="272255"/>
            </a:xfrm>
            <a:prstGeom prst="downArrow">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8" name="Arrow: Down 27">
              <a:extLst>
                <a:ext uri="{FF2B5EF4-FFF2-40B4-BE49-F238E27FC236}">
                  <a16:creationId xmlns:a16="http://schemas.microsoft.com/office/drawing/2014/main" id="{842FE250-F08B-46BB-B47D-9B9BFEC941AC}"/>
                </a:ext>
              </a:extLst>
            </p:cNvPr>
            <p:cNvSpPr/>
            <p:nvPr/>
          </p:nvSpPr>
          <p:spPr>
            <a:xfrm rot="16200000">
              <a:off x="6758588" y="-993708"/>
              <a:ext cx="213185" cy="2533643"/>
            </a:xfrm>
            <a:prstGeom prst="downArrow">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9" name="Oval 28">
              <a:extLst>
                <a:ext uri="{FF2B5EF4-FFF2-40B4-BE49-F238E27FC236}">
                  <a16:creationId xmlns:a16="http://schemas.microsoft.com/office/drawing/2014/main" id="{8B2BD5AB-30A8-43B2-AE34-13651813041B}"/>
                </a:ext>
              </a:extLst>
            </p:cNvPr>
            <p:cNvSpPr/>
            <p:nvPr/>
          </p:nvSpPr>
          <p:spPr>
            <a:xfrm>
              <a:off x="6503973" y="564110"/>
              <a:ext cx="1662430" cy="795121"/>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b="1" dirty="0">
                  <a:solidFill>
                    <a:srgbClr val="000000"/>
                  </a:solidFill>
                  <a:effectLst/>
                  <a:ea typeface="Calibri" panose="020F0502020204030204" pitchFamily="34" charset="0"/>
                  <a:cs typeface="Times New Roman" panose="02020603050405020304" pitchFamily="18" charset="0"/>
                </a:rPr>
                <a:t>philosophy</a:t>
              </a:r>
              <a:endParaRPr lang="en-GB" sz="1600" dirty="0">
                <a:effectLst/>
                <a:ea typeface="Calibri" panose="020F0502020204030204" pitchFamily="34" charset="0"/>
                <a:cs typeface="Times New Roman" panose="02020603050405020304" pitchFamily="18" charset="0"/>
              </a:endParaRPr>
            </a:p>
            <a:p>
              <a:pPr algn="ctr">
                <a:lnSpc>
                  <a:spcPct val="107000"/>
                </a:lnSpc>
                <a:spcAft>
                  <a:spcPts val="800"/>
                </a:spcAft>
              </a:pPr>
              <a:r>
                <a:rPr lang="en-GB" sz="1600" b="1" dirty="0">
                  <a:solidFill>
                    <a:srgbClr val="000000"/>
                  </a:solidFill>
                  <a:effectLst/>
                  <a:ea typeface="Calibri" panose="020F0502020204030204" pitchFamily="34" charset="0"/>
                  <a:cs typeface="Times New Roman" panose="02020603050405020304" pitchFamily="18" charset="0"/>
                </a:rPr>
                <a:t> </a:t>
              </a:r>
              <a:endParaRPr lang="en-GB" sz="1600" dirty="0">
                <a:effectLst/>
                <a:ea typeface="Calibri" panose="020F0502020204030204" pitchFamily="34" charset="0"/>
                <a:cs typeface="Times New Roman" panose="02020603050405020304" pitchFamily="18" charset="0"/>
              </a:endParaRPr>
            </a:p>
          </p:txBody>
        </p:sp>
        <p:sp>
          <p:nvSpPr>
            <p:cNvPr id="30" name="Text Box 30">
              <a:extLst>
                <a:ext uri="{FF2B5EF4-FFF2-40B4-BE49-F238E27FC236}">
                  <a16:creationId xmlns:a16="http://schemas.microsoft.com/office/drawing/2014/main" id="{C1E99B08-0552-49A8-BC5F-1528890F4FE4}"/>
                </a:ext>
              </a:extLst>
            </p:cNvPr>
            <p:cNvSpPr txBox="1"/>
            <p:nvPr/>
          </p:nvSpPr>
          <p:spPr>
            <a:xfrm>
              <a:off x="6388421" y="1686284"/>
              <a:ext cx="1777983" cy="819411"/>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07000"/>
                </a:lnSpc>
                <a:spcAft>
                  <a:spcPts val="800"/>
                </a:spcAft>
              </a:pPr>
              <a:r>
                <a:rPr lang="en-GB" sz="1600" b="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I think its different for everybody what they follow (Line 59)</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1" name="Text Box 31">
              <a:extLst>
                <a:ext uri="{FF2B5EF4-FFF2-40B4-BE49-F238E27FC236}">
                  <a16:creationId xmlns:a16="http://schemas.microsoft.com/office/drawing/2014/main" id="{72D3CF0E-075E-4E4B-A02D-E99C96136F66}"/>
                </a:ext>
              </a:extLst>
            </p:cNvPr>
            <p:cNvSpPr txBox="1"/>
            <p:nvPr/>
          </p:nvSpPr>
          <p:spPr>
            <a:xfrm>
              <a:off x="6463690" y="2852261"/>
              <a:ext cx="1995129" cy="1095791"/>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07000"/>
                </a:lnSpc>
                <a:spcAft>
                  <a:spcPts val="800"/>
                </a:spcAft>
              </a:pPr>
              <a:r>
                <a:rPr lang="en-GB" sz="1600" b="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In society it is expected of you to follow… so the rules set out by the government (Line 61)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2" name="Text Box 32">
              <a:extLst>
                <a:ext uri="{FF2B5EF4-FFF2-40B4-BE49-F238E27FC236}">
                  <a16:creationId xmlns:a16="http://schemas.microsoft.com/office/drawing/2014/main" id="{5403FD7D-57B3-43E4-9797-3AD842A7A616}"/>
                </a:ext>
              </a:extLst>
            </p:cNvPr>
            <p:cNvSpPr txBox="1"/>
            <p:nvPr/>
          </p:nvSpPr>
          <p:spPr>
            <a:xfrm>
              <a:off x="6514390" y="4293859"/>
              <a:ext cx="2149434" cy="1338188"/>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07000"/>
                </a:lnSpc>
                <a:spcAft>
                  <a:spcPts val="800"/>
                </a:spcAft>
              </a:pPr>
              <a:r>
                <a:rPr lang="en-GB" sz="1600" b="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Why do we follow?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600" b="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Its weird to think we follow just because everybody else does it that way (line 121) </a:t>
              </a:r>
            </a:p>
          </p:txBody>
        </p:sp>
        <p:sp>
          <p:nvSpPr>
            <p:cNvPr id="33" name="Arrow: Down 32">
              <a:extLst>
                <a:ext uri="{FF2B5EF4-FFF2-40B4-BE49-F238E27FC236}">
                  <a16:creationId xmlns:a16="http://schemas.microsoft.com/office/drawing/2014/main" id="{2D533034-661D-4E86-955E-794434A31531}"/>
                </a:ext>
              </a:extLst>
            </p:cNvPr>
            <p:cNvSpPr/>
            <p:nvPr/>
          </p:nvSpPr>
          <p:spPr>
            <a:xfrm>
              <a:off x="7297406" y="1360056"/>
              <a:ext cx="135255" cy="296223"/>
            </a:xfrm>
            <a:prstGeom prst="downArrow">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4" name="Arrow: Down 33">
              <a:extLst>
                <a:ext uri="{FF2B5EF4-FFF2-40B4-BE49-F238E27FC236}">
                  <a16:creationId xmlns:a16="http://schemas.microsoft.com/office/drawing/2014/main" id="{FB3C66C2-A682-4341-A14A-1A85FDC26BA3}"/>
                </a:ext>
              </a:extLst>
            </p:cNvPr>
            <p:cNvSpPr/>
            <p:nvPr/>
          </p:nvSpPr>
          <p:spPr>
            <a:xfrm>
              <a:off x="7325999" y="2504607"/>
              <a:ext cx="135255" cy="296223"/>
            </a:xfrm>
            <a:prstGeom prst="downArrow">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sp>
        <p:nvSpPr>
          <p:cNvPr id="37" name="Arrow: Down 36">
            <a:extLst>
              <a:ext uri="{FF2B5EF4-FFF2-40B4-BE49-F238E27FC236}">
                <a16:creationId xmlns:a16="http://schemas.microsoft.com/office/drawing/2014/main" id="{990EF8A4-3050-40A2-9955-A2EE7926B77B}"/>
              </a:ext>
            </a:extLst>
          </p:cNvPr>
          <p:cNvSpPr/>
          <p:nvPr/>
        </p:nvSpPr>
        <p:spPr>
          <a:xfrm>
            <a:off x="8560985" y="4389096"/>
            <a:ext cx="198203" cy="293831"/>
          </a:xfrm>
          <a:prstGeom prst="downArrow">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8" name="Text Box 10">
            <a:extLst>
              <a:ext uri="{FF2B5EF4-FFF2-40B4-BE49-F238E27FC236}">
                <a16:creationId xmlns:a16="http://schemas.microsoft.com/office/drawing/2014/main" id="{0BF71896-A5BC-4865-ACC8-3EF9E6FCE06C}"/>
              </a:ext>
            </a:extLst>
          </p:cNvPr>
          <p:cNvSpPr txBox="1"/>
          <p:nvPr/>
        </p:nvSpPr>
        <p:spPr>
          <a:xfrm>
            <a:off x="291548" y="3842956"/>
            <a:ext cx="2300418" cy="2239327"/>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07000"/>
              </a:lnSpc>
              <a:spcAft>
                <a:spcPts val="800"/>
              </a:spcAft>
            </a:pPr>
            <a:r>
              <a:rPr lang="en-GB" sz="1600" b="1" dirty="0">
                <a:solidFill>
                  <a:srgbClr val="000000"/>
                </a:solidFill>
                <a:latin typeface="Calibri" panose="020F0502020204030204" pitchFamily="34" charset="0"/>
                <a:ea typeface="Calibri" panose="020F0502020204030204" pitchFamily="34" charset="0"/>
                <a:cs typeface="Times New Roman" panose="02020603050405020304" pitchFamily="18" charset="0"/>
              </a:rPr>
              <a:t>We follow because we want to copy people on social medias lives, looks, hair make up etc (line 98) </a:t>
            </a:r>
          </a:p>
          <a:p>
            <a:pPr algn="ctr">
              <a:lnSpc>
                <a:spcPct val="107000"/>
              </a:lnSpc>
              <a:spcAft>
                <a:spcPts val="800"/>
              </a:spcAft>
            </a:pPr>
            <a:r>
              <a:rPr lang="en-GB" sz="1600" b="1" dirty="0">
                <a:latin typeface="Calibri" panose="020F0502020204030204" pitchFamily="34" charset="0"/>
              </a:rPr>
              <a:t>Researcher Elliot Smith(Smith, et al. 2015).</a:t>
            </a:r>
            <a:endParaRPr lang="en-GB" dirty="0"/>
          </a:p>
          <a:p>
            <a:pPr algn="ctr">
              <a:lnSpc>
                <a:spcPct val="107000"/>
              </a:lnSpc>
              <a:spcAft>
                <a:spcPts val="800"/>
              </a:spcAft>
            </a:pPr>
            <a:endParaRPr lang="en-GB" sz="1600" b="1" dirty="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9" name="Arrow: Down 38">
            <a:extLst>
              <a:ext uri="{FF2B5EF4-FFF2-40B4-BE49-F238E27FC236}">
                <a16:creationId xmlns:a16="http://schemas.microsoft.com/office/drawing/2014/main" id="{D56B17F3-9EDE-49A3-B035-468DF3978E83}"/>
              </a:ext>
            </a:extLst>
          </p:cNvPr>
          <p:cNvSpPr/>
          <p:nvPr/>
        </p:nvSpPr>
        <p:spPr>
          <a:xfrm>
            <a:off x="1054239" y="3237065"/>
            <a:ext cx="156970" cy="383869"/>
          </a:xfrm>
          <a:prstGeom prst="downArrow">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40" name="TextBox 39">
            <a:extLst>
              <a:ext uri="{FF2B5EF4-FFF2-40B4-BE49-F238E27FC236}">
                <a16:creationId xmlns:a16="http://schemas.microsoft.com/office/drawing/2014/main" id="{AB80FF71-0083-4E40-9E75-6A5FA90C83C6}"/>
              </a:ext>
            </a:extLst>
          </p:cNvPr>
          <p:cNvSpPr txBox="1"/>
          <p:nvPr/>
        </p:nvSpPr>
        <p:spPr>
          <a:xfrm>
            <a:off x="10332974" y="5026575"/>
            <a:ext cx="1859026" cy="1070678"/>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lnSpc>
                <a:spcPct val="107000"/>
              </a:lnSpc>
              <a:spcAft>
                <a:spcPts val="800"/>
              </a:spcAft>
            </a:pPr>
            <a:r>
              <a:rPr lang="en-GB" sz="1600" b="1" dirty="0">
                <a:latin typeface="Calibri" panose="020F0502020204030204" pitchFamily="34" charset="0"/>
              </a:rPr>
              <a:t>(Bauer, 2008). </a:t>
            </a:r>
          </a:p>
          <a:p>
            <a:pPr algn="ctr">
              <a:lnSpc>
                <a:spcPct val="107000"/>
              </a:lnSpc>
              <a:spcAft>
                <a:spcPts val="800"/>
              </a:spcAft>
            </a:pPr>
            <a:r>
              <a:rPr lang="en-GB" sz="1600" b="1" dirty="0">
                <a:latin typeface="Calibri" panose="020F0502020204030204" pitchFamily="34" charset="0"/>
              </a:rPr>
              <a:t>(</a:t>
            </a:r>
            <a:r>
              <a:rPr lang="en-GB" sz="1600" b="1" dirty="0" err="1">
                <a:latin typeface="Calibri" panose="020F0502020204030204" pitchFamily="34" charset="0"/>
              </a:rPr>
              <a:t>Bicchieri</a:t>
            </a:r>
            <a:r>
              <a:rPr lang="en-GB" sz="1600" b="1" dirty="0">
                <a:latin typeface="Calibri" panose="020F0502020204030204" pitchFamily="34" charset="0"/>
              </a:rPr>
              <a:t>, 2011). </a:t>
            </a:r>
            <a:endParaRPr lang="en-GB" sz="1600" b="1" dirty="0">
              <a:latin typeface="Calibri" panose="020F0502020204030204" pitchFamily="34" charset="0"/>
              <a:ea typeface="Calibri" panose="020F0502020204030204" pitchFamily="34" charset="0"/>
              <a:cs typeface="Times New Roman" panose="02020603050405020304" pitchFamily="18" charset="0"/>
            </a:endParaRPr>
          </a:p>
          <a:p>
            <a:endParaRPr lang="en-GB" sz="1600" dirty="0"/>
          </a:p>
        </p:txBody>
      </p:sp>
      <p:sp>
        <p:nvSpPr>
          <p:cNvPr id="41" name="Arrow: Down 40">
            <a:extLst>
              <a:ext uri="{FF2B5EF4-FFF2-40B4-BE49-F238E27FC236}">
                <a16:creationId xmlns:a16="http://schemas.microsoft.com/office/drawing/2014/main" id="{9115730D-1682-4FDC-AFF0-EAC9204471F3}"/>
              </a:ext>
            </a:extLst>
          </p:cNvPr>
          <p:cNvSpPr/>
          <p:nvPr/>
        </p:nvSpPr>
        <p:spPr>
          <a:xfrm rot="16200000">
            <a:off x="10029426" y="5414999"/>
            <a:ext cx="198203" cy="293831"/>
          </a:xfrm>
          <a:prstGeom prst="downArrow">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6" name="Arrow: Down 26">
            <a:extLst>
              <a:ext uri="{FF2B5EF4-FFF2-40B4-BE49-F238E27FC236}">
                <a16:creationId xmlns:a16="http://schemas.microsoft.com/office/drawing/2014/main" id="{4087B34D-D791-4FB3-B7F9-46567A374C79}"/>
              </a:ext>
            </a:extLst>
          </p:cNvPr>
          <p:cNvSpPr/>
          <p:nvPr/>
        </p:nvSpPr>
        <p:spPr>
          <a:xfrm>
            <a:off x="11064284" y="4842191"/>
            <a:ext cx="198203" cy="293831"/>
          </a:xfrm>
          <a:prstGeom prst="downArrow">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Tree>
    <p:extLst>
      <p:ext uri="{BB962C8B-B14F-4D97-AF65-F5344CB8AC3E}">
        <p14:creationId xmlns:p14="http://schemas.microsoft.com/office/powerpoint/2010/main" val="4891683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48EF5-0062-499B-9881-02EA9754EF4F}"/>
              </a:ext>
            </a:extLst>
          </p:cNvPr>
          <p:cNvSpPr>
            <a:spLocks noGrp="1"/>
          </p:cNvSpPr>
          <p:nvPr>
            <p:ph type="title"/>
          </p:nvPr>
        </p:nvSpPr>
        <p:spPr/>
        <p:txBody>
          <a:bodyPr/>
          <a:lstStyle/>
          <a:p>
            <a:pPr algn="ctr"/>
            <a:r>
              <a:rPr lang="en-GB" dirty="0"/>
              <a:t>limitations</a:t>
            </a:r>
          </a:p>
        </p:txBody>
      </p:sp>
      <p:sp>
        <p:nvSpPr>
          <p:cNvPr id="3" name="Content Placeholder 2">
            <a:extLst>
              <a:ext uri="{FF2B5EF4-FFF2-40B4-BE49-F238E27FC236}">
                <a16:creationId xmlns:a16="http://schemas.microsoft.com/office/drawing/2014/main" id="{A53AA771-2C6F-47BE-8A42-38B9539B26F1}"/>
              </a:ext>
            </a:extLst>
          </p:cNvPr>
          <p:cNvSpPr>
            <a:spLocks noGrp="1"/>
          </p:cNvSpPr>
          <p:nvPr>
            <p:ph idx="1"/>
          </p:nvPr>
        </p:nvSpPr>
        <p:spPr/>
        <p:txBody>
          <a:bodyPr>
            <a:normAutofit fontScale="92500" lnSpcReduction="10000"/>
          </a:bodyPr>
          <a:lstStyle/>
          <a:p>
            <a:pPr algn="ctr"/>
            <a:r>
              <a:rPr lang="en-GB" dirty="0"/>
              <a:t>Time </a:t>
            </a:r>
            <a:r>
              <a:rPr lang="en-GB" dirty="0" smtClean="0"/>
              <a:t>(Morgan, 1998).</a:t>
            </a:r>
            <a:endParaRPr lang="en-GB" dirty="0"/>
          </a:p>
          <a:p>
            <a:pPr algn="ctr"/>
            <a:r>
              <a:rPr lang="en-GB" dirty="0"/>
              <a:t>Difficult to encourage participants to contribute </a:t>
            </a:r>
          </a:p>
          <a:p>
            <a:pPr algn="ctr"/>
            <a:r>
              <a:rPr lang="en-GB" dirty="0"/>
              <a:t>Questions (Mitchell &amp; Branigan, 2000)</a:t>
            </a:r>
          </a:p>
          <a:p>
            <a:pPr algn="ctr"/>
            <a:r>
              <a:rPr lang="en-GB" dirty="0"/>
              <a:t>Dominants may feel pressured to follow the views of other participants if they are stronger characters</a:t>
            </a:r>
          </a:p>
          <a:p>
            <a:pPr algn="ctr"/>
            <a:r>
              <a:rPr lang="en-GB" dirty="0"/>
              <a:t>Homogenous participant group:</a:t>
            </a:r>
          </a:p>
          <a:p>
            <a:pPr marL="0" indent="0" algn="ctr">
              <a:buNone/>
            </a:pPr>
            <a:r>
              <a:rPr lang="en-GB" dirty="0"/>
              <a:t>- All female </a:t>
            </a:r>
          </a:p>
          <a:p>
            <a:pPr marL="0" indent="0" algn="ctr">
              <a:buNone/>
            </a:pPr>
            <a:r>
              <a:rPr lang="en-GB" dirty="0"/>
              <a:t>               -Counselling students </a:t>
            </a:r>
          </a:p>
        </p:txBody>
      </p:sp>
      <p:sp>
        <p:nvSpPr>
          <p:cNvPr id="4" name="Rectangle 3">
            <a:extLst>
              <a:ext uri="{FF2B5EF4-FFF2-40B4-BE49-F238E27FC236}">
                <a16:creationId xmlns:a16="http://schemas.microsoft.com/office/drawing/2014/main" id="{FEEC003B-56EE-4119-93AD-6A32BE3ED8CE}"/>
              </a:ext>
            </a:extLst>
          </p:cNvPr>
          <p:cNvSpPr/>
          <p:nvPr/>
        </p:nvSpPr>
        <p:spPr>
          <a:xfrm>
            <a:off x="8831915" y="4789237"/>
            <a:ext cx="6096000" cy="677108"/>
          </a:xfrm>
          <a:prstGeom prst="rect">
            <a:avLst/>
          </a:prstGeom>
        </p:spPr>
        <p:txBody>
          <a:bodyPr>
            <a:spAutoFit/>
          </a:bodyPr>
          <a:lstStyle/>
          <a:p>
            <a:r>
              <a:rPr lang="en-GB" dirty="0"/>
              <a:t>(Hennick, 2015).</a:t>
            </a:r>
            <a:endParaRPr lang="en-GB" sz="2000" dirty="0"/>
          </a:p>
          <a:p>
            <a:r>
              <a:rPr lang="en-GB" sz="2000" dirty="0"/>
              <a:t> </a:t>
            </a:r>
          </a:p>
        </p:txBody>
      </p:sp>
      <p:sp>
        <p:nvSpPr>
          <p:cNvPr id="5" name="Freeform: Shape 4">
            <a:extLst>
              <a:ext uri="{FF2B5EF4-FFF2-40B4-BE49-F238E27FC236}">
                <a16:creationId xmlns:a16="http://schemas.microsoft.com/office/drawing/2014/main" id="{36DDAFB1-5E8B-461B-8BE7-4F1DC7A01477}"/>
              </a:ext>
            </a:extLst>
          </p:cNvPr>
          <p:cNvSpPr/>
          <p:nvPr/>
        </p:nvSpPr>
        <p:spPr>
          <a:xfrm>
            <a:off x="7910111" y="4789238"/>
            <a:ext cx="778525" cy="454791"/>
          </a:xfrm>
          <a:custGeom>
            <a:avLst/>
            <a:gdLst>
              <a:gd name="connsiteX0" fmla="*/ 0 w 683108"/>
              <a:gd name="connsiteY0" fmla="*/ 0 h 330506"/>
              <a:gd name="connsiteX1" fmla="*/ 683046 w 683108"/>
              <a:gd name="connsiteY1" fmla="*/ 154236 h 330506"/>
              <a:gd name="connsiteX2" fmla="*/ 44068 w 683108"/>
              <a:gd name="connsiteY2" fmla="*/ 330506 h 330506"/>
              <a:gd name="connsiteX3" fmla="*/ 44068 w 683108"/>
              <a:gd name="connsiteY3" fmla="*/ 330506 h 330506"/>
            </a:gdLst>
            <a:ahLst/>
            <a:cxnLst>
              <a:cxn ang="0">
                <a:pos x="connsiteX0" y="connsiteY0"/>
              </a:cxn>
              <a:cxn ang="0">
                <a:pos x="connsiteX1" y="connsiteY1"/>
              </a:cxn>
              <a:cxn ang="0">
                <a:pos x="connsiteX2" y="connsiteY2"/>
              </a:cxn>
              <a:cxn ang="0">
                <a:pos x="connsiteX3" y="connsiteY3"/>
              </a:cxn>
            </a:cxnLst>
            <a:rect l="l" t="t" r="r" b="b"/>
            <a:pathLst>
              <a:path w="683108" h="330506">
                <a:moveTo>
                  <a:pt x="0" y="0"/>
                </a:moveTo>
                <a:cubicBezTo>
                  <a:pt x="337850" y="49576"/>
                  <a:pt x="675701" y="99152"/>
                  <a:pt x="683046" y="154236"/>
                </a:cubicBezTo>
                <a:cubicBezTo>
                  <a:pt x="690391" y="209320"/>
                  <a:pt x="44068" y="330506"/>
                  <a:pt x="44068" y="330506"/>
                </a:cubicBezTo>
                <a:lnTo>
                  <a:pt x="44068" y="330506"/>
                </a:lnTo>
              </a:path>
            </a:pathLst>
          </a:cu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2"/>
          <a:stretch>
            <a:fillRect/>
          </a:stretch>
        </p:blipFill>
        <p:spPr>
          <a:xfrm>
            <a:off x="8299373" y="255219"/>
            <a:ext cx="3303396" cy="1859492"/>
          </a:xfrm>
          <a:prstGeom prst="rect">
            <a:avLst/>
          </a:prstGeom>
        </p:spPr>
      </p:pic>
      <p:sp>
        <p:nvSpPr>
          <p:cNvPr id="7" name="TextBox 6"/>
          <p:cNvSpPr txBox="1"/>
          <p:nvPr/>
        </p:nvSpPr>
        <p:spPr>
          <a:xfrm>
            <a:off x="9824966" y="-21780"/>
            <a:ext cx="2495170" cy="276999"/>
          </a:xfrm>
          <a:prstGeom prst="rect">
            <a:avLst/>
          </a:prstGeom>
          <a:noFill/>
        </p:spPr>
        <p:txBody>
          <a:bodyPr wrap="none" rtlCol="0">
            <a:spAutoFit/>
          </a:bodyPr>
          <a:lstStyle/>
          <a:p>
            <a:r>
              <a:rPr lang="en-GB" sz="1200" dirty="0" smtClean="0"/>
              <a:t>Image owned by: </a:t>
            </a:r>
            <a:r>
              <a:rPr lang="en-GB" sz="1200" dirty="0" err="1" smtClean="0"/>
              <a:t>Mycustomer</a:t>
            </a:r>
            <a:r>
              <a:rPr lang="en-GB" sz="1200" dirty="0" smtClean="0"/>
              <a:t>, (2019)</a:t>
            </a:r>
            <a:endParaRPr lang="en-GB" sz="1200" dirty="0"/>
          </a:p>
        </p:txBody>
      </p:sp>
    </p:spTree>
    <p:extLst>
      <p:ext uri="{BB962C8B-B14F-4D97-AF65-F5344CB8AC3E}">
        <p14:creationId xmlns:p14="http://schemas.microsoft.com/office/powerpoint/2010/main" val="41852998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0EE78-8158-4C0B-B179-6EBD9DBE790E}"/>
              </a:ext>
            </a:extLst>
          </p:cNvPr>
          <p:cNvSpPr>
            <a:spLocks noGrp="1"/>
          </p:cNvSpPr>
          <p:nvPr>
            <p:ph type="title"/>
          </p:nvPr>
        </p:nvSpPr>
        <p:spPr/>
        <p:txBody>
          <a:bodyPr/>
          <a:lstStyle/>
          <a:p>
            <a:pPr algn="ctr"/>
            <a:r>
              <a:rPr lang="en-GB" dirty="0"/>
              <a:t>Future research/ suggestion for practice</a:t>
            </a:r>
          </a:p>
        </p:txBody>
      </p:sp>
      <p:sp>
        <p:nvSpPr>
          <p:cNvPr id="3" name="Content Placeholder 2">
            <a:extLst>
              <a:ext uri="{FF2B5EF4-FFF2-40B4-BE49-F238E27FC236}">
                <a16:creationId xmlns:a16="http://schemas.microsoft.com/office/drawing/2014/main" id="{536B0F8E-36F5-489F-9082-55662AA66B5E}"/>
              </a:ext>
            </a:extLst>
          </p:cNvPr>
          <p:cNvSpPr>
            <a:spLocks noGrp="1"/>
          </p:cNvSpPr>
          <p:nvPr>
            <p:ph idx="1"/>
          </p:nvPr>
        </p:nvSpPr>
        <p:spPr>
          <a:xfrm>
            <a:off x="2432480" y="1956252"/>
            <a:ext cx="9603275" cy="3450613"/>
          </a:xfrm>
        </p:spPr>
        <p:txBody>
          <a:bodyPr/>
          <a:lstStyle/>
          <a:p>
            <a:pPr algn="ctr"/>
            <a:r>
              <a:rPr lang="en-GB" dirty="0"/>
              <a:t>Research shows lack of public opinions on the perception of following.</a:t>
            </a:r>
          </a:p>
          <a:p>
            <a:pPr algn="ctr"/>
            <a:r>
              <a:rPr lang="en-GB" dirty="0"/>
              <a:t>Focus group reaction</a:t>
            </a:r>
          </a:p>
          <a:p>
            <a:pPr algn="ctr"/>
            <a:endParaRPr lang="en-GB" dirty="0"/>
          </a:p>
          <a:p>
            <a:pPr algn="ctr"/>
            <a:endParaRPr lang="en-GB" dirty="0"/>
          </a:p>
          <a:p>
            <a:pPr algn="ctr"/>
            <a:r>
              <a:rPr lang="en-GB" dirty="0"/>
              <a:t>Data shows that individuals were influenced by there parents and not by there friends</a:t>
            </a:r>
          </a:p>
          <a:p>
            <a:pPr algn="ctr"/>
            <a:r>
              <a:rPr lang="en-GB" dirty="0"/>
              <a:t>Friends vs family influences… is there an age limit?</a:t>
            </a:r>
          </a:p>
          <a:p>
            <a:pPr algn="ctr"/>
            <a:endParaRPr lang="en-GB" dirty="0"/>
          </a:p>
        </p:txBody>
      </p:sp>
      <p:pic>
        <p:nvPicPr>
          <p:cNvPr id="4" name="Picture 3"/>
          <p:cNvPicPr>
            <a:picLocks noChangeAspect="1"/>
          </p:cNvPicPr>
          <p:nvPr/>
        </p:nvPicPr>
        <p:blipFill>
          <a:blip r:embed="rId2"/>
          <a:stretch>
            <a:fillRect/>
          </a:stretch>
        </p:blipFill>
        <p:spPr>
          <a:xfrm>
            <a:off x="88496" y="1761120"/>
            <a:ext cx="2571750" cy="3705225"/>
          </a:xfrm>
          <a:prstGeom prst="rect">
            <a:avLst/>
          </a:prstGeom>
        </p:spPr>
      </p:pic>
      <p:sp>
        <p:nvSpPr>
          <p:cNvPr id="5" name="TextBox 4"/>
          <p:cNvSpPr txBox="1"/>
          <p:nvPr/>
        </p:nvSpPr>
        <p:spPr>
          <a:xfrm>
            <a:off x="0" y="5509363"/>
            <a:ext cx="2265300" cy="276999"/>
          </a:xfrm>
          <a:prstGeom prst="rect">
            <a:avLst/>
          </a:prstGeom>
          <a:noFill/>
        </p:spPr>
        <p:txBody>
          <a:bodyPr wrap="none" rtlCol="0">
            <a:spAutoFit/>
          </a:bodyPr>
          <a:lstStyle/>
          <a:p>
            <a:r>
              <a:rPr lang="en-GB" sz="1200" dirty="0" smtClean="0"/>
              <a:t>Image owned by: Medium, (2018).</a:t>
            </a:r>
            <a:endParaRPr lang="en-GB" sz="1200" dirty="0"/>
          </a:p>
        </p:txBody>
      </p:sp>
    </p:spTree>
    <p:extLst>
      <p:ext uri="{BB962C8B-B14F-4D97-AF65-F5344CB8AC3E}">
        <p14:creationId xmlns:p14="http://schemas.microsoft.com/office/powerpoint/2010/main" val="7802713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33B72-46C2-4243-ADBA-00ECAC12F71F}"/>
              </a:ext>
            </a:extLst>
          </p:cNvPr>
          <p:cNvSpPr>
            <a:spLocks noGrp="1"/>
          </p:cNvSpPr>
          <p:nvPr>
            <p:ph type="title"/>
          </p:nvPr>
        </p:nvSpPr>
        <p:spPr>
          <a:xfrm>
            <a:off x="-20807" y="821144"/>
            <a:ext cx="9603275" cy="1049235"/>
          </a:xfrm>
        </p:spPr>
        <p:txBody>
          <a:bodyPr/>
          <a:lstStyle/>
          <a:p>
            <a:pPr algn="ctr"/>
            <a:r>
              <a:rPr lang="en-GB" dirty="0" smtClean="0"/>
              <a:t>Conclusion + Reflection</a:t>
            </a:r>
            <a:endParaRPr lang="en-GB" dirty="0"/>
          </a:p>
        </p:txBody>
      </p:sp>
      <p:sp>
        <p:nvSpPr>
          <p:cNvPr id="3" name="Content Placeholder 2">
            <a:extLst>
              <a:ext uri="{FF2B5EF4-FFF2-40B4-BE49-F238E27FC236}">
                <a16:creationId xmlns:a16="http://schemas.microsoft.com/office/drawing/2014/main" id="{0782CAA8-E114-4A0E-8F7E-201158D903D7}"/>
              </a:ext>
            </a:extLst>
          </p:cNvPr>
          <p:cNvSpPr>
            <a:spLocks noGrp="1"/>
          </p:cNvSpPr>
          <p:nvPr>
            <p:ph idx="1"/>
          </p:nvPr>
        </p:nvSpPr>
        <p:spPr>
          <a:xfrm>
            <a:off x="1300829" y="3630090"/>
            <a:ext cx="9603275" cy="3450613"/>
          </a:xfrm>
        </p:spPr>
        <p:txBody>
          <a:bodyPr/>
          <a:lstStyle/>
          <a:p>
            <a:pPr algn="ctr"/>
            <a:r>
              <a:rPr lang="en-GB" dirty="0"/>
              <a:t>Enjoyable experience</a:t>
            </a:r>
          </a:p>
          <a:p>
            <a:pPr algn="ctr"/>
            <a:r>
              <a:rPr lang="en-GB" dirty="0"/>
              <a:t>Becoming a professional in </a:t>
            </a:r>
            <a:r>
              <a:rPr lang="en-GB" dirty="0" smtClean="0"/>
              <a:t>research</a:t>
            </a:r>
            <a:endParaRPr lang="en-GB" dirty="0"/>
          </a:p>
          <a:p>
            <a:pPr algn="ctr"/>
            <a:r>
              <a:rPr lang="en-GB" dirty="0"/>
              <a:t>Conducting my own research proposal </a:t>
            </a:r>
          </a:p>
          <a:p>
            <a:pPr marL="0" indent="0" algn="ctr">
              <a:buNone/>
            </a:pPr>
            <a:r>
              <a:rPr lang="en-GB" dirty="0"/>
              <a:t>-With academia literature</a:t>
            </a:r>
          </a:p>
          <a:p>
            <a:pPr marL="0" indent="0" algn="ctr">
              <a:buNone/>
            </a:pPr>
            <a:r>
              <a:rPr lang="en-GB" dirty="0"/>
              <a:t>-Focus group</a:t>
            </a:r>
          </a:p>
          <a:p>
            <a:pPr algn="ctr"/>
            <a:endParaRPr lang="en-GB" dirty="0"/>
          </a:p>
        </p:txBody>
      </p:sp>
      <p:sp>
        <p:nvSpPr>
          <p:cNvPr id="4" name="Content Placeholder 2">
            <a:extLst>
              <a:ext uri="{FF2B5EF4-FFF2-40B4-BE49-F238E27FC236}">
                <a16:creationId xmlns:a16="http://schemas.microsoft.com/office/drawing/2014/main" id="{3BC4FF6A-2D83-4E40-B721-578587CEC67F}"/>
              </a:ext>
            </a:extLst>
          </p:cNvPr>
          <p:cNvSpPr txBox="1">
            <a:spLocks/>
          </p:cNvSpPr>
          <p:nvPr/>
        </p:nvSpPr>
        <p:spPr>
          <a:xfrm>
            <a:off x="1058591" y="1921645"/>
            <a:ext cx="9603275" cy="3450613"/>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algn="ctr"/>
            <a:r>
              <a:rPr lang="en-GB" dirty="0" smtClean="0"/>
              <a:t>Research provided evidence:</a:t>
            </a:r>
          </a:p>
          <a:p>
            <a:pPr algn="ctr"/>
            <a:r>
              <a:rPr lang="en-GB" dirty="0" smtClean="0"/>
              <a:t>Eye opener to sub consciously and consciously following</a:t>
            </a:r>
          </a:p>
          <a:p>
            <a:pPr algn="ctr"/>
            <a:r>
              <a:rPr lang="en-GB" dirty="0" smtClean="0"/>
              <a:t>The perception that they ALL follow</a:t>
            </a:r>
          </a:p>
          <a:p>
            <a:pPr marL="0" indent="0" algn="ctr">
              <a:buFont typeface="Arial" panose="020B0604020202020204" pitchFamily="34" charset="0"/>
              <a:buNone/>
            </a:pPr>
            <a:endParaRPr lang="en-GB" dirty="0"/>
          </a:p>
        </p:txBody>
      </p:sp>
      <p:pic>
        <p:nvPicPr>
          <p:cNvPr id="5" name="Picture 4"/>
          <p:cNvPicPr>
            <a:picLocks noChangeAspect="1"/>
          </p:cNvPicPr>
          <p:nvPr/>
        </p:nvPicPr>
        <p:blipFill>
          <a:blip r:embed="rId2"/>
          <a:stretch>
            <a:fillRect/>
          </a:stretch>
        </p:blipFill>
        <p:spPr>
          <a:xfrm>
            <a:off x="7744690" y="70188"/>
            <a:ext cx="4131426" cy="2167831"/>
          </a:xfrm>
          <a:prstGeom prst="rect">
            <a:avLst/>
          </a:prstGeom>
        </p:spPr>
      </p:pic>
      <p:sp>
        <p:nvSpPr>
          <p:cNvPr id="6" name="TextBox 5"/>
          <p:cNvSpPr txBox="1"/>
          <p:nvPr/>
        </p:nvSpPr>
        <p:spPr>
          <a:xfrm>
            <a:off x="9592887" y="2175634"/>
            <a:ext cx="2137958" cy="276999"/>
          </a:xfrm>
          <a:prstGeom prst="rect">
            <a:avLst/>
          </a:prstGeom>
          <a:noFill/>
        </p:spPr>
        <p:txBody>
          <a:bodyPr wrap="none" rtlCol="0">
            <a:spAutoFit/>
          </a:bodyPr>
          <a:lstStyle/>
          <a:p>
            <a:r>
              <a:rPr lang="en-GB" sz="1200" dirty="0" smtClean="0"/>
              <a:t>Image owned by: 123RF, (2019).</a:t>
            </a:r>
            <a:endParaRPr lang="en-GB" sz="1200" dirty="0"/>
          </a:p>
        </p:txBody>
      </p:sp>
    </p:spTree>
    <p:extLst>
      <p:ext uri="{BB962C8B-B14F-4D97-AF65-F5344CB8AC3E}">
        <p14:creationId xmlns:p14="http://schemas.microsoft.com/office/powerpoint/2010/main" val="24465715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95F82-9BEA-4B83-9237-E5F903A54B2E}"/>
              </a:ext>
            </a:extLst>
          </p:cNvPr>
          <p:cNvSpPr>
            <a:spLocks noGrp="1"/>
          </p:cNvSpPr>
          <p:nvPr>
            <p:ph type="title"/>
          </p:nvPr>
        </p:nvSpPr>
        <p:spPr>
          <a:xfrm>
            <a:off x="1273339" y="586048"/>
            <a:ext cx="9603275" cy="1049235"/>
          </a:xfrm>
        </p:spPr>
        <p:txBody>
          <a:bodyPr/>
          <a:lstStyle/>
          <a:p>
            <a:pPr algn="ctr"/>
            <a:r>
              <a:rPr lang="en-GB" b="1" dirty="0"/>
              <a:t>Thank you for listening any questions?</a:t>
            </a:r>
          </a:p>
        </p:txBody>
      </p:sp>
      <p:sp>
        <p:nvSpPr>
          <p:cNvPr id="3" name="Smiley Face 2"/>
          <p:cNvSpPr/>
          <p:nvPr/>
        </p:nvSpPr>
        <p:spPr>
          <a:xfrm>
            <a:off x="4591153" y="2443942"/>
            <a:ext cx="2651760" cy="2435629"/>
          </a:xfrm>
          <a:prstGeom prst="smileyFac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83758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693C3-E393-443C-8AD9-996D55D57CA2}"/>
              </a:ext>
            </a:extLst>
          </p:cNvPr>
          <p:cNvSpPr>
            <a:spLocks noGrp="1"/>
          </p:cNvSpPr>
          <p:nvPr>
            <p:ph type="title"/>
          </p:nvPr>
        </p:nvSpPr>
        <p:spPr/>
        <p:txBody>
          <a:bodyPr/>
          <a:lstStyle/>
          <a:p>
            <a:pPr algn="ctr"/>
            <a:r>
              <a:rPr lang="en-GB" dirty="0"/>
              <a:t>reference</a:t>
            </a:r>
          </a:p>
        </p:txBody>
      </p:sp>
      <p:sp>
        <p:nvSpPr>
          <p:cNvPr id="6" name="Content Placeholder 2">
            <a:extLst>
              <a:ext uri="{FF2B5EF4-FFF2-40B4-BE49-F238E27FC236}">
                <a16:creationId xmlns:a16="http://schemas.microsoft.com/office/drawing/2014/main" id="{0F583198-E560-4CB3-9315-8614C9E7048E}"/>
              </a:ext>
            </a:extLst>
          </p:cNvPr>
          <p:cNvSpPr>
            <a:spLocks noGrp="1"/>
          </p:cNvSpPr>
          <p:nvPr/>
        </p:nvSpPr>
        <p:spPr>
          <a:xfrm>
            <a:off x="289933" y="2016151"/>
            <a:ext cx="12749560" cy="2366278"/>
          </a:xfrm>
          <a:prstGeom prst="rect">
            <a:avLst/>
          </a:prstGeom>
        </p:spPr>
        <p:txBody>
          <a:bodyPr vert="horz" lIns="91440" tIns="45720" rIns="91440" bIns="45720" rtlCol="0" anchor="t">
            <a:noAutofit/>
          </a:bodyPr>
          <a:lstStyle/>
          <a:p>
            <a:pPr algn="ctr">
              <a:lnSpc>
                <a:spcPct val="150000"/>
              </a:lnSpc>
              <a:spcBef>
                <a:spcPts val="1000"/>
              </a:spcBef>
              <a:spcAft>
                <a:spcPts val="800"/>
              </a:spcAft>
            </a:pPr>
            <a:endParaRPr lang="en-GB" sz="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Rectangle 7">
            <a:extLst>
              <a:ext uri="{FF2B5EF4-FFF2-40B4-BE49-F238E27FC236}">
                <a16:creationId xmlns:a16="http://schemas.microsoft.com/office/drawing/2014/main" id="{329F188F-8606-4F62-A387-CA1450DFD605}"/>
              </a:ext>
            </a:extLst>
          </p:cNvPr>
          <p:cNvSpPr/>
          <p:nvPr/>
        </p:nvSpPr>
        <p:spPr>
          <a:xfrm>
            <a:off x="409464" y="931531"/>
            <a:ext cx="11687503" cy="5293757"/>
          </a:xfrm>
          <a:prstGeom prst="rect">
            <a:avLst/>
          </a:prstGeom>
        </p:spPr>
        <p:txBody>
          <a:bodyPr wrap="square">
            <a:spAutoFit/>
          </a:bodyPr>
          <a:lstStyle/>
          <a:p>
            <a:r>
              <a:rPr lang="en-GB" sz="1100" dirty="0"/>
              <a:t> </a:t>
            </a:r>
          </a:p>
          <a:p>
            <a:r>
              <a:rPr lang="en-GB" sz="1100" dirty="0"/>
              <a:t> </a:t>
            </a:r>
          </a:p>
          <a:p>
            <a:r>
              <a:rPr lang="en-GB" sz="1100" dirty="0"/>
              <a:t>123RF (2019) Reflection. [Image] Available at: </a:t>
            </a:r>
            <a:r>
              <a:rPr lang="en-GB" sz="1100" u="sng" dirty="0">
                <a:hlinkClick r:id="rId2"/>
              </a:rPr>
              <a:t>https://www.123rf.com/clipart-vector/reflection.html?oriSearch=mirror+reflection&amp;sti=obo0nfl05kmmnyuo5o|</a:t>
            </a:r>
            <a:r>
              <a:rPr lang="en-GB" sz="1100" dirty="0"/>
              <a:t> [Accessed on: 13/05/2019]</a:t>
            </a:r>
          </a:p>
          <a:p>
            <a:r>
              <a:rPr lang="en-GB" sz="1100" dirty="0" err="1"/>
              <a:t>Bagnoli</a:t>
            </a:r>
            <a:r>
              <a:rPr lang="en-GB" sz="1100" dirty="0"/>
              <a:t>, A., &amp; Clark, A. (2010). Focus groups with young people: A participatory approach to research planning. Journal of Youth Studies, 13, 101–119. doi:10.1080/13676260903173504</a:t>
            </a:r>
          </a:p>
          <a:p>
            <a:r>
              <a:rPr lang="en-GB" sz="1100" dirty="0"/>
              <a:t>Bergin, C., Talley, S., &amp; Hamer, L. (2003). Prosocial behaviours of young adolescents: A focus group study. Journal of Adolescence, </a:t>
            </a:r>
          </a:p>
          <a:p>
            <a:r>
              <a:rPr lang="en-GB" sz="1100" dirty="0"/>
              <a:t>Braun, V., Clarke, V. (2006). Using thematic analysis in psychology. Qualitative Research in Psychology, 3, 77–101. doi:10.1191/1478088706qp063oa</a:t>
            </a:r>
          </a:p>
          <a:p>
            <a:r>
              <a:rPr lang="en-GB" sz="1100" dirty="0"/>
              <a:t>Business Dictionary. (2019).  Focus group/ [Online] Available at: </a:t>
            </a:r>
            <a:r>
              <a:rPr lang="en-GB" sz="1100" u="sng" dirty="0">
                <a:hlinkClick r:id="rId3"/>
              </a:rPr>
              <a:t>http://www.businessdictionary.com/definition/focus-group.html</a:t>
            </a:r>
            <a:r>
              <a:rPr lang="en-GB" sz="1100" dirty="0"/>
              <a:t> [Accessed on: 29/04/2019]</a:t>
            </a:r>
          </a:p>
          <a:p>
            <a:r>
              <a:rPr lang="en-GB" sz="1100" dirty="0" err="1"/>
              <a:t>Coultas</a:t>
            </a:r>
            <a:r>
              <a:rPr lang="en-GB" sz="1100" dirty="0"/>
              <a:t>, J. C. (2004). When in Rome….An evolutionary perspective on conformity. Group processes &amp; Intergroup relations, Vol. 7 (4), 317-331. </a:t>
            </a:r>
          </a:p>
          <a:p>
            <a:r>
              <a:rPr lang="en-GB" sz="1100" dirty="0"/>
              <a:t>Deutsch, M. &amp; Gerrard, H.B. (1955). A study of normative and informational social influences upon individual judgement. [PDF] The journal of abnormal and social psychology Available at: web.comhem.se/u52239948/08/deutsch55.pdf  [Accessed on: 05/02/2019]</a:t>
            </a:r>
          </a:p>
          <a:p>
            <a:r>
              <a:rPr lang="en-GB" sz="1100" dirty="0"/>
              <a:t>Gough, B., Fry, G., Grogan, S., &amp; Conner, M. (2009). Why do young adult smokers continue to smoke despite the health risks? A focus group study. Psychology and Health, 24, 203–220. doi:10.1080/ 08870440701670570 </a:t>
            </a:r>
          </a:p>
          <a:p>
            <a:r>
              <a:rPr lang="en-GB" sz="1100" dirty="0"/>
              <a:t>Hennick, M.M. (2015). Understanding focus group discussions. Oxford University Press.</a:t>
            </a:r>
          </a:p>
          <a:p>
            <a:r>
              <a:rPr lang="en-GB" sz="1100" dirty="0"/>
              <a:t>Krueger, R., &amp; Casey, M. (2009). Focus group: A practical guide for applied research (3</a:t>
            </a:r>
            <a:r>
              <a:rPr lang="en-GB" sz="1100" baseline="30000" dirty="0"/>
              <a:t>rd</a:t>
            </a:r>
            <a:r>
              <a:rPr lang="en-GB" sz="1100" dirty="0"/>
              <a:t> </a:t>
            </a:r>
            <a:r>
              <a:rPr lang="en-GB" sz="1100" dirty="0" err="1"/>
              <a:t>ed</a:t>
            </a:r>
            <a:r>
              <a:rPr lang="en-GB" sz="1100" dirty="0"/>
              <a:t>). Thousand Oaks, CA: Sage publications.</a:t>
            </a:r>
          </a:p>
          <a:p>
            <a:r>
              <a:rPr lang="en-GB" sz="1100" dirty="0"/>
              <a:t>Krueger, R., &amp; Casey, M. (2009). Focus group: A practical guide for applied research (4th </a:t>
            </a:r>
            <a:r>
              <a:rPr lang="en-GB" sz="1100" dirty="0" err="1"/>
              <a:t>ed</a:t>
            </a:r>
            <a:r>
              <a:rPr lang="en-GB" sz="1100" dirty="0"/>
              <a:t>). Thousand Oaks, CA: Sage publications.</a:t>
            </a:r>
          </a:p>
          <a:p>
            <a:r>
              <a:rPr lang="en-GB" sz="1100" dirty="0"/>
              <a:t>Medium, (2018) Using research to see into the future. [Image] Available at: </a:t>
            </a:r>
            <a:r>
              <a:rPr lang="en-GB" sz="1100" u="sng" dirty="0">
                <a:hlinkClick r:id="rId4"/>
              </a:rPr>
              <a:t>https://medium.com/paloit/using-research-to-see-into-the-future-c71d51d6396c</a:t>
            </a:r>
            <a:r>
              <a:rPr lang="en-GB" sz="1100" dirty="0"/>
              <a:t> [Accessed on: 13/05/2019]</a:t>
            </a:r>
          </a:p>
          <a:p>
            <a:r>
              <a:rPr lang="en-GB" sz="1100" dirty="0"/>
              <a:t>Mitchell, K., &amp; </a:t>
            </a:r>
            <a:r>
              <a:rPr lang="en-GB" sz="1100" dirty="0" err="1"/>
              <a:t>Branigan</a:t>
            </a:r>
            <a:r>
              <a:rPr lang="en-GB" sz="1100" dirty="0"/>
              <a:t>, P. (2000). Using focus groups to evaluate health promotion interventions. Health Education, 100, 261–268. doi:10.1108/ 09654280010354887 </a:t>
            </a:r>
          </a:p>
          <a:p>
            <a:r>
              <a:rPr lang="en-GB" sz="1100" dirty="0"/>
              <a:t>Morgan, D.L. (1998) Planning a focus group. Sage publications, Inc.</a:t>
            </a:r>
          </a:p>
          <a:p>
            <a:r>
              <a:rPr lang="en-GB" sz="1100" dirty="0" err="1"/>
              <a:t>Mycustomer</a:t>
            </a:r>
            <a:r>
              <a:rPr lang="en-GB" sz="1100" dirty="0"/>
              <a:t>, (2019). Understanding customer journeys: The four limitations of traditional analytics tools. [image] Available at: </a:t>
            </a:r>
            <a:r>
              <a:rPr lang="en-GB" sz="1100" u="sng" dirty="0">
                <a:hlinkClick r:id="rId5"/>
              </a:rPr>
              <a:t>https://www.mycustomer.com/experience/engagement/understanding-customer-journeys-the-four-limitations-of-traditional-analytics</a:t>
            </a:r>
            <a:r>
              <a:rPr lang="en-GB" sz="1100" dirty="0"/>
              <a:t> [Accessed on: 13.05/2019]</a:t>
            </a:r>
          </a:p>
          <a:p>
            <a:r>
              <a:rPr lang="en-GB" sz="1100" dirty="0"/>
              <a:t>Owen, S. (2001). The practical, methodological and ethical dilemmas of conducting focus groups with vulnerable clients. Journal of Advanced Nursing, 36, 652–658. doi:10.1046/j.1365-2648.2001 .02030.x </a:t>
            </a:r>
          </a:p>
          <a:p>
            <a:r>
              <a:rPr lang="en-GB" sz="1100" dirty="0"/>
              <a:t>prosperity, (2018) methodology image. [image] Available at:</a:t>
            </a:r>
            <a:r>
              <a:rPr lang="en-GB" sz="1100" u="sng" dirty="0">
                <a:hlinkClick r:id="rId6"/>
              </a:rPr>
              <a:t> https://www.prosperity.com/about/methodology</a:t>
            </a:r>
            <a:r>
              <a:rPr lang="en-GB" sz="1100" dirty="0"/>
              <a:t> [Accessed 13/05/2019]</a:t>
            </a:r>
          </a:p>
          <a:p>
            <a:r>
              <a:rPr lang="en-GB" sz="1100" dirty="0"/>
              <a:t>Refactoring, (2019). Long method. [image] Available at: </a:t>
            </a:r>
            <a:r>
              <a:rPr lang="en-GB" sz="1100" u="sng" dirty="0">
                <a:hlinkClick r:id="rId7"/>
              </a:rPr>
              <a:t>https://refactoring.guru/smells/long-method</a:t>
            </a:r>
            <a:r>
              <a:rPr lang="en-GB" sz="1100" dirty="0"/>
              <a:t> [Accessed on 13/05/2019]</a:t>
            </a:r>
          </a:p>
          <a:p>
            <a:r>
              <a:rPr lang="en-GB" sz="1100" dirty="0"/>
              <a:t>Research gate (2019). </a:t>
            </a:r>
            <a:r>
              <a:rPr lang="en-GB" sz="1100" dirty="0" err="1"/>
              <a:t>Thematical</a:t>
            </a:r>
            <a:r>
              <a:rPr lang="en-GB" sz="1100" dirty="0"/>
              <a:t> analysis steps. [online] available at: </a:t>
            </a:r>
            <a:r>
              <a:rPr lang="en-GB" sz="1100" u="sng" dirty="0">
                <a:hlinkClick r:id="rId8"/>
              </a:rPr>
              <a:t>https://www.researchgate.net/figure/Six-step-thematic-analysis-procedure-Braun-Clarke_tbl1_329537894</a:t>
            </a:r>
            <a:r>
              <a:rPr lang="en-GB" sz="1100" dirty="0"/>
              <a:t> [Accessed on: 15/05/2019]</a:t>
            </a:r>
          </a:p>
          <a:p>
            <a:r>
              <a:rPr lang="en-GB" sz="1100" dirty="0" err="1"/>
              <a:t>Sandelowski</a:t>
            </a:r>
            <a:r>
              <a:rPr lang="en-GB" sz="1100" dirty="0"/>
              <a:t>, M. (2004) ‘</a:t>
            </a:r>
            <a:r>
              <a:rPr lang="en-GB" sz="1100" i="1" dirty="0"/>
              <a:t>Qualitative Research</a:t>
            </a:r>
            <a:r>
              <a:rPr lang="en-GB" sz="1100" dirty="0"/>
              <a:t>’, in Lewis-Beck, M., </a:t>
            </a:r>
            <a:r>
              <a:rPr lang="en-GB" sz="1100" dirty="0" err="1"/>
              <a:t>Bryman</a:t>
            </a:r>
            <a:r>
              <a:rPr lang="en-GB" sz="1100" dirty="0"/>
              <a:t>, A., and Liao, T. (</a:t>
            </a:r>
            <a:r>
              <a:rPr lang="en-GB" sz="1100" dirty="0" err="1"/>
              <a:t>eds</a:t>
            </a:r>
            <a:r>
              <a:rPr lang="en-GB" sz="1100" dirty="0"/>
              <a:t>) </a:t>
            </a:r>
            <a:r>
              <a:rPr lang="en-GB" sz="1100" i="1" dirty="0"/>
              <a:t>The Sage </a:t>
            </a:r>
            <a:r>
              <a:rPr lang="en-GB" sz="1100" i="1" dirty="0" err="1"/>
              <a:t>Encyclopedia</a:t>
            </a:r>
            <a:r>
              <a:rPr lang="en-GB" sz="1100" i="1" dirty="0"/>
              <a:t> of Social Science Research Methods</a:t>
            </a:r>
            <a:r>
              <a:rPr lang="en-GB" sz="1100" dirty="0"/>
              <a:t>, Thousand Oaks CA, Sage</a:t>
            </a:r>
          </a:p>
          <a:p>
            <a:r>
              <a:rPr lang="en-GB" sz="1100" dirty="0"/>
              <a:t>Sherriff, N., </a:t>
            </a:r>
            <a:r>
              <a:rPr lang="en-GB" sz="1100" dirty="0" err="1"/>
              <a:t>Gugglberger</a:t>
            </a:r>
            <a:r>
              <a:rPr lang="en-GB" sz="1100" dirty="0"/>
              <a:t> , L., Hall., C. &amp; Scholes, J. (2014). “From Start to Finish”: Practical and Ethical Considerations in the Use of Focus Groups to Evaluate Sexual Health Service Interventions for Young People. American Psychological Association. Vol. 1, No. 2, 92–106 </a:t>
            </a:r>
          </a:p>
          <a:p>
            <a:r>
              <a:rPr lang="en-GB" sz="1100" dirty="0"/>
              <a:t>Smith, R.E., Mackie, M.D. and Claypool, M.H. (2015) Social Psychology. Fourth Edition. Taylor and Francis</a:t>
            </a:r>
          </a:p>
          <a:p>
            <a:r>
              <a:rPr lang="en-GB" sz="1100" dirty="0"/>
              <a:t>The Guardian. (1999). Eichmann memoirs published. [Online]. Available at: </a:t>
            </a:r>
            <a:r>
              <a:rPr lang="en-GB" sz="1100" u="sng" dirty="0">
                <a:hlinkClick r:id="rId9"/>
              </a:rPr>
              <a:t>https://www.theguardian.com/world/1999/aug/12/2</a:t>
            </a:r>
            <a:r>
              <a:rPr lang="en-GB" sz="1100" dirty="0"/>
              <a:t> [Accessed on: 13/11/2018] </a:t>
            </a:r>
          </a:p>
          <a:p>
            <a:r>
              <a:rPr lang="en-GB" sz="1100" dirty="0"/>
              <a:t> </a:t>
            </a:r>
          </a:p>
          <a:p>
            <a:endParaRPr lang="en-GB" sz="700" dirty="0" smtClean="0"/>
          </a:p>
        </p:txBody>
      </p:sp>
    </p:spTree>
    <p:extLst>
      <p:ext uri="{BB962C8B-B14F-4D97-AF65-F5344CB8AC3E}">
        <p14:creationId xmlns:p14="http://schemas.microsoft.com/office/powerpoint/2010/main" val="1782656492"/>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4460</TotalTime>
  <Words>1178</Words>
  <Application>Microsoft Office PowerPoint</Application>
  <PresentationFormat>Widescreen</PresentationFormat>
  <Paragraphs>193</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Gill Sans MT</vt:lpstr>
      <vt:lpstr>Times New Roman</vt:lpstr>
      <vt:lpstr>Gallery</vt:lpstr>
      <vt:lpstr>Empirical research methods</vt:lpstr>
      <vt:lpstr>Philosophy of following   students view on the perception of following</vt:lpstr>
      <vt:lpstr> The whos,  the why,  the when</vt:lpstr>
      <vt:lpstr>Methodology </vt:lpstr>
      <vt:lpstr>Strengths of focus group  </vt:lpstr>
      <vt:lpstr>Methods</vt:lpstr>
      <vt:lpstr>Data analysis</vt:lpstr>
      <vt:lpstr> Why change the brick if the brick holds the house?</vt:lpstr>
      <vt:lpstr> the fight for individualism</vt:lpstr>
      <vt:lpstr>The web of social media </vt:lpstr>
      <vt:lpstr>PowerPoint Presentation</vt:lpstr>
      <vt:lpstr>limitations</vt:lpstr>
      <vt:lpstr>Future research/ suggestion for practice</vt:lpstr>
      <vt:lpstr>Conclusion + Reflection</vt:lpstr>
      <vt:lpstr>Thank you for listening any questions?</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Empirical research methods  Final assignment  Alisha Gronland  p148956</dc:title>
  <dc:creator>Alisha</dc:creator>
  <cp:lastModifiedBy>Alisha Gronland (P148956)</cp:lastModifiedBy>
  <cp:revision>76</cp:revision>
  <dcterms:created xsi:type="dcterms:W3CDTF">2019-04-26T14:26:10Z</dcterms:created>
  <dcterms:modified xsi:type="dcterms:W3CDTF">2019-05-13T18:45:32Z</dcterms:modified>
</cp:coreProperties>
</file>