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75" r:id="rId6"/>
    <p:sldId id="270" r:id="rId7"/>
    <p:sldId id="258" r:id="rId8"/>
    <p:sldId id="274" r:id="rId9"/>
    <p:sldId id="268" r:id="rId10"/>
    <p:sldId id="273" r:id="rId11"/>
    <p:sldId id="260" r:id="rId12"/>
    <p:sldId id="272" r:id="rId13"/>
    <p:sldId id="262" r:id="rId14"/>
    <p:sldId id="263" r:id="rId15"/>
    <p:sldId id="264" r:id="rId16"/>
    <p:sldId id="266" r:id="rId17"/>
    <p:sldId id="276" r:id="rId18"/>
    <p:sldId id="265" r:id="rId19"/>
    <p:sldId id="261" r:id="rId20"/>
    <p:sldId id="271" r:id="rId21"/>
    <p:sldId id="278" r:id="rId22"/>
    <p:sldId id="27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353" autoAdjust="0"/>
    <p:restoredTop sz="94660"/>
  </p:normalViewPr>
  <p:slideViewPr>
    <p:cSldViewPr snapToGrid="0">
      <p:cViewPr varScale="1">
        <p:scale>
          <a:sx n="97" d="100"/>
          <a:sy n="97" d="100"/>
        </p:scale>
        <p:origin x="106"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2FD9EA-ED7D-4532-ADD9-C386C26E579E}" type="datetimeFigureOut">
              <a:rPr lang="en-GB" smtClean="0"/>
              <a:t>25/02/2021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F21AE3-6793-4446-9940-D4489BA59C7F}" type="slidenum">
              <a:rPr lang="en-GB" smtClean="0"/>
              <a:t>‹#›</a:t>
            </a:fld>
            <a:endParaRPr lang="en-GB"/>
          </a:p>
        </p:txBody>
      </p:sp>
    </p:spTree>
    <p:extLst>
      <p:ext uri="{BB962C8B-B14F-4D97-AF65-F5344CB8AC3E}">
        <p14:creationId xmlns:p14="http://schemas.microsoft.com/office/powerpoint/2010/main" val="11022024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D255-D819-44D2-B801-57BCD023DF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1A232F1-09F7-4EC4-B9D5-945020D7B2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65DAEE7-B13C-424B-96B9-213147FA8FBE}"/>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1CB27F5D-8341-4CA4-BCA9-C73C86D207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FB0A7A-B9E8-4C59-8443-725CA414CAC3}"/>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1506454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A293A-AB04-4C2F-9529-466FEE1934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8A838C-4846-47F6-99B5-EEAE215077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5F0720-DFA9-4FAE-B0A9-44697FD11B2B}"/>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8F7AF284-B127-442A-84F3-B58FFAB945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5D8BA-7E4B-4CD0-89BC-87FD225CE60C}"/>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411879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3E8C9-8FD9-4C36-A700-CD560000D6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5AEF2B-CE74-4674-A385-D570981B1DE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4D3934-D902-4D10-AE88-BA0231FF7E29}"/>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A8B1533D-DA69-4FD7-813B-4DE7B6E538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1A28EF-FF3E-40C4-9558-D3AD19794BD9}"/>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577263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46CEB-DA01-4D81-8BBA-B950D614A2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4F742F-977A-4547-97A5-18A78867097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FF4E36-D431-49ED-BD22-CAA2B25FB5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60F84F-3C44-4908-A532-677B6A1EAA5F}"/>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6" name="Footer Placeholder 5">
            <a:extLst>
              <a:ext uri="{FF2B5EF4-FFF2-40B4-BE49-F238E27FC236}">
                <a16:creationId xmlns:a16="http://schemas.microsoft.com/office/drawing/2014/main" id="{81AB1858-0ED1-48B5-8DB6-02FE650FE7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1445BE-FE0E-47D0-8FBB-4D8BBA122E52}"/>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3694932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CFE58-6689-41C2-85F4-E726FB56CE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972B5B-269A-49E4-BFD8-638A887DCF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9885C2-69E4-455F-8014-ECC3804FB8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732F6A-06D4-4594-B988-D1480F6B17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CFDC21-1D50-4EC5-AA3F-645F3888C2D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D92C6C5-38A1-4E3D-98A1-DB3A1E9EF04C}"/>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8" name="Footer Placeholder 7">
            <a:extLst>
              <a:ext uri="{FF2B5EF4-FFF2-40B4-BE49-F238E27FC236}">
                <a16:creationId xmlns:a16="http://schemas.microsoft.com/office/drawing/2014/main" id="{1F566264-94E0-4CA8-A39C-BC0B22B7A3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ACDC15C-8E90-4EED-BF4A-587E1599C523}"/>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1305042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AF75E-6767-462D-92B9-BF73740F49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FC3A18F-5E86-49A6-867E-FDBB1BF9AA87}"/>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4" name="Footer Placeholder 3">
            <a:extLst>
              <a:ext uri="{FF2B5EF4-FFF2-40B4-BE49-F238E27FC236}">
                <a16:creationId xmlns:a16="http://schemas.microsoft.com/office/drawing/2014/main" id="{4869B290-89C8-4A66-B964-0B5E4C5D4F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877DF5-4C47-4E3D-8E24-00C2E8DA1B37}"/>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16929006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C9DD4A-F50B-4AD0-96A9-63F2E2EC624A}"/>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3" name="Footer Placeholder 2">
            <a:extLst>
              <a:ext uri="{FF2B5EF4-FFF2-40B4-BE49-F238E27FC236}">
                <a16:creationId xmlns:a16="http://schemas.microsoft.com/office/drawing/2014/main" id="{4AB7A0D4-1523-4D47-B96D-BAB5075C6B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3B99019-9909-432C-A777-B45324BBB26D}"/>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3949321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D2A82-1CD4-4BCA-868B-282775797D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C55634F-B47E-4B06-8A7D-DE7DA7967B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C47966-ED73-43A3-A368-67152495B3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C08E5B-2F58-4AB2-A718-679555E732CC}"/>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6" name="Footer Placeholder 5">
            <a:extLst>
              <a:ext uri="{FF2B5EF4-FFF2-40B4-BE49-F238E27FC236}">
                <a16:creationId xmlns:a16="http://schemas.microsoft.com/office/drawing/2014/main" id="{4701AA01-D705-4B4F-8672-FDB1581B280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B8791B-6D2F-4272-9FFE-14A0EF9AB61E}"/>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760189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E0FE2-5AB6-472E-BCDE-5D42AE5923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089DF3-AB5A-4686-89FA-62E2F82D96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5FDF93-EE2B-43EB-8727-E45B5F0147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49B604-5B5C-4337-B415-E7119D907774}"/>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6" name="Footer Placeholder 5">
            <a:extLst>
              <a:ext uri="{FF2B5EF4-FFF2-40B4-BE49-F238E27FC236}">
                <a16:creationId xmlns:a16="http://schemas.microsoft.com/office/drawing/2014/main" id="{3AAEA879-584F-49AD-8466-10BDCAC7C6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0A2B48-D343-445C-9A28-AFD42D21726A}"/>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7745621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4937-352F-4C4C-9A64-7D785A2CAD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AEE1D6-89F4-43AF-ABA5-D2D347ED09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F1E3B0-41AE-4980-B101-8EC26C5C487A}"/>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E5378EAA-24BB-4F5C-B4F2-0A59F42FA9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04CBA2-8F5E-4581-9C47-CEE0B0E2AF81}"/>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1847681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3C3A4A-29C3-439C-A233-8472197344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A5096D-8B2C-41D5-BB4C-51C91C3C9B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3D78E0-FC77-4EE1-BAB2-AC931AF44B64}"/>
              </a:ext>
            </a:extLst>
          </p:cNvPr>
          <p:cNvSpPr>
            <a:spLocks noGrp="1"/>
          </p:cNvSpPr>
          <p:nvPr>
            <p:ph type="dt" sz="half" idx="10"/>
          </p:nvPr>
        </p:nvSpPr>
        <p:spPr/>
        <p:txBody>
          <a:body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B4DA5F31-9090-4B62-B4CB-14EFE97B6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F72013-AB0B-4DAD-9090-A8D2457E1DB1}"/>
              </a:ext>
            </a:extLst>
          </p:cNvPr>
          <p:cNvSpPr>
            <a:spLocks noGrp="1"/>
          </p:cNvSpPr>
          <p:nvPr>
            <p:ph type="sldNum" sz="quarter" idx="12"/>
          </p:nvPr>
        </p:nvSpPr>
        <p:spPr/>
        <p:txBody>
          <a:bodyPr/>
          <a:lstStyle/>
          <a:p>
            <a:fld id="{3AA03B68-C565-4EDB-ADCD-22D242AC3D95}" type="slidenum">
              <a:rPr lang="en-GB" smtClean="0"/>
              <a:t>‹#›</a:t>
            </a:fld>
            <a:endParaRPr lang="en-GB"/>
          </a:p>
        </p:txBody>
      </p:sp>
    </p:spTree>
    <p:extLst>
      <p:ext uri="{BB962C8B-B14F-4D97-AF65-F5344CB8AC3E}">
        <p14:creationId xmlns:p14="http://schemas.microsoft.com/office/powerpoint/2010/main" val="609707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A4F722-F4F1-477D-BE07-8C5D01ECA0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36671-7258-4007-93A2-C764E78191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562F29-6171-49EE-9BC3-2C76518E02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33D39F-7958-487E-B924-6B45DFE75E87}" type="datetimeFigureOut">
              <a:rPr lang="en-GB" smtClean="0"/>
              <a:t>25/02/2021</a:t>
            </a:fld>
            <a:endParaRPr lang="en-GB"/>
          </a:p>
        </p:txBody>
      </p:sp>
      <p:sp>
        <p:nvSpPr>
          <p:cNvPr id="5" name="Footer Placeholder 4">
            <a:extLst>
              <a:ext uri="{FF2B5EF4-FFF2-40B4-BE49-F238E27FC236}">
                <a16:creationId xmlns:a16="http://schemas.microsoft.com/office/drawing/2014/main" id="{B27CAA88-6DD6-4E5D-8141-0CBBC1D8B95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908044-81C4-4CBD-9A85-B545B4D216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A03B68-C565-4EDB-ADCD-22D242AC3D95}" type="slidenum">
              <a:rPr lang="en-GB" smtClean="0"/>
              <a:t>‹#›</a:t>
            </a:fld>
            <a:endParaRPr lang="en-GB"/>
          </a:p>
        </p:txBody>
      </p:sp>
    </p:spTree>
    <p:extLst>
      <p:ext uri="{BB962C8B-B14F-4D97-AF65-F5344CB8AC3E}">
        <p14:creationId xmlns:p14="http://schemas.microsoft.com/office/powerpoint/2010/main" val="27998729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legislation.gov.uk/2004?title=care%20ac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27"/>
            <a:ext cx="12188952"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EFB70-9CBC-421B-81DC-7D6CD3DF71A1}"/>
              </a:ext>
            </a:extLst>
          </p:cNvPr>
          <p:cNvSpPr>
            <a:spLocks noGrp="1"/>
          </p:cNvSpPr>
          <p:nvPr>
            <p:ph type="ctrTitle"/>
          </p:nvPr>
        </p:nvSpPr>
        <p:spPr>
          <a:xfrm>
            <a:off x="795342" y="637953"/>
            <a:ext cx="8272458" cy="3189507"/>
          </a:xfrm>
        </p:spPr>
        <p:txBody>
          <a:bodyPr>
            <a:normAutofit/>
          </a:bodyPr>
          <a:lstStyle/>
          <a:p>
            <a:pPr algn="l"/>
            <a:r>
              <a:rPr lang="en-GB" sz="8000">
                <a:solidFill>
                  <a:srgbClr val="FFFFFF"/>
                </a:solidFill>
              </a:rPr>
              <a:t>Living with Care: The Older Person</a:t>
            </a: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7747" y="4208147"/>
            <a:ext cx="339126"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28739" y="4098333"/>
            <a:ext cx="201857"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48" y="4098334"/>
            <a:ext cx="893301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4343C1DF-A5D3-493C-8461-A76A4E6A8E32}"/>
              </a:ext>
            </a:extLst>
          </p:cNvPr>
          <p:cNvSpPr>
            <a:spLocks noGrp="1"/>
          </p:cNvSpPr>
          <p:nvPr>
            <p:ph type="subTitle" idx="1"/>
          </p:nvPr>
        </p:nvSpPr>
        <p:spPr>
          <a:xfrm>
            <a:off x="795342" y="4377268"/>
            <a:ext cx="7970903" cy="1280582"/>
          </a:xfrm>
        </p:spPr>
        <p:txBody>
          <a:bodyPr anchor="t">
            <a:normAutofit/>
          </a:bodyPr>
          <a:lstStyle/>
          <a:p>
            <a:pPr algn="l"/>
            <a:r>
              <a:rPr lang="en-GB" sz="2200">
                <a:solidFill>
                  <a:srgbClr val="FEFFFF"/>
                </a:solidFill>
              </a:rPr>
              <a:t>(BMHP6009_BIRM)</a:t>
            </a:r>
          </a:p>
          <a:p>
            <a:pPr algn="l"/>
            <a:r>
              <a:rPr lang="en-GB" sz="2200">
                <a:solidFill>
                  <a:srgbClr val="FEFFFF"/>
                </a:solidFill>
              </a:rPr>
              <a:t>Suma Begum 1808421</a:t>
            </a:r>
          </a:p>
          <a:p>
            <a:pPr algn="l"/>
            <a:r>
              <a:rPr lang="en-GB" sz="2200">
                <a:solidFill>
                  <a:srgbClr val="FEFFFF"/>
                </a:solidFill>
              </a:rPr>
              <a:t>Joanne Davies </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066873" y="4377267"/>
            <a:ext cx="3122079"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317042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0">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Shape 26">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92EB8A-27AA-4BA4-91E1-2F59F3F024EC}"/>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Introduction</a:t>
            </a:r>
          </a:p>
        </p:txBody>
      </p:sp>
      <p:sp>
        <p:nvSpPr>
          <p:cNvPr id="35"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E3A1BA9-4305-4511-8412-A3855739CEF1}"/>
              </a:ext>
            </a:extLst>
          </p:cNvPr>
          <p:cNvSpPr>
            <a:spLocks noGrp="1"/>
          </p:cNvSpPr>
          <p:nvPr>
            <p:ph idx="1"/>
          </p:nvPr>
        </p:nvSpPr>
        <p:spPr>
          <a:xfrm>
            <a:off x="5221862" y="1719618"/>
            <a:ext cx="5948831" cy="4334629"/>
          </a:xfrm>
        </p:spPr>
        <p:txBody>
          <a:bodyPr anchor="ctr">
            <a:normAutofit/>
          </a:bodyPr>
          <a:lstStyle/>
          <a:p>
            <a:r>
              <a:rPr lang="en-GB" sz="1800" dirty="0">
                <a:solidFill>
                  <a:schemeClr val="tx1">
                    <a:lumMod val="95000"/>
                    <a:lumOff val="5000"/>
                  </a:schemeClr>
                </a:solidFill>
                <a:latin typeface="Arial" panose="020B0604020202020204" pitchFamily="34" charset="0"/>
                <a:cs typeface="Arial" panose="020B0604020202020204" pitchFamily="34" charset="0"/>
              </a:rPr>
              <a:t>This Care plan was created for Evelyn Roberts using a patient centred approach according to the Care Act 2004. The government introduced the Care Act 2004</a:t>
            </a:r>
            <a:r>
              <a:rPr lang="en-GB" sz="1800" b="1" dirty="0">
                <a:solidFill>
                  <a:schemeClr val="tx1">
                    <a:lumMod val="95000"/>
                    <a:lumOff val="5000"/>
                  </a:schemeClr>
                </a:solidFill>
                <a:latin typeface="Arial" panose="020B0604020202020204" pitchFamily="34" charset="0"/>
                <a:cs typeface="Arial" panose="020B0604020202020204" pitchFamily="34" charset="0"/>
              </a:rPr>
              <a:t> </a:t>
            </a:r>
            <a:r>
              <a:rPr lang="en-GB" sz="1800" b="0" i="0" dirty="0">
                <a:solidFill>
                  <a:schemeClr val="tx1">
                    <a:lumMod val="95000"/>
                    <a:lumOff val="5000"/>
                  </a:schemeClr>
                </a:solidFill>
                <a:effectLst/>
                <a:latin typeface="Arial" panose="020B0604020202020204" pitchFamily="34" charset="0"/>
                <a:cs typeface="Arial" panose="020B0604020202020204" pitchFamily="34" charset="0"/>
              </a:rPr>
              <a:t>to make sure the wellbeing of people that require care and support are recognised and understand their rights</a:t>
            </a:r>
            <a:r>
              <a:rPr lang="en-GB" sz="1800" dirty="0">
                <a:solidFill>
                  <a:schemeClr val="tx1">
                    <a:lumMod val="95000"/>
                    <a:lumOff val="5000"/>
                  </a:schemeClr>
                </a:solidFill>
                <a:latin typeface="Arial" panose="020B0604020202020204" pitchFamily="34" charset="0"/>
                <a:cs typeface="Arial" panose="020B0604020202020204" pitchFamily="34" charset="0"/>
              </a:rPr>
              <a:t> (Gov UK</a:t>
            </a:r>
            <a:r>
              <a:rPr lang="en-GB" sz="1800" b="0" i="0" dirty="0">
                <a:solidFill>
                  <a:schemeClr val="tx1">
                    <a:lumMod val="95000"/>
                    <a:lumOff val="5000"/>
                  </a:schemeClr>
                </a:solidFill>
                <a:effectLst/>
                <a:latin typeface="Arial" panose="020B0604020202020204" pitchFamily="34" charset="0"/>
                <a:cs typeface="Arial" panose="020B0604020202020204" pitchFamily="34" charset="0"/>
              </a:rPr>
              <a:t>, 2021).</a:t>
            </a:r>
          </a:p>
          <a:p>
            <a:r>
              <a:rPr lang="en-GB" sz="1800" dirty="0">
                <a:solidFill>
                  <a:schemeClr val="tx1">
                    <a:lumMod val="95000"/>
                    <a:lumOff val="5000"/>
                  </a:schemeClr>
                </a:solidFill>
                <a:latin typeface="Arial" panose="020B0604020202020204" pitchFamily="34" charset="0"/>
                <a:cs typeface="Arial" panose="020B0604020202020204" pitchFamily="34" charset="0"/>
              </a:rPr>
              <a:t>Considering the Data Protection Act 2018 which ensures security of peoples’ sensitive and personal information that is held inside their medical records and care plans (Costa et al. 2015).</a:t>
            </a:r>
          </a:p>
          <a:p>
            <a:pPr marL="0" indent="0">
              <a:buNone/>
            </a:pPr>
            <a:endParaRPr lang="en-GB" sz="2400" dirty="0">
              <a:solidFill>
                <a:srgbClr val="FEFFFF"/>
              </a:solidFill>
            </a:endParaRPr>
          </a:p>
        </p:txBody>
      </p:sp>
    </p:spTree>
    <p:extLst>
      <p:ext uri="{BB962C8B-B14F-4D97-AF65-F5344CB8AC3E}">
        <p14:creationId xmlns:p14="http://schemas.microsoft.com/office/powerpoint/2010/main" val="1517935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BC7DDE2-BD4D-4EE0-8BEA-4BD4AB947577}"/>
              </a:ext>
            </a:extLst>
          </p:cNvPr>
          <p:cNvSpPr>
            <a:spLocks noGrp="1"/>
          </p:cNvSpPr>
          <p:nvPr>
            <p:ph type="title"/>
          </p:nvPr>
        </p:nvSpPr>
        <p:spPr>
          <a:xfrm>
            <a:off x="1098468" y="885651"/>
            <a:ext cx="3229803" cy="4624603"/>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Care Plan for Evelyn Roberts</a:t>
            </a:r>
          </a:p>
        </p:txBody>
      </p:sp>
      <p:sp>
        <p:nvSpPr>
          <p:cNvPr id="3" name="Content Placeholder 2">
            <a:extLst>
              <a:ext uri="{FF2B5EF4-FFF2-40B4-BE49-F238E27FC236}">
                <a16:creationId xmlns:a16="http://schemas.microsoft.com/office/drawing/2014/main" id="{FC7069B7-FFEB-4E70-AEC2-09FDC0C8E049}"/>
              </a:ext>
            </a:extLst>
          </p:cNvPr>
          <p:cNvSpPr>
            <a:spLocks noGrp="1"/>
          </p:cNvSpPr>
          <p:nvPr>
            <p:ph idx="1"/>
          </p:nvPr>
        </p:nvSpPr>
        <p:spPr>
          <a:xfrm>
            <a:off x="4978708" y="885651"/>
            <a:ext cx="6525220" cy="4616849"/>
          </a:xfrm>
        </p:spPr>
        <p:txBody>
          <a:bodyPr anchor="ctr">
            <a:normAutofit/>
          </a:bodyPr>
          <a:lstStyle/>
          <a:p>
            <a:r>
              <a:rPr lang="en-GB" sz="2400" dirty="0">
                <a:latin typeface="Arial" panose="020B0604020202020204" pitchFamily="34" charset="0"/>
                <a:cs typeface="Arial" panose="020B0604020202020204" pitchFamily="34" charset="0"/>
              </a:rPr>
              <a:t>Preferred name - Lyn</a:t>
            </a:r>
          </a:p>
          <a:p>
            <a:r>
              <a:rPr lang="en-GB" sz="2400" dirty="0">
                <a:latin typeface="Arial" panose="020B0604020202020204" pitchFamily="34" charset="0"/>
                <a:cs typeface="Arial" panose="020B0604020202020204" pitchFamily="34" charset="0"/>
              </a:rPr>
              <a:t>Date of Birth – 22/06/1934</a:t>
            </a:r>
          </a:p>
          <a:p>
            <a:r>
              <a:rPr lang="en-GB" sz="2400" dirty="0">
                <a:latin typeface="Arial" panose="020B0604020202020204" pitchFamily="34" charset="0"/>
                <a:cs typeface="Arial" panose="020B0604020202020204" pitchFamily="34" charset="0"/>
              </a:rPr>
              <a:t>Age – 87</a:t>
            </a:r>
          </a:p>
          <a:p>
            <a:r>
              <a:rPr lang="en-GB" sz="2400" dirty="0">
                <a:latin typeface="Arial" panose="020B0604020202020204" pitchFamily="34" charset="0"/>
                <a:cs typeface="Arial" panose="020B0604020202020204" pitchFamily="34" charset="0"/>
              </a:rPr>
              <a:t>Home Address – 44 Arthur Road Handsworth B21 9HY</a:t>
            </a:r>
          </a:p>
          <a:p>
            <a:r>
              <a:rPr lang="en-GB" sz="2400" dirty="0">
                <a:latin typeface="Arial" panose="020B0604020202020204" pitchFamily="34" charset="0"/>
                <a:cs typeface="Arial" panose="020B0604020202020204" pitchFamily="34" charset="0"/>
              </a:rPr>
              <a:t>Religion - Christianity</a:t>
            </a:r>
          </a:p>
          <a:p>
            <a:r>
              <a:rPr lang="en-GB" sz="2400" dirty="0">
                <a:latin typeface="Arial" panose="020B0604020202020204" pitchFamily="34" charset="0"/>
                <a:cs typeface="Arial" panose="020B0604020202020204" pitchFamily="34" charset="0"/>
              </a:rPr>
              <a:t>Family – Widow, lives with her youngest son Jerome</a:t>
            </a:r>
          </a:p>
          <a:p>
            <a:r>
              <a:rPr lang="en-GB" sz="2400" dirty="0">
                <a:latin typeface="Arial" panose="020B0604020202020204" pitchFamily="34" charset="0"/>
                <a:cs typeface="Arial" panose="020B0604020202020204" pitchFamily="34" charset="0"/>
              </a:rPr>
              <a:t>Next of Kin – Jerome 07847993221</a:t>
            </a:r>
          </a:p>
          <a:p>
            <a:endParaRPr lang="en-GB" sz="2400" dirty="0"/>
          </a:p>
          <a:p>
            <a:endParaRPr lang="en-GB" sz="2400" dirty="0"/>
          </a:p>
          <a:p>
            <a:endParaRPr lang="en-GB" sz="2400" dirty="0"/>
          </a:p>
        </p:txBody>
      </p:sp>
    </p:spTree>
    <p:extLst>
      <p:ext uri="{BB962C8B-B14F-4D97-AF65-F5344CB8AC3E}">
        <p14:creationId xmlns:p14="http://schemas.microsoft.com/office/powerpoint/2010/main" val="2404538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F09F7E-1F5D-40FF-ACE8-79B1733213AF}"/>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Background of Health</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713D2354-E869-4767-90FE-1568B77DC40D}"/>
              </a:ext>
            </a:extLst>
          </p:cNvPr>
          <p:cNvSpPr>
            <a:spLocks noGrp="1"/>
          </p:cNvSpPr>
          <p:nvPr>
            <p:ph idx="1"/>
          </p:nvPr>
        </p:nvSpPr>
        <p:spPr>
          <a:xfrm>
            <a:off x="5221862" y="1719618"/>
            <a:ext cx="5948831" cy="4334629"/>
          </a:xfrm>
        </p:spPr>
        <p:txBody>
          <a:bodyPr anchor="ctr">
            <a:normAutofit/>
          </a:bodyPr>
          <a:lstStyle/>
          <a:p>
            <a:r>
              <a:rPr lang="en-GB" sz="1400" dirty="0">
                <a:solidFill>
                  <a:srgbClr val="FEFFFF"/>
                </a:solidFill>
                <a:latin typeface="Arial" panose="020B0604020202020204" pitchFamily="34" charset="0"/>
                <a:cs typeface="Arial" panose="020B0604020202020204" pitchFamily="34" charset="0"/>
              </a:rPr>
              <a:t>Ms Roberts has Type 1 diabetes which require insulin. Diabetes occurs when the blood glucose level is too high and does not supply enough insulin or does not supply any at all (Diabetes UK, 2021).</a:t>
            </a:r>
          </a:p>
          <a:p>
            <a:r>
              <a:rPr lang="en-GB" sz="1400" dirty="0">
                <a:solidFill>
                  <a:srgbClr val="FEFFFF"/>
                </a:solidFill>
                <a:latin typeface="Arial" panose="020B0604020202020204" pitchFamily="34" charset="0"/>
                <a:cs typeface="Arial" panose="020B0604020202020204" pitchFamily="34" charset="0"/>
              </a:rPr>
              <a:t>Ms Roberts is asthmatic which requires inhalers. Asthma is a lung condition which can cause breathing difficulties, in many cases it occurs in childhood however it can also be diagnosed in adults in later life (NHS, 2021).</a:t>
            </a:r>
          </a:p>
          <a:p>
            <a:r>
              <a:rPr lang="en-GB" sz="1400" dirty="0">
                <a:solidFill>
                  <a:srgbClr val="FEFFFF"/>
                </a:solidFill>
                <a:latin typeface="Arial" panose="020B0604020202020204" pitchFamily="34" charset="0"/>
                <a:cs typeface="Arial" panose="020B0604020202020204" pitchFamily="34" charset="0"/>
              </a:rPr>
              <a:t>Ms Roberts has Arthritis. Symptoms of arthritis involve pain and tension in the joints (Age UK, 2021).</a:t>
            </a:r>
          </a:p>
          <a:p>
            <a:r>
              <a:rPr lang="en-GB" sz="1400" dirty="0">
                <a:solidFill>
                  <a:srgbClr val="FEFFFF"/>
                </a:solidFill>
                <a:latin typeface="Arial" panose="020B0604020202020204" pitchFamily="34" charset="0"/>
                <a:cs typeface="Arial" panose="020B0604020202020204" pitchFamily="34" charset="0"/>
              </a:rPr>
              <a:t>Ms Roberts has deep vein thrombosis this develops when a blood clot occurs in one or more deeper veins in the body more frequently in the legs (NHS, 2021).</a:t>
            </a:r>
          </a:p>
          <a:p>
            <a:r>
              <a:rPr lang="en-GB" sz="1400" dirty="0">
                <a:solidFill>
                  <a:srgbClr val="FEFFFF"/>
                </a:solidFill>
                <a:latin typeface="Arial" panose="020B0604020202020204" pitchFamily="34" charset="0"/>
                <a:cs typeface="Arial" panose="020B0604020202020204" pitchFamily="34" charset="0"/>
              </a:rPr>
              <a:t>Ms Roberts has limited mobility due to a recent fall in the bathroom.</a:t>
            </a:r>
          </a:p>
          <a:p>
            <a:r>
              <a:rPr lang="en-GB" sz="1400" dirty="0">
                <a:solidFill>
                  <a:srgbClr val="FEFFFF"/>
                </a:solidFill>
                <a:latin typeface="Arial" panose="020B0604020202020204" pitchFamily="34" charset="0"/>
                <a:cs typeface="Arial" panose="020B0604020202020204" pitchFamily="34" charset="0"/>
              </a:rPr>
              <a:t>Recently diagnosed with Dementia. Dementia is a condition related to a progressing reduction of brain activity (Dementia UK, 2021).</a:t>
            </a:r>
          </a:p>
          <a:p>
            <a:pPr marL="0" indent="0">
              <a:buNone/>
            </a:pPr>
            <a:endParaRPr lang="en-GB" sz="1400" dirty="0">
              <a:solidFill>
                <a:srgbClr val="FEFFFF"/>
              </a:solidFill>
              <a:latin typeface="Arial" panose="020B0604020202020204" pitchFamily="34" charset="0"/>
              <a:cs typeface="Arial" panose="020B0604020202020204" pitchFamily="34" charset="0"/>
            </a:endParaRPr>
          </a:p>
          <a:p>
            <a:pPr marL="0" indent="0">
              <a:buNone/>
            </a:pPr>
            <a:r>
              <a:rPr lang="en-GB" sz="1400" dirty="0">
                <a:solidFill>
                  <a:srgbClr val="FEFFFF"/>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915969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93BA4-FB54-4A1E-8F48-EF1E434708F1}"/>
              </a:ext>
            </a:extLst>
          </p:cNvPr>
          <p:cNvSpPr>
            <a:spLocks noGrp="1"/>
          </p:cNvSpPr>
          <p:nvPr>
            <p:ph type="title"/>
          </p:nvPr>
        </p:nvSpPr>
        <p:spPr/>
        <p:txBody>
          <a:bodyPr/>
          <a:lstStyle/>
          <a:p>
            <a:r>
              <a:rPr lang="en-GB"/>
              <a:t>Assessment Tool</a:t>
            </a:r>
            <a:endParaRPr lang="en-GB" dirty="0"/>
          </a:p>
        </p:txBody>
      </p:sp>
      <p:graphicFrame>
        <p:nvGraphicFramePr>
          <p:cNvPr id="4" name="Table 4">
            <a:extLst>
              <a:ext uri="{FF2B5EF4-FFF2-40B4-BE49-F238E27FC236}">
                <a16:creationId xmlns:a16="http://schemas.microsoft.com/office/drawing/2014/main" id="{1888AB8D-A543-4458-BEEA-B4F351777995}"/>
              </a:ext>
            </a:extLst>
          </p:cNvPr>
          <p:cNvGraphicFramePr>
            <a:graphicFrameLocks noGrp="1"/>
          </p:cNvGraphicFramePr>
          <p:nvPr>
            <p:ph idx="1"/>
            <p:extLst>
              <p:ext uri="{D42A27DB-BD31-4B8C-83A1-F6EECF244321}">
                <p14:modId xmlns:p14="http://schemas.microsoft.com/office/powerpoint/2010/main" val="2939137013"/>
              </p:ext>
            </p:extLst>
          </p:nvPr>
        </p:nvGraphicFramePr>
        <p:xfrm>
          <a:off x="725213" y="1431136"/>
          <a:ext cx="10239703" cy="5269147"/>
        </p:xfrm>
        <a:graphic>
          <a:graphicData uri="http://schemas.openxmlformats.org/drawingml/2006/table">
            <a:tbl>
              <a:tblPr firstRow="1" bandRow="1">
                <a:tableStyleId>{5C22544A-7EE6-4342-B048-85BDC9FD1C3A}</a:tableStyleId>
              </a:tblPr>
              <a:tblGrid>
                <a:gridCol w="2222939">
                  <a:extLst>
                    <a:ext uri="{9D8B030D-6E8A-4147-A177-3AD203B41FA5}">
                      <a16:colId xmlns:a16="http://schemas.microsoft.com/office/drawing/2014/main" val="996329462"/>
                    </a:ext>
                  </a:extLst>
                </a:gridCol>
                <a:gridCol w="8016764">
                  <a:extLst>
                    <a:ext uri="{9D8B030D-6E8A-4147-A177-3AD203B41FA5}">
                      <a16:colId xmlns:a16="http://schemas.microsoft.com/office/drawing/2014/main" val="3907833697"/>
                    </a:ext>
                  </a:extLst>
                </a:gridCol>
              </a:tblGrid>
              <a:tr h="2474491">
                <a:tc>
                  <a:txBody>
                    <a:bodyPr/>
                    <a:lstStyle/>
                    <a:p>
                      <a:r>
                        <a:rPr lang="en-GB" dirty="0"/>
                        <a:t>7AM – 8AM </a:t>
                      </a:r>
                    </a:p>
                    <a:p>
                      <a:r>
                        <a:rPr lang="en-GB" dirty="0"/>
                        <a:t>First Carer Call out </a:t>
                      </a:r>
                    </a:p>
                    <a:p>
                      <a:endParaRPr lang="en-GB" dirty="0"/>
                    </a:p>
                    <a:p>
                      <a:endParaRPr lang="en-GB" dirty="0"/>
                    </a:p>
                    <a:p>
                      <a:endParaRPr lang="en-GB" dirty="0"/>
                    </a:p>
                    <a:p>
                      <a:endParaRPr lang="en-GB" dirty="0"/>
                    </a:p>
                    <a:p>
                      <a:r>
                        <a:rPr lang="en-GB" dirty="0"/>
                        <a:t>10AM – 10.30AM</a:t>
                      </a:r>
                    </a:p>
                  </a:txBody>
                  <a:tcPr/>
                </a:tc>
                <a:tc>
                  <a:txBody>
                    <a:bodyPr/>
                    <a:lstStyle/>
                    <a:p>
                      <a:r>
                        <a:rPr lang="en-GB" sz="1000" dirty="0">
                          <a:latin typeface="Arial" panose="020B0604020202020204" pitchFamily="34" charset="0"/>
                          <a:cs typeface="Arial" panose="020B0604020202020204" pitchFamily="34" charset="0"/>
                        </a:rPr>
                        <a:t>Toileting.</a:t>
                      </a:r>
                    </a:p>
                    <a:p>
                      <a:r>
                        <a:rPr lang="en-GB" sz="1000" dirty="0">
                          <a:latin typeface="Arial" panose="020B0604020202020204" pitchFamily="34" charset="0"/>
                          <a:cs typeface="Arial" panose="020B0604020202020204" pitchFamily="34" charset="0"/>
                        </a:rPr>
                        <a:t>Brushing teeth.</a:t>
                      </a:r>
                    </a:p>
                    <a:p>
                      <a:r>
                        <a:rPr lang="en-GB" sz="1000" dirty="0">
                          <a:latin typeface="Arial" panose="020B0604020202020204" pitchFamily="34" charset="0"/>
                          <a:cs typeface="Arial" panose="020B0604020202020204" pitchFamily="34" charset="0"/>
                        </a:rPr>
                        <a:t>Washing.</a:t>
                      </a:r>
                    </a:p>
                    <a:p>
                      <a:r>
                        <a:rPr lang="en-GB" sz="1000" dirty="0">
                          <a:latin typeface="Arial" panose="020B0604020202020204" pitchFamily="34" charset="0"/>
                          <a:cs typeface="Arial" panose="020B0604020202020204" pitchFamily="34" charset="0"/>
                        </a:rPr>
                        <a:t>Brushing hair,</a:t>
                      </a:r>
                    </a:p>
                    <a:p>
                      <a:r>
                        <a:rPr lang="en-GB" sz="1000" dirty="0">
                          <a:latin typeface="Arial" panose="020B0604020202020204" pitchFamily="34" charset="0"/>
                          <a:cs typeface="Arial" panose="020B0604020202020204" pitchFamily="34" charset="0"/>
                        </a:rPr>
                        <a:t>Dressing (change compression stocking).</a:t>
                      </a:r>
                    </a:p>
                    <a:p>
                      <a:r>
                        <a:rPr lang="en-GB" sz="1000" dirty="0">
                          <a:latin typeface="Arial" panose="020B0604020202020204" pitchFamily="34" charset="0"/>
                          <a:cs typeface="Arial" panose="020B0604020202020204" pitchFamily="34" charset="0"/>
                        </a:rPr>
                        <a:t>Carry out blood glucose test before meal</a:t>
                      </a:r>
                    </a:p>
                    <a:p>
                      <a:r>
                        <a:rPr lang="en-GB" sz="1000" dirty="0">
                          <a:latin typeface="Arial" panose="020B0604020202020204" pitchFamily="34" charset="0"/>
                          <a:cs typeface="Arial" panose="020B0604020202020204" pitchFamily="34" charset="0"/>
                        </a:rPr>
                        <a:t>Prepare and serve breakfast (muesli or toast with pineapple jam).</a:t>
                      </a:r>
                    </a:p>
                    <a:p>
                      <a:r>
                        <a:rPr lang="en-GB" sz="1000" dirty="0">
                          <a:latin typeface="Arial" panose="020B0604020202020204" pitchFamily="34" charset="0"/>
                          <a:cs typeface="Arial" panose="020B0604020202020204" pitchFamily="34" charset="0"/>
                        </a:rPr>
                        <a:t>Administer medication.</a:t>
                      </a:r>
                    </a:p>
                    <a:p>
                      <a:r>
                        <a:rPr lang="en-GB" sz="1000" dirty="0">
                          <a:latin typeface="Arial" panose="020B0604020202020204" pitchFamily="34" charset="0"/>
                          <a:cs typeface="Arial" panose="020B0604020202020204" pitchFamily="34" charset="0"/>
                        </a:rPr>
                        <a:t>Leave juice and water by bedside.</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Physiotherapist arrives for daily strengthen exercise.</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4165848423"/>
                  </a:ext>
                </a:extLst>
              </a:tr>
              <a:tr h="1489627">
                <a:tc>
                  <a:txBody>
                    <a:bodyPr/>
                    <a:lstStyle/>
                    <a:p>
                      <a:r>
                        <a:rPr lang="en-GB" dirty="0"/>
                        <a:t>Second Carer Callout 12PM – 1PM</a:t>
                      </a:r>
                    </a:p>
                  </a:txBody>
                  <a:tcPr/>
                </a:tc>
                <a:tc>
                  <a:txBody>
                    <a:bodyPr/>
                    <a:lstStyle/>
                    <a:p>
                      <a:r>
                        <a:rPr lang="en-GB" sz="1000" dirty="0">
                          <a:solidFill>
                            <a:schemeClr val="tx1">
                              <a:lumMod val="95000"/>
                              <a:lumOff val="5000"/>
                            </a:schemeClr>
                          </a:solidFill>
                          <a:latin typeface="Arial" panose="020B0604020202020204" pitchFamily="34" charset="0"/>
                          <a:cs typeface="Arial" panose="020B0604020202020204" pitchFamily="34" charset="0"/>
                        </a:rPr>
                        <a:t>Toilet break.</a:t>
                      </a:r>
                    </a:p>
                    <a:p>
                      <a:r>
                        <a:rPr lang="en-GB" sz="1000" dirty="0">
                          <a:solidFill>
                            <a:schemeClr val="tx1">
                              <a:lumMod val="95000"/>
                              <a:lumOff val="5000"/>
                            </a:schemeClr>
                          </a:solidFill>
                          <a:latin typeface="Arial" panose="020B0604020202020204" pitchFamily="34" charset="0"/>
                          <a:cs typeface="Arial" panose="020B0604020202020204" pitchFamily="34" charset="0"/>
                        </a:rPr>
                        <a:t>Carry out blood glucose test</a:t>
                      </a:r>
                    </a:p>
                    <a:p>
                      <a:r>
                        <a:rPr lang="en-GB" sz="1000" dirty="0">
                          <a:solidFill>
                            <a:schemeClr val="tx1">
                              <a:lumMod val="95000"/>
                              <a:lumOff val="5000"/>
                            </a:schemeClr>
                          </a:solidFill>
                          <a:latin typeface="Arial" panose="020B0604020202020204" pitchFamily="34" charset="0"/>
                          <a:cs typeface="Arial" panose="020B0604020202020204" pitchFamily="34" charset="0"/>
                        </a:rPr>
                        <a:t>Prepare and serve lunch encourage a piece of fruit afterwards.</a:t>
                      </a:r>
                    </a:p>
                    <a:p>
                      <a:r>
                        <a:rPr lang="en-GB" sz="1000" dirty="0">
                          <a:solidFill>
                            <a:schemeClr val="tx1">
                              <a:lumMod val="95000"/>
                              <a:lumOff val="5000"/>
                            </a:schemeClr>
                          </a:solidFill>
                          <a:latin typeface="Arial" panose="020B0604020202020204" pitchFamily="34" charset="0"/>
                          <a:cs typeface="Arial" panose="020B0604020202020204" pitchFamily="34" charset="0"/>
                        </a:rPr>
                        <a:t>Administer medication.</a:t>
                      </a:r>
                    </a:p>
                    <a:p>
                      <a:r>
                        <a:rPr lang="en-GB" sz="1000" dirty="0">
                          <a:solidFill>
                            <a:schemeClr val="tx1">
                              <a:lumMod val="95000"/>
                              <a:lumOff val="5000"/>
                            </a:schemeClr>
                          </a:solidFill>
                          <a:latin typeface="Arial" panose="020B0604020202020204" pitchFamily="34" charset="0"/>
                          <a:cs typeface="Arial" panose="020B0604020202020204" pitchFamily="34" charset="0"/>
                        </a:rPr>
                        <a:t>Carry out general cleaning around the house.</a:t>
                      </a:r>
                    </a:p>
                    <a:p>
                      <a:endParaRPr lang="en-GB" sz="1000" dirty="0">
                        <a:solidFill>
                          <a:schemeClr val="tx1">
                            <a:lumMod val="95000"/>
                            <a:lumOff val="5000"/>
                          </a:schemeClr>
                        </a:solidFill>
                        <a:latin typeface="Arial" panose="020B0604020202020204" pitchFamily="34" charset="0"/>
                        <a:cs typeface="Arial" panose="020B0604020202020204" pitchFamily="34" charset="0"/>
                      </a:endParaRPr>
                    </a:p>
                    <a:p>
                      <a:endParaRPr lang="en-GB" sz="1000" dirty="0">
                        <a:solidFill>
                          <a:schemeClr val="tx1">
                            <a:lumMod val="95000"/>
                            <a:lumOff val="5000"/>
                          </a:schemeClr>
                        </a:solidFill>
                      </a:endParaRPr>
                    </a:p>
                    <a:p>
                      <a:endParaRPr lang="en-GB" dirty="0"/>
                    </a:p>
                  </a:txBody>
                  <a:tcPr/>
                </a:tc>
                <a:extLst>
                  <a:ext uri="{0D108BD9-81ED-4DB2-BD59-A6C34878D82A}">
                    <a16:rowId xmlns:a16="http://schemas.microsoft.com/office/drawing/2014/main" val="4005089368"/>
                  </a:ext>
                </a:extLst>
              </a:tr>
              <a:tr h="1097621">
                <a:tc>
                  <a:txBody>
                    <a:bodyPr/>
                    <a:lstStyle/>
                    <a:p>
                      <a:r>
                        <a:rPr lang="en-GB" dirty="0"/>
                        <a:t>Final Carer Callout 5PM – 6PM</a:t>
                      </a:r>
                    </a:p>
                  </a:txBody>
                  <a:tcPr/>
                </a:tc>
                <a:tc>
                  <a:txBody>
                    <a:bodyPr/>
                    <a:lstStyle/>
                    <a:p>
                      <a:r>
                        <a:rPr lang="en-GB" sz="1000" dirty="0">
                          <a:solidFill>
                            <a:schemeClr val="bg2">
                              <a:lumMod val="10000"/>
                            </a:schemeClr>
                          </a:solidFill>
                          <a:latin typeface="Arial" panose="020B0604020202020204" pitchFamily="34" charset="0"/>
                          <a:cs typeface="Arial" panose="020B0604020202020204" pitchFamily="34" charset="0"/>
                        </a:rPr>
                        <a:t>Carry out blood glucose test.</a:t>
                      </a:r>
                    </a:p>
                    <a:p>
                      <a:r>
                        <a:rPr lang="en-GB" sz="1000" dirty="0">
                          <a:solidFill>
                            <a:schemeClr val="bg2">
                              <a:lumMod val="10000"/>
                            </a:schemeClr>
                          </a:solidFill>
                          <a:latin typeface="Arial" panose="020B0604020202020204" pitchFamily="34" charset="0"/>
                          <a:cs typeface="Arial" panose="020B0604020202020204" pitchFamily="34" charset="0"/>
                        </a:rPr>
                        <a:t>Prepare and serve dinner.</a:t>
                      </a:r>
                    </a:p>
                    <a:p>
                      <a:r>
                        <a:rPr lang="en-GB" sz="1000" dirty="0">
                          <a:solidFill>
                            <a:schemeClr val="bg2">
                              <a:lumMod val="10000"/>
                            </a:schemeClr>
                          </a:solidFill>
                          <a:latin typeface="Arial" panose="020B0604020202020204" pitchFamily="34" charset="0"/>
                          <a:cs typeface="Arial" panose="020B0604020202020204" pitchFamily="34" charset="0"/>
                        </a:rPr>
                        <a:t>Toileting</a:t>
                      </a:r>
                    </a:p>
                    <a:p>
                      <a:r>
                        <a:rPr lang="en-GB" sz="1000" dirty="0">
                          <a:solidFill>
                            <a:schemeClr val="bg2">
                              <a:lumMod val="10000"/>
                            </a:schemeClr>
                          </a:solidFill>
                          <a:latin typeface="Arial" panose="020B0604020202020204" pitchFamily="34" charset="0"/>
                          <a:cs typeface="Arial" panose="020B0604020202020204" pitchFamily="34" charset="0"/>
                        </a:rPr>
                        <a:t>Administer medication.</a:t>
                      </a:r>
                    </a:p>
                    <a:p>
                      <a:endParaRPr lang="en-GB" sz="1000"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2716373483"/>
                  </a:ext>
                </a:extLst>
              </a:tr>
            </a:tbl>
          </a:graphicData>
        </a:graphic>
      </p:graphicFrame>
    </p:spTree>
    <p:extLst>
      <p:ext uri="{BB962C8B-B14F-4D97-AF65-F5344CB8AC3E}">
        <p14:creationId xmlns:p14="http://schemas.microsoft.com/office/powerpoint/2010/main" val="191699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6B9AB6-CEC4-4807-A54A-92D08C82D6A2}"/>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Medication List</a:t>
            </a:r>
          </a:p>
        </p:txBody>
      </p:sp>
      <p:cxnSp>
        <p:nvCxnSpPr>
          <p:cNvPr id="13" name="Straight Connector 12">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69A01526-4C6F-4F83-9C49-20BB2207EA2A}"/>
              </a:ext>
            </a:extLst>
          </p:cNvPr>
          <p:cNvSpPr>
            <a:spLocks noGrp="1"/>
          </p:cNvSpPr>
          <p:nvPr>
            <p:ph type="ftr" sz="quarter" idx="11"/>
          </p:nvPr>
        </p:nvSpPr>
        <p:spPr>
          <a:xfrm>
            <a:off x="4038600" y="6522430"/>
            <a:ext cx="4114800" cy="347472"/>
          </a:xfrm>
        </p:spPr>
        <p:txBody>
          <a:bodyPr vert="horz" lIns="91440" tIns="45720" rIns="91440" bIns="45720" rtlCol="0" anchor="ctr">
            <a:normAutofit/>
          </a:bodyPr>
          <a:lstStyle/>
          <a:p>
            <a:pPr>
              <a:spcAft>
                <a:spcPts val="600"/>
              </a:spcAft>
            </a:pPr>
            <a:r>
              <a:rPr lang="en-US" kern="1200" dirty="0">
                <a:solidFill>
                  <a:srgbClr val="898989"/>
                </a:solidFill>
                <a:latin typeface="+mn-lt"/>
                <a:ea typeface="+mn-ea"/>
                <a:cs typeface="+mn-cs"/>
              </a:rPr>
              <a:t>(NHS, 2021)</a:t>
            </a:r>
          </a:p>
        </p:txBody>
      </p:sp>
      <p:graphicFrame>
        <p:nvGraphicFramePr>
          <p:cNvPr id="4" name="Table 4">
            <a:extLst>
              <a:ext uri="{FF2B5EF4-FFF2-40B4-BE49-F238E27FC236}">
                <a16:creationId xmlns:a16="http://schemas.microsoft.com/office/drawing/2014/main" id="{347B077E-17F0-4596-A0D6-8565EC6F2DCF}"/>
              </a:ext>
            </a:extLst>
          </p:cNvPr>
          <p:cNvGraphicFramePr>
            <a:graphicFrameLocks noGrp="1"/>
          </p:cNvGraphicFramePr>
          <p:nvPr>
            <p:ph idx="1"/>
            <p:extLst>
              <p:ext uri="{D42A27DB-BD31-4B8C-83A1-F6EECF244321}">
                <p14:modId xmlns:p14="http://schemas.microsoft.com/office/powerpoint/2010/main" val="2380619559"/>
              </p:ext>
            </p:extLst>
          </p:nvPr>
        </p:nvGraphicFramePr>
        <p:xfrm>
          <a:off x="320040" y="2802448"/>
          <a:ext cx="11496821" cy="3247826"/>
        </p:xfrm>
        <a:graphic>
          <a:graphicData uri="http://schemas.openxmlformats.org/drawingml/2006/table">
            <a:tbl>
              <a:tblPr firstRow="1" bandRow="1">
                <a:tableStyleId>{5C22544A-7EE6-4342-B048-85BDC9FD1C3A}</a:tableStyleId>
              </a:tblPr>
              <a:tblGrid>
                <a:gridCol w="2037268">
                  <a:extLst>
                    <a:ext uri="{9D8B030D-6E8A-4147-A177-3AD203B41FA5}">
                      <a16:colId xmlns:a16="http://schemas.microsoft.com/office/drawing/2014/main" val="2343586932"/>
                    </a:ext>
                  </a:extLst>
                </a:gridCol>
                <a:gridCol w="1921294">
                  <a:extLst>
                    <a:ext uri="{9D8B030D-6E8A-4147-A177-3AD203B41FA5}">
                      <a16:colId xmlns:a16="http://schemas.microsoft.com/office/drawing/2014/main" val="1959937989"/>
                    </a:ext>
                  </a:extLst>
                </a:gridCol>
                <a:gridCol w="1921294">
                  <a:extLst>
                    <a:ext uri="{9D8B030D-6E8A-4147-A177-3AD203B41FA5}">
                      <a16:colId xmlns:a16="http://schemas.microsoft.com/office/drawing/2014/main" val="549259554"/>
                    </a:ext>
                  </a:extLst>
                </a:gridCol>
                <a:gridCol w="1617401">
                  <a:extLst>
                    <a:ext uri="{9D8B030D-6E8A-4147-A177-3AD203B41FA5}">
                      <a16:colId xmlns:a16="http://schemas.microsoft.com/office/drawing/2014/main" val="72961777"/>
                    </a:ext>
                  </a:extLst>
                </a:gridCol>
                <a:gridCol w="2078270">
                  <a:extLst>
                    <a:ext uri="{9D8B030D-6E8A-4147-A177-3AD203B41FA5}">
                      <a16:colId xmlns:a16="http://schemas.microsoft.com/office/drawing/2014/main" val="2953467641"/>
                    </a:ext>
                  </a:extLst>
                </a:gridCol>
                <a:gridCol w="1921294">
                  <a:extLst>
                    <a:ext uri="{9D8B030D-6E8A-4147-A177-3AD203B41FA5}">
                      <a16:colId xmlns:a16="http://schemas.microsoft.com/office/drawing/2014/main" val="2766173091"/>
                    </a:ext>
                  </a:extLst>
                </a:gridCol>
              </a:tblGrid>
              <a:tr h="441063">
                <a:tc>
                  <a:txBody>
                    <a:bodyPr/>
                    <a:lstStyle/>
                    <a:p>
                      <a:r>
                        <a:rPr lang="en-GB" sz="2000"/>
                        <a:t>Medication List</a:t>
                      </a:r>
                    </a:p>
                  </a:txBody>
                  <a:tcPr marL="100241" marR="100241" marT="50121" marB="50121"/>
                </a:tc>
                <a:tc>
                  <a:txBody>
                    <a:bodyPr/>
                    <a:lstStyle/>
                    <a:p>
                      <a:r>
                        <a:rPr lang="en-GB" sz="2000"/>
                        <a:t>Dose</a:t>
                      </a:r>
                    </a:p>
                  </a:txBody>
                  <a:tcPr marL="100241" marR="100241" marT="50121" marB="50121"/>
                </a:tc>
                <a:tc>
                  <a:txBody>
                    <a:bodyPr/>
                    <a:lstStyle/>
                    <a:p>
                      <a:r>
                        <a:rPr lang="en-GB" sz="2000"/>
                        <a:t>Frequency</a:t>
                      </a:r>
                    </a:p>
                  </a:txBody>
                  <a:tcPr marL="100241" marR="100241" marT="50121" marB="50121"/>
                </a:tc>
                <a:tc>
                  <a:txBody>
                    <a:bodyPr/>
                    <a:lstStyle/>
                    <a:p>
                      <a:r>
                        <a:rPr lang="en-GB" sz="2000"/>
                        <a:t>Route</a:t>
                      </a:r>
                    </a:p>
                  </a:txBody>
                  <a:tcPr marL="100241" marR="100241" marT="50121" marB="50121"/>
                </a:tc>
                <a:tc>
                  <a:txBody>
                    <a:bodyPr/>
                    <a:lstStyle/>
                    <a:p>
                      <a:r>
                        <a:rPr lang="en-GB" sz="2000"/>
                        <a:t>Start Date</a:t>
                      </a:r>
                    </a:p>
                  </a:txBody>
                  <a:tcPr marL="100241" marR="100241" marT="50121" marB="50121"/>
                </a:tc>
                <a:tc>
                  <a:txBody>
                    <a:bodyPr/>
                    <a:lstStyle/>
                    <a:p>
                      <a:r>
                        <a:rPr lang="en-GB" sz="2000"/>
                        <a:t>Stop Date</a:t>
                      </a:r>
                    </a:p>
                  </a:txBody>
                  <a:tcPr marL="100241" marR="100241" marT="50121" marB="50121"/>
                </a:tc>
                <a:extLst>
                  <a:ext uri="{0D108BD9-81ED-4DB2-BD59-A6C34878D82A}">
                    <a16:rowId xmlns:a16="http://schemas.microsoft.com/office/drawing/2014/main" val="40996627"/>
                  </a:ext>
                </a:extLst>
              </a:tr>
              <a:tr h="441063">
                <a:tc>
                  <a:txBody>
                    <a:bodyPr/>
                    <a:lstStyle/>
                    <a:p>
                      <a:r>
                        <a:rPr lang="en-GB" sz="2000"/>
                        <a:t>Salbutamol</a:t>
                      </a:r>
                    </a:p>
                  </a:txBody>
                  <a:tcPr marL="100241" marR="100241" marT="50121" marB="50121"/>
                </a:tc>
                <a:tc>
                  <a:txBody>
                    <a:bodyPr/>
                    <a:lstStyle/>
                    <a:p>
                      <a:r>
                        <a:rPr lang="en-GB" sz="2000"/>
                        <a:t>2 puffs</a:t>
                      </a:r>
                    </a:p>
                  </a:txBody>
                  <a:tcPr marL="100241" marR="100241" marT="50121" marB="50121"/>
                </a:tc>
                <a:tc>
                  <a:txBody>
                    <a:bodyPr/>
                    <a:lstStyle/>
                    <a:p>
                      <a:r>
                        <a:rPr lang="en-GB" sz="2000"/>
                        <a:t>3 times a day</a:t>
                      </a:r>
                    </a:p>
                  </a:txBody>
                  <a:tcPr marL="100241" marR="100241" marT="50121" marB="50121"/>
                </a:tc>
                <a:tc>
                  <a:txBody>
                    <a:bodyPr/>
                    <a:lstStyle/>
                    <a:p>
                      <a:r>
                        <a:rPr lang="en-GB" sz="2000"/>
                        <a:t>Oral</a:t>
                      </a:r>
                    </a:p>
                  </a:txBody>
                  <a:tcPr marL="100241" marR="100241" marT="50121" marB="50121"/>
                </a:tc>
                <a:tc>
                  <a:txBody>
                    <a:bodyPr/>
                    <a:lstStyle/>
                    <a:p>
                      <a:r>
                        <a:rPr lang="en-GB" sz="2000"/>
                        <a:t>March 2000</a:t>
                      </a:r>
                    </a:p>
                  </a:txBody>
                  <a:tcPr marL="100241" marR="100241" marT="50121" marB="50121"/>
                </a:tc>
                <a:tc>
                  <a:txBody>
                    <a:bodyPr/>
                    <a:lstStyle/>
                    <a:p>
                      <a:r>
                        <a:rPr lang="en-GB" sz="2000"/>
                        <a:t>Ongoing</a:t>
                      </a:r>
                    </a:p>
                  </a:txBody>
                  <a:tcPr marL="100241" marR="100241" marT="50121" marB="50121"/>
                </a:tc>
                <a:extLst>
                  <a:ext uri="{0D108BD9-81ED-4DB2-BD59-A6C34878D82A}">
                    <a16:rowId xmlns:a16="http://schemas.microsoft.com/office/drawing/2014/main" val="190250204"/>
                  </a:ext>
                </a:extLst>
              </a:tr>
              <a:tr h="741787">
                <a:tc>
                  <a:txBody>
                    <a:bodyPr/>
                    <a:lstStyle/>
                    <a:p>
                      <a:r>
                        <a:rPr lang="en-GB" sz="2000"/>
                        <a:t>Beclomethasone</a:t>
                      </a:r>
                    </a:p>
                  </a:txBody>
                  <a:tcPr marL="100241" marR="100241" marT="50121" marB="50121"/>
                </a:tc>
                <a:tc>
                  <a:txBody>
                    <a:bodyPr/>
                    <a:lstStyle/>
                    <a:p>
                      <a:r>
                        <a:rPr lang="en-GB" sz="2000"/>
                        <a:t>2 puffs</a:t>
                      </a:r>
                    </a:p>
                  </a:txBody>
                  <a:tcPr marL="100241" marR="100241" marT="50121" marB="50121"/>
                </a:tc>
                <a:tc>
                  <a:txBody>
                    <a:bodyPr/>
                    <a:lstStyle/>
                    <a:p>
                      <a:r>
                        <a:rPr lang="en-GB" sz="2000"/>
                        <a:t>2 times a day</a:t>
                      </a:r>
                    </a:p>
                  </a:txBody>
                  <a:tcPr marL="100241" marR="100241" marT="50121" marB="50121"/>
                </a:tc>
                <a:tc>
                  <a:txBody>
                    <a:bodyPr/>
                    <a:lstStyle/>
                    <a:p>
                      <a:r>
                        <a:rPr lang="en-GB" sz="2000"/>
                        <a:t>Oral</a:t>
                      </a:r>
                    </a:p>
                  </a:txBody>
                  <a:tcPr marL="100241" marR="100241" marT="50121" marB="50121"/>
                </a:tc>
                <a:tc>
                  <a:txBody>
                    <a:bodyPr/>
                    <a:lstStyle/>
                    <a:p>
                      <a:r>
                        <a:rPr lang="en-GB" sz="2000"/>
                        <a:t>March 2000</a:t>
                      </a:r>
                    </a:p>
                  </a:txBody>
                  <a:tcPr marL="100241" marR="100241" marT="50121" marB="50121"/>
                </a:tc>
                <a:tc>
                  <a:txBody>
                    <a:bodyPr/>
                    <a:lstStyle/>
                    <a:p>
                      <a:r>
                        <a:rPr lang="en-GB" sz="2000"/>
                        <a:t>Ongoing</a:t>
                      </a:r>
                    </a:p>
                  </a:txBody>
                  <a:tcPr marL="100241" marR="100241" marT="50121" marB="50121"/>
                </a:tc>
                <a:extLst>
                  <a:ext uri="{0D108BD9-81ED-4DB2-BD59-A6C34878D82A}">
                    <a16:rowId xmlns:a16="http://schemas.microsoft.com/office/drawing/2014/main" val="1553252167"/>
                  </a:ext>
                </a:extLst>
              </a:tr>
              <a:tr h="441063">
                <a:tc>
                  <a:txBody>
                    <a:bodyPr/>
                    <a:lstStyle/>
                    <a:p>
                      <a:r>
                        <a:rPr lang="en-GB" sz="2000"/>
                        <a:t>Anticoagulants</a:t>
                      </a:r>
                    </a:p>
                  </a:txBody>
                  <a:tcPr marL="100241" marR="100241" marT="50121" marB="50121"/>
                </a:tc>
                <a:tc>
                  <a:txBody>
                    <a:bodyPr/>
                    <a:lstStyle/>
                    <a:p>
                      <a:r>
                        <a:rPr lang="en-GB" sz="2000"/>
                        <a:t>One tablet</a:t>
                      </a:r>
                    </a:p>
                  </a:txBody>
                  <a:tcPr marL="100241" marR="100241" marT="50121" marB="50121"/>
                </a:tc>
                <a:tc>
                  <a:txBody>
                    <a:bodyPr/>
                    <a:lstStyle/>
                    <a:p>
                      <a:r>
                        <a:rPr lang="en-GB" sz="2000"/>
                        <a:t>2 times a day</a:t>
                      </a:r>
                    </a:p>
                  </a:txBody>
                  <a:tcPr marL="100241" marR="100241" marT="50121" marB="50121"/>
                </a:tc>
                <a:tc>
                  <a:txBody>
                    <a:bodyPr/>
                    <a:lstStyle/>
                    <a:p>
                      <a:r>
                        <a:rPr lang="en-GB" sz="2000"/>
                        <a:t>Oral</a:t>
                      </a:r>
                    </a:p>
                  </a:txBody>
                  <a:tcPr marL="100241" marR="100241" marT="50121" marB="50121"/>
                </a:tc>
                <a:tc>
                  <a:txBody>
                    <a:bodyPr/>
                    <a:lstStyle/>
                    <a:p>
                      <a:r>
                        <a:rPr lang="en-GB" sz="2000"/>
                        <a:t>November 2007</a:t>
                      </a:r>
                    </a:p>
                  </a:txBody>
                  <a:tcPr marL="100241" marR="100241" marT="50121" marB="50121"/>
                </a:tc>
                <a:tc>
                  <a:txBody>
                    <a:bodyPr/>
                    <a:lstStyle/>
                    <a:p>
                      <a:r>
                        <a:rPr lang="en-GB" sz="2000"/>
                        <a:t>Ongoing</a:t>
                      </a:r>
                    </a:p>
                  </a:txBody>
                  <a:tcPr marL="100241" marR="100241" marT="50121" marB="50121"/>
                </a:tc>
                <a:extLst>
                  <a:ext uri="{0D108BD9-81ED-4DB2-BD59-A6C34878D82A}">
                    <a16:rowId xmlns:a16="http://schemas.microsoft.com/office/drawing/2014/main" val="3054997144"/>
                  </a:ext>
                </a:extLst>
              </a:tr>
              <a:tr h="741787">
                <a:tc>
                  <a:txBody>
                    <a:bodyPr/>
                    <a:lstStyle/>
                    <a:p>
                      <a:r>
                        <a:rPr lang="en-GB" sz="2000"/>
                        <a:t>CoCodamol</a:t>
                      </a:r>
                    </a:p>
                  </a:txBody>
                  <a:tcPr marL="100241" marR="100241" marT="50121" marB="50121"/>
                </a:tc>
                <a:tc>
                  <a:txBody>
                    <a:bodyPr/>
                    <a:lstStyle/>
                    <a:p>
                      <a:r>
                        <a:rPr lang="en-GB" sz="2000"/>
                        <a:t>2 tablet</a:t>
                      </a:r>
                    </a:p>
                  </a:txBody>
                  <a:tcPr marL="100241" marR="100241" marT="50121" marB="50121"/>
                </a:tc>
                <a:tc>
                  <a:txBody>
                    <a:bodyPr/>
                    <a:lstStyle/>
                    <a:p>
                      <a:r>
                        <a:rPr lang="en-GB" sz="2000"/>
                        <a:t>4 times a day</a:t>
                      </a:r>
                    </a:p>
                  </a:txBody>
                  <a:tcPr marL="100241" marR="100241" marT="50121" marB="50121"/>
                </a:tc>
                <a:tc>
                  <a:txBody>
                    <a:bodyPr/>
                    <a:lstStyle/>
                    <a:p>
                      <a:r>
                        <a:rPr lang="en-GB" sz="2000"/>
                        <a:t>Oral</a:t>
                      </a:r>
                    </a:p>
                  </a:txBody>
                  <a:tcPr marL="100241" marR="100241" marT="50121" marB="50121"/>
                </a:tc>
                <a:tc>
                  <a:txBody>
                    <a:bodyPr/>
                    <a:lstStyle/>
                    <a:p>
                      <a:r>
                        <a:rPr lang="en-GB" sz="2000"/>
                        <a:t>September 2001 </a:t>
                      </a:r>
                    </a:p>
                  </a:txBody>
                  <a:tcPr marL="100241" marR="100241" marT="50121" marB="50121"/>
                </a:tc>
                <a:tc>
                  <a:txBody>
                    <a:bodyPr/>
                    <a:lstStyle/>
                    <a:p>
                      <a:r>
                        <a:rPr lang="en-GB" sz="2000"/>
                        <a:t>As and when needed</a:t>
                      </a:r>
                    </a:p>
                  </a:txBody>
                  <a:tcPr marL="100241" marR="100241" marT="50121" marB="50121"/>
                </a:tc>
                <a:extLst>
                  <a:ext uri="{0D108BD9-81ED-4DB2-BD59-A6C34878D82A}">
                    <a16:rowId xmlns:a16="http://schemas.microsoft.com/office/drawing/2014/main" val="1509023223"/>
                  </a:ext>
                </a:extLst>
              </a:tr>
              <a:tr h="441063">
                <a:tc>
                  <a:txBody>
                    <a:bodyPr/>
                    <a:lstStyle/>
                    <a:p>
                      <a:r>
                        <a:rPr lang="en-GB" sz="2000"/>
                        <a:t>Humulin R</a:t>
                      </a:r>
                    </a:p>
                  </a:txBody>
                  <a:tcPr marL="100241" marR="100241" marT="50121" marB="50121"/>
                </a:tc>
                <a:tc>
                  <a:txBody>
                    <a:bodyPr/>
                    <a:lstStyle/>
                    <a:p>
                      <a:r>
                        <a:rPr lang="en-GB" sz="2000"/>
                        <a:t>U100</a:t>
                      </a:r>
                    </a:p>
                  </a:txBody>
                  <a:tcPr marL="100241" marR="100241" marT="50121" marB="50121"/>
                </a:tc>
                <a:tc>
                  <a:txBody>
                    <a:bodyPr/>
                    <a:lstStyle/>
                    <a:p>
                      <a:r>
                        <a:rPr lang="en-GB" sz="2000"/>
                        <a:t>3 times a day</a:t>
                      </a:r>
                    </a:p>
                  </a:txBody>
                  <a:tcPr marL="100241" marR="100241" marT="50121" marB="50121"/>
                </a:tc>
                <a:tc>
                  <a:txBody>
                    <a:bodyPr/>
                    <a:lstStyle/>
                    <a:p>
                      <a:r>
                        <a:rPr lang="en-GB" sz="2000"/>
                        <a:t>insulin</a:t>
                      </a:r>
                    </a:p>
                  </a:txBody>
                  <a:tcPr marL="100241" marR="100241" marT="50121" marB="50121"/>
                </a:tc>
                <a:tc>
                  <a:txBody>
                    <a:bodyPr/>
                    <a:lstStyle/>
                    <a:p>
                      <a:r>
                        <a:rPr lang="en-GB" sz="2000"/>
                        <a:t>June 2008</a:t>
                      </a:r>
                    </a:p>
                  </a:txBody>
                  <a:tcPr marL="100241" marR="100241" marT="50121" marB="50121"/>
                </a:tc>
                <a:tc>
                  <a:txBody>
                    <a:bodyPr/>
                    <a:lstStyle/>
                    <a:p>
                      <a:r>
                        <a:rPr lang="en-GB" sz="2000"/>
                        <a:t>Ongoing</a:t>
                      </a:r>
                    </a:p>
                  </a:txBody>
                  <a:tcPr marL="100241" marR="100241" marT="50121" marB="50121"/>
                </a:tc>
                <a:extLst>
                  <a:ext uri="{0D108BD9-81ED-4DB2-BD59-A6C34878D82A}">
                    <a16:rowId xmlns:a16="http://schemas.microsoft.com/office/drawing/2014/main" val="3799847458"/>
                  </a:ext>
                </a:extLst>
              </a:tr>
            </a:tbl>
          </a:graphicData>
        </a:graphic>
      </p:graphicFrame>
    </p:spTree>
    <p:extLst>
      <p:ext uri="{BB962C8B-B14F-4D97-AF65-F5344CB8AC3E}">
        <p14:creationId xmlns:p14="http://schemas.microsoft.com/office/powerpoint/2010/main" val="15940374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FAF9AB-CE78-40CB-A4F3-08D1714247FA}"/>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Diet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111C1D9-46D0-4425-B035-228F7F27A94C}"/>
              </a:ext>
            </a:extLst>
          </p:cNvPr>
          <p:cNvSpPr>
            <a:spLocks noGrp="1"/>
          </p:cNvSpPr>
          <p:nvPr>
            <p:ph idx="1"/>
          </p:nvPr>
        </p:nvSpPr>
        <p:spPr>
          <a:xfrm>
            <a:off x="5221862" y="1719618"/>
            <a:ext cx="5948831" cy="4334629"/>
          </a:xfrm>
        </p:spPr>
        <p:txBody>
          <a:bodyPr anchor="ctr">
            <a:normAutofit fontScale="92500"/>
          </a:bodyPr>
          <a:lstStyle/>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solidFill>
                  <a:srgbClr val="FEFFFF"/>
                </a:solidFill>
                <a:latin typeface="Calibri" panose="020F0502020204030204"/>
              </a:rPr>
              <a:t>Ms Roberts is lactulose intolerance this is when the body is incapable of digesting lactose this is a form of sugar generally found in milk and dairy produce (NHS, 2021).</a:t>
            </a:r>
            <a:endParaRPr kumimoji="0" lang="en-GB" sz="2200" b="0" i="0" u="none" strike="noStrike" kern="1200" cap="none" spc="0" normalizeH="0" baseline="0" noProof="0" dirty="0">
              <a:ln>
                <a:noFill/>
              </a:ln>
              <a:solidFill>
                <a:srgbClr val="FEFFFF"/>
              </a:solidFill>
              <a:effectLst/>
              <a:uLnTx/>
              <a:uFillTx/>
              <a:latin typeface="Calibri" panose="020F0502020204030204"/>
              <a:ea typeface="+mn-ea"/>
              <a:cs typeface="+mn-cs"/>
            </a:endParaRP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srgbClr val="FEFFFF"/>
                </a:solidFill>
                <a:effectLst/>
                <a:uLnTx/>
                <a:uFillTx/>
                <a:latin typeface="Calibri" panose="020F0502020204030204"/>
                <a:ea typeface="+mn-ea"/>
                <a:cs typeface="+mn-cs"/>
              </a:rPr>
              <a:t>Only eats red meat. Red meat provides vitamin B12, which benefits the nerve and red blood cells to stay healthy, and contains zinc, which retains the immune system functioning accurately.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lang="en-GB" sz="2200" dirty="0">
                <a:solidFill>
                  <a:srgbClr val="FEFFFF"/>
                </a:solidFill>
                <a:latin typeface="Calibri" panose="020F0502020204030204"/>
              </a:rPr>
              <a:t>Only drinks soya</a:t>
            </a:r>
            <a:r>
              <a:rPr kumimoji="0" lang="en-GB" sz="2200" b="0" i="0" u="none" strike="noStrike" kern="1200" cap="none" spc="0" normalizeH="0" baseline="0" noProof="0" dirty="0">
                <a:ln>
                  <a:noFill/>
                </a:ln>
                <a:solidFill>
                  <a:srgbClr val="FEFFFF"/>
                </a:solidFill>
                <a:effectLst/>
                <a:uLnTx/>
                <a:uFillTx/>
                <a:latin typeface="Calibri" panose="020F0502020204030204"/>
                <a:ea typeface="+mn-ea"/>
                <a:cs typeface="+mn-cs"/>
              </a:rPr>
              <a:t> milk this lowers  blood pressure and cures hypertension, reduces cholesterol levels (Cook et al. 2007).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r>
              <a:rPr kumimoji="0" lang="en-GB" sz="2200" b="0" i="0" u="none" strike="noStrike" kern="1200" cap="none" spc="0" normalizeH="0" baseline="0" noProof="0" dirty="0">
                <a:ln>
                  <a:noFill/>
                </a:ln>
                <a:solidFill>
                  <a:srgbClr val="FEFFFF"/>
                </a:solidFill>
                <a:effectLst/>
                <a:uLnTx/>
                <a:uFillTx/>
                <a:latin typeface="Calibri" panose="020F0502020204030204"/>
                <a:ea typeface="+mn-ea"/>
                <a:cs typeface="+mn-cs"/>
              </a:rPr>
              <a:t>Vitamin D - people over the age of 65 are at risk of not receiving sufficient vitamin D, particularly when they are not exposed to much sun (Age UK, 2021). </a:t>
            </a:r>
          </a:p>
          <a:p>
            <a:pPr marL="228600" marR="0" lvl="0" indent="-228600" defTabSz="914400" rtl="0" eaLnBrk="1" fontAlgn="auto" latinLnBrk="0" hangingPunct="1">
              <a:spcBef>
                <a:spcPts val="10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srgbClr val="FEFFFF"/>
              </a:solidFill>
              <a:effectLst/>
              <a:uLnTx/>
              <a:uFillTx/>
              <a:latin typeface="Calibri" panose="020F0502020204030204"/>
              <a:ea typeface="+mn-ea"/>
              <a:cs typeface="+mn-cs"/>
            </a:endParaRPr>
          </a:p>
          <a:p>
            <a:endParaRPr lang="en-GB" sz="2400" dirty="0">
              <a:solidFill>
                <a:srgbClr val="FEFFFF"/>
              </a:solidFill>
            </a:endParaRPr>
          </a:p>
        </p:txBody>
      </p:sp>
    </p:spTree>
    <p:extLst>
      <p:ext uri="{BB962C8B-B14F-4D97-AF65-F5344CB8AC3E}">
        <p14:creationId xmlns:p14="http://schemas.microsoft.com/office/powerpoint/2010/main" val="3057097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0BC3-137E-488E-803D-1FB64BA727EC}"/>
              </a:ext>
            </a:extLst>
          </p:cNvPr>
          <p:cNvSpPr>
            <a:spLocks noGrp="1"/>
          </p:cNvSpPr>
          <p:nvPr>
            <p:ph type="title"/>
          </p:nvPr>
        </p:nvSpPr>
        <p:spPr>
          <a:xfrm>
            <a:off x="841249" y="365760"/>
            <a:ext cx="9912072" cy="1188404"/>
          </a:xfrm>
        </p:spPr>
        <p:txBody>
          <a:bodyPr>
            <a:normAutofit/>
          </a:bodyPr>
          <a:lstStyle/>
          <a:p>
            <a:r>
              <a:rPr lang="en-GB"/>
              <a:t>Environment</a:t>
            </a:r>
            <a:endParaRPr lang="en-GB" dirty="0"/>
          </a:p>
        </p:txBody>
      </p:sp>
      <p:sp>
        <p:nvSpPr>
          <p:cNvPr id="8" name="Freeform: Shape 7">
            <a:extLst>
              <a:ext uri="{FF2B5EF4-FFF2-40B4-BE49-F238E27FC236}">
                <a16:creationId xmlns:a16="http://schemas.microsoft.com/office/drawing/2014/main" id="{F0BC1D9E-4401-4EC0-88FD-ED103CB57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0670" y="2"/>
            <a:ext cx="1191330" cy="1511301"/>
          </a:xfrm>
          <a:custGeom>
            <a:avLst/>
            <a:gdLst>
              <a:gd name="connsiteX0" fmla="*/ 697617 w 1191330"/>
              <a:gd name="connsiteY0" fmla="*/ 0 h 1511301"/>
              <a:gd name="connsiteX1" fmla="*/ 1191330 w 1191330"/>
              <a:gd name="connsiteY1" fmla="*/ 0 h 1511301"/>
              <a:gd name="connsiteX2" fmla="*/ 1191330 w 1191330"/>
              <a:gd name="connsiteY2" fmla="*/ 1511301 h 1511301"/>
              <a:gd name="connsiteX3" fmla="*/ 0 w 1191330"/>
              <a:gd name="connsiteY3" fmla="*/ 1511301 h 1511301"/>
            </a:gdLst>
            <a:ahLst/>
            <a:cxnLst>
              <a:cxn ang="0">
                <a:pos x="connsiteX0" y="connsiteY0"/>
              </a:cxn>
              <a:cxn ang="0">
                <a:pos x="connsiteX1" y="connsiteY1"/>
              </a:cxn>
              <a:cxn ang="0">
                <a:pos x="connsiteX2" y="connsiteY2"/>
              </a:cxn>
              <a:cxn ang="0">
                <a:pos x="connsiteX3" y="connsiteY3"/>
              </a:cxn>
            </a:cxnLst>
            <a:rect l="l" t="t" r="r" b="b"/>
            <a:pathLst>
              <a:path w="1191330" h="1511301">
                <a:moveTo>
                  <a:pt x="697617" y="0"/>
                </a:moveTo>
                <a:lnTo>
                  <a:pt x="1191330" y="0"/>
                </a:lnTo>
                <a:lnTo>
                  <a:pt x="1191330"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6200B311-3585-4069-AAC6-CD443FA5B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986" y="1690688"/>
            <a:ext cx="3668014" cy="5167312"/>
          </a:xfrm>
          <a:custGeom>
            <a:avLst/>
            <a:gdLst>
              <a:gd name="connsiteX0" fmla="*/ 2391664 w 3668014"/>
              <a:gd name="connsiteY0" fmla="*/ 0 h 5167312"/>
              <a:gd name="connsiteX1" fmla="*/ 3668014 w 3668014"/>
              <a:gd name="connsiteY1" fmla="*/ 0 h 5167312"/>
              <a:gd name="connsiteX2" fmla="*/ 3668014 w 3668014"/>
              <a:gd name="connsiteY2" fmla="*/ 5167312 h 5167312"/>
              <a:gd name="connsiteX3" fmla="*/ 0 w 3668014"/>
              <a:gd name="connsiteY3" fmla="*/ 5167312 h 5167312"/>
              <a:gd name="connsiteX4" fmla="*/ 2393879 w 3668014"/>
              <a:gd name="connsiteY4" fmla="*/ 952 h 5167312"/>
              <a:gd name="connsiteX5" fmla="*/ 2391664 w 3668014"/>
              <a:gd name="connsiteY5"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68014" h="5167312">
                <a:moveTo>
                  <a:pt x="2391664" y="0"/>
                </a:moveTo>
                <a:lnTo>
                  <a:pt x="3668014" y="0"/>
                </a:lnTo>
                <a:lnTo>
                  <a:pt x="3668014" y="5167312"/>
                </a:lnTo>
                <a:lnTo>
                  <a:pt x="0" y="5167312"/>
                </a:lnTo>
                <a:lnTo>
                  <a:pt x="2393879" y="952"/>
                </a:lnTo>
                <a:lnTo>
                  <a:pt x="2391664"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B0AAF7C9-094E-400C-A428-F6C2262F6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10753320" cy="5167312"/>
          </a:xfrm>
          <a:custGeom>
            <a:avLst/>
            <a:gdLst>
              <a:gd name="connsiteX0" fmla="*/ 0 w 10753320"/>
              <a:gd name="connsiteY0" fmla="*/ 0 h 5167312"/>
              <a:gd name="connsiteX1" fmla="*/ 9680943 w 10753320"/>
              <a:gd name="connsiteY1" fmla="*/ 0 h 5167312"/>
              <a:gd name="connsiteX2" fmla="*/ 9680223 w 10753320"/>
              <a:gd name="connsiteY2" fmla="*/ 952 h 5167312"/>
              <a:gd name="connsiteX3" fmla="*/ 10753320 w 10753320"/>
              <a:gd name="connsiteY3" fmla="*/ 952 h 5167312"/>
              <a:gd name="connsiteX4" fmla="*/ 8359441 w 10753320"/>
              <a:gd name="connsiteY4" fmla="*/ 5167312 h 5167312"/>
              <a:gd name="connsiteX5" fmla="*/ 4821866 w 10753320"/>
              <a:gd name="connsiteY5" fmla="*/ 5167312 h 5167312"/>
              <a:gd name="connsiteX6" fmla="*/ 4821866 w 10753320"/>
              <a:gd name="connsiteY6" fmla="*/ 5166360 h 5167312"/>
              <a:gd name="connsiteX7" fmla="*/ 0 w 10753320"/>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3320" h="5167312">
                <a:moveTo>
                  <a:pt x="0" y="0"/>
                </a:moveTo>
                <a:lnTo>
                  <a:pt x="9680943" y="0"/>
                </a:lnTo>
                <a:lnTo>
                  <a:pt x="9680223" y="952"/>
                </a:lnTo>
                <a:lnTo>
                  <a:pt x="10753320" y="952"/>
                </a:lnTo>
                <a:lnTo>
                  <a:pt x="8359441" y="5167312"/>
                </a:lnTo>
                <a:lnTo>
                  <a:pt x="4821866" y="5167312"/>
                </a:lnTo>
                <a:lnTo>
                  <a:pt x="4821866"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CF2FEBC-4F12-4BB7-94CB-7CB66C249AAC}"/>
              </a:ext>
            </a:extLst>
          </p:cNvPr>
          <p:cNvSpPr>
            <a:spLocks noGrp="1"/>
          </p:cNvSpPr>
          <p:nvPr>
            <p:ph idx="1"/>
          </p:nvPr>
        </p:nvSpPr>
        <p:spPr>
          <a:xfrm>
            <a:off x="841248" y="2174358"/>
            <a:ext cx="7731642" cy="4045467"/>
          </a:xfrm>
        </p:spPr>
        <p:txBody>
          <a:bodyPr anchor="t">
            <a:normAutofit/>
          </a:bodyPr>
          <a:lstStyle/>
          <a:p>
            <a:r>
              <a:rPr lang="en-GB" sz="2200" dirty="0">
                <a:solidFill>
                  <a:schemeClr val="bg1"/>
                </a:solidFill>
              </a:rPr>
              <a:t>Residing at home address in 3-bedroom terraced house</a:t>
            </a:r>
            <a:r>
              <a:rPr kumimoji="0" lang="en-GB" sz="2200" b="0" i="0" u="none" strike="noStrike" kern="1200" cap="none" spc="0" normalizeH="0" baseline="0" noProof="0" dirty="0">
                <a:ln>
                  <a:noFill/>
                </a:ln>
                <a:solidFill>
                  <a:schemeClr val="bg1"/>
                </a:solidFill>
                <a:effectLst/>
                <a:uLnTx/>
                <a:uFillTx/>
                <a:latin typeface="Calibri" panose="020F0502020204030204"/>
                <a:ea typeface="+mn-ea"/>
                <a:cs typeface="+mn-cs"/>
              </a:rPr>
              <a:t> </a:t>
            </a:r>
          </a:p>
          <a:p>
            <a:r>
              <a:rPr kumimoji="0" lang="en-GB" sz="2200" b="0" i="0" u="none" strike="noStrike" kern="1200" cap="none" spc="0" normalizeH="0" baseline="0" noProof="0" dirty="0">
                <a:ln>
                  <a:noFill/>
                </a:ln>
                <a:solidFill>
                  <a:schemeClr val="bg1"/>
                </a:solidFill>
                <a:effectLst/>
                <a:uLnTx/>
                <a:uFillTx/>
                <a:latin typeface="Calibri" panose="020F0502020204030204"/>
                <a:ea typeface="+mn-ea"/>
                <a:cs typeface="+mn-cs"/>
              </a:rPr>
              <a:t>Garden situated at the back of the home requires maintenance</a:t>
            </a:r>
            <a:endParaRPr lang="en-GB" sz="2200" dirty="0">
              <a:solidFill>
                <a:schemeClr val="bg1"/>
              </a:solidFill>
            </a:endParaRPr>
          </a:p>
          <a:p>
            <a:r>
              <a:rPr lang="en-GB" sz="2200" dirty="0">
                <a:solidFill>
                  <a:schemeClr val="bg1"/>
                </a:solidFill>
              </a:rPr>
              <a:t>Local community centre 25-minute walk from home</a:t>
            </a:r>
          </a:p>
          <a:p>
            <a:r>
              <a:rPr lang="en-GB" sz="2200" b="0" i="0" dirty="0">
                <a:solidFill>
                  <a:schemeClr val="bg1"/>
                </a:solidFill>
                <a:effectLst/>
                <a:latin typeface="Calibri" panose="020F0502020204030204" pitchFamily="34" charset="0"/>
              </a:rPr>
              <a:t>Ms Roberts loves the outdoors, this provides physical, sociological and psychological advantages for older people</a:t>
            </a:r>
            <a:r>
              <a:rPr lang="en-GB" sz="2200" dirty="0">
                <a:solidFill>
                  <a:schemeClr val="bg1"/>
                </a:solidFill>
                <a:latin typeface="Calibri" panose="020F0502020204030204" pitchFamily="34" charset="0"/>
              </a:rPr>
              <a:t> (WHO, 2021).</a:t>
            </a:r>
            <a:endParaRPr lang="en-GB" sz="2200" b="0" i="0" dirty="0">
              <a:solidFill>
                <a:schemeClr val="bg1"/>
              </a:solidFill>
              <a:effectLst/>
              <a:latin typeface="Calibri" panose="020F0502020204030204" pitchFamily="34" charset="0"/>
            </a:endParaRPr>
          </a:p>
          <a:p>
            <a:r>
              <a:rPr lang="en-GB" sz="2200" b="0" i="0" dirty="0">
                <a:solidFill>
                  <a:schemeClr val="bg1"/>
                </a:solidFill>
                <a:effectLst/>
                <a:latin typeface="Calibri" panose="020F0502020204030204" pitchFamily="34" charset="0"/>
              </a:rPr>
              <a:t> Physical immobility is a significant underlying cause of disease and disability (WHO, 2021). </a:t>
            </a:r>
            <a:endParaRPr lang="en-GB" sz="2200" dirty="0">
              <a:solidFill>
                <a:schemeClr val="bg1"/>
              </a:solidFill>
            </a:endParaRPr>
          </a:p>
          <a:p>
            <a:endParaRPr lang="en-GB" sz="2200" dirty="0">
              <a:solidFill>
                <a:schemeClr val="bg1"/>
              </a:solidFill>
            </a:endParaRPr>
          </a:p>
          <a:p>
            <a:endParaRPr lang="en-GB" sz="2200" dirty="0">
              <a:solidFill>
                <a:schemeClr val="bg1"/>
              </a:solidFill>
            </a:endParaRPr>
          </a:p>
          <a:p>
            <a:pPr marL="0" indent="0">
              <a:buNone/>
            </a:pPr>
            <a:endParaRPr lang="en-GB" sz="2200" dirty="0">
              <a:solidFill>
                <a:schemeClr val="bg1"/>
              </a:solidFill>
            </a:endParaRPr>
          </a:p>
          <a:p>
            <a:pPr marL="0" indent="0">
              <a:buNone/>
            </a:pPr>
            <a:endParaRPr lang="en-GB" sz="2200" dirty="0">
              <a:solidFill>
                <a:schemeClr val="bg1"/>
              </a:solidFill>
            </a:endParaRPr>
          </a:p>
        </p:txBody>
      </p:sp>
    </p:spTree>
    <p:extLst>
      <p:ext uri="{BB962C8B-B14F-4D97-AF65-F5344CB8AC3E}">
        <p14:creationId xmlns:p14="http://schemas.microsoft.com/office/powerpoint/2010/main" val="1807855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C01C6-BB45-49E7-A93D-7FC13159926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Mobility/ Sensory/ICT</a:t>
            </a:r>
          </a:p>
        </p:txBody>
      </p:sp>
      <p:sp>
        <p:nvSpPr>
          <p:cNvPr id="3" name="Content Placeholder 2">
            <a:extLst>
              <a:ext uri="{FF2B5EF4-FFF2-40B4-BE49-F238E27FC236}">
                <a16:creationId xmlns:a16="http://schemas.microsoft.com/office/drawing/2014/main" id="{11D2E739-69B2-44E4-81AD-86BDBC0D9419}"/>
              </a:ext>
            </a:extLst>
          </p:cNvPr>
          <p:cNvSpPr>
            <a:spLocks noGrp="1"/>
          </p:cNvSpPr>
          <p:nvPr>
            <p:ph idx="1"/>
          </p:nvPr>
        </p:nvSpPr>
        <p:spPr>
          <a:xfrm>
            <a:off x="4810259" y="649480"/>
            <a:ext cx="6555347" cy="5546047"/>
          </a:xfrm>
        </p:spPr>
        <p:txBody>
          <a:bodyPr anchor="ctr">
            <a:normAutofit/>
          </a:bodyPr>
          <a:lstStyle/>
          <a:p>
            <a:r>
              <a:rPr lang="en-GB" sz="2000" dirty="0"/>
              <a:t>Very limited mobility, walking frame always required (NHS, 2021).</a:t>
            </a:r>
          </a:p>
          <a:p>
            <a:r>
              <a:rPr lang="en-GB" sz="2000" dirty="0"/>
              <a:t> Client needs support with toileting (using commode).</a:t>
            </a:r>
          </a:p>
          <a:p>
            <a:r>
              <a:rPr lang="en-GB" sz="2000" dirty="0"/>
              <a:t>First stages of dementia </a:t>
            </a:r>
          </a:p>
          <a:p>
            <a:r>
              <a:rPr lang="en-GB" sz="2000" dirty="0"/>
              <a:t>Early signs of memory loss</a:t>
            </a:r>
          </a:p>
          <a:p>
            <a:r>
              <a:rPr lang="en-GB" sz="2000" dirty="0"/>
              <a:t>Wears glasses</a:t>
            </a:r>
          </a:p>
          <a:p>
            <a:r>
              <a:rPr lang="en-GB" sz="2000" dirty="0"/>
              <a:t>Client can use electronic device to watch videos and communicate with family and friends (</a:t>
            </a:r>
            <a:r>
              <a:rPr lang="en-GB" sz="2000" b="0" i="0" dirty="0">
                <a:effectLst/>
                <a:latin typeface="Open Sans"/>
              </a:rPr>
              <a:t>Office for National Statistics, 2021).</a:t>
            </a:r>
            <a:r>
              <a:rPr lang="en-GB" sz="2000" dirty="0"/>
              <a:t>                             </a:t>
            </a:r>
            <a:br>
              <a:rPr lang="en-GB" sz="2000" dirty="0"/>
            </a:br>
            <a:endParaRPr lang="en-GB" sz="2000" dirty="0"/>
          </a:p>
          <a:p>
            <a:endParaRPr lang="en-GB" sz="2000" dirty="0"/>
          </a:p>
          <a:p>
            <a:endParaRPr lang="en-GB" sz="2000" dirty="0"/>
          </a:p>
        </p:txBody>
      </p:sp>
    </p:spTree>
    <p:extLst>
      <p:ext uri="{BB962C8B-B14F-4D97-AF65-F5344CB8AC3E}">
        <p14:creationId xmlns:p14="http://schemas.microsoft.com/office/powerpoint/2010/main" val="2564214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97E3D0-1541-461D-977F-5F434DFD63BA}"/>
              </a:ext>
            </a:extLst>
          </p:cNvPr>
          <p:cNvSpPr>
            <a:spLocks noGrp="1"/>
          </p:cNvSpPr>
          <p:nvPr>
            <p:ph type="title"/>
          </p:nvPr>
        </p:nvSpPr>
        <p:spPr>
          <a:xfrm>
            <a:off x="804671" y="640263"/>
            <a:ext cx="3284331" cy="5254510"/>
          </a:xfrm>
        </p:spPr>
        <p:txBody>
          <a:bodyPr>
            <a:normAutofit/>
          </a:bodyPr>
          <a:lstStyle/>
          <a:p>
            <a:r>
              <a:rPr lang="en-GB"/>
              <a:t>Personal Care</a:t>
            </a:r>
            <a:endParaRPr lang="en-GB" dirty="0"/>
          </a:p>
        </p:txBody>
      </p:sp>
      <p:sp>
        <p:nvSpPr>
          <p:cNvPr id="3" name="Content Placeholder 2">
            <a:extLst>
              <a:ext uri="{FF2B5EF4-FFF2-40B4-BE49-F238E27FC236}">
                <a16:creationId xmlns:a16="http://schemas.microsoft.com/office/drawing/2014/main" id="{7C93D141-36AB-40B1-B6F4-6671181323DC}"/>
              </a:ext>
            </a:extLst>
          </p:cNvPr>
          <p:cNvSpPr>
            <a:spLocks noGrp="1"/>
          </p:cNvSpPr>
          <p:nvPr>
            <p:ph idx="1"/>
          </p:nvPr>
        </p:nvSpPr>
        <p:spPr>
          <a:xfrm>
            <a:off x="5358384" y="640263"/>
            <a:ext cx="6028944" cy="5254510"/>
          </a:xfrm>
        </p:spPr>
        <p:txBody>
          <a:bodyPr anchor="ctr">
            <a:normAutofit/>
          </a:bodyPr>
          <a:lstStyle/>
          <a:p>
            <a:r>
              <a:rPr lang="en-GB" sz="2200" dirty="0">
                <a:solidFill>
                  <a:schemeClr val="bg1"/>
                </a:solidFill>
              </a:rPr>
              <a:t>Ms Roberts requires assistance with dressing, washing, showering and personal needs.</a:t>
            </a:r>
          </a:p>
          <a:p>
            <a:r>
              <a:rPr lang="en-GB" sz="2200" dirty="0">
                <a:solidFill>
                  <a:schemeClr val="bg1"/>
                </a:solidFill>
              </a:rPr>
              <a:t>It is important medication is administered at the same time every day</a:t>
            </a:r>
          </a:p>
          <a:p>
            <a:r>
              <a:rPr lang="en-GB" sz="2200" dirty="0">
                <a:solidFill>
                  <a:schemeClr val="bg1"/>
                </a:solidFill>
              </a:rPr>
              <a:t>Client carries Personal Alarm this can help people which are vulnerable to make them feel more secure and protected by supplying them with peace of mind that in an emergency help would be provided as soon as possible (NHS, 2021). </a:t>
            </a:r>
          </a:p>
          <a:p>
            <a:pPr marL="0" indent="0">
              <a:buNone/>
            </a:pPr>
            <a:r>
              <a:rPr lang="en-GB" sz="2200" dirty="0">
                <a:solidFill>
                  <a:schemeClr val="bg1"/>
                </a:solidFill>
              </a:rPr>
              <a:t> </a:t>
            </a:r>
          </a:p>
          <a:p>
            <a:pPr marL="0" indent="0">
              <a:buNone/>
            </a:pPr>
            <a:r>
              <a:rPr lang="en-GB" sz="2200" dirty="0">
                <a:solidFill>
                  <a:schemeClr val="bg1"/>
                </a:solidFill>
              </a:rPr>
              <a:t>  </a:t>
            </a:r>
          </a:p>
        </p:txBody>
      </p:sp>
    </p:spTree>
    <p:extLst>
      <p:ext uri="{BB962C8B-B14F-4D97-AF65-F5344CB8AC3E}">
        <p14:creationId xmlns:p14="http://schemas.microsoft.com/office/powerpoint/2010/main" val="2919786059"/>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A0A0B1-63B4-4D90-94AB-5ECF72CA721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Patients Likes and Dislikes/Daily habits</a:t>
            </a:r>
          </a:p>
        </p:txBody>
      </p:sp>
      <p:sp>
        <p:nvSpPr>
          <p:cNvPr id="3" name="Content Placeholder 2">
            <a:extLst>
              <a:ext uri="{FF2B5EF4-FFF2-40B4-BE49-F238E27FC236}">
                <a16:creationId xmlns:a16="http://schemas.microsoft.com/office/drawing/2014/main" id="{E1D0906F-908A-4875-83C6-7ABCA4B4277C}"/>
              </a:ext>
            </a:extLst>
          </p:cNvPr>
          <p:cNvSpPr>
            <a:spLocks noGrp="1"/>
          </p:cNvSpPr>
          <p:nvPr>
            <p:ph idx="1"/>
          </p:nvPr>
        </p:nvSpPr>
        <p:spPr>
          <a:xfrm>
            <a:off x="4810259" y="649480"/>
            <a:ext cx="6555347" cy="5546047"/>
          </a:xfrm>
        </p:spPr>
        <p:txBody>
          <a:bodyPr anchor="ctr">
            <a:normAutofit/>
          </a:bodyPr>
          <a:lstStyle/>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Ms Roberts enjoys gardening and planting flowers and vegetables which she is disengaged from due to her fall.</a:t>
            </a:r>
          </a:p>
          <a:p>
            <a:r>
              <a:rPr lang="en-GB" sz="1800" dirty="0">
                <a:latin typeface="Arial" panose="020B0604020202020204" pitchFamily="34" charset="0"/>
                <a:cs typeface="Arial" panose="020B0604020202020204" pitchFamily="34" charset="0"/>
              </a:rPr>
              <a:t>Likes watching Google box and Murder she wrote</a:t>
            </a:r>
          </a:p>
          <a:p>
            <a:r>
              <a:rPr lang="en-GB" sz="1800" dirty="0">
                <a:latin typeface="Arial" panose="020B0604020202020204" pitchFamily="34" charset="0"/>
                <a:cs typeface="Arial" panose="020B0604020202020204" pitchFamily="34" charset="0"/>
              </a:rPr>
              <a:t>Reading the newspaper whilst having breakfast</a:t>
            </a:r>
          </a:p>
          <a:p>
            <a:r>
              <a:rPr lang="en-GB" sz="1800" dirty="0">
                <a:latin typeface="Arial" panose="020B0604020202020204" pitchFamily="34" charset="0"/>
                <a:cs typeface="Arial" panose="020B0604020202020204" pitchFamily="34" charset="0"/>
              </a:rPr>
              <a:t>Enjoys going shopping with her youngest daughter (Angie) on Saturday afternoons</a:t>
            </a:r>
          </a:p>
          <a:p>
            <a:r>
              <a:rPr lang="en-GB" sz="1800" dirty="0">
                <a:latin typeface="Arial" panose="020B0604020202020204" pitchFamily="34" charset="0"/>
                <a:cs typeface="Arial" panose="020B0604020202020204" pitchFamily="34" charset="0"/>
              </a:rPr>
              <a:t>Dislikes being washed early mornings prefers after breakfast</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1804197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0130ACA-6C49-4D6C-8E12-A5ECE3BBB548}"/>
              </a:ext>
            </a:extLst>
          </p:cNvPr>
          <p:cNvSpPr>
            <a:spLocks noGrp="1"/>
          </p:cNvSpPr>
          <p:nvPr>
            <p:ph type="title"/>
          </p:nvPr>
        </p:nvSpPr>
        <p:spPr>
          <a:xfrm>
            <a:off x="934872" y="982272"/>
            <a:ext cx="3388419" cy="4560970"/>
          </a:xfrm>
        </p:spPr>
        <p:txBody>
          <a:bodyPr>
            <a:normAutofit/>
          </a:bodyPr>
          <a:lstStyle/>
          <a:p>
            <a:r>
              <a:rPr lang="en-GB" sz="3100">
                <a:solidFill>
                  <a:srgbClr val="FFFFFF"/>
                </a:solidFill>
              </a:rPr>
              <a:t>Hobbies/Important to patient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FE4502C-4CB4-4755-A1A3-0BF00CB82F60}"/>
              </a:ext>
            </a:extLst>
          </p:cNvPr>
          <p:cNvSpPr>
            <a:spLocks noGrp="1"/>
          </p:cNvSpPr>
          <p:nvPr>
            <p:ph idx="1"/>
          </p:nvPr>
        </p:nvSpPr>
        <p:spPr>
          <a:xfrm>
            <a:off x="5221862" y="1719618"/>
            <a:ext cx="5948831" cy="4334629"/>
          </a:xfrm>
        </p:spPr>
        <p:txBody>
          <a:bodyPr anchor="ctr">
            <a:normAutofit/>
          </a:bodyPr>
          <a:lstStyle/>
          <a:p>
            <a:r>
              <a:rPr lang="en-GB" sz="1700" dirty="0">
                <a:solidFill>
                  <a:srgbClr val="FEFFFF"/>
                </a:solidFill>
              </a:rPr>
              <a:t>Ms Roberts loves knitting.</a:t>
            </a:r>
          </a:p>
          <a:p>
            <a:r>
              <a:rPr lang="en-GB" sz="1700" dirty="0">
                <a:solidFill>
                  <a:srgbClr val="FEFFFF"/>
                </a:solidFill>
              </a:rPr>
              <a:t>Reading newspaper in the mornings </a:t>
            </a:r>
          </a:p>
          <a:p>
            <a:r>
              <a:rPr lang="en-GB" sz="1700" dirty="0">
                <a:solidFill>
                  <a:srgbClr val="FEFFFF"/>
                </a:solidFill>
              </a:rPr>
              <a:t>Planting flowers and vegetables</a:t>
            </a:r>
          </a:p>
          <a:p>
            <a:r>
              <a:rPr lang="en-GB" sz="1700" dirty="0">
                <a:solidFill>
                  <a:srgbClr val="FEFFFF"/>
                </a:solidFill>
              </a:rPr>
              <a:t>Going to local Book clubs in the community centre </a:t>
            </a:r>
          </a:p>
          <a:p>
            <a:r>
              <a:rPr lang="en-GB" sz="1700" dirty="0">
                <a:solidFill>
                  <a:srgbClr val="FEFFFF"/>
                </a:solidFill>
              </a:rPr>
              <a:t>Having afternoon tea on Wednesday afternoons with friend (Ethel)</a:t>
            </a:r>
          </a:p>
          <a:p>
            <a:r>
              <a:rPr lang="en-GB" sz="1700" dirty="0">
                <a:solidFill>
                  <a:srgbClr val="FEFFFF"/>
                </a:solidFill>
              </a:rPr>
              <a:t> Enjoys jigsaw puzzles</a:t>
            </a:r>
          </a:p>
          <a:p>
            <a:r>
              <a:rPr lang="en-GB" sz="1700" dirty="0">
                <a:solidFill>
                  <a:srgbClr val="FEFFFF"/>
                </a:solidFill>
              </a:rPr>
              <a:t>Visits from her daughter and grandchildren on her birthday and wedding anniversary to her late husband Eddie </a:t>
            </a:r>
          </a:p>
          <a:p>
            <a:r>
              <a:rPr lang="en-GB" sz="1700" dirty="0">
                <a:solidFill>
                  <a:srgbClr val="FEFFFF"/>
                </a:solidFill>
              </a:rPr>
              <a:t>Regular video calls from her grandchildren </a:t>
            </a:r>
          </a:p>
          <a:p>
            <a:r>
              <a:rPr lang="en-GB" sz="1700" dirty="0">
                <a:solidFill>
                  <a:srgbClr val="FEFFFF"/>
                </a:solidFill>
              </a:rPr>
              <a:t>Going on nature walks in the local nature reserve</a:t>
            </a:r>
          </a:p>
          <a:p>
            <a:endParaRPr lang="en-GB" sz="1700" dirty="0">
              <a:solidFill>
                <a:srgbClr val="FEFFFF"/>
              </a:solidFill>
            </a:endParaRPr>
          </a:p>
          <a:p>
            <a:endParaRPr lang="en-GB" sz="1700" dirty="0">
              <a:solidFill>
                <a:srgbClr val="FEFFFF"/>
              </a:solidFill>
            </a:endParaRPr>
          </a:p>
          <a:p>
            <a:endParaRPr lang="en-GB" sz="1700" dirty="0">
              <a:solidFill>
                <a:srgbClr val="FEFFFF"/>
              </a:solidFill>
            </a:endParaRPr>
          </a:p>
        </p:txBody>
      </p:sp>
    </p:spTree>
    <p:extLst>
      <p:ext uri="{BB962C8B-B14F-4D97-AF65-F5344CB8AC3E}">
        <p14:creationId xmlns:p14="http://schemas.microsoft.com/office/powerpoint/2010/main" val="3212408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0A28CF3-D577-46EA-9A06-2EB8C5B1CB6E}"/>
              </a:ext>
            </a:extLst>
          </p:cNvPr>
          <p:cNvSpPr>
            <a:spLocks noGrp="1"/>
          </p:cNvSpPr>
          <p:nvPr>
            <p:ph type="title"/>
          </p:nvPr>
        </p:nvSpPr>
        <p:spPr>
          <a:xfrm>
            <a:off x="1098468" y="885651"/>
            <a:ext cx="3229803" cy="4624603"/>
          </a:xfrm>
        </p:spPr>
        <p:txBody>
          <a:bodyPr>
            <a:normAutofit/>
          </a:bodyPr>
          <a:lstStyle/>
          <a:p>
            <a:r>
              <a:rPr lang="en-GB">
                <a:solidFill>
                  <a:srgbClr val="FFFFFF"/>
                </a:solidFill>
              </a:rPr>
              <a:t>Risk Assessment</a:t>
            </a:r>
          </a:p>
        </p:txBody>
      </p:sp>
      <p:sp>
        <p:nvSpPr>
          <p:cNvPr id="3" name="Content Placeholder 2">
            <a:extLst>
              <a:ext uri="{FF2B5EF4-FFF2-40B4-BE49-F238E27FC236}">
                <a16:creationId xmlns:a16="http://schemas.microsoft.com/office/drawing/2014/main" id="{220A0507-A937-4A92-9001-FF096A13C4A1}"/>
              </a:ext>
            </a:extLst>
          </p:cNvPr>
          <p:cNvSpPr>
            <a:spLocks noGrp="1"/>
          </p:cNvSpPr>
          <p:nvPr>
            <p:ph idx="1"/>
          </p:nvPr>
        </p:nvSpPr>
        <p:spPr>
          <a:xfrm>
            <a:off x="4978708" y="885651"/>
            <a:ext cx="6525220" cy="4616849"/>
          </a:xfrm>
        </p:spPr>
        <p:txBody>
          <a:bodyPr anchor="ctr">
            <a:normAutofit/>
          </a:bodyPr>
          <a:lstStyle/>
          <a:p>
            <a:r>
              <a:rPr lang="en-GB" sz="1600" dirty="0"/>
              <a:t>Ms Roberts was in hospital in December 2020 due to a fall in the bathroom and  has difficulties with mobilisation since she is at high risk of falling over without supervision.  A research carried out by NHS Digital found nearly 100,000 elderly people suffered hip fractures due to falling in 2017/2018 (Age UK, 2021).</a:t>
            </a:r>
          </a:p>
          <a:p>
            <a:r>
              <a:rPr lang="en-GB" sz="1600" dirty="0"/>
              <a:t>Ms Roberts has some unsafe behavioural impulsivity in letting go of walking frame and trying to reach for furniture. </a:t>
            </a:r>
          </a:p>
          <a:p>
            <a:r>
              <a:rPr lang="en-GB" sz="1600" dirty="0"/>
              <a:t>Inability to manage her personal care and toilet needs.</a:t>
            </a:r>
          </a:p>
          <a:p>
            <a:r>
              <a:rPr lang="en-GB" sz="1600" dirty="0"/>
              <a:t>Needs encouragement to eat and drink</a:t>
            </a:r>
          </a:p>
          <a:p>
            <a:r>
              <a:rPr lang="en-GB" sz="1600" dirty="0"/>
              <a:t>Is at risk of loneliness and depression since her fall has made her less mobile. Elderly people are more vulnerable to loneliness and social isolation this can have a severe consequence on their mental health. According to (Age UK, 2020) more than 2 million people over 75 live alone in England and more than 1 million say they have gone a month without talking to anyone.  </a:t>
            </a:r>
          </a:p>
          <a:p>
            <a:pPr marL="0" indent="0">
              <a:buNone/>
            </a:pPr>
            <a:endParaRPr lang="en-GB" sz="2400" dirty="0"/>
          </a:p>
        </p:txBody>
      </p:sp>
    </p:spTree>
    <p:extLst>
      <p:ext uri="{BB962C8B-B14F-4D97-AF65-F5344CB8AC3E}">
        <p14:creationId xmlns:p14="http://schemas.microsoft.com/office/powerpoint/2010/main" val="22946776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337617EC-DDED-4E8E-B540-5FD38EE34219}"/>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Adaptations to home</a:t>
            </a:r>
          </a:p>
        </p:txBody>
      </p:sp>
      <p:sp>
        <p:nvSpPr>
          <p:cNvPr id="3" name="Content Placeholder 2">
            <a:extLst>
              <a:ext uri="{FF2B5EF4-FFF2-40B4-BE49-F238E27FC236}">
                <a16:creationId xmlns:a16="http://schemas.microsoft.com/office/drawing/2014/main" id="{954E90EE-F9CA-42AB-A132-5FA4479FA9E2}"/>
              </a:ext>
            </a:extLst>
          </p:cNvPr>
          <p:cNvSpPr>
            <a:spLocks noGrp="1"/>
          </p:cNvSpPr>
          <p:nvPr>
            <p:ph idx="1"/>
          </p:nvPr>
        </p:nvSpPr>
        <p:spPr>
          <a:xfrm>
            <a:off x="1367624" y="2490436"/>
            <a:ext cx="9708995" cy="3731849"/>
          </a:xfrm>
        </p:spPr>
        <p:txBody>
          <a:bodyPr anchor="ctr">
            <a:normAutofit lnSpcReduction="10000"/>
          </a:bodyPr>
          <a:lstStyle/>
          <a:p>
            <a:r>
              <a:rPr lang="en-GB" sz="1500" dirty="0"/>
              <a:t>Fall detectors give that extra security in the home it is vital for this installation since Ms Roberts has had her fall, she is very anxious about getting around the house unsupervised.</a:t>
            </a:r>
          </a:p>
          <a:p>
            <a:r>
              <a:rPr lang="en-GB" sz="1500" dirty="0"/>
              <a:t>Stair lifts would be accommodating as getting up and down has been a huge strain on Ms Roberts hip and knees.</a:t>
            </a:r>
          </a:p>
          <a:p>
            <a:r>
              <a:rPr lang="en-GB" sz="1500" dirty="0"/>
              <a:t>Improvements in the garden to make it easier to get around without uneven footpaths.</a:t>
            </a:r>
          </a:p>
          <a:p>
            <a:r>
              <a:rPr lang="en-GB" sz="1500" dirty="0"/>
              <a:t>Installing upraised flower or vegetable beds for Ms Roberts as she struggles to reach down to do gardening.</a:t>
            </a:r>
          </a:p>
          <a:p>
            <a:r>
              <a:rPr lang="en-GB" sz="1500" dirty="0"/>
              <a:t>Stickers and signs on doors and cupboard to remind which rooms are where and what belongs there, this is imperative for dementia patients.</a:t>
            </a:r>
          </a:p>
          <a:p>
            <a:r>
              <a:rPr lang="en-GB" sz="1500" dirty="0"/>
              <a:t>Dinnerware, eating utensils, tableware objects, toilet seats, light switches, and handrails are necessary to be in colours that contrast with one another to avoid confusion on what they are. Light coloured carpets and floorings are ideal as dark ones are seen as holes in the floor.</a:t>
            </a:r>
          </a:p>
          <a:p>
            <a:r>
              <a:rPr lang="en-GB" sz="1500" dirty="0"/>
              <a:t>Specific obstacles  and decorations cause issues for many people with dementia. </a:t>
            </a:r>
          </a:p>
          <a:p>
            <a:r>
              <a:rPr lang="en-GB" sz="1500" dirty="0"/>
              <a:t>Seat in the bath and grab rails to help reduce a fall again.</a:t>
            </a:r>
          </a:p>
          <a:p>
            <a:pPr marL="0" indent="0">
              <a:buNone/>
            </a:pPr>
            <a:r>
              <a:rPr lang="en-GB" sz="1500" dirty="0"/>
              <a:t>                                                                                          (Age UK, 2021)</a:t>
            </a:r>
          </a:p>
        </p:txBody>
      </p:sp>
    </p:spTree>
    <p:extLst>
      <p:ext uri="{BB962C8B-B14F-4D97-AF65-F5344CB8AC3E}">
        <p14:creationId xmlns:p14="http://schemas.microsoft.com/office/powerpoint/2010/main" val="224117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9D627C-F99F-41F0-B0D9-9FEBEA72B2D0}"/>
              </a:ext>
            </a:extLst>
          </p:cNvPr>
          <p:cNvSpPr>
            <a:spLocks noGrp="1"/>
          </p:cNvSpPr>
          <p:nvPr>
            <p:ph type="title"/>
          </p:nvPr>
        </p:nvSpPr>
        <p:spPr>
          <a:xfrm>
            <a:off x="934872" y="982272"/>
            <a:ext cx="3388419" cy="4560970"/>
          </a:xfrm>
        </p:spPr>
        <p:txBody>
          <a:bodyPr>
            <a:normAutofit/>
          </a:bodyPr>
          <a:lstStyle/>
          <a:p>
            <a:r>
              <a:rPr lang="en-GB" sz="4000" dirty="0">
                <a:solidFill>
                  <a:srgbClr val="FFFFFF"/>
                </a:solidFill>
              </a:rPr>
              <a:t>Person Centred Care Practice</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D97A81C0-D066-4EB3-B007-42F44C812F8E}"/>
              </a:ext>
            </a:extLst>
          </p:cNvPr>
          <p:cNvSpPr>
            <a:spLocks noGrp="1"/>
          </p:cNvSpPr>
          <p:nvPr>
            <p:ph idx="1"/>
          </p:nvPr>
        </p:nvSpPr>
        <p:spPr>
          <a:xfrm>
            <a:off x="5221862" y="1719618"/>
            <a:ext cx="5948831" cy="4334629"/>
          </a:xfrm>
        </p:spPr>
        <p:txBody>
          <a:bodyPr anchor="ctr">
            <a:normAutofit/>
          </a:bodyPr>
          <a:lstStyle/>
          <a:p>
            <a:r>
              <a:rPr lang="en-GB" sz="1800" dirty="0">
                <a:solidFill>
                  <a:srgbClr val="FEFFFF"/>
                </a:solidFill>
              </a:rPr>
              <a:t>Person centred planning is to put the individual in the centre and plan accordingly to their weakness and strengths.</a:t>
            </a:r>
          </a:p>
          <a:p>
            <a:r>
              <a:rPr lang="en-GB" sz="1800" dirty="0">
                <a:solidFill>
                  <a:srgbClr val="FEFFFF"/>
                </a:solidFill>
              </a:rPr>
              <a:t>Respecting the needs of the patient and having them as the centre for healthcare. </a:t>
            </a:r>
          </a:p>
          <a:p>
            <a:r>
              <a:rPr lang="en-GB" sz="1800" dirty="0">
                <a:solidFill>
                  <a:srgbClr val="FEFFFF"/>
                </a:solidFill>
              </a:rPr>
              <a:t>It benefits clinical outcomes; patients may go to hospitals less frequently and adhere to their treatment plan.</a:t>
            </a:r>
          </a:p>
          <a:p>
            <a:r>
              <a:rPr lang="en-GB" sz="1800" dirty="0">
                <a:solidFill>
                  <a:srgbClr val="FEFFFF"/>
                </a:solidFill>
              </a:rPr>
              <a:t> The focus is on patients needs and setting goals and discovering ways to achieve them together (</a:t>
            </a:r>
            <a:r>
              <a:rPr lang="en-GB" sz="1800" b="0" i="0" dirty="0">
                <a:solidFill>
                  <a:srgbClr val="FEFFFF"/>
                </a:solidFill>
                <a:effectLst/>
                <a:latin typeface="Open Sans"/>
              </a:rPr>
              <a:t>The Health Foundation, 2021).</a:t>
            </a:r>
            <a:r>
              <a:rPr lang="en-GB" sz="1800" dirty="0">
                <a:solidFill>
                  <a:srgbClr val="FEFFFF"/>
                </a:solidFill>
              </a:rPr>
              <a:t> </a:t>
            </a:r>
          </a:p>
        </p:txBody>
      </p:sp>
    </p:spTree>
    <p:extLst>
      <p:ext uri="{BB962C8B-B14F-4D97-AF65-F5344CB8AC3E}">
        <p14:creationId xmlns:p14="http://schemas.microsoft.com/office/powerpoint/2010/main" val="18294362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6A91F1-742D-4028-9D14-8D25FB603302}"/>
              </a:ext>
            </a:extLst>
          </p:cNvPr>
          <p:cNvSpPr>
            <a:spLocks noGrp="1"/>
          </p:cNvSpPr>
          <p:nvPr>
            <p:ph type="title"/>
          </p:nvPr>
        </p:nvSpPr>
        <p:spPr>
          <a:xfrm>
            <a:off x="934872" y="982272"/>
            <a:ext cx="3388419" cy="4560970"/>
          </a:xfrm>
        </p:spPr>
        <p:txBody>
          <a:bodyPr>
            <a:normAutofit/>
          </a:bodyPr>
          <a:lstStyle/>
          <a:p>
            <a:r>
              <a:rPr lang="en-GB" sz="4000">
                <a:solidFill>
                  <a:srgbClr val="FFFFFF"/>
                </a:solidFill>
              </a:rPr>
              <a:t>Advocacy</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9311D976-0F4A-49A8-991D-B89B4D0486F1}"/>
              </a:ext>
            </a:extLst>
          </p:cNvPr>
          <p:cNvSpPr>
            <a:spLocks noGrp="1"/>
          </p:cNvSpPr>
          <p:nvPr>
            <p:ph idx="1"/>
          </p:nvPr>
        </p:nvSpPr>
        <p:spPr>
          <a:xfrm>
            <a:off x="5221862" y="1719618"/>
            <a:ext cx="5948831" cy="4334629"/>
          </a:xfrm>
        </p:spPr>
        <p:txBody>
          <a:bodyPr anchor="ctr">
            <a:normAutofit/>
          </a:bodyPr>
          <a:lstStyle/>
          <a:p>
            <a:r>
              <a:rPr lang="en-GB" sz="2400" dirty="0">
                <a:solidFill>
                  <a:srgbClr val="FEFFFF"/>
                </a:solidFill>
              </a:rPr>
              <a:t>Advocacy is when an individual seeks help from someone to be able express their views and feelings and gain support to stand up for their rights ( </a:t>
            </a:r>
            <a:r>
              <a:rPr lang="en-GB" sz="2400" dirty="0" err="1">
                <a:solidFill>
                  <a:srgbClr val="FEFFFF"/>
                </a:solidFill>
              </a:rPr>
              <a:t>Abma</a:t>
            </a:r>
            <a:r>
              <a:rPr lang="en-GB" sz="2400" dirty="0">
                <a:solidFill>
                  <a:srgbClr val="FEFFFF"/>
                </a:solidFill>
              </a:rPr>
              <a:t>, 2014).</a:t>
            </a:r>
          </a:p>
        </p:txBody>
      </p:sp>
    </p:spTree>
    <p:extLst>
      <p:ext uri="{BB962C8B-B14F-4D97-AF65-F5344CB8AC3E}">
        <p14:creationId xmlns:p14="http://schemas.microsoft.com/office/powerpoint/2010/main" val="31468747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CF60D30-553F-4BFE-BB49-6A4F2CAC6A7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Reference</a:t>
            </a:r>
          </a:p>
        </p:txBody>
      </p:sp>
      <p:sp>
        <p:nvSpPr>
          <p:cNvPr id="3" name="Content Placeholder 2">
            <a:extLst>
              <a:ext uri="{FF2B5EF4-FFF2-40B4-BE49-F238E27FC236}">
                <a16:creationId xmlns:a16="http://schemas.microsoft.com/office/drawing/2014/main" id="{B158D249-B0CD-4450-ABCD-C4316F8CDB00}"/>
              </a:ext>
            </a:extLst>
          </p:cNvPr>
          <p:cNvSpPr>
            <a:spLocks noGrp="1"/>
          </p:cNvSpPr>
          <p:nvPr>
            <p:ph idx="1"/>
          </p:nvPr>
        </p:nvSpPr>
        <p:spPr>
          <a:xfrm>
            <a:off x="1332530" y="2378076"/>
            <a:ext cx="9708995" cy="3934012"/>
          </a:xfrm>
        </p:spPr>
        <p:txBody>
          <a:bodyPr anchor="ctr">
            <a:normAutofit/>
          </a:bodyPr>
          <a:lstStyle/>
          <a:p>
            <a:r>
              <a:rPr lang="en-GB" sz="1100" b="0" i="0" dirty="0">
                <a:effectLst/>
                <a:latin typeface="Arial" panose="020B0604020202020204" pitchFamily="34" charset="0"/>
                <a:cs typeface="Arial" panose="020B0604020202020204" pitchFamily="34" charset="0"/>
              </a:rPr>
              <a:t>UK, D., diabetes, H., diabetes, T., diabetes, T., advice, T., diabetes, E., Professionals, H., news, L., symptoms, S., story, T., 2, P. and diabetes, R., 2021. </a:t>
            </a:r>
            <a:r>
              <a:rPr lang="en-GB" sz="1100" b="0" i="1" dirty="0">
                <a:effectLst/>
                <a:latin typeface="Arial" panose="020B0604020202020204" pitchFamily="34" charset="0"/>
                <a:cs typeface="Arial" panose="020B0604020202020204" pitchFamily="34" charset="0"/>
              </a:rPr>
              <a:t>Diabetes UK - Know diabetes. Fight diabetes. | Diabetes UK</a:t>
            </a:r>
            <a:r>
              <a:rPr lang="en-GB" sz="1100" b="0" i="0" dirty="0">
                <a:effectLst/>
                <a:latin typeface="Arial" panose="020B0604020202020204" pitchFamily="34" charset="0"/>
                <a:cs typeface="Arial" panose="020B0604020202020204" pitchFamily="34" charset="0"/>
              </a:rPr>
              <a:t>. [online] Diabetes.org.uk. Available at: &lt;https://www.diabetes.org.uk/&gt; [Accessed 12 February 2021].</a:t>
            </a:r>
          </a:p>
          <a:p>
            <a:r>
              <a:rPr lang="en-GB" sz="1100" b="0" i="0" dirty="0">
                <a:effectLst/>
                <a:latin typeface="Arial" panose="020B0604020202020204" pitchFamily="34" charset="0"/>
                <a:cs typeface="Arial" panose="020B0604020202020204" pitchFamily="34" charset="0"/>
              </a:rPr>
              <a:t>Age UK. 2021. [online] Available at: &lt;https://www.ageuk.org.uk/&gt; [Accessed 10 February 2021]</a:t>
            </a:r>
            <a:endParaRPr lang="en-GB" sz="1100" b="0" i="0" dirty="0">
              <a:effectLst/>
              <a:latin typeface="Open Sans"/>
            </a:endParaRPr>
          </a:p>
          <a:p>
            <a:r>
              <a:rPr lang="en-GB" sz="1100" b="0" i="0" dirty="0">
                <a:effectLst/>
                <a:latin typeface="Arial" panose="020B0604020202020204" pitchFamily="34" charset="0"/>
                <a:cs typeface="Arial" panose="020B0604020202020204" pitchFamily="34" charset="0"/>
              </a:rPr>
              <a:t>nhs.uk. 2021. </a:t>
            </a:r>
            <a:r>
              <a:rPr lang="en-GB" sz="1100" b="0" i="1" dirty="0">
                <a:effectLst/>
                <a:latin typeface="Arial" panose="020B0604020202020204" pitchFamily="34" charset="0"/>
                <a:cs typeface="Arial" panose="020B0604020202020204" pitchFamily="34" charset="0"/>
              </a:rPr>
              <a:t>The NHS website</a:t>
            </a:r>
            <a:r>
              <a:rPr lang="en-GB" sz="1100" b="0" i="0" dirty="0">
                <a:effectLst/>
                <a:latin typeface="Arial" panose="020B0604020202020204" pitchFamily="34" charset="0"/>
                <a:cs typeface="Arial" panose="020B0604020202020204" pitchFamily="34" charset="0"/>
              </a:rPr>
              <a:t>. [online] Available at: &lt;https://www.nhs.uk/&gt; [Accessed 11 February 2021].</a:t>
            </a:r>
          </a:p>
          <a:p>
            <a:r>
              <a:rPr lang="en-GB" sz="1100" b="0" i="0" dirty="0">
                <a:effectLst/>
                <a:latin typeface="Arial" panose="020B0604020202020204" pitchFamily="34" charset="0"/>
                <a:cs typeface="Arial" panose="020B0604020202020204" pitchFamily="34" charset="0"/>
              </a:rPr>
              <a:t>Dementia UK. 2021. </a:t>
            </a:r>
            <a:r>
              <a:rPr lang="en-GB" sz="1100" b="0" i="1" dirty="0">
                <a:effectLst/>
                <a:latin typeface="Arial" panose="020B0604020202020204" pitchFamily="34" charset="0"/>
                <a:cs typeface="Arial" panose="020B0604020202020204" pitchFamily="34" charset="0"/>
              </a:rPr>
              <a:t>What is dementia? What are the symptoms? - Dementia UK</a:t>
            </a:r>
            <a:r>
              <a:rPr lang="en-GB" sz="1100" b="0" i="0" dirty="0">
                <a:effectLst/>
                <a:latin typeface="Arial" panose="020B0604020202020204" pitchFamily="34" charset="0"/>
                <a:cs typeface="Arial" panose="020B0604020202020204" pitchFamily="34" charset="0"/>
              </a:rPr>
              <a:t>. [online] Available at: &lt;https://www.dementiauk.org/get-support/diagnosis-and-next-steps/what-is-dementia/&gt; [Accessed 13 February 2021].</a:t>
            </a:r>
          </a:p>
          <a:p>
            <a:r>
              <a:rPr lang="en-GB" sz="1100" b="0" i="0" dirty="0">
                <a:effectLst/>
                <a:latin typeface="Arial" panose="020B0604020202020204" pitchFamily="34" charset="0"/>
                <a:cs typeface="Arial" panose="020B0604020202020204" pitchFamily="34" charset="0"/>
              </a:rPr>
              <a:t>GOV.UK. 2021. </a:t>
            </a:r>
            <a:r>
              <a:rPr lang="en-GB" sz="1100" b="0" i="1" dirty="0">
                <a:effectLst/>
                <a:latin typeface="Arial" panose="020B0604020202020204" pitchFamily="34" charset="0"/>
                <a:cs typeface="Arial" panose="020B0604020202020204" pitchFamily="34" charset="0"/>
              </a:rPr>
              <a:t>National service framework: older people</a:t>
            </a:r>
            <a:r>
              <a:rPr lang="en-GB" sz="1100" b="0" i="0" dirty="0">
                <a:effectLst/>
                <a:latin typeface="Arial" panose="020B0604020202020204" pitchFamily="34" charset="0"/>
                <a:cs typeface="Arial" panose="020B0604020202020204" pitchFamily="34" charset="0"/>
              </a:rPr>
              <a:t>. [online] Available at: &lt;https://www.gov.uk/government/publications/quality-standards-for-care-services-for-older-people&gt; [Accessed 14 February 2021]</a:t>
            </a:r>
          </a:p>
          <a:p>
            <a:r>
              <a:rPr lang="en-GB" sz="1100" b="0" i="0" dirty="0">
                <a:effectLst/>
                <a:latin typeface="Arial" panose="020B0604020202020204" pitchFamily="34" charset="0"/>
                <a:cs typeface="Arial" panose="020B0604020202020204" pitchFamily="34" charset="0"/>
              </a:rPr>
              <a:t>World Health Organization. 2021. </a:t>
            </a:r>
            <a:r>
              <a:rPr lang="en-GB" sz="1100" b="0" i="1" dirty="0">
                <a:effectLst/>
                <a:latin typeface="Arial" panose="020B0604020202020204" pitchFamily="34" charset="0"/>
                <a:cs typeface="Arial" panose="020B0604020202020204" pitchFamily="34" charset="0"/>
              </a:rPr>
              <a:t>Older people and Primary Health Care (PHC)</a:t>
            </a:r>
            <a:r>
              <a:rPr lang="en-GB" sz="1100" b="0" i="0" dirty="0">
                <a:effectLst/>
                <a:latin typeface="Arial" panose="020B0604020202020204" pitchFamily="34" charset="0"/>
                <a:cs typeface="Arial" panose="020B0604020202020204" pitchFamily="34" charset="0"/>
              </a:rPr>
              <a:t>. [online] Available at: &lt;https://www.who.int/ageing/primary_health_care/en/&gt; [Accessed 14 February 2021].</a:t>
            </a:r>
            <a:r>
              <a:rPr lang="en-GB" sz="1100" b="0" i="0" dirty="0">
                <a:effectLst/>
                <a:latin typeface="Open Sans"/>
              </a:rPr>
              <a:t> </a:t>
            </a:r>
          </a:p>
          <a:p>
            <a:r>
              <a:rPr lang="en-GB" sz="1100" b="0" i="0" dirty="0">
                <a:effectLst/>
                <a:latin typeface="Arial" panose="020B0604020202020204" pitchFamily="34" charset="0"/>
                <a:cs typeface="Arial" panose="020B0604020202020204" pitchFamily="34" charset="0"/>
              </a:rPr>
              <a:t>The Health Foundation. 2021. </a:t>
            </a:r>
            <a:r>
              <a:rPr lang="en-GB" sz="1100" b="0" i="1" dirty="0">
                <a:effectLst/>
                <a:latin typeface="Arial" panose="020B0604020202020204" pitchFamily="34" charset="0"/>
                <a:cs typeface="Arial" panose="020B0604020202020204" pitchFamily="34" charset="0"/>
              </a:rPr>
              <a:t>Person-centred care | The Health Foundation</a:t>
            </a:r>
            <a:r>
              <a:rPr lang="en-GB" sz="1100" b="0" i="0" dirty="0">
                <a:effectLst/>
                <a:latin typeface="Arial" panose="020B0604020202020204" pitchFamily="34" charset="0"/>
                <a:cs typeface="Arial" panose="020B0604020202020204" pitchFamily="34" charset="0"/>
              </a:rPr>
              <a:t>. [online] Available at: &lt;https://www.health.org.uk/topics/person-centred-care&gt; [Accessed 10 February 2021].</a:t>
            </a:r>
          </a:p>
          <a:p>
            <a:r>
              <a:rPr lang="en-GB" sz="1100" b="0" i="0" dirty="0">
                <a:effectLst/>
                <a:latin typeface="Arial" panose="020B0604020202020204" pitchFamily="34" charset="0"/>
                <a:cs typeface="Arial" panose="020B0604020202020204" pitchFamily="34" charset="0"/>
              </a:rPr>
              <a:t>Ons.gov.uk. 2021. </a:t>
            </a:r>
            <a:r>
              <a:rPr lang="en-GB" sz="1100" b="0" i="1" dirty="0">
                <a:effectLst/>
                <a:latin typeface="Arial" panose="020B0604020202020204" pitchFamily="34" charset="0"/>
                <a:cs typeface="Arial" panose="020B0604020202020204" pitchFamily="34" charset="0"/>
              </a:rPr>
              <a:t>Internet access – households and individuals, Great Britain - Office for National Statistics</a:t>
            </a:r>
            <a:r>
              <a:rPr lang="en-GB" sz="1100" b="0" i="0" dirty="0">
                <a:effectLst/>
                <a:latin typeface="Arial" panose="020B0604020202020204" pitchFamily="34" charset="0"/>
                <a:cs typeface="Arial" panose="020B0604020202020204" pitchFamily="34" charset="0"/>
              </a:rPr>
              <a:t>. [online] Available at: &lt;https://www.ons.gov.uk/peoplepopulationandcommunity/householdcharacteristics/homeinternetandsocialmediausage/bulletins/internetaccesshouseholdsandindividuals/2020&gt; [Accessed 15 February 2021</a:t>
            </a:r>
            <a:r>
              <a:rPr lang="en-GB" sz="1100" b="0" i="0" dirty="0">
                <a:effectLst/>
                <a:latin typeface="Open Sans"/>
              </a:rPr>
              <a:t>].</a:t>
            </a:r>
          </a:p>
          <a:p>
            <a:r>
              <a:rPr lang="en-GB" sz="1200" b="0" i="0" dirty="0">
                <a:solidFill>
                  <a:srgbClr val="000000"/>
                </a:solidFill>
                <a:effectLst/>
                <a:latin typeface="Arial" panose="020B0604020202020204" pitchFamily="34" charset="0"/>
                <a:cs typeface="Arial" panose="020B0604020202020204" pitchFamily="34" charset="0"/>
              </a:rPr>
              <a:t>Legislation.gov.uk. 2021. </a:t>
            </a:r>
            <a:r>
              <a:rPr lang="en-GB" sz="1200" b="0" i="1" dirty="0">
                <a:solidFill>
                  <a:srgbClr val="000000"/>
                </a:solidFill>
                <a:effectLst/>
                <a:latin typeface="Arial" panose="020B0604020202020204" pitchFamily="34" charset="0"/>
                <a:cs typeface="Arial" panose="020B0604020202020204" pitchFamily="34" charset="0"/>
              </a:rPr>
              <a:t>Legislation.gov.uk</a:t>
            </a:r>
            <a:r>
              <a:rPr lang="en-GB" sz="1200" b="0" i="0" dirty="0">
                <a:solidFill>
                  <a:srgbClr val="000000"/>
                </a:solidFill>
                <a:effectLst/>
                <a:latin typeface="Arial" panose="020B0604020202020204" pitchFamily="34" charset="0"/>
                <a:cs typeface="Arial" panose="020B0604020202020204" pitchFamily="34" charset="0"/>
              </a:rPr>
              <a:t>. [online] Available at</a:t>
            </a:r>
            <a:r>
              <a:rPr lang="en-GB" sz="1200" b="0" i="0" dirty="0">
                <a:effectLst/>
                <a:latin typeface="Arial" panose="020B0604020202020204" pitchFamily="34" charset="0"/>
                <a:cs typeface="Arial" panose="020B0604020202020204" pitchFamily="34" charset="0"/>
              </a:rPr>
              <a:t>: </a:t>
            </a:r>
            <a:r>
              <a:rPr lang="en-GB" sz="1200" b="0" i="0" u="sng" dirty="0">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https://www.legislation.gov.uk/2004?title=care%20act</a:t>
            </a:r>
            <a:r>
              <a:rPr lang="en-GB" sz="1200" u="sng" dirty="0">
                <a:latin typeface="Arial" panose="020B0604020202020204" pitchFamily="34" charset="0"/>
                <a:cs typeface="Arial" panose="020B0604020202020204" pitchFamily="34" charset="0"/>
              </a:rPr>
              <a:t> </a:t>
            </a:r>
            <a:r>
              <a:rPr lang="en-GB" sz="1200" b="0" i="0" dirty="0">
                <a:solidFill>
                  <a:srgbClr val="000000"/>
                </a:solidFill>
                <a:effectLst/>
                <a:latin typeface="Arial" panose="020B0604020202020204" pitchFamily="34" charset="0"/>
                <a:cs typeface="Arial" panose="020B0604020202020204" pitchFamily="34" charset="0"/>
              </a:rPr>
              <a:t>[Accessed 19 February 2021].</a:t>
            </a:r>
            <a:endParaRPr lang="en-GB" sz="1200" b="0" i="0" dirty="0">
              <a:effectLst/>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7861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F0A645-11BA-4DF2-87B9-0AC9B6F581C1}"/>
              </a:ext>
            </a:extLst>
          </p:cNvPr>
          <p:cNvSpPr>
            <a:spLocks noGrp="1"/>
          </p:cNvSpPr>
          <p:nvPr>
            <p:ph type="title"/>
          </p:nvPr>
        </p:nvSpPr>
        <p:spPr>
          <a:xfrm>
            <a:off x="1371599" y="294538"/>
            <a:ext cx="9895951" cy="1033669"/>
          </a:xfrm>
        </p:spPr>
        <p:txBody>
          <a:bodyPr>
            <a:normAutofit/>
          </a:bodyPr>
          <a:lstStyle/>
          <a:p>
            <a:endParaRPr lang="en-GB" sz="4000" dirty="0">
              <a:solidFill>
                <a:srgbClr val="FFFFFF"/>
              </a:solidFill>
            </a:endParaRPr>
          </a:p>
        </p:txBody>
      </p:sp>
      <p:sp>
        <p:nvSpPr>
          <p:cNvPr id="3" name="Content Placeholder 2">
            <a:extLst>
              <a:ext uri="{FF2B5EF4-FFF2-40B4-BE49-F238E27FC236}">
                <a16:creationId xmlns:a16="http://schemas.microsoft.com/office/drawing/2014/main" id="{F12B7DBD-FB75-467B-B69E-E31DAA1BD5F1}"/>
              </a:ext>
            </a:extLst>
          </p:cNvPr>
          <p:cNvSpPr>
            <a:spLocks noGrp="1"/>
          </p:cNvSpPr>
          <p:nvPr>
            <p:ph idx="1"/>
          </p:nvPr>
        </p:nvSpPr>
        <p:spPr>
          <a:xfrm>
            <a:off x="1371599" y="2318197"/>
            <a:ext cx="9724031" cy="3683358"/>
          </a:xfrm>
        </p:spPr>
        <p:txBody>
          <a:bodyPr anchor="ctr">
            <a:normAutofit lnSpcReduction="10000"/>
          </a:bodyPr>
          <a:lstStyle/>
          <a:p>
            <a:r>
              <a:rPr lang="en-GB" sz="2000" b="0" i="0" dirty="0" err="1">
                <a:effectLst/>
                <a:latin typeface="Arial" panose="020B0604020202020204" pitchFamily="34" charset="0"/>
              </a:rPr>
              <a:t>Abma</a:t>
            </a:r>
            <a:r>
              <a:rPr lang="en-GB" sz="2000" b="0" i="0" dirty="0">
                <a:effectLst/>
                <a:latin typeface="Arial" panose="020B0604020202020204" pitchFamily="34" charset="0"/>
              </a:rPr>
              <a:t>, T.A. and Stake, R.E., 2014. Science of the particular: An advocacy of naturalistic case study in health research. </a:t>
            </a:r>
            <a:r>
              <a:rPr lang="en-GB" sz="2000" b="0" i="1" dirty="0">
                <a:effectLst/>
                <a:latin typeface="Arial" panose="020B0604020202020204" pitchFamily="34" charset="0"/>
              </a:rPr>
              <a:t>Qualitative Health Research</a:t>
            </a:r>
            <a:r>
              <a:rPr lang="en-GB" sz="2000" b="0" i="0" dirty="0">
                <a:effectLst/>
                <a:latin typeface="Arial" panose="020B0604020202020204" pitchFamily="34" charset="0"/>
              </a:rPr>
              <a:t>, </a:t>
            </a:r>
            <a:r>
              <a:rPr lang="en-GB" sz="2000" b="0" i="1" dirty="0">
                <a:effectLst/>
                <a:latin typeface="Arial" panose="020B0604020202020204" pitchFamily="34" charset="0"/>
              </a:rPr>
              <a:t>24</a:t>
            </a:r>
            <a:r>
              <a:rPr lang="en-GB" sz="2000" b="0" i="0" dirty="0">
                <a:effectLst/>
                <a:latin typeface="Arial" panose="020B0604020202020204" pitchFamily="34" charset="0"/>
              </a:rPr>
              <a:t>(8), pp.1150-1161.</a:t>
            </a:r>
          </a:p>
          <a:p>
            <a:r>
              <a:rPr lang="en-GB" sz="2000" b="0" i="0" dirty="0">
                <a:effectLst/>
                <a:latin typeface="Arial" panose="020B0604020202020204" pitchFamily="34" charset="0"/>
                <a:cs typeface="Arial" panose="020B0604020202020204" pitchFamily="34" charset="0"/>
              </a:rPr>
              <a:t>Health Education England. 2021. </a:t>
            </a:r>
            <a:r>
              <a:rPr lang="en-GB" sz="2000" b="0" i="1" dirty="0">
                <a:effectLst/>
                <a:latin typeface="Arial" panose="020B0604020202020204" pitchFamily="34" charset="0"/>
                <a:cs typeface="Arial" panose="020B0604020202020204" pitchFamily="34" charset="0"/>
              </a:rPr>
              <a:t>Person-centred care</a:t>
            </a:r>
            <a:r>
              <a:rPr lang="en-GB" sz="2000" b="0" i="0" dirty="0">
                <a:effectLst/>
                <a:latin typeface="Arial" panose="020B0604020202020204" pitchFamily="34" charset="0"/>
                <a:cs typeface="Arial" panose="020B0604020202020204" pitchFamily="34" charset="0"/>
              </a:rPr>
              <a:t>. [online] Available at: &lt;https://www.hee.nhs.uk/our-work/person-centred-care&gt; [Accessed 19 February 2021].</a:t>
            </a:r>
          </a:p>
          <a:p>
            <a:r>
              <a:rPr lang="en-GB" sz="2000" dirty="0">
                <a:latin typeface="Arial" panose="020B0604020202020204" pitchFamily="34" charset="0"/>
                <a:cs typeface="Arial" panose="020B0604020202020204" pitchFamily="34" charset="0"/>
              </a:rPr>
              <a:t>Costa, A., </a:t>
            </a:r>
            <a:r>
              <a:rPr lang="en-GB" sz="2000" dirty="0" err="1">
                <a:latin typeface="Arial" panose="020B0604020202020204" pitchFamily="34" charset="0"/>
                <a:cs typeface="Arial" panose="020B0604020202020204" pitchFamily="34" charset="0"/>
              </a:rPr>
              <a:t>Yelshyna</a:t>
            </a:r>
            <a:r>
              <a:rPr lang="en-GB" sz="2000" dirty="0">
                <a:latin typeface="Arial" panose="020B0604020202020204" pitchFamily="34" charset="0"/>
                <a:cs typeface="Arial" panose="020B0604020202020204" pitchFamily="34" charset="0"/>
              </a:rPr>
              <a:t>, A., Moreira, T.C., Andrade, F.C., Julian, V. and </a:t>
            </a:r>
            <a:r>
              <a:rPr lang="en-GB" sz="2000" dirty="0" err="1">
                <a:latin typeface="Arial" panose="020B0604020202020204" pitchFamily="34" charset="0"/>
                <a:cs typeface="Arial" panose="020B0604020202020204" pitchFamily="34" charset="0"/>
              </a:rPr>
              <a:t>Novais</a:t>
            </a:r>
            <a:r>
              <a:rPr lang="en-GB" sz="2000" dirty="0">
                <a:latin typeface="Arial" panose="020B0604020202020204" pitchFamily="34" charset="0"/>
                <a:cs typeface="Arial" panose="020B0604020202020204" pitchFamily="34" charset="0"/>
              </a:rPr>
              <a:t>, P., 2015. Data Protection in Elderly Health Care Platforms. In AI Approaches to the Complexity of Legal Systems (pp. 233-244). Springer, Cham.</a:t>
            </a:r>
          </a:p>
          <a:p>
            <a:r>
              <a:rPr lang="en-GB" sz="2000" dirty="0">
                <a:latin typeface="Arial" panose="020B0604020202020204" pitchFamily="34" charset="0"/>
                <a:cs typeface="Arial" panose="020B0604020202020204" pitchFamily="34" charset="0"/>
              </a:rPr>
              <a:t>Cook, A., </a:t>
            </a:r>
            <a:r>
              <a:rPr lang="en-GB" sz="2000" dirty="0" err="1">
                <a:latin typeface="Arial" panose="020B0604020202020204" pitchFamily="34" charset="0"/>
                <a:cs typeface="Arial" panose="020B0604020202020204" pitchFamily="34" charset="0"/>
              </a:rPr>
              <a:t>Pryer</a:t>
            </a:r>
            <a:r>
              <a:rPr lang="en-GB" sz="2000" dirty="0">
                <a:latin typeface="Arial" panose="020B0604020202020204" pitchFamily="34" charset="0"/>
                <a:cs typeface="Arial" panose="020B0604020202020204" pitchFamily="34" charset="0"/>
              </a:rPr>
              <a:t>, J. and Shetty, P., 2000. The problem of accuracy in dietary surveys. Analysis of the over 65 UK National Diet and Nutrition Survey. Journal of Epidemiology &amp; Community Health, 54(8), pp.611-616.</a:t>
            </a:r>
          </a:p>
        </p:txBody>
      </p:sp>
    </p:spTree>
    <p:extLst>
      <p:ext uri="{BB962C8B-B14F-4D97-AF65-F5344CB8AC3E}">
        <p14:creationId xmlns:p14="http://schemas.microsoft.com/office/powerpoint/2010/main" val="10024085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DA1A2E9-63FE-408D-A803-8E306ECAB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8997696"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0404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5CDF1B-4C47-4128-A25B-33681A1A2F54}"/>
              </a:ext>
            </a:extLst>
          </p:cNvPr>
          <p:cNvSpPr>
            <a:spLocks noGrp="1"/>
          </p:cNvSpPr>
          <p:nvPr>
            <p:ph type="title"/>
          </p:nvPr>
        </p:nvSpPr>
        <p:spPr>
          <a:xfrm>
            <a:off x="1100669" y="1111086"/>
            <a:ext cx="7690104" cy="2623885"/>
          </a:xfrm>
        </p:spPr>
        <p:txBody>
          <a:bodyPr vert="horz" lIns="91440" tIns="45720" rIns="91440" bIns="45720" rtlCol="0" anchor="ctr">
            <a:normAutofit/>
          </a:bodyPr>
          <a:lstStyle/>
          <a:p>
            <a:r>
              <a:rPr lang="en-US" sz="6600" kern="1200" dirty="0">
                <a:solidFill>
                  <a:srgbClr val="FFFFFF"/>
                </a:solidFill>
                <a:latin typeface="+mj-lt"/>
                <a:ea typeface="+mj-ea"/>
                <a:cs typeface="+mj-cs"/>
              </a:rPr>
              <a:t>Thank You For Watching</a:t>
            </a:r>
          </a:p>
        </p:txBody>
      </p:sp>
      <p:sp>
        <p:nvSpPr>
          <p:cNvPr id="12" name="Rectangle 11">
            <a:extLst>
              <a:ext uri="{FF2B5EF4-FFF2-40B4-BE49-F238E27FC236}">
                <a16:creationId xmlns:a16="http://schemas.microsoft.com/office/drawing/2014/main" id="{927CAFC9-A675-4314-84EF-236FFA58A3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2490532"/>
            <a:ext cx="2110597"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52" name="Rectangle 13">
            <a:extLst>
              <a:ext uri="{FF2B5EF4-FFF2-40B4-BE49-F238E27FC236}">
                <a16:creationId xmlns:a16="http://schemas.microsoft.com/office/drawing/2014/main" id="{FBE9F90C-C163-435B-9A68-D15C92D1C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21269"/>
            <a:ext cx="11277600" cy="1877811"/>
          </a:xfrm>
          <a:prstGeom prst="rect">
            <a:avLst/>
          </a:prstGeom>
          <a:solidFill>
            <a:srgbClr val="7F7F7F">
              <a:alpha val="20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A882A9F-F4E9-4E23-8F0B-20B5DF42EA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9345" y="450221"/>
            <a:ext cx="2115455" cy="1890204"/>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Graphic 6" descr="Grinning Face with No Fill">
            <a:extLst>
              <a:ext uri="{FF2B5EF4-FFF2-40B4-BE49-F238E27FC236}">
                <a16:creationId xmlns:a16="http://schemas.microsoft.com/office/drawing/2014/main" id="{4B8E832E-575F-4773-A35E-B46821D161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857725" y="2612676"/>
            <a:ext cx="1632648" cy="1632648"/>
          </a:xfrm>
          <a:prstGeom prst="rect">
            <a:avLst/>
          </a:prstGeom>
        </p:spPr>
      </p:pic>
    </p:spTree>
    <p:extLst>
      <p:ext uri="{BB962C8B-B14F-4D97-AF65-F5344CB8AC3E}">
        <p14:creationId xmlns:p14="http://schemas.microsoft.com/office/powerpoint/2010/main" val="1761592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0324e65c13516d13d413fc78371070eb">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2090c5d360a3c319bed46dd46e28e43d"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5E48DF0-CAEA-4C59-9787-6E4357EBB2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0A325F-053E-494B-8A8A-69811515D898}">
  <ds:schemaRefs>
    <ds:schemaRef ds:uri="http://schemas.microsoft.com/sharepoint/v3/contenttype/forms"/>
  </ds:schemaRefs>
</ds:datastoreItem>
</file>

<file path=customXml/itemProps3.xml><?xml version="1.0" encoding="utf-8"?>
<ds:datastoreItem xmlns:ds="http://schemas.openxmlformats.org/officeDocument/2006/customXml" ds:itemID="{6AED46B1-65A2-40B1-97BB-3BE0DC99A9AD}">
  <ds:schemaRefs>
    <ds:schemaRef ds:uri="http://purl.org/dc/terms/"/>
    <ds:schemaRef ds:uri="http://schemas.microsoft.com/office/2006/documentManagement/types"/>
    <ds:schemaRef ds:uri="8e4cb740-4a10-46c5-90de-9cf76d8df684"/>
    <ds:schemaRef ds:uri="http://schemas.openxmlformats.org/package/2006/metadata/core-properties"/>
    <ds:schemaRef ds:uri="http://purl.org/dc/elements/1.1/"/>
    <ds:schemaRef ds:uri="http://schemas.microsoft.com/office/infopath/2007/PartnerControls"/>
    <ds:schemaRef ds:uri="http://www.w3.org/XML/1998/namespace"/>
    <ds:schemaRef ds:uri="6ce03418-4b85-46e6-9705-46dd5ee7fda4"/>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2994</TotalTime>
  <Words>2076</Words>
  <Application>Microsoft Office PowerPoint</Application>
  <PresentationFormat>Widescreen</PresentationFormat>
  <Paragraphs>182</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Open Sans</vt:lpstr>
      <vt:lpstr>Office Theme</vt:lpstr>
      <vt:lpstr>Living with Care: The Older Person</vt:lpstr>
      <vt:lpstr>Introduction</vt:lpstr>
      <vt:lpstr>Care Plan for Evelyn Roberts</vt:lpstr>
      <vt:lpstr>Background of Health</vt:lpstr>
      <vt:lpstr>Assessment Tool</vt:lpstr>
      <vt:lpstr>Medication List</vt:lpstr>
      <vt:lpstr>Diet</vt:lpstr>
      <vt:lpstr>Environment</vt:lpstr>
      <vt:lpstr>Mobility/ Sensory/ICT</vt:lpstr>
      <vt:lpstr>Personal Care</vt:lpstr>
      <vt:lpstr>Patients Likes and Dislikes/Daily habits</vt:lpstr>
      <vt:lpstr>Hobbies/Important to patient</vt:lpstr>
      <vt:lpstr>Risk Assessment</vt:lpstr>
      <vt:lpstr>Adaptations to home</vt:lpstr>
      <vt:lpstr>Person Centred Care Practice</vt:lpstr>
      <vt:lpstr>Advocacy</vt:lpstr>
      <vt:lpstr>Reference</vt:lpstr>
      <vt:lpstr>PowerPoint Presentation</vt:lpstr>
      <vt:lpstr>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Suma Begum (1808421)</dc:creator>
  <cp:lastModifiedBy>Suma Begum (1808421)</cp:lastModifiedBy>
  <cp:revision>158</cp:revision>
  <dcterms:created xsi:type="dcterms:W3CDTF">2021-02-05T16:02:17Z</dcterms:created>
  <dcterms:modified xsi:type="dcterms:W3CDTF">2021-02-26T00:35:19Z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