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9" r:id="rId1"/>
  </p:sldMasterIdLst>
  <p:notesMasterIdLst>
    <p:notesMasterId r:id="rId36"/>
  </p:notesMasterIdLst>
  <p:handoutMasterIdLst>
    <p:handoutMasterId r:id="rId37"/>
  </p:handoutMasterIdLst>
  <p:sldIdLst>
    <p:sldId id="280" r:id="rId2"/>
    <p:sldId id="283" r:id="rId3"/>
    <p:sldId id="284" r:id="rId4"/>
    <p:sldId id="285" r:id="rId5"/>
    <p:sldId id="286" r:id="rId6"/>
    <p:sldId id="287" r:id="rId7"/>
    <p:sldId id="288" r:id="rId8"/>
    <p:sldId id="289" r:id="rId9"/>
    <p:sldId id="290" r:id="rId10"/>
    <p:sldId id="291" r:id="rId11"/>
    <p:sldId id="292" r:id="rId12"/>
    <p:sldId id="293" r:id="rId13"/>
    <p:sldId id="294" r:id="rId14"/>
    <p:sldId id="295" r:id="rId15"/>
    <p:sldId id="296" r:id="rId16"/>
    <p:sldId id="297" r:id="rId17"/>
    <p:sldId id="298" r:id="rId18"/>
    <p:sldId id="299" r:id="rId19"/>
    <p:sldId id="300" r:id="rId20"/>
    <p:sldId id="301" r:id="rId21"/>
    <p:sldId id="302" r:id="rId22"/>
    <p:sldId id="303" r:id="rId23"/>
    <p:sldId id="304" r:id="rId24"/>
    <p:sldId id="305" r:id="rId25"/>
    <p:sldId id="306" r:id="rId26"/>
    <p:sldId id="307" r:id="rId27"/>
    <p:sldId id="308" r:id="rId28"/>
    <p:sldId id="309" r:id="rId29"/>
    <p:sldId id="310" r:id="rId30"/>
    <p:sldId id="311" r:id="rId31"/>
    <p:sldId id="312" r:id="rId32"/>
    <p:sldId id="313" r:id="rId33"/>
    <p:sldId id="314" r:id="rId34"/>
    <p:sldId id="315" r:id="rId35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>
    <p:present/>
    <p:sldAll/>
    <p:penClr>
      <a:srgbClr val="FF0000"/>
    </p:penClr>
  </p:showPr>
  <p:clrMru>
    <a:srgbClr val="C0C0C0"/>
    <a:srgbClr val="5F5F5F"/>
    <a:srgbClr val="80808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0" autoAdjust="0"/>
    <p:restoredTop sz="94576" autoAdjust="0"/>
  </p:normalViewPr>
  <p:slideViewPr>
    <p:cSldViewPr>
      <p:cViewPr varScale="1">
        <p:scale>
          <a:sx n="69" d="100"/>
          <a:sy n="69" d="100"/>
        </p:scale>
        <p:origin x="-141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7"/>
        <p:guide pos="2142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0"/>
            <a:ext cx="2946192" cy="495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957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885" y="0"/>
            <a:ext cx="2946192" cy="495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957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2" y="9429113"/>
            <a:ext cx="2946192" cy="495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957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885" y="9429113"/>
            <a:ext cx="2946192" cy="495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AF07D755-440B-46DC-8899-F8D070547FE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0"/>
            <a:ext cx="2946192" cy="495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483" y="0"/>
            <a:ext cx="2946192" cy="495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843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70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890" y="4714557"/>
            <a:ext cx="4983895" cy="44681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870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430703"/>
            <a:ext cx="2946192" cy="495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70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483" y="9430703"/>
            <a:ext cx="2946192" cy="495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F6339797-EB7A-47B3-B5DB-CEE4A0AEAB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976B3BC-68B9-43CC-91AF-01F1C0114538}" type="slidenum">
              <a:rPr lang="en-GB" smtClean="0"/>
              <a:pPr/>
              <a:t>10</a:t>
            </a:fld>
            <a:endParaRPr lang="en-GB" smtClean="0"/>
          </a:p>
        </p:txBody>
      </p:sp>
      <p:sp>
        <p:nvSpPr>
          <p:cNvPr id="4301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6D48A48-FE56-4852-81D2-1F2170981969}" type="slidenum">
              <a:rPr lang="en-GB" smtClean="0"/>
              <a:pPr/>
              <a:t>11</a:t>
            </a:fld>
            <a:endParaRPr lang="en-GB" smtClean="0"/>
          </a:p>
        </p:txBody>
      </p:sp>
      <p:sp>
        <p:nvSpPr>
          <p:cNvPr id="4403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6ABEE92-6247-4ED7-98AB-41572768054A}" type="slidenum">
              <a:rPr lang="en-GB" smtClean="0"/>
              <a:pPr/>
              <a:t>13</a:t>
            </a:fld>
            <a:endParaRPr lang="en-GB" smtClean="0"/>
          </a:p>
        </p:txBody>
      </p:sp>
      <p:sp>
        <p:nvSpPr>
          <p:cNvPr id="4505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050E2EB-B30D-4A86-893E-7DD457A85C25}" type="slidenum">
              <a:rPr lang="en-GB" smtClean="0"/>
              <a:pPr/>
              <a:t>15</a:t>
            </a:fld>
            <a:endParaRPr lang="en-GB" smtClean="0"/>
          </a:p>
        </p:txBody>
      </p:sp>
      <p:sp>
        <p:nvSpPr>
          <p:cNvPr id="4608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7430DD2-3178-4D01-99BC-4FFC044F212A}" type="slidenum">
              <a:rPr lang="en-GB" smtClean="0"/>
              <a:pPr/>
              <a:t>18</a:t>
            </a:fld>
            <a:endParaRPr lang="en-GB" smtClean="0"/>
          </a:p>
        </p:txBody>
      </p:sp>
      <p:sp>
        <p:nvSpPr>
          <p:cNvPr id="4710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lvl="1" algn="just"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8FEA9F1-1D14-4B69-A3EA-51384DAE90D3}" type="slidenum">
              <a:rPr lang="en-GB" smtClean="0"/>
              <a:pPr/>
              <a:t>19</a:t>
            </a:fld>
            <a:endParaRPr lang="en-GB" smtClean="0"/>
          </a:p>
        </p:txBody>
      </p:sp>
      <p:sp>
        <p:nvSpPr>
          <p:cNvPr id="4813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z="100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B44D848-323E-4EAE-8332-ECD717529B9C}" type="slidenum">
              <a:rPr lang="en-GB" smtClean="0"/>
              <a:pPr/>
              <a:t>20</a:t>
            </a:fld>
            <a:endParaRPr lang="en-GB" smtClean="0"/>
          </a:p>
        </p:txBody>
      </p:sp>
      <p:sp>
        <p:nvSpPr>
          <p:cNvPr id="4915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48B2E81-8AE3-486A-81B4-911B5EFC32DD}" type="slidenum">
              <a:rPr lang="en-GB" smtClean="0"/>
              <a:pPr/>
              <a:t>23</a:t>
            </a:fld>
            <a:endParaRPr lang="en-GB" smtClean="0"/>
          </a:p>
        </p:txBody>
      </p:sp>
      <p:sp>
        <p:nvSpPr>
          <p:cNvPr id="5017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7E36992-BDC8-4F98-8624-8D682887834F}" type="slidenum">
              <a:rPr lang="en-GB" smtClean="0"/>
              <a:pPr/>
              <a:t>24</a:t>
            </a:fld>
            <a:endParaRPr lang="en-GB" smtClean="0"/>
          </a:p>
        </p:txBody>
      </p:sp>
      <p:sp>
        <p:nvSpPr>
          <p:cNvPr id="5120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z="1000" b="1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DD7308E-5444-4AF8-82B6-A1D30BBCF75C}" type="slidenum">
              <a:rPr lang="en-GB" smtClean="0"/>
              <a:pPr/>
              <a:t>27</a:t>
            </a:fld>
            <a:endParaRPr lang="en-GB" smtClean="0"/>
          </a:p>
        </p:txBody>
      </p:sp>
      <p:sp>
        <p:nvSpPr>
          <p:cNvPr id="5222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F24B29E-0683-421D-8A9C-C41CB799CDE1}" type="slidenum">
              <a:rPr lang="en-US" smtClean="0"/>
              <a:pPr/>
              <a:t>28</a:t>
            </a:fld>
            <a:endParaRPr lang="en-US" smtClean="0"/>
          </a:p>
        </p:txBody>
      </p:sp>
      <p:sp>
        <p:nvSpPr>
          <p:cNvPr id="5325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5" name="Rounded Rectangle 4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8D44B0F-2EE3-404D-912F-4DA1C1695C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85625A-6ADB-4902-AA52-1A8A705D52E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5" name="Rounded Rectangle 4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29FCE5-1D7F-4B34-A31B-176D2F57A4D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469EBB-E99B-4A3C-84DB-606B8898E7E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0FC1E-39D5-46BC-851A-D50CAC536FB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0F1562-D8C6-4706-A29C-2CA1CCB4C06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04C7C4-0AB7-4DAD-BFC8-E8EE98B4623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6" name="Rounded Rectangle 5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D662E0-1F2D-49FB-AD56-7C66F937574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F956AD-1BD2-4F3F-9F3B-40D8EF985C0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FF2282-A13D-4BC5-A5F4-5B5BDBEF759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9745B3-ACD4-4A46-9838-4E4CE787D75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719263"/>
            <a:ext cx="8229600" cy="4411662"/>
          </a:xfrm>
        </p:spPr>
        <p:txBody>
          <a:bodyPr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B70CE0-4DCD-429C-ADD7-9750FD39EF4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28" name="Title Placeholder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8EAAF1A7-4717-455E-B84D-89F510DB637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2" r:id="rId1"/>
    <p:sldLayoutId id="2147483965" r:id="rId2"/>
    <p:sldLayoutId id="2147483973" r:id="rId3"/>
    <p:sldLayoutId id="2147483966" r:id="rId4"/>
    <p:sldLayoutId id="2147483967" r:id="rId5"/>
    <p:sldLayoutId id="2147483968" r:id="rId6"/>
    <p:sldLayoutId id="2147483969" r:id="rId7"/>
    <p:sldLayoutId id="2147483974" r:id="rId8"/>
    <p:sldLayoutId id="2147483975" r:id="rId9"/>
    <p:sldLayoutId id="2147483970" r:id="rId10"/>
    <p:sldLayoutId id="2147483971" r:id="rId11"/>
    <p:sldLayoutId id="2147483976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 autoUpdateAnimBg="0"/>
    </p:bldLst>
  </p:timing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eaLnBrk="0" fontAlgn="base" hangingPunct="0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eaLnBrk="0" fontAlgn="base" hangingPunct="0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ts val="375"/>
        </a:spcBef>
        <a:spcAft>
          <a:spcPct val="0"/>
        </a:spcAft>
        <a:buClr>
          <a:srgbClr val="BCCEBD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ts val="375"/>
        </a:spcBef>
        <a:spcAft>
          <a:spcPct val="0"/>
        </a:spcAft>
        <a:buClr>
          <a:srgbClr val="A8CDD7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75"/>
        </a:spcBef>
        <a:spcAft>
          <a:spcPct val="0"/>
        </a:spcAft>
        <a:buClr>
          <a:srgbClr val="A8CDD7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6147" name="Footer Placeholder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  <p:sp>
        <p:nvSpPr>
          <p:cNvPr id="6149" name="Title 1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pPr eaLnBrk="1" hangingPunct="1"/>
            <a:r>
              <a:rPr lang="en-GB" dirty="0" smtClean="0"/>
              <a:t>International perspectives of entrepreneurship and enterprise</a:t>
            </a:r>
            <a:endParaRPr lang="en-GB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569325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600" dirty="0" smtClean="0"/>
              <a:t>International perspectives of entrepreneurship</a:t>
            </a:r>
          </a:p>
        </p:txBody>
      </p:sp>
      <p:sp>
        <p:nvSpPr>
          <p:cNvPr id="8195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8196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endParaRPr lang="en-GB" sz="1900" b="1" smtClean="0"/>
          </a:p>
          <a:p>
            <a:r>
              <a:rPr lang="en-GB" sz="1900" b="1" smtClean="0"/>
              <a:t> </a:t>
            </a:r>
            <a:r>
              <a:rPr lang="en-GB" sz="2400" smtClean="0"/>
              <a:t>Why is it important to consider the international perspective?</a:t>
            </a:r>
          </a:p>
          <a:p>
            <a:r>
              <a:rPr lang="en-GB" sz="2400" smtClean="0"/>
              <a:t>Appreciate variations in management, business practices and styles</a:t>
            </a:r>
          </a:p>
          <a:p>
            <a:r>
              <a:rPr lang="en-GB" sz="2400" smtClean="0"/>
              <a:t>How do different countries respond to enterprise, entrepreneurship?</a:t>
            </a:r>
          </a:p>
          <a:p>
            <a:r>
              <a:rPr lang="en-GB" sz="2400" smtClean="0"/>
              <a:t>How does small business/entrepreneurship fit into the economy?</a:t>
            </a:r>
          </a:p>
          <a:p>
            <a:r>
              <a:rPr lang="en-GB" sz="2400" smtClean="0"/>
              <a:t>What cultural and business differences exist that will influence this process?</a:t>
            </a:r>
          </a:p>
          <a:p>
            <a:endParaRPr lang="en-GB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smtClean="0"/>
          </a:p>
        </p:txBody>
      </p:sp>
      <p:sp>
        <p:nvSpPr>
          <p:cNvPr id="9219" name="Footer Placeholder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9220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mtClean="0"/>
              <a:t>Global Entrepreneurship Monitor (GEM) programme can provide much background and comparative information</a:t>
            </a:r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74638"/>
            <a:ext cx="8218487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500" dirty="0" smtClean="0"/>
              <a:t> International perspectives of entrepreneurship</a:t>
            </a:r>
          </a:p>
        </p:txBody>
      </p:sp>
      <p:sp>
        <p:nvSpPr>
          <p:cNvPr id="10243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10244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11188" y="1719263"/>
            <a:ext cx="8075612" cy="4411662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b="1" smtClean="0"/>
              <a:t>European Management Styles</a:t>
            </a:r>
          </a:p>
          <a:p>
            <a:pPr>
              <a:lnSpc>
                <a:spcPct val="90000"/>
              </a:lnSpc>
            </a:pPr>
            <a:endParaRPr lang="en-GB" sz="2400" smtClean="0"/>
          </a:p>
          <a:p>
            <a:pPr>
              <a:lnSpc>
                <a:spcPct val="90000"/>
              </a:lnSpc>
            </a:pPr>
            <a:r>
              <a:rPr lang="en-GB" sz="2400" smtClean="0"/>
              <a:t>Four different European approaches to management (Lessem and Neubauer, 1994)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Pragmatic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Rationalistic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Holistic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Humanistic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74638"/>
            <a:ext cx="8218487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500" dirty="0" smtClean="0"/>
              <a:t> International perspectives of entrepreneurship</a:t>
            </a:r>
          </a:p>
        </p:txBody>
      </p:sp>
      <p:sp>
        <p:nvSpPr>
          <p:cNvPr id="11267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11268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11188" y="1719263"/>
            <a:ext cx="8075612" cy="441166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b="1" smtClean="0"/>
              <a:t>European Management Styles</a:t>
            </a:r>
          </a:p>
          <a:p>
            <a:endParaRPr lang="en-GB" sz="2400" smtClean="0"/>
          </a:p>
          <a:p>
            <a:r>
              <a:rPr lang="en-GB" sz="2400" smtClean="0"/>
              <a:t>Pragmatism</a:t>
            </a:r>
          </a:p>
          <a:p>
            <a:pPr lvl="1"/>
            <a:r>
              <a:rPr lang="en-GB" smtClean="0"/>
              <a:t>Management processes based on experience rather than theory. Focus on: </a:t>
            </a:r>
          </a:p>
          <a:p>
            <a:pPr lvl="2"/>
            <a:r>
              <a:rPr lang="en-GB" sz="2400" smtClean="0"/>
              <a:t>Competition</a:t>
            </a:r>
          </a:p>
          <a:p>
            <a:pPr lvl="2"/>
            <a:r>
              <a:rPr lang="en-GB" sz="2400" smtClean="0"/>
              <a:t>Enterprise</a:t>
            </a:r>
          </a:p>
          <a:p>
            <a:pPr lvl="2"/>
            <a:r>
              <a:rPr lang="en-GB" sz="2400" smtClean="0"/>
              <a:t>Individual and personal endeavour</a:t>
            </a:r>
          </a:p>
          <a:p>
            <a:pPr lvl="2"/>
            <a:r>
              <a:rPr lang="en-GB" sz="2400" smtClean="0"/>
              <a:t>Action orientation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274638"/>
            <a:ext cx="8291512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500" dirty="0" smtClean="0"/>
              <a:t> International perspectives of  entrepreneurship</a:t>
            </a:r>
          </a:p>
        </p:txBody>
      </p:sp>
      <p:sp>
        <p:nvSpPr>
          <p:cNvPr id="12291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12292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23850" y="1719263"/>
            <a:ext cx="8569325" cy="441166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b="1" smtClean="0"/>
              <a:t>European Management Styles</a:t>
            </a:r>
          </a:p>
          <a:p>
            <a:endParaRPr lang="en-GB" sz="1000" b="1" smtClean="0"/>
          </a:p>
          <a:p>
            <a:r>
              <a:rPr lang="en-GB" sz="2400" smtClean="0"/>
              <a:t>Rationalism</a:t>
            </a:r>
          </a:p>
          <a:p>
            <a:pPr lvl="1"/>
            <a:r>
              <a:rPr lang="en-GB" smtClean="0"/>
              <a:t>Reason more important than sense. Planning more important than free market economics, legally constitutional law more important than common law etc.</a:t>
            </a:r>
          </a:p>
          <a:p>
            <a:pPr lvl="1">
              <a:buFont typeface="Wingdings" pitchFamily="2" charset="2"/>
              <a:buNone/>
            </a:pPr>
            <a:r>
              <a:rPr lang="en-GB" smtClean="0"/>
              <a:t>     Focus on:</a:t>
            </a:r>
          </a:p>
          <a:p>
            <a:pPr lvl="1"/>
            <a:r>
              <a:rPr lang="en-GB" smtClean="0"/>
              <a:t>Scientific and positivist outlook</a:t>
            </a:r>
          </a:p>
          <a:p>
            <a:pPr lvl="1"/>
            <a:r>
              <a:rPr lang="en-GB" smtClean="0"/>
              <a:t>Belief in the value of planning</a:t>
            </a:r>
          </a:p>
          <a:p>
            <a:pPr lvl="1"/>
            <a:r>
              <a:rPr lang="en-GB" smtClean="0"/>
              <a:t>Focus on structure, role, hierarchy and bureaucracy</a:t>
            </a:r>
          </a:p>
          <a:p>
            <a:pPr lvl="1"/>
            <a:r>
              <a:rPr lang="en-GB" smtClean="0"/>
              <a:t>Professional and depersonalised management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274638"/>
            <a:ext cx="8435975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500" dirty="0" smtClean="0"/>
              <a:t> International perspectives of  entrepreneurship</a:t>
            </a:r>
          </a:p>
        </p:txBody>
      </p:sp>
      <p:sp>
        <p:nvSpPr>
          <p:cNvPr id="13315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13316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250825" y="1719263"/>
            <a:ext cx="8642350" cy="4411662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b="1" smtClean="0"/>
              <a:t>European Management Styles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1000" b="1" smtClean="0"/>
          </a:p>
          <a:p>
            <a:pPr>
              <a:lnSpc>
                <a:spcPct val="90000"/>
              </a:lnSpc>
            </a:pPr>
            <a:r>
              <a:rPr lang="en-GB" sz="2400" smtClean="0"/>
              <a:t>Holism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Everything working together. A complex system of unity. Organisation working in the complex of a greater whole. 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GB" smtClean="0"/>
              <a:t>     Focus on: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Systems oriented co-ordination and integration;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Co-operation and co-determination;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Developmental processes;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Partnership between public and private interest;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Understanding of relationship between the organisation &amp; its environment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274638"/>
            <a:ext cx="8435975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500" dirty="0" smtClean="0"/>
              <a:t> International perspectives of  entrepreneurship</a:t>
            </a:r>
          </a:p>
        </p:txBody>
      </p:sp>
      <p:sp>
        <p:nvSpPr>
          <p:cNvPr id="14339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14340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11188" y="1719263"/>
            <a:ext cx="8075612" cy="4411662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b="1" smtClean="0"/>
              <a:t>European Management Styles</a:t>
            </a:r>
          </a:p>
          <a:p>
            <a:pPr>
              <a:lnSpc>
                <a:spcPct val="90000"/>
              </a:lnSpc>
            </a:pPr>
            <a:endParaRPr lang="en-GB" sz="2400" b="1" smtClean="0"/>
          </a:p>
          <a:p>
            <a:pPr>
              <a:lnSpc>
                <a:spcPct val="90000"/>
              </a:lnSpc>
            </a:pPr>
            <a:r>
              <a:rPr lang="en-GB" sz="2400" smtClean="0"/>
              <a:t>Humanism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Concentration on human aspects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Focus on:</a:t>
            </a:r>
          </a:p>
          <a:p>
            <a:pPr lvl="2">
              <a:lnSpc>
                <a:spcPct val="90000"/>
              </a:lnSpc>
            </a:pPr>
            <a:r>
              <a:rPr lang="en-GB" sz="2400" smtClean="0"/>
              <a:t>Family group and community;</a:t>
            </a:r>
          </a:p>
          <a:p>
            <a:pPr lvl="2">
              <a:lnSpc>
                <a:spcPct val="90000"/>
              </a:lnSpc>
            </a:pPr>
            <a:r>
              <a:rPr lang="en-GB" sz="2400" smtClean="0"/>
              <a:t>Personal obligation and duty;</a:t>
            </a:r>
          </a:p>
          <a:p>
            <a:pPr lvl="2">
              <a:lnSpc>
                <a:spcPct val="90000"/>
              </a:lnSpc>
            </a:pPr>
            <a:r>
              <a:rPr lang="en-GB" sz="2400" smtClean="0"/>
              <a:t>Family based enterprise, socio-economic networks and community enterprise;</a:t>
            </a:r>
          </a:p>
          <a:p>
            <a:pPr lvl="2">
              <a:lnSpc>
                <a:spcPct val="90000"/>
              </a:lnSpc>
            </a:pPr>
            <a:r>
              <a:rPr lang="en-GB" sz="2400" smtClean="0"/>
              <a:t>Flexibility and adaptability, opportunism</a:t>
            </a:r>
          </a:p>
          <a:p>
            <a:pPr lvl="2">
              <a:lnSpc>
                <a:spcPct val="90000"/>
              </a:lnSpc>
            </a:pPr>
            <a:endParaRPr lang="en-GB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274638"/>
            <a:ext cx="8568952" cy="114300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3500" dirty="0" smtClean="0"/>
              <a:t> I</a:t>
            </a:r>
            <a:r>
              <a:rPr lang="en-GB" sz="3500" dirty="0" smtClean="0"/>
              <a:t>nternational </a:t>
            </a:r>
            <a:r>
              <a:rPr lang="en-GB" sz="3500" dirty="0" smtClean="0"/>
              <a:t>perspectives of  </a:t>
            </a:r>
            <a:r>
              <a:rPr lang="en-GB" sz="3500" dirty="0" smtClean="0"/>
              <a:t>entrepreneurship</a:t>
            </a:r>
            <a:endParaRPr lang="en-GB" sz="3500" dirty="0" smtClean="0"/>
          </a:p>
        </p:txBody>
      </p:sp>
      <p:sp>
        <p:nvSpPr>
          <p:cNvPr id="15363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15364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84213" y="1628775"/>
            <a:ext cx="7019925" cy="44116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 smtClean="0"/>
              <a:t>European comparison</a:t>
            </a:r>
          </a:p>
          <a:p>
            <a:endParaRPr lang="en-GB" smtClean="0"/>
          </a:p>
          <a:p>
            <a:r>
              <a:rPr lang="en-GB" smtClean="0"/>
              <a:t>France</a:t>
            </a:r>
          </a:p>
          <a:p>
            <a:r>
              <a:rPr lang="en-GB" smtClean="0"/>
              <a:t>Italy</a:t>
            </a:r>
          </a:p>
          <a:p>
            <a:r>
              <a:rPr lang="en-GB" smtClean="0"/>
              <a:t>Germany</a:t>
            </a:r>
          </a:p>
          <a:p>
            <a:r>
              <a:rPr lang="en-GB" smtClean="0"/>
              <a:t>Spain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500" dirty="0" smtClean="0"/>
              <a:t> International perspectives of  entrepreneurship</a:t>
            </a:r>
          </a:p>
        </p:txBody>
      </p:sp>
      <p:sp>
        <p:nvSpPr>
          <p:cNvPr id="16387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16388" name="Rectangle 1027"/>
          <p:cNvSpPr>
            <a:spLocks noGrp="1" noChangeArrowheads="1"/>
          </p:cNvSpPr>
          <p:nvPr>
            <p:ph sz="quarter" idx="1"/>
          </p:nvPr>
        </p:nvSpPr>
        <p:spPr>
          <a:xfrm>
            <a:off x="250825" y="1412875"/>
            <a:ext cx="8497888" cy="4968875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000" b="1" smtClean="0"/>
              <a:t>France</a:t>
            </a:r>
          </a:p>
          <a:p>
            <a:pPr>
              <a:lnSpc>
                <a:spcPct val="80000"/>
              </a:lnSpc>
            </a:pPr>
            <a:endParaRPr lang="en-GB" sz="800" b="1" smtClean="0"/>
          </a:p>
          <a:p>
            <a:pPr>
              <a:lnSpc>
                <a:spcPct val="80000"/>
              </a:lnSpc>
            </a:pPr>
            <a:r>
              <a:rPr lang="en-GB" sz="2000" smtClean="0"/>
              <a:t>Traditionally the private sector has been dominated by family businesses. France has a thriving small business sector. In some areas (e.g. Rhome-Alpes) SMEs are benefiting strongly from R&amp;D activity in locally based multi-nationals.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Small firms always in the political domain – in and out of fashion during different periods. Rise and fall depend on central policy. 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State acting as a mediator. The role of state intervention has resulted in the disappearance of agricultural, small retail and traditional craft businesses. State intervention has had the effect of compounding free-market forces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The banks are state-owned, three largest banks are publicly owned. In early 1980s the public and semi-public financial institutions handled about 85% of total banking. 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Government plays direct role in moving the economy. Borrowing needs to be justified within a National framework. Widespread use of incentives and especially subsidies, also with government guaranteeing interest payments in the case of ‘top priority’ projects.</a:t>
            </a:r>
            <a:endParaRPr lang="en-GB" sz="15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500" dirty="0" smtClean="0"/>
              <a:t> International perspectives of entrepreneurship</a:t>
            </a:r>
          </a:p>
        </p:txBody>
      </p:sp>
      <p:sp>
        <p:nvSpPr>
          <p:cNvPr id="17411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17412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539750" y="1719263"/>
            <a:ext cx="8147050" cy="4411662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000" b="1" smtClean="0"/>
              <a:t>Italy (1)</a:t>
            </a:r>
          </a:p>
          <a:p>
            <a:pPr>
              <a:lnSpc>
                <a:spcPct val="80000"/>
              </a:lnSpc>
            </a:pPr>
            <a:endParaRPr lang="en-GB" sz="2000" smtClean="0"/>
          </a:p>
          <a:p>
            <a:pPr>
              <a:lnSpc>
                <a:spcPct val="80000"/>
              </a:lnSpc>
            </a:pPr>
            <a:r>
              <a:rPr lang="en-GB" sz="2000" smtClean="0"/>
              <a:t>Small firms successful in certain Regions of Italy – primarily in the centre and north-east, but also in north-west and south. 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Traditional sectors – textiles, shoes, clothing and furniture, but increasingly high-tech. 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Small business is very important to the economy of Italy and is characterised by initiative, imagination and entrepreneurial spirit.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Industrial districts with strong sectoral segregation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Family business strong – small numbers of managers in relation to ‘staff’;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Good labour flexibility;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Relatively high levels of trade-union membership, but varies between regions and is higher in larger businesses</a:t>
            </a:r>
            <a:r>
              <a:rPr lang="en-GB" sz="1900" b="1" smtClean="0"/>
              <a:t>;</a:t>
            </a:r>
          </a:p>
          <a:p>
            <a:pPr>
              <a:lnSpc>
                <a:spcPct val="80000"/>
              </a:lnSpc>
            </a:pPr>
            <a:endParaRPr lang="en-GB" sz="2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500" dirty="0" smtClean="0"/>
              <a:t> International perspectives of entrepreneurship</a:t>
            </a:r>
          </a:p>
        </p:txBody>
      </p:sp>
      <p:sp>
        <p:nvSpPr>
          <p:cNvPr id="18435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18436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11188" y="1719263"/>
            <a:ext cx="8075612" cy="4411662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000" b="1" smtClean="0"/>
              <a:t>Italy (2)</a:t>
            </a:r>
          </a:p>
          <a:p>
            <a:pPr>
              <a:lnSpc>
                <a:spcPct val="80000"/>
              </a:lnSpc>
            </a:pPr>
            <a:endParaRPr lang="en-GB" sz="2000" b="1" smtClean="0"/>
          </a:p>
          <a:p>
            <a:pPr>
              <a:lnSpc>
                <a:spcPct val="80000"/>
              </a:lnSpc>
            </a:pPr>
            <a:r>
              <a:rPr lang="en-GB" sz="2000" smtClean="0"/>
              <a:t>‘Hard-work’ and commitment by worker is key, relatively low employee movement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Interweaving of competition and co-operation;</a:t>
            </a:r>
          </a:p>
          <a:p>
            <a:pPr>
              <a:lnSpc>
                <a:spcPct val="80000"/>
              </a:lnSpc>
            </a:pPr>
            <a:endParaRPr lang="en-GB" sz="2000" smtClean="0"/>
          </a:p>
          <a:p>
            <a:pPr>
              <a:lnSpc>
                <a:spcPct val="80000"/>
              </a:lnSpc>
            </a:pPr>
            <a:r>
              <a:rPr lang="en-GB" sz="2000" smtClean="0"/>
              <a:t>One of obvious issues is instability, both governmentally and elsewhere within economy;</a:t>
            </a:r>
          </a:p>
          <a:p>
            <a:pPr>
              <a:lnSpc>
                <a:spcPct val="80000"/>
              </a:lnSpc>
            </a:pPr>
            <a:endParaRPr lang="en-GB" sz="2000" smtClean="0"/>
          </a:p>
          <a:p>
            <a:pPr>
              <a:lnSpc>
                <a:spcPct val="80000"/>
              </a:lnSpc>
            </a:pPr>
            <a:r>
              <a:rPr lang="en-GB" sz="2000" smtClean="0"/>
              <a:t>Large small business sector absorbs economic fluctuations as staff move in and out of larger businesses, and small firms become a reservoir of labour for larger businesses. Also multi-roles of many individuals – employed and self-employed, multi-national &amp; family business at the same time.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274638"/>
            <a:ext cx="8291512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500" dirty="0" smtClean="0"/>
              <a:t> International perspectives of entrepreneurship</a:t>
            </a:r>
          </a:p>
        </p:txBody>
      </p:sp>
      <p:sp>
        <p:nvSpPr>
          <p:cNvPr id="19459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19460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11188" y="1484313"/>
            <a:ext cx="8075612" cy="4646612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000" b="1" smtClean="0"/>
              <a:t>Germany (1)</a:t>
            </a:r>
          </a:p>
          <a:p>
            <a:pPr>
              <a:lnSpc>
                <a:spcPct val="80000"/>
              </a:lnSpc>
            </a:pPr>
            <a:endParaRPr lang="en-GB" sz="800" b="1" smtClean="0"/>
          </a:p>
          <a:p>
            <a:pPr>
              <a:lnSpc>
                <a:spcPct val="80000"/>
              </a:lnSpc>
            </a:pPr>
            <a:r>
              <a:rPr lang="en-GB" sz="2000" smtClean="0"/>
              <a:t>It is now recognised that small businesses played a considerable role in stablising the post-war economy. Competition was an important tool to re-establish the economy. 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Small businesses were encouraged by the provision of low interest loans. 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The requirement for proficiency certificates in certain trades increased professionalism. 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Variety of innovative SMEs (in Baden-Wurttemberg 95% of private sector = SMEs, but sector is still dominated by the ‘big’ names, for example Bosch &amp; Daimler-Benz). In Baden-Wurttemberg there is a bottom-up momentum for SME development.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Historical industry in B-W has roots in commercial cottage industry and artisan – finding competitive niche markets in order to survive.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Supportive public policies – to improve ability of self-help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Variety of support services through Central Bureau of Trade &amp; Commerce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274638"/>
            <a:ext cx="8291512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500" dirty="0" smtClean="0"/>
              <a:t> International perspectives of entrepreneurship</a:t>
            </a:r>
          </a:p>
        </p:txBody>
      </p:sp>
      <p:sp>
        <p:nvSpPr>
          <p:cNvPr id="20483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18436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179388" y="1484313"/>
            <a:ext cx="8713787" cy="4646612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lnSpc>
                <a:spcPct val="80000"/>
              </a:lnSpc>
              <a:spcBef>
                <a:spcPts val="580"/>
              </a:spcBef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000" b="1" smtClean="0"/>
              <a:t>Germany (2)</a:t>
            </a:r>
          </a:p>
          <a:p>
            <a:pPr marL="274320" indent="-274320" fontAlgn="auto">
              <a:lnSpc>
                <a:spcPct val="80000"/>
              </a:lnSpc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sz="800" b="1" smtClean="0"/>
          </a:p>
          <a:p>
            <a:pPr marL="274320" indent="-274320" fontAlgn="auto">
              <a:lnSpc>
                <a:spcPct val="80000"/>
              </a:lnSpc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sz="2000" smtClean="0"/>
              <a:t>Co-operation, collection and business networks</a:t>
            </a:r>
          </a:p>
          <a:p>
            <a:pPr marL="274320" indent="-274320" fontAlgn="auto">
              <a:lnSpc>
                <a:spcPct val="80000"/>
              </a:lnSpc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sz="2000" smtClean="0"/>
              <a:t>Strong trade and industry groups, providing certification and training </a:t>
            </a:r>
          </a:p>
          <a:p>
            <a:pPr marL="274320" indent="-274320" fontAlgn="auto">
              <a:lnSpc>
                <a:spcPct val="80000"/>
              </a:lnSpc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sz="2000" smtClean="0"/>
              <a:t>Financially – close relations in Germany between a business and its bankers. German business development was historically later than UK and did not have financial resources – therefore needed to raise capital in seemingly risky ways, high levels of speculation. </a:t>
            </a:r>
          </a:p>
          <a:p>
            <a:pPr marL="274320" indent="-274320" fontAlgn="auto">
              <a:lnSpc>
                <a:spcPct val="80000"/>
              </a:lnSpc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sz="2000" smtClean="0"/>
              <a:t>Banks have been main financiers of German industry and business. Banking combined deposit banking and speculative investment – deposits were raised from the public, banks always sold shares and debentures of companies. Banks have shareholdings in most/many companies.</a:t>
            </a:r>
          </a:p>
          <a:p>
            <a:pPr marL="274320" indent="-274320" fontAlgn="auto">
              <a:lnSpc>
                <a:spcPct val="80000"/>
              </a:lnSpc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sz="2000" smtClean="0"/>
              <a:t>Higher gearing (leverage) – so companies can borrow a higher proportion of the required money than UK. Long and medium term lending is well established. The co-operative banking sector plays an important role in relation to small businesses. Credit guarantee companies indemnify banks for a proportion of the risks on loans – reduces need for small business to raise large securities required for substantial loans.</a:t>
            </a:r>
          </a:p>
          <a:p>
            <a:pPr marL="274320" indent="-274320" fontAlgn="auto">
              <a:lnSpc>
                <a:spcPct val="80000"/>
              </a:lnSpc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274638"/>
            <a:ext cx="8435975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500" dirty="0" smtClean="0"/>
              <a:t> International perspectives of entrepreneurship</a:t>
            </a:r>
          </a:p>
        </p:txBody>
      </p:sp>
      <p:sp>
        <p:nvSpPr>
          <p:cNvPr id="21507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84213" y="1484313"/>
            <a:ext cx="8002587" cy="4646612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000" b="1" smtClean="0"/>
              <a:t>Spain </a:t>
            </a:r>
          </a:p>
          <a:p>
            <a:pPr>
              <a:lnSpc>
                <a:spcPct val="80000"/>
              </a:lnSpc>
            </a:pPr>
            <a:endParaRPr lang="en-GB" sz="2000" b="1" smtClean="0"/>
          </a:p>
          <a:p>
            <a:pPr>
              <a:lnSpc>
                <a:spcPct val="80000"/>
              </a:lnSpc>
            </a:pPr>
            <a:r>
              <a:rPr lang="en-GB" sz="2000" smtClean="0"/>
              <a:t>Much of small business in Spain is an outcome of the changed political situation;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Decentralised industrial policy to Regional level and the local context;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Legislation to assist co-operation between SMEs;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Spectacular rise in number of SMEs in 1980s. 60% growth between 1985 and 1990. In 1990 53% of wage-earners were in SMEs employing less than 50 people. 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Unemployment however, appears to be main driving forces towards self-employment and business start-up;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Build up of locally based ‘productive systems’ around larger businesses;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Integration between different political policy areas – industrial and employment legislation for example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500" dirty="0" smtClean="0"/>
              <a:t> International perspectives of  entrepreneurship</a:t>
            </a:r>
          </a:p>
        </p:txBody>
      </p:sp>
      <p:sp>
        <p:nvSpPr>
          <p:cNvPr id="22531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22532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11188" y="1719263"/>
            <a:ext cx="8075612" cy="441166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smtClean="0"/>
              <a:t>Full comparison needs:</a:t>
            </a:r>
          </a:p>
          <a:p>
            <a:pPr>
              <a:buFont typeface="Wingdings" pitchFamily="2" charset="2"/>
              <a:buNone/>
            </a:pPr>
            <a:endParaRPr lang="en-GB" smtClean="0"/>
          </a:p>
          <a:p>
            <a:pPr algn="ctr">
              <a:buFont typeface="Wingdings" pitchFamily="2" charset="2"/>
              <a:buNone/>
            </a:pPr>
            <a:r>
              <a:rPr lang="en-GB" smtClean="0"/>
              <a:t>Social/political/economic environments for </a:t>
            </a:r>
          </a:p>
          <a:p>
            <a:pPr algn="ctr">
              <a:buFont typeface="Wingdings" pitchFamily="2" charset="2"/>
              <a:buNone/>
            </a:pPr>
            <a:r>
              <a:rPr lang="en-GB" smtClean="0"/>
              <a:t> Entrepreneurship</a:t>
            </a:r>
          </a:p>
          <a:p>
            <a:pPr algn="ctr">
              <a:buFont typeface="Wingdings" pitchFamily="2" charset="2"/>
              <a:buNone/>
            </a:pPr>
            <a:endParaRPr lang="en-GB" sz="1500" smtClean="0"/>
          </a:p>
          <a:p>
            <a:pPr algn="ctr">
              <a:buFont typeface="Wingdings" pitchFamily="2" charset="2"/>
              <a:buNone/>
            </a:pPr>
            <a:r>
              <a:rPr lang="en-GB" smtClean="0"/>
              <a:t>+</a:t>
            </a:r>
          </a:p>
          <a:p>
            <a:pPr algn="ctr">
              <a:buFont typeface="Wingdings" pitchFamily="2" charset="2"/>
              <a:buNone/>
            </a:pPr>
            <a:endParaRPr lang="en-GB" sz="1500" smtClean="0"/>
          </a:p>
          <a:p>
            <a:pPr algn="ctr">
              <a:buFont typeface="Wingdings" pitchFamily="2" charset="2"/>
              <a:buNone/>
            </a:pPr>
            <a:r>
              <a:rPr lang="en-GB" smtClean="0"/>
              <a:t>Business practices and cultures</a:t>
            </a:r>
            <a:endParaRPr lang="en-GB" sz="3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274638"/>
            <a:ext cx="8435975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500" dirty="0" smtClean="0"/>
              <a:t> International perspectives of entrepreneurship</a:t>
            </a:r>
          </a:p>
        </p:txBody>
      </p:sp>
      <p:sp>
        <p:nvSpPr>
          <p:cNvPr id="23555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23556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11188" y="1719263"/>
            <a:ext cx="8075612" cy="441166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b="1" smtClean="0"/>
              <a:t>Influences in South East Asia</a:t>
            </a:r>
          </a:p>
          <a:p>
            <a:pPr>
              <a:buFont typeface="Wingdings" pitchFamily="2" charset="2"/>
              <a:buNone/>
            </a:pPr>
            <a:endParaRPr lang="en-GB" sz="2400" b="1" smtClean="0"/>
          </a:p>
          <a:p>
            <a:pPr lvl="1"/>
            <a:r>
              <a:rPr lang="en-GB" smtClean="0"/>
              <a:t>Confucianism</a:t>
            </a:r>
          </a:p>
          <a:p>
            <a:pPr lvl="1"/>
            <a:r>
              <a:rPr lang="en-GB" smtClean="0"/>
              <a:t>Taoism</a:t>
            </a:r>
          </a:p>
          <a:p>
            <a:pPr lvl="1"/>
            <a:r>
              <a:rPr lang="en-GB" smtClean="0"/>
              <a:t>Personal relationship</a:t>
            </a:r>
          </a:p>
          <a:p>
            <a:pPr lvl="1"/>
            <a:r>
              <a:rPr lang="en-GB" smtClean="0"/>
              <a:t>Humanised obligation</a:t>
            </a:r>
          </a:p>
          <a:p>
            <a:pPr lvl="1"/>
            <a:r>
              <a:rPr lang="en-GB" smtClean="0"/>
              <a:t>Face </a:t>
            </a:r>
          </a:p>
          <a:p>
            <a:pPr lvl="1"/>
            <a:r>
              <a:rPr lang="en-GB" smtClean="0"/>
              <a:t>The strategic thinking of Sun Tzu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500" dirty="0" smtClean="0"/>
              <a:t> International perspectives of entrepreneurship</a:t>
            </a:r>
          </a:p>
        </p:txBody>
      </p:sp>
      <p:sp>
        <p:nvSpPr>
          <p:cNvPr id="24579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24580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11188" y="1719263"/>
            <a:ext cx="8075612" cy="4411662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b="1" smtClean="0"/>
              <a:t>Confucianism</a:t>
            </a:r>
          </a:p>
          <a:p>
            <a:pPr>
              <a:lnSpc>
                <a:spcPct val="90000"/>
              </a:lnSpc>
            </a:pPr>
            <a:endParaRPr lang="en-GB" sz="2400" smtClean="0"/>
          </a:p>
          <a:p>
            <a:pPr lvl="1">
              <a:lnSpc>
                <a:spcPct val="90000"/>
              </a:lnSpc>
            </a:pPr>
            <a:r>
              <a:rPr lang="en-GB" smtClean="0"/>
              <a:t>A structure of ethical precepts for the management of society based on the principle of </a:t>
            </a:r>
            <a:r>
              <a:rPr lang="en-GB" i="1" smtClean="0"/>
              <a:t>Ren. Ren </a:t>
            </a:r>
            <a:r>
              <a:rPr lang="en-GB" smtClean="0"/>
              <a:t>being a concept of humaneness and benevolence.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Central goal is the achievement of </a:t>
            </a:r>
            <a:r>
              <a:rPr lang="en-GB" i="1" smtClean="0"/>
              <a:t>social harmony and social order.</a:t>
            </a:r>
          </a:p>
          <a:p>
            <a:pPr lvl="1">
              <a:lnSpc>
                <a:spcPct val="90000"/>
              </a:lnSpc>
            </a:pPr>
            <a:r>
              <a:rPr lang="en-GB" smtClean="0"/>
              <a:t>Differentiation between the ‘inferiors’ who have a task of </a:t>
            </a:r>
            <a:r>
              <a:rPr lang="en-GB" i="1" smtClean="0"/>
              <a:t>obedience,</a:t>
            </a:r>
            <a:r>
              <a:rPr lang="en-GB" smtClean="0"/>
              <a:t> and ‘superior’ whose task was to provide for the </a:t>
            </a:r>
            <a:r>
              <a:rPr lang="en-GB" i="1" smtClean="0"/>
              <a:t>common welfare.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274638"/>
            <a:ext cx="8291512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500" dirty="0" smtClean="0"/>
              <a:t> International perspectives of entrepreneurship</a:t>
            </a:r>
          </a:p>
        </p:txBody>
      </p:sp>
      <p:sp>
        <p:nvSpPr>
          <p:cNvPr id="25603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25604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539750" y="1719263"/>
            <a:ext cx="8147050" cy="441166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b="1" smtClean="0"/>
              <a:t>Taoism</a:t>
            </a:r>
          </a:p>
          <a:p>
            <a:endParaRPr lang="en-GB" sz="2400" b="1" smtClean="0"/>
          </a:p>
          <a:p>
            <a:pPr lvl="1"/>
            <a:r>
              <a:rPr lang="en-GB" smtClean="0"/>
              <a:t>Holistic philosophy – interrelationship and interaction between all things;</a:t>
            </a:r>
          </a:p>
          <a:p>
            <a:pPr lvl="1"/>
            <a:r>
              <a:rPr lang="en-GB" smtClean="0"/>
              <a:t>The balance between </a:t>
            </a:r>
            <a:r>
              <a:rPr lang="en-GB" i="1" smtClean="0"/>
              <a:t>yin </a:t>
            </a:r>
            <a:r>
              <a:rPr lang="en-GB" smtClean="0"/>
              <a:t>and</a:t>
            </a:r>
            <a:r>
              <a:rPr lang="en-GB" i="1" smtClean="0"/>
              <a:t> yang</a:t>
            </a:r>
            <a:r>
              <a:rPr lang="en-GB" smtClean="0"/>
              <a:t>, to maintain harmony and create wholeness</a:t>
            </a:r>
            <a:endParaRPr lang="en-GB" i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500" dirty="0" smtClean="0"/>
              <a:t> International perspectives of entrepreneurship</a:t>
            </a:r>
          </a:p>
        </p:txBody>
      </p:sp>
      <p:sp>
        <p:nvSpPr>
          <p:cNvPr id="26627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26628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11188" y="1719263"/>
            <a:ext cx="8075612" cy="441166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 smtClean="0"/>
              <a:t>Personal relationship (</a:t>
            </a:r>
            <a:r>
              <a:rPr lang="en-GB" b="1" i="1" smtClean="0"/>
              <a:t>Guanxi)</a:t>
            </a:r>
          </a:p>
          <a:p>
            <a:endParaRPr lang="en-GB" b="1" smtClean="0"/>
          </a:p>
          <a:p>
            <a:pPr lvl="1"/>
            <a:r>
              <a:rPr lang="en-GB" smtClean="0"/>
              <a:t>Cultivating, developing and maintaining personal relationships, binding people together through the exchange of favours – utilitarian rather than emotional.</a:t>
            </a:r>
            <a:endParaRPr lang="en-GB" sz="3000" i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500" dirty="0" smtClean="0"/>
              <a:t> International perspectives of entrepreneurship</a:t>
            </a:r>
          </a:p>
        </p:txBody>
      </p:sp>
      <p:sp>
        <p:nvSpPr>
          <p:cNvPr id="27651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27652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11188" y="1719263"/>
            <a:ext cx="8075612" cy="441166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 smtClean="0"/>
              <a:t>Humanised obligation (</a:t>
            </a:r>
            <a:r>
              <a:rPr lang="en-GB" b="1" i="1" smtClean="0"/>
              <a:t>Renqing</a:t>
            </a:r>
            <a:r>
              <a:rPr lang="en-GB" b="1" smtClean="0"/>
              <a:t>)</a:t>
            </a:r>
          </a:p>
          <a:p>
            <a:endParaRPr lang="en-GB" b="1" smtClean="0"/>
          </a:p>
          <a:p>
            <a:pPr lvl="1"/>
            <a:r>
              <a:rPr lang="en-GB" smtClean="0"/>
              <a:t>Continuing exchange of favours. Confucian concept of reciprocity. Linked to behavioural propriety.</a:t>
            </a:r>
          </a:p>
          <a:p>
            <a:pPr lvl="1"/>
            <a:endParaRPr lang="en-GB" smtClean="0"/>
          </a:p>
          <a:p>
            <a:pPr lvl="1"/>
            <a:r>
              <a:rPr lang="en-GB" smtClean="0"/>
              <a:t>The business network is linked by human relationships.</a:t>
            </a:r>
            <a:endParaRPr lang="en-GB" sz="3000" i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274638"/>
            <a:ext cx="8291512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500" dirty="0" smtClean="0"/>
              <a:t> International perspectives of entrepreneurship</a:t>
            </a:r>
          </a:p>
        </p:txBody>
      </p:sp>
      <p:sp>
        <p:nvSpPr>
          <p:cNvPr id="28675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28676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84213" y="1719263"/>
            <a:ext cx="8002587" cy="441166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 smtClean="0"/>
              <a:t>Face</a:t>
            </a:r>
          </a:p>
          <a:p>
            <a:pPr>
              <a:buFont typeface="Wingdings" pitchFamily="2" charset="2"/>
              <a:buNone/>
            </a:pPr>
            <a:endParaRPr lang="en-GB" b="1" smtClean="0"/>
          </a:p>
          <a:p>
            <a:pPr lvl="1"/>
            <a:r>
              <a:rPr lang="en-GB" smtClean="0"/>
              <a:t>The importance of maintaining face – dignity, self-respect, status and prestige.</a:t>
            </a:r>
          </a:p>
          <a:p>
            <a:endParaRPr lang="en-GB" sz="3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274638"/>
            <a:ext cx="8435975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500" dirty="0" smtClean="0"/>
              <a:t> International perspectives of entrepreneurship</a:t>
            </a:r>
          </a:p>
        </p:txBody>
      </p:sp>
      <p:sp>
        <p:nvSpPr>
          <p:cNvPr id="29699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29700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0" y="1719263"/>
            <a:ext cx="8686800" cy="4411662"/>
          </a:xfrm>
        </p:spPr>
        <p:txBody>
          <a:bodyPr/>
          <a:lstStyle/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GB" sz="2000" b="1" smtClean="0"/>
              <a:t>Japan (1)</a:t>
            </a:r>
          </a:p>
          <a:p>
            <a:pPr lvl="2">
              <a:lnSpc>
                <a:spcPct val="90000"/>
              </a:lnSpc>
            </a:pPr>
            <a:endParaRPr lang="en-GB" b="1" smtClean="0"/>
          </a:p>
          <a:p>
            <a:pPr lvl="2">
              <a:lnSpc>
                <a:spcPct val="90000"/>
              </a:lnSpc>
            </a:pPr>
            <a:r>
              <a:rPr lang="en-GB" smtClean="0"/>
              <a:t>Strongly influenced by Asian and Western ideas</a:t>
            </a:r>
          </a:p>
          <a:p>
            <a:pPr lvl="2">
              <a:lnSpc>
                <a:spcPct val="90000"/>
              </a:lnSpc>
            </a:pPr>
            <a:r>
              <a:rPr lang="en-GB" smtClean="0"/>
              <a:t>Very few natural resources – people and competence is the key resource</a:t>
            </a:r>
          </a:p>
          <a:p>
            <a:pPr lvl="2">
              <a:lnSpc>
                <a:spcPct val="90000"/>
              </a:lnSpc>
            </a:pPr>
            <a:r>
              <a:rPr lang="en-GB" smtClean="0"/>
              <a:t>Holistic mentality</a:t>
            </a:r>
          </a:p>
          <a:p>
            <a:pPr lvl="2">
              <a:lnSpc>
                <a:spcPct val="90000"/>
              </a:lnSpc>
            </a:pPr>
            <a:r>
              <a:rPr lang="en-GB" smtClean="0"/>
              <a:t>Strong sense of particularism – intense interest in detail</a:t>
            </a:r>
          </a:p>
          <a:p>
            <a:pPr lvl="2">
              <a:lnSpc>
                <a:spcPct val="90000"/>
              </a:lnSpc>
            </a:pPr>
            <a:r>
              <a:rPr lang="en-GB" smtClean="0"/>
              <a:t>Concept of continuing improvement</a:t>
            </a:r>
          </a:p>
          <a:p>
            <a:pPr lvl="2">
              <a:lnSpc>
                <a:spcPct val="90000"/>
              </a:lnSpc>
            </a:pPr>
            <a:r>
              <a:rPr lang="en-GB" smtClean="0"/>
              <a:t>Synchronous view of time – passage of time in cycles</a:t>
            </a:r>
          </a:p>
          <a:p>
            <a:pPr lvl="2">
              <a:lnSpc>
                <a:spcPct val="90000"/>
              </a:lnSpc>
            </a:pPr>
            <a:r>
              <a:rPr lang="en-GB" smtClean="0"/>
              <a:t>Individuals subordinate own interests to the benefit of the whole, but within a system of mutual support</a:t>
            </a:r>
          </a:p>
          <a:p>
            <a:pPr lvl="2">
              <a:lnSpc>
                <a:spcPct val="90000"/>
              </a:lnSpc>
            </a:pPr>
            <a:r>
              <a:rPr lang="en-GB" smtClean="0"/>
              <a:t>Entry to networks requires a ‘sponsor’</a:t>
            </a:r>
          </a:p>
          <a:p>
            <a:pPr lvl="2">
              <a:lnSpc>
                <a:spcPct val="90000"/>
              </a:lnSpc>
            </a:pPr>
            <a:r>
              <a:rPr lang="en-GB" smtClean="0"/>
              <a:t>Long-term relationships are very important</a:t>
            </a:r>
          </a:p>
          <a:p>
            <a:pPr lvl="2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Ø"/>
            </a:pPr>
            <a:endParaRPr lang="en-GB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500" dirty="0" smtClean="0"/>
              <a:t> International perspectives of entrepreneurship</a:t>
            </a:r>
          </a:p>
        </p:txBody>
      </p:sp>
      <p:sp>
        <p:nvSpPr>
          <p:cNvPr id="30723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30724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0" y="1719263"/>
            <a:ext cx="8686800" cy="4411662"/>
          </a:xfrm>
        </p:spPr>
        <p:txBody>
          <a:bodyPr/>
          <a:lstStyle/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GB" sz="2000" b="1" smtClean="0"/>
              <a:t>Japan (2)</a:t>
            </a:r>
          </a:p>
          <a:p>
            <a:pPr lvl="2">
              <a:lnSpc>
                <a:spcPct val="90000"/>
              </a:lnSpc>
            </a:pPr>
            <a:endParaRPr lang="en-GB" smtClean="0"/>
          </a:p>
          <a:p>
            <a:pPr lvl="2">
              <a:lnSpc>
                <a:spcPct val="90000"/>
              </a:lnSpc>
            </a:pPr>
            <a:r>
              <a:rPr lang="en-GB" smtClean="0"/>
              <a:t>SMEs supply large scale ‘Keiretsu’ companies. Supply is on a JIT basis and SMEs lack the security of life-time employment offered by large companies</a:t>
            </a:r>
          </a:p>
          <a:p>
            <a:pPr lvl="2">
              <a:lnSpc>
                <a:spcPct val="90000"/>
              </a:lnSpc>
            </a:pPr>
            <a:r>
              <a:rPr lang="en-GB" smtClean="0"/>
              <a:t>Temporary unemployment or unoccupied employees of SMEs who are in recession, will still return to family farms and rural smallholdings which are run in collective ways</a:t>
            </a:r>
          </a:p>
          <a:p>
            <a:pPr lvl="2">
              <a:lnSpc>
                <a:spcPct val="90000"/>
              </a:lnSpc>
            </a:pPr>
            <a:r>
              <a:rPr lang="en-GB" smtClean="0"/>
              <a:t>Despite presence of significant multi-national companies within Japan, there are problems of fragmented retail and distribution networks – which are based on family controlled trading houses </a:t>
            </a:r>
          </a:p>
          <a:p>
            <a:pPr lvl="2">
              <a:lnSpc>
                <a:spcPct val="90000"/>
              </a:lnSpc>
            </a:pPr>
            <a:r>
              <a:rPr lang="en-GB" smtClean="0"/>
              <a:t>Much of what we in Europe see as Japanese working practice is restricted to the ‘Keiretsu’, and does not apply to smaller businesses – giving rise to a layered business society/culture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274638"/>
            <a:ext cx="8291512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500" dirty="0" smtClean="0"/>
              <a:t> International perspectives of entrepreneurship</a:t>
            </a:r>
          </a:p>
        </p:txBody>
      </p:sp>
      <p:sp>
        <p:nvSpPr>
          <p:cNvPr id="31747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31748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250825" y="1719263"/>
            <a:ext cx="8435975" cy="4411662"/>
          </a:xfrm>
        </p:spPr>
        <p:txBody>
          <a:bodyPr/>
          <a:lstStyle/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GB" sz="2000" b="1" smtClean="0"/>
              <a:t>Japan (3)</a:t>
            </a:r>
          </a:p>
          <a:p>
            <a:pPr lvl="2">
              <a:lnSpc>
                <a:spcPct val="90000"/>
              </a:lnSpc>
            </a:pPr>
            <a:r>
              <a:rPr lang="en-GB" b="1" smtClean="0"/>
              <a:t>Features of ‘Keiretsu’</a:t>
            </a:r>
          </a:p>
          <a:p>
            <a:pPr lvl="3">
              <a:lnSpc>
                <a:spcPct val="90000"/>
              </a:lnSpc>
            </a:pPr>
            <a:r>
              <a:rPr lang="en-GB" smtClean="0"/>
              <a:t>Lifetime employment</a:t>
            </a:r>
          </a:p>
          <a:p>
            <a:pPr lvl="3">
              <a:lnSpc>
                <a:spcPct val="90000"/>
              </a:lnSpc>
            </a:pPr>
            <a:r>
              <a:rPr lang="en-GB" smtClean="0"/>
              <a:t>Recruitment by familiarity</a:t>
            </a:r>
          </a:p>
          <a:p>
            <a:pPr lvl="3">
              <a:lnSpc>
                <a:spcPct val="90000"/>
              </a:lnSpc>
            </a:pPr>
            <a:r>
              <a:rPr lang="en-GB" smtClean="0"/>
              <a:t>Job rotation</a:t>
            </a:r>
          </a:p>
          <a:p>
            <a:pPr lvl="3">
              <a:lnSpc>
                <a:spcPct val="90000"/>
              </a:lnSpc>
            </a:pPr>
            <a:r>
              <a:rPr lang="en-GB" smtClean="0"/>
              <a:t>Flexibility and commitment</a:t>
            </a:r>
          </a:p>
          <a:p>
            <a:pPr lvl="3">
              <a:lnSpc>
                <a:spcPct val="90000"/>
              </a:lnSpc>
            </a:pPr>
            <a:r>
              <a:rPr lang="en-GB" smtClean="0"/>
              <a:t>Importance of training </a:t>
            </a:r>
          </a:p>
          <a:p>
            <a:pPr lvl="3">
              <a:lnSpc>
                <a:spcPct val="90000"/>
              </a:lnSpc>
            </a:pPr>
            <a:r>
              <a:rPr lang="en-GB" smtClean="0"/>
              <a:t>Pay and promotion linked to age and length of service trade unions have a dominate role, but industrial conflict is rare</a:t>
            </a:r>
          </a:p>
          <a:p>
            <a:pPr lvl="3">
              <a:lnSpc>
                <a:spcPct val="90000"/>
              </a:lnSpc>
            </a:pPr>
            <a:r>
              <a:rPr lang="en-GB" smtClean="0"/>
              <a:t>Management is male dominated</a:t>
            </a:r>
          </a:p>
          <a:p>
            <a:pPr lvl="3">
              <a:lnSpc>
                <a:spcPct val="90000"/>
              </a:lnSpc>
            </a:pPr>
            <a:r>
              <a:rPr lang="en-GB" smtClean="0"/>
              <a:t>Consensus decision making by Senior Managers</a:t>
            </a:r>
          </a:p>
          <a:p>
            <a:pPr lvl="2">
              <a:lnSpc>
                <a:spcPct val="90000"/>
              </a:lnSpc>
            </a:pPr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500" dirty="0" smtClean="0"/>
              <a:t> International perspectives of entrepreneurship</a:t>
            </a:r>
          </a:p>
        </p:txBody>
      </p:sp>
      <p:sp>
        <p:nvSpPr>
          <p:cNvPr id="32771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32772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179388" y="1719263"/>
            <a:ext cx="8507412" cy="4411662"/>
          </a:xfrm>
        </p:spPr>
        <p:txBody>
          <a:bodyPr/>
          <a:lstStyle/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GB" b="1" smtClean="0"/>
              <a:t>South Korea (1)</a:t>
            </a:r>
          </a:p>
          <a:p>
            <a:pPr lvl="2">
              <a:lnSpc>
                <a:spcPct val="90000"/>
              </a:lnSpc>
            </a:pPr>
            <a:endParaRPr lang="en-GB" sz="2400" b="1" smtClean="0"/>
          </a:p>
          <a:p>
            <a:pPr lvl="2">
              <a:lnSpc>
                <a:spcPct val="90000"/>
              </a:lnSpc>
            </a:pPr>
            <a:r>
              <a:rPr lang="en-GB" sz="2400" smtClean="0"/>
              <a:t>Influenced by Confucianism, Japanese and American business cultures</a:t>
            </a:r>
          </a:p>
          <a:p>
            <a:pPr lvl="2">
              <a:lnSpc>
                <a:spcPct val="90000"/>
              </a:lnSpc>
            </a:pPr>
            <a:r>
              <a:rPr lang="en-GB" sz="2400" smtClean="0"/>
              <a:t>Fierce market competition</a:t>
            </a:r>
          </a:p>
          <a:p>
            <a:pPr lvl="2">
              <a:lnSpc>
                <a:spcPct val="90000"/>
              </a:lnSpc>
            </a:pPr>
            <a:r>
              <a:rPr lang="en-GB" sz="2400" smtClean="0"/>
              <a:t>Communitarianism, based on family and clan</a:t>
            </a:r>
          </a:p>
          <a:p>
            <a:pPr lvl="2">
              <a:lnSpc>
                <a:spcPct val="90000"/>
              </a:lnSpc>
            </a:pPr>
            <a:r>
              <a:rPr lang="en-GB" sz="2400" smtClean="0"/>
              <a:t>Even every large organisations are still principally family run</a:t>
            </a:r>
          </a:p>
          <a:p>
            <a:pPr lvl="2">
              <a:lnSpc>
                <a:spcPct val="90000"/>
              </a:lnSpc>
            </a:pPr>
            <a:r>
              <a:rPr lang="en-GB" sz="2400" smtClean="0"/>
              <a:t>Ownership and management are not separated, linked with the use of professional manager and executives (recruited through open competition)</a:t>
            </a:r>
          </a:p>
          <a:p>
            <a:pPr lvl="2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Ø"/>
            </a:pPr>
            <a:endParaRPr lang="en-GB" sz="2400" smtClean="0"/>
          </a:p>
          <a:p>
            <a:pPr lvl="2">
              <a:lnSpc>
                <a:spcPct val="90000"/>
              </a:lnSpc>
            </a:pPr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500" dirty="0" smtClean="0"/>
              <a:t> International perspectives of entrepreneurship</a:t>
            </a:r>
          </a:p>
        </p:txBody>
      </p:sp>
      <p:sp>
        <p:nvSpPr>
          <p:cNvPr id="33795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33796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107950" y="1719263"/>
            <a:ext cx="8578850" cy="4411662"/>
          </a:xfrm>
        </p:spPr>
        <p:txBody>
          <a:bodyPr/>
          <a:lstStyle/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GB" b="1" smtClean="0"/>
              <a:t>South Korea (2)</a:t>
            </a:r>
          </a:p>
          <a:p>
            <a:pPr lvl="2">
              <a:lnSpc>
                <a:spcPct val="90000"/>
              </a:lnSpc>
            </a:pPr>
            <a:endParaRPr lang="en-GB" sz="2400" b="1" smtClean="0"/>
          </a:p>
          <a:p>
            <a:pPr lvl="2">
              <a:lnSpc>
                <a:spcPct val="90000"/>
              </a:lnSpc>
            </a:pPr>
            <a:r>
              <a:rPr lang="en-GB" sz="2400" smtClean="0"/>
              <a:t>High degree of formalisation and centralisation</a:t>
            </a:r>
          </a:p>
          <a:p>
            <a:pPr lvl="2">
              <a:lnSpc>
                <a:spcPct val="90000"/>
              </a:lnSpc>
            </a:pPr>
            <a:r>
              <a:rPr lang="en-GB" sz="2400" smtClean="0"/>
              <a:t>Well developed narrow, hierarchical structures</a:t>
            </a:r>
          </a:p>
          <a:p>
            <a:pPr lvl="2">
              <a:lnSpc>
                <a:spcPct val="90000"/>
              </a:lnSpc>
            </a:pPr>
            <a:r>
              <a:rPr lang="en-GB" sz="2400" smtClean="0"/>
              <a:t>Lots of procedures for gain approval (official stamps)</a:t>
            </a:r>
          </a:p>
          <a:p>
            <a:pPr lvl="2">
              <a:lnSpc>
                <a:spcPct val="90000"/>
              </a:lnSpc>
            </a:pPr>
            <a:r>
              <a:rPr lang="en-GB" sz="2400" smtClean="0"/>
              <a:t>Although there is an authoritarian approach, there is also a cherishing of good interpersonal relationship, and the need to support subordinates</a:t>
            </a:r>
          </a:p>
          <a:p>
            <a:pPr lvl="2">
              <a:lnSpc>
                <a:spcPct val="90000"/>
              </a:lnSpc>
            </a:pPr>
            <a:r>
              <a:rPr lang="en-GB" sz="2400" smtClean="0"/>
              <a:t>Strong hierarchy and discipline</a:t>
            </a:r>
          </a:p>
          <a:p>
            <a:pPr lvl="2">
              <a:lnSpc>
                <a:spcPct val="90000"/>
              </a:lnSpc>
            </a:pPr>
            <a:r>
              <a:rPr lang="en-GB" sz="2400" smtClean="0"/>
              <a:t>Value of people and training</a:t>
            </a:r>
          </a:p>
          <a:p>
            <a:pPr lvl="2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Ø"/>
            </a:pPr>
            <a:endParaRPr lang="en-GB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4"/>
          <p:cNvSpPr>
            <a:spLocks noGrp="1" noChangeArrowheads="1"/>
          </p:cNvSpPr>
          <p:nvPr>
            <p:ph type="title"/>
          </p:nvPr>
        </p:nvSpPr>
        <p:spPr>
          <a:xfrm>
            <a:off x="179512" y="274638"/>
            <a:ext cx="8640960" cy="1143000"/>
          </a:xfrm>
        </p:spPr>
        <p:txBody>
          <a:bodyPr/>
          <a:lstStyle/>
          <a:p>
            <a:r>
              <a:rPr lang="en-US" sz="2800" dirty="0" smtClean="0"/>
              <a:t>Some enterprises begin as international enterprises</a:t>
            </a:r>
            <a:endParaRPr lang="en-US" sz="2800" dirty="0" smtClean="0"/>
          </a:p>
        </p:txBody>
      </p:sp>
      <p:sp>
        <p:nvSpPr>
          <p:cNvPr id="34819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34820" name="Rectangle 6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endParaRPr lang="en-GB" dirty="0" smtClean="0"/>
          </a:p>
          <a:p>
            <a:pPr>
              <a:buFont typeface="Wingdings" pitchFamily="2" charset="2"/>
              <a:buNone/>
            </a:pPr>
            <a:r>
              <a:rPr lang="en-GB" dirty="0" smtClean="0"/>
              <a:t>Often called:</a:t>
            </a:r>
            <a:endParaRPr lang="en-GB" dirty="0" smtClean="0"/>
          </a:p>
          <a:p>
            <a:pPr algn="ctr">
              <a:buFont typeface="Wingdings" pitchFamily="2" charset="2"/>
              <a:buNone/>
            </a:pPr>
            <a:r>
              <a:rPr lang="en-GB" dirty="0" smtClean="0"/>
              <a:t>International </a:t>
            </a:r>
            <a:r>
              <a:rPr lang="en-GB" dirty="0" smtClean="0"/>
              <a:t>New Venture</a:t>
            </a:r>
          </a:p>
          <a:p>
            <a:pPr algn="ctr">
              <a:buFont typeface="Wingdings" pitchFamily="2" charset="2"/>
              <a:buNone/>
            </a:pPr>
            <a:endParaRPr lang="en-GB" dirty="0" smtClean="0"/>
          </a:p>
          <a:p>
            <a:pPr algn="ctr">
              <a:buFont typeface="Wingdings" pitchFamily="2" charset="2"/>
              <a:buNone/>
            </a:pPr>
            <a:r>
              <a:rPr lang="en-GB" dirty="0" smtClean="0"/>
              <a:t>The Born Global Organisation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Terminology</a:t>
            </a:r>
          </a:p>
        </p:txBody>
      </p:sp>
      <p:sp>
        <p:nvSpPr>
          <p:cNvPr id="35843" name="Footer Placeholder 5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35844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250825" y="1628775"/>
            <a:ext cx="4249738" cy="4024313"/>
          </a:xfrm>
        </p:spPr>
        <p:txBody>
          <a:bodyPr/>
          <a:lstStyle/>
          <a:p>
            <a:pPr lvl="1">
              <a:lnSpc>
                <a:spcPct val="90000"/>
              </a:lnSpc>
              <a:buClr>
                <a:schemeClr val="tx1"/>
              </a:buClr>
              <a:buFont typeface="Wingdings" pitchFamily="2" charset="2"/>
              <a:buBlip>
                <a:blip r:embed="rId2"/>
              </a:buBlip>
            </a:pPr>
            <a:r>
              <a:rPr lang="en-US" sz="2000" smtClean="0"/>
              <a:t>Born global </a:t>
            </a:r>
          </a:p>
          <a:p>
            <a:pPr lvl="1">
              <a:lnSpc>
                <a:spcPct val="90000"/>
              </a:lnSpc>
              <a:buClr>
                <a:schemeClr val="tx1"/>
              </a:buClr>
              <a:buFont typeface="Wingdings" pitchFamily="2" charset="2"/>
              <a:buNone/>
            </a:pPr>
            <a:endParaRPr lang="en-US" sz="2000" smtClean="0"/>
          </a:p>
          <a:p>
            <a:pPr lvl="1">
              <a:lnSpc>
                <a:spcPct val="90000"/>
              </a:lnSpc>
              <a:buClr>
                <a:schemeClr val="tx1"/>
              </a:buClr>
              <a:buFont typeface="Wingdings" pitchFamily="2" charset="2"/>
              <a:buBlip>
                <a:blip r:embed="rId2"/>
              </a:buBlip>
            </a:pPr>
            <a:r>
              <a:rPr lang="en-US" sz="2000" smtClean="0"/>
              <a:t>International New Venture </a:t>
            </a:r>
          </a:p>
          <a:p>
            <a:pPr lvl="1">
              <a:lnSpc>
                <a:spcPct val="90000"/>
              </a:lnSpc>
              <a:buClr>
                <a:schemeClr val="tx1"/>
              </a:buClr>
              <a:buFont typeface="Wingdings" pitchFamily="2" charset="2"/>
              <a:buNone/>
            </a:pPr>
            <a:endParaRPr lang="en-US" sz="2000" smtClean="0"/>
          </a:p>
          <a:p>
            <a:pPr lvl="1">
              <a:lnSpc>
                <a:spcPct val="90000"/>
              </a:lnSpc>
              <a:buClr>
                <a:schemeClr val="tx1"/>
              </a:buClr>
              <a:buFont typeface="Wingdings" pitchFamily="2" charset="2"/>
              <a:buBlip>
                <a:blip r:embed="rId2"/>
              </a:buBlip>
            </a:pPr>
            <a:r>
              <a:rPr lang="en-US" sz="2000" smtClean="0"/>
              <a:t>Infant multinational </a:t>
            </a:r>
          </a:p>
          <a:p>
            <a:pPr lvl="1">
              <a:lnSpc>
                <a:spcPct val="90000"/>
              </a:lnSpc>
              <a:buClr>
                <a:schemeClr val="tx1"/>
              </a:buClr>
              <a:buFont typeface="Wingdings" pitchFamily="2" charset="2"/>
              <a:buBlip>
                <a:blip r:embed="rId2"/>
              </a:buBlip>
            </a:pPr>
            <a:r>
              <a:rPr lang="en-US" sz="2000" smtClean="0"/>
              <a:t>International Start-up</a:t>
            </a:r>
          </a:p>
          <a:p>
            <a:pPr lvl="1">
              <a:lnSpc>
                <a:spcPct val="90000"/>
              </a:lnSpc>
              <a:buClr>
                <a:schemeClr val="tx1"/>
              </a:buClr>
              <a:buFont typeface="Wingdings" pitchFamily="2" charset="2"/>
              <a:buBlip>
                <a:blip r:embed="rId2"/>
              </a:buBlip>
            </a:pPr>
            <a:r>
              <a:rPr lang="en-US" sz="2000" smtClean="0"/>
              <a:t>Global Start-up </a:t>
            </a:r>
          </a:p>
          <a:p>
            <a:pPr lvl="1">
              <a:lnSpc>
                <a:spcPct val="90000"/>
              </a:lnSpc>
              <a:buClr>
                <a:schemeClr val="tx1"/>
              </a:buClr>
              <a:buFont typeface="Wingdings" pitchFamily="2" charset="2"/>
              <a:buBlip>
                <a:blip r:embed="rId2"/>
              </a:buBlip>
            </a:pPr>
            <a:endParaRPr lang="en-US" sz="2000" smtClean="0"/>
          </a:p>
          <a:p>
            <a:pPr lvl="1">
              <a:lnSpc>
                <a:spcPct val="90000"/>
              </a:lnSpc>
              <a:buClr>
                <a:schemeClr val="tx1"/>
              </a:buClr>
              <a:buFont typeface="Wingdings" pitchFamily="2" charset="2"/>
              <a:buBlip>
                <a:blip r:embed="rId2"/>
              </a:buBlip>
            </a:pPr>
            <a:endParaRPr lang="en-US" sz="2000" smtClean="0"/>
          </a:p>
          <a:p>
            <a:pPr lvl="1">
              <a:lnSpc>
                <a:spcPct val="90000"/>
              </a:lnSpc>
              <a:buClr>
                <a:schemeClr val="tx1"/>
              </a:buClr>
              <a:buFont typeface="Wingdings" pitchFamily="2" charset="2"/>
              <a:buBlip>
                <a:blip r:embed="rId2"/>
              </a:buBlip>
            </a:pPr>
            <a:r>
              <a:rPr lang="en-US" sz="2000" smtClean="0"/>
              <a:t>Instant International</a:t>
            </a:r>
          </a:p>
        </p:txBody>
      </p:sp>
      <p:sp>
        <p:nvSpPr>
          <p:cNvPr id="35845" name="Rectangle 4"/>
          <p:cNvSpPr>
            <a:spLocks noGrp="1" noChangeArrowheads="1"/>
          </p:cNvSpPr>
          <p:nvPr>
            <p:ph sz="quarter" idx="2"/>
          </p:nvPr>
        </p:nvSpPr>
        <p:spPr>
          <a:xfrm>
            <a:off x="4427538" y="1628775"/>
            <a:ext cx="4465637" cy="4784725"/>
          </a:xfrm>
        </p:spPr>
        <p:txBody>
          <a:bodyPr/>
          <a:lstStyle/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US" sz="2000" smtClean="0"/>
              <a:t>Rennie (1993); 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US" sz="2000" smtClean="0"/>
              <a:t>Knight &amp; Cavusgil (1996)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US" sz="2000" smtClean="0"/>
              <a:t>Madsen et al. (2000) 	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US" sz="2000" smtClean="0"/>
              <a:t>Moen (2002)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endParaRPr lang="en-US" sz="2000" smtClean="0"/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endParaRPr lang="en-US" sz="2000" smtClean="0"/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US" sz="2000" smtClean="0"/>
              <a:t>Oviatt and McDougall(1994)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US" sz="2000" smtClean="0"/>
              <a:t>Servais &amp; Rasmussen (2000)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endParaRPr lang="en-US" sz="2000" smtClean="0"/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US" sz="2000" smtClean="0"/>
              <a:t>Vesper and Vesper, 1995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US" sz="2000" smtClean="0"/>
              <a:t>Yeoh, 2000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US" sz="2000" smtClean="0"/>
              <a:t>Fillis, 2001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endParaRPr lang="en-US" sz="2000" smtClean="0"/>
          </a:p>
          <a:p>
            <a:pPr>
              <a:lnSpc>
                <a:spcPct val="90000"/>
              </a:lnSpc>
            </a:pPr>
            <a:endParaRPr lang="en-US" sz="2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smtClean="0"/>
              <a:t>Born Global </a:t>
            </a:r>
          </a:p>
        </p:txBody>
      </p:sp>
      <p:sp>
        <p:nvSpPr>
          <p:cNvPr id="36867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36868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lvl="1">
              <a:buFont typeface="Wingdings" pitchFamily="2" charset="2"/>
              <a:buNone/>
            </a:pPr>
            <a:endParaRPr lang="en-US" smtClean="0">
              <a:cs typeface="Times New Roman" pitchFamily="18" charset="0"/>
            </a:endParaRPr>
          </a:p>
          <a:p>
            <a:pPr lvl="1">
              <a:buFont typeface="Wingdings" pitchFamily="2" charset="2"/>
              <a:buNone/>
            </a:pPr>
            <a:r>
              <a:rPr lang="en-US" smtClean="0">
                <a:latin typeface="Times New Roman" pitchFamily="18" charset="0"/>
                <a:cs typeface="Times New Roman" pitchFamily="18" charset="0"/>
              </a:rPr>
              <a:t>‘…</a:t>
            </a:r>
            <a:r>
              <a:rPr lang="en-US" i="1" smtClean="0">
                <a:cs typeface="Times New Roman" pitchFamily="18" charset="0"/>
              </a:rPr>
              <a:t>the underlying notion and theoretical definition of the phenomenon as a young, entrepreneurial firm that is virtually engaged in international business right from inception, seems to be highly consistent and quite widely accepted</a:t>
            </a:r>
            <a:r>
              <a:rPr lang="en-US" i="1" smtClean="0">
                <a:latin typeface="Times New Roman" pitchFamily="18" charset="0"/>
                <a:cs typeface="Times New Roman" pitchFamily="18" charset="0"/>
              </a:rPr>
              <a:t>…’</a:t>
            </a:r>
            <a:endParaRPr lang="en-US" i="1" smtClean="0">
              <a:cs typeface="Times New Roman" pitchFamily="18" charset="0"/>
            </a:endParaRPr>
          </a:p>
          <a:p>
            <a:pPr lvl="1">
              <a:buFont typeface="Wingdings" pitchFamily="2" charset="2"/>
              <a:buNone/>
            </a:pPr>
            <a:endParaRPr lang="en-US" sz="2000" smtClean="0"/>
          </a:p>
          <a:p>
            <a:pPr lvl="1" algn="r">
              <a:buFont typeface="Wingdings" pitchFamily="2" charset="2"/>
              <a:buNone/>
            </a:pPr>
            <a:r>
              <a:rPr lang="en-US" sz="2000" smtClean="0"/>
              <a:t>(Rialp-Criado et al, 2002)</a:t>
            </a:r>
          </a:p>
          <a:p>
            <a:endParaRPr lang="en-US" sz="19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smtClean="0"/>
              <a:t>International New Venture</a:t>
            </a:r>
          </a:p>
        </p:txBody>
      </p:sp>
      <p:sp>
        <p:nvSpPr>
          <p:cNvPr id="37891" name="Footer Placeholder 5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37892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914400" y="1447800"/>
            <a:ext cx="3749675" cy="4572000"/>
          </a:xfrm>
        </p:spPr>
        <p:txBody>
          <a:bodyPr/>
          <a:lstStyle/>
          <a:p>
            <a:pPr lvl="1">
              <a:buFont typeface="Wingdings" pitchFamily="2" charset="2"/>
              <a:buNone/>
            </a:pPr>
            <a:endParaRPr lang="en-US" sz="2200" smtClean="0"/>
          </a:p>
          <a:p>
            <a:endParaRPr lang="en-US" smtClean="0"/>
          </a:p>
        </p:txBody>
      </p:sp>
      <p:sp>
        <p:nvSpPr>
          <p:cNvPr id="37893" name="Rectangle 5"/>
          <p:cNvSpPr>
            <a:spLocks noGrp="1" noChangeArrowheads="1"/>
          </p:cNvSpPr>
          <p:nvPr>
            <p:ph sz="quarter" idx="2"/>
          </p:nvPr>
        </p:nvSpPr>
        <p:spPr>
          <a:xfrm>
            <a:off x="684213" y="1557338"/>
            <a:ext cx="7488237" cy="4103687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smtClean="0"/>
              <a:t>	</a:t>
            </a:r>
          </a:p>
          <a:p>
            <a:pPr>
              <a:buFont typeface="Wingdings" pitchFamily="2" charset="2"/>
              <a:buNone/>
            </a:pPr>
            <a:r>
              <a:rPr lang="en-US" smtClean="0"/>
              <a:t>	‘</a:t>
            </a:r>
            <a:r>
              <a:rPr lang="en-US" i="1" smtClean="0">
                <a:cs typeface="Times New Roman" pitchFamily="18" charset="0"/>
              </a:rPr>
              <a:t>We define an international new venture as a business organization that, from inception, seeks to derive significant competitive advantage from the use of resources and the sales of outputs in multiple countries.</a:t>
            </a:r>
            <a:r>
              <a:rPr lang="en-US" i="1" smtClean="0">
                <a:latin typeface="Times New Roman" pitchFamily="18" charset="0"/>
                <a:cs typeface="Times New Roman" pitchFamily="18" charset="0"/>
              </a:rPr>
              <a:t>’</a:t>
            </a:r>
            <a:endParaRPr lang="en-US" i="1" smtClean="0">
              <a:cs typeface="Times New Roman" pitchFamily="18" charset="0"/>
            </a:endParaRPr>
          </a:p>
          <a:p>
            <a:pPr algn="r">
              <a:buFont typeface="Wingdings" pitchFamily="2" charset="2"/>
              <a:buNone/>
            </a:pPr>
            <a:endParaRPr lang="en-US" smtClean="0"/>
          </a:p>
          <a:p>
            <a:pPr algn="r">
              <a:buFont typeface="Wingdings" pitchFamily="2" charset="2"/>
              <a:buNone/>
            </a:pPr>
            <a:r>
              <a:rPr lang="en-US" sz="2000" smtClean="0"/>
              <a:t>(Oviatt and McDougall, 1994:49)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22238"/>
            <a:ext cx="7543800" cy="858837"/>
          </a:xfrm>
        </p:spPr>
        <p:txBody>
          <a:bodyPr/>
          <a:lstStyle/>
          <a:p>
            <a:r>
              <a:rPr lang="en-US" sz="3500" smtClean="0"/>
              <a:t>Types of Born Globals</a:t>
            </a:r>
          </a:p>
        </p:txBody>
      </p:sp>
      <p:graphicFrame>
        <p:nvGraphicFramePr>
          <p:cNvPr id="45271" name="Group 215"/>
          <p:cNvGraphicFramePr>
            <a:graphicFrameLocks noGrp="1"/>
          </p:cNvGraphicFramePr>
          <p:nvPr>
            <p:ph type="tbl" idx="1"/>
          </p:nvPr>
        </p:nvGraphicFramePr>
        <p:xfrm>
          <a:off x="611188" y="1196975"/>
          <a:ext cx="7848600" cy="5024374"/>
        </p:xfrm>
        <a:graphic>
          <a:graphicData uri="http://schemas.openxmlformats.org/drawingml/2006/table">
            <a:tbl>
              <a:tblPr/>
              <a:tblGrid>
                <a:gridCol w="2016125"/>
                <a:gridCol w="1081087"/>
                <a:gridCol w="2519363"/>
                <a:gridCol w="2232025"/>
              </a:tblGrid>
              <a:tr h="90487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en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New International Markets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904875">
                <a:tc row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en-US" sz="2000" b="1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en-US" sz="2000" b="1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Co-ordination</a:t>
                      </a: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Few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en-US" sz="2000" b="1" i="1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Export/Import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Start-Up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Multinational Trader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4300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Many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Geographically Focused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Start-Up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Global Start-Up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 rowSpan="2"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0000"/>
                        <a:buFont typeface="Wingdings" pitchFamily="2" charset="2"/>
                        <a:buBlip>
                          <a:blip r:embed="rId2"/>
                        </a:buBlip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Multinational sites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0000"/>
                        <a:buFont typeface="Wingdings" pitchFamily="2" charset="2"/>
                        <a:buBlip>
                          <a:blip r:embed="rId2"/>
                        </a:buBlip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Multinational markets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0000"/>
                        <a:buFont typeface="Wingdings" pitchFamily="2" charset="2"/>
                        <a:buBlip>
                          <a:blip r:embed="rId2"/>
                        </a:buBlip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… from inception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Few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Many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68413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Number of Countries Involved</a:t>
                      </a:r>
                    </a:p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en-US" sz="17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(Oviatt and McDougall, 1994:59)</a:t>
                      </a:r>
                    </a:p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en-US" sz="17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               </a:t>
                      </a:r>
                      <a:endParaRPr kumimoji="0" lang="en-US" sz="1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8935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38936" name="Oval 142"/>
          <p:cNvSpPr>
            <a:spLocks noChangeArrowheads="1"/>
          </p:cNvSpPr>
          <p:nvPr/>
        </p:nvSpPr>
        <p:spPr bwMode="auto">
          <a:xfrm>
            <a:off x="6443663" y="3141663"/>
            <a:ext cx="1800225" cy="10080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Characteristics</a:t>
            </a:r>
          </a:p>
        </p:txBody>
      </p:sp>
      <p:sp>
        <p:nvSpPr>
          <p:cNvPr id="39939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39940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84213" y="1557338"/>
            <a:ext cx="7772400" cy="4967287"/>
          </a:xfrm>
        </p:spPr>
        <p:txBody>
          <a:bodyPr/>
          <a:lstStyle/>
          <a:p>
            <a:r>
              <a:rPr lang="en-US" sz="2800" smtClean="0"/>
              <a:t>Innovative</a:t>
            </a:r>
          </a:p>
          <a:p>
            <a:pPr lvl="1" algn="r">
              <a:buFont typeface="Wingdings" pitchFamily="2" charset="2"/>
              <a:buNone/>
            </a:pPr>
            <a:r>
              <a:rPr lang="en-US" sz="2300" smtClean="0"/>
              <a:t>Expanding abroad in search for global niche market</a:t>
            </a:r>
            <a:r>
              <a:rPr lang="en-US" sz="2000" smtClean="0"/>
              <a:t>  (Oviatt and McDougall, 1994)</a:t>
            </a:r>
            <a:endParaRPr lang="en-US" sz="2000" b="1" smtClean="0">
              <a:solidFill>
                <a:srgbClr val="FF0000"/>
              </a:solidFill>
            </a:endParaRPr>
          </a:p>
          <a:p>
            <a:r>
              <a:rPr lang="en-US" sz="2800" smtClean="0"/>
              <a:t>Knowledge-intensive</a:t>
            </a:r>
            <a:r>
              <a:rPr lang="en-US" smtClean="0"/>
              <a:t> </a:t>
            </a:r>
          </a:p>
          <a:p>
            <a:pPr algn="r">
              <a:buFont typeface="Wingdings" pitchFamily="2" charset="2"/>
              <a:buNone/>
            </a:pPr>
            <a:r>
              <a:rPr lang="en-US" sz="1900" smtClean="0"/>
              <a:t>(Oviatt and McDougall, 1999; Bell and McNaughton, 2000)</a:t>
            </a:r>
          </a:p>
          <a:p>
            <a:r>
              <a:rPr lang="en-US" sz="2800" smtClean="0"/>
              <a:t>Reliance on alternative governing structures</a:t>
            </a:r>
          </a:p>
          <a:p>
            <a:pPr lvl="1"/>
            <a:r>
              <a:rPr lang="en-US" sz="2300" smtClean="0"/>
              <a:t>Network relationships</a:t>
            </a:r>
            <a:r>
              <a:rPr lang="en-US" sz="2200" smtClean="0"/>
              <a:t> </a:t>
            </a:r>
            <a:r>
              <a:rPr lang="en-US" sz="2000" smtClean="0"/>
              <a:t>(Rasumussen et al., 2001)</a:t>
            </a:r>
          </a:p>
          <a:p>
            <a:pPr lvl="1"/>
            <a:r>
              <a:rPr lang="en-US" sz="2300" smtClean="0"/>
              <a:t>Social</a:t>
            </a:r>
            <a:r>
              <a:rPr lang="en-US" sz="2200" smtClean="0"/>
              <a:t> </a:t>
            </a:r>
            <a:r>
              <a:rPr lang="en-US" sz="2300" smtClean="0"/>
              <a:t>capital</a:t>
            </a:r>
            <a:r>
              <a:rPr lang="en-US" sz="2200" smtClean="0"/>
              <a:t> </a:t>
            </a:r>
            <a:r>
              <a:rPr lang="en-US" sz="2000" smtClean="0"/>
              <a:t>(Arenius, 2002)</a:t>
            </a:r>
            <a:r>
              <a:rPr lang="en-US" sz="2200" smtClean="0"/>
              <a:t> </a:t>
            </a:r>
          </a:p>
          <a:p>
            <a:pPr lvl="1"/>
            <a:r>
              <a:rPr lang="en-US" sz="2300" smtClean="0"/>
              <a:t>Human</a:t>
            </a:r>
            <a:r>
              <a:rPr lang="en-US" sz="2200" smtClean="0"/>
              <a:t> </a:t>
            </a:r>
            <a:r>
              <a:rPr lang="en-US" sz="2300" smtClean="0"/>
              <a:t>resource</a:t>
            </a:r>
            <a:r>
              <a:rPr lang="en-US" sz="2200" smtClean="0"/>
              <a:t> </a:t>
            </a:r>
            <a:r>
              <a:rPr lang="en-US" sz="2300" smtClean="0"/>
              <a:t>value</a:t>
            </a:r>
            <a:r>
              <a:rPr lang="en-US" sz="2200" smtClean="0"/>
              <a:t> </a:t>
            </a:r>
            <a:r>
              <a:rPr lang="en-US" sz="2000" smtClean="0"/>
              <a:t>(Welbourne and De Cieri, 2001)</a:t>
            </a:r>
          </a:p>
          <a:p>
            <a:endParaRPr lang="en-US" sz="19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Characteristics (con’d)</a:t>
            </a:r>
          </a:p>
        </p:txBody>
      </p:sp>
      <p:sp>
        <p:nvSpPr>
          <p:cNvPr id="40963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charset="0"/>
              <a:cs typeface="Arial" charset="0"/>
            </a:endParaRPr>
          </a:p>
        </p:txBody>
      </p:sp>
      <p:sp>
        <p:nvSpPr>
          <p:cNvPr id="40964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mtClean="0"/>
              <a:t>Liability of Newness</a:t>
            </a:r>
          </a:p>
          <a:p>
            <a:endParaRPr lang="en-GB" smtClean="0"/>
          </a:p>
          <a:p>
            <a:r>
              <a:rPr lang="en-GB" smtClean="0"/>
              <a:t>Liability of Smallness</a:t>
            </a:r>
          </a:p>
          <a:p>
            <a:endParaRPr lang="en-GB" smtClean="0"/>
          </a:p>
          <a:p>
            <a:r>
              <a:rPr lang="en-GB" smtClean="0"/>
              <a:t>Liability of Foreignness</a:t>
            </a:r>
          </a:p>
          <a:p>
            <a:pPr>
              <a:buFont typeface="Wingdings" pitchFamily="2" charset="2"/>
              <a:buNone/>
            </a:pPr>
            <a:endParaRPr lang="en-GB" smtClean="0"/>
          </a:p>
          <a:p>
            <a:pPr algn="r">
              <a:buFont typeface="Wingdings" pitchFamily="2" charset="2"/>
              <a:buNone/>
            </a:pPr>
            <a:r>
              <a:rPr lang="en-GB" sz="2100" smtClean="0"/>
              <a:t>Zahra (2005)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Foundry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325</TotalTime>
  <Words>1968</Words>
  <Application>Microsoft Office PowerPoint</Application>
  <PresentationFormat>On-screen Show (4:3)</PresentationFormat>
  <Paragraphs>301</Paragraphs>
  <Slides>34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Equity</vt:lpstr>
      <vt:lpstr>International perspectives of entrepreneurship and enterprise</vt:lpstr>
      <vt:lpstr>International perspectives of entrepreneurship</vt:lpstr>
      <vt:lpstr>Slide 3</vt:lpstr>
      <vt:lpstr> International perspectives of entrepreneurship</vt:lpstr>
      <vt:lpstr> International perspectives of entrepreneurship</vt:lpstr>
      <vt:lpstr> International perspectives of  entrepreneurship</vt:lpstr>
      <vt:lpstr> International perspectives of  entrepreneurship</vt:lpstr>
      <vt:lpstr> International perspectives of  entrepreneurship</vt:lpstr>
      <vt:lpstr> International perspectives of  entrepreneurship</vt:lpstr>
      <vt:lpstr> International perspectives of  entrepreneurship</vt:lpstr>
      <vt:lpstr> International perspectives of entrepreneurship</vt:lpstr>
      <vt:lpstr> International perspectives of entrepreneurship</vt:lpstr>
      <vt:lpstr> International perspectives of entrepreneurship</vt:lpstr>
      <vt:lpstr> International perspectives of entrepreneurship</vt:lpstr>
      <vt:lpstr> International perspectives of entrepreneurship</vt:lpstr>
      <vt:lpstr> International perspectives of  entrepreneurship</vt:lpstr>
      <vt:lpstr> International perspectives of entrepreneurship</vt:lpstr>
      <vt:lpstr> International perspectives of entrepreneurship</vt:lpstr>
      <vt:lpstr> International perspectives of entrepreneurship</vt:lpstr>
      <vt:lpstr> International perspectives of entrepreneurship</vt:lpstr>
      <vt:lpstr> International perspectives of entrepreneurship</vt:lpstr>
      <vt:lpstr> International perspectives of entrepreneurship</vt:lpstr>
      <vt:lpstr> International perspectives of entrepreneurship</vt:lpstr>
      <vt:lpstr> International perspectives of entrepreneurship</vt:lpstr>
      <vt:lpstr> International perspectives of entrepreneurship</vt:lpstr>
      <vt:lpstr> International perspectives of entrepreneurship</vt:lpstr>
      <vt:lpstr> International perspectives of entrepreneurship</vt:lpstr>
      <vt:lpstr>Some enterprises begin as international enterprises</vt:lpstr>
      <vt:lpstr>Terminology</vt:lpstr>
      <vt:lpstr>Born Global </vt:lpstr>
      <vt:lpstr>International New Venture</vt:lpstr>
      <vt:lpstr>Types of Born Globals</vt:lpstr>
      <vt:lpstr>Characteristics</vt:lpstr>
      <vt:lpstr>Characteristics (con’d)</vt:lpstr>
    </vt:vector>
  </TitlesOfParts>
  <Company>University of Wales Lampeter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VENUS</cp:lastModifiedBy>
  <cp:revision>43</cp:revision>
  <cp:lastPrinted>1601-01-01T00:00:00Z</cp:lastPrinted>
  <dcterms:created xsi:type="dcterms:W3CDTF">2002-10-07T19:43:58Z</dcterms:created>
  <dcterms:modified xsi:type="dcterms:W3CDTF">2013-01-04T14:00:07Z</dcterms:modified>
</cp:coreProperties>
</file>