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4"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CB4E2"/>
    <a:srgbClr val="88CDEC"/>
    <a:srgbClr val="23A3DD"/>
    <a:srgbClr val="52B7E4"/>
    <a:srgbClr val="1B7DA9"/>
    <a:srgbClr val="24A3DC"/>
    <a:srgbClr val="1A759E"/>
    <a:srgbClr val="2093C6"/>
    <a:srgbClr val="186E94"/>
    <a:srgbClr val="1C82B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A971E3-3325-47BA-A9DE-8D6AA2458225}" v="714" dt="2025-10-13T11:26:05.2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68" d="100"/>
          <a:sy n="68" d="100"/>
        </p:scale>
        <p:origin x="792" y="2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035EC7-0E42-4708-B429-57336CDCC9DF}"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GB"/>
        </a:p>
      </dgm:t>
    </dgm:pt>
    <dgm:pt modelId="{B9812A7D-C545-4F29-8AD9-D6E551D86416}">
      <dgm:prSet phldrT="[Text]" custT="1"/>
      <dgm:spPr>
        <a:solidFill>
          <a:schemeClr val="accent1">
            <a:hueOff val="0"/>
            <a:satOff val="0"/>
            <a:lumOff val="0"/>
            <a:alpha val="46000"/>
          </a:schemeClr>
        </a:solidFill>
      </dgm:spPr>
      <dgm:t>
        <a:bodyPr/>
        <a:lstStyle/>
        <a:p>
          <a:pPr marL="0" lvl="0" algn="ctr" defTabSz="577850">
            <a:lnSpc>
              <a:spcPct val="90000"/>
            </a:lnSpc>
            <a:spcBef>
              <a:spcPct val="0"/>
            </a:spcBef>
            <a:spcAft>
              <a:spcPct val="35000"/>
            </a:spcAft>
            <a:buNone/>
          </a:pPr>
          <a:r>
            <a:rPr lang="en-GB" sz="1300" b="1" dirty="0">
              <a:solidFill>
                <a:schemeClr val="tx1"/>
              </a:solidFill>
              <a:latin typeface="Arial" panose="020B0604020202020204" pitchFamily="34" charset="0"/>
              <a:cs typeface="Arial" panose="020B0604020202020204" pitchFamily="34" charset="0"/>
            </a:rPr>
            <a:t> Workforce Planning </a:t>
          </a:r>
        </a:p>
        <a:p>
          <a:pPr marL="0" lvl="0" algn="just" defTabSz="577850">
            <a:lnSpc>
              <a:spcPct val="90000"/>
            </a:lnSpc>
            <a:spcBef>
              <a:spcPct val="0"/>
            </a:spcBef>
            <a:spcAft>
              <a:spcPct val="35000"/>
            </a:spcAft>
            <a:buNone/>
          </a:pPr>
          <a:r>
            <a:rPr lang="en-GB" sz="1300" dirty="0">
              <a:solidFill>
                <a:schemeClr val="tx1"/>
              </a:solidFill>
              <a:latin typeface="Arial" panose="020B0604020202020204" pitchFamily="34" charset="0"/>
              <a:cs typeface="Arial" panose="020B0604020202020204" pitchFamily="34" charset="0"/>
            </a:rPr>
            <a:t>• 	</a:t>
          </a:r>
          <a:r>
            <a:rPr lang="en-GB" sz="1300" b="0" i="0" dirty="0">
              <a:solidFill>
                <a:schemeClr val="tx1"/>
              </a:solidFill>
              <a:latin typeface="Arial" panose="020B0604020202020204" pitchFamily="34" charset="0"/>
              <a:cs typeface="Arial" panose="020B0604020202020204" pitchFamily="34" charset="0"/>
            </a:rPr>
            <a:t>Match the role with strategic goals of company by identifying risk gaps (Leatherbarrow and Fletcher, 2019).</a:t>
          </a:r>
        </a:p>
        <a:p>
          <a:pPr marL="0" lvl="0" algn="just" defTabSz="577850">
            <a:lnSpc>
              <a:spcPct val="90000"/>
            </a:lnSpc>
            <a:spcBef>
              <a:spcPct val="0"/>
            </a:spcBef>
            <a:spcAft>
              <a:spcPct val="35000"/>
            </a:spcAft>
            <a:buNone/>
          </a:pPr>
          <a:r>
            <a:rPr lang="en-GB" sz="1300" dirty="0">
              <a:solidFill>
                <a:schemeClr val="tx1"/>
              </a:solidFill>
              <a:latin typeface="Arial" panose="020B0604020202020204" pitchFamily="34" charset="0"/>
              <a:cs typeface="Arial" panose="020B0604020202020204" pitchFamily="34" charset="0"/>
            </a:rPr>
            <a:t>•	</a:t>
          </a:r>
          <a:r>
            <a:rPr lang="en-GB" sz="1300" b="0" i="0" dirty="0">
              <a:solidFill>
                <a:schemeClr val="tx1"/>
              </a:solidFill>
              <a:latin typeface="Arial" panose="020B0604020202020204" pitchFamily="34" charset="0"/>
              <a:cs typeface="Arial" panose="020B0604020202020204" pitchFamily="34" charset="0"/>
            </a:rPr>
            <a:t>Create a transparent job profile using structured models.</a:t>
          </a:r>
        </a:p>
        <a:p>
          <a:pPr marL="0" lvl="0" algn="just" defTabSz="577850">
            <a:lnSpc>
              <a:spcPct val="90000"/>
            </a:lnSpc>
            <a:spcBef>
              <a:spcPct val="0"/>
            </a:spcBef>
            <a:spcAft>
              <a:spcPct val="35000"/>
            </a:spcAft>
            <a:buNone/>
          </a:pPr>
          <a:endParaRPr lang="en-GB" sz="1300" b="0" i="0" dirty="0">
            <a:solidFill>
              <a:schemeClr val="tx1"/>
            </a:solidFill>
            <a:latin typeface="Arial" panose="020B0604020202020204" pitchFamily="34" charset="0"/>
            <a:cs typeface="Arial" panose="020B0604020202020204" pitchFamily="34" charset="0"/>
          </a:endParaRPr>
        </a:p>
        <a:p>
          <a:pPr marL="0" lvl="0" algn="just" defTabSz="577850">
            <a:lnSpc>
              <a:spcPct val="90000"/>
            </a:lnSpc>
            <a:spcBef>
              <a:spcPct val="0"/>
            </a:spcBef>
            <a:spcAft>
              <a:spcPct val="35000"/>
            </a:spcAft>
            <a:buNone/>
          </a:pPr>
          <a:r>
            <a:rPr lang="en-GB" sz="1300" dirty="0">
              <a:solidFill>
                <a:schemeClr val="tx1"/>
              </a:solidFill>
              <a:latin typeface="Arial" panose="020B0604020202020204" pitchFamily="34" charset="0"/>
              <a:cs typeface="Arial" panose="020B0604020202020204" pitchFamily="34" charset="0"/>
            </a:rPr>
            <a:t>•</a:t>
          </a:r>
          <a:r>
            <a:rPr lang="en-GB" sz="1300" b="0" i="0" dirty="0">
              <a:solidFill>
                <a:schemeClr val="tx1"/>
              </a:solidFill>
              <a:latin typeface="Arial" panose="020B0604020202020204" pitchFamily="34" charset="0"/>
              <a:cs typeface="Arial" panose="020B0604020202020204" pitchFamily="34" charset="0"/>
            </a:rPr>
            <a:t>Embed mutual values into the role's core responsibilities</a:t>
          </a:r>
          <a:br>
            <a:rPr lang="en-GB" sz="1300" dirty="0">
              <a:solidFill>
                <a:schemeClr val="tx1"/>
              </a:solidFill>
              <a:latin typeface="Arial" panose="020B0604020202020204" pitchFamily="34" charset="0"/>
              <a:cs typeface="Arial" panose="020B0604020202020204" pitchFamily="34" charset="0"/>
            </a:rPr>
          </a:br>
          <a:endParaRPr lang="en-GB" sz="1300" dirty="0">
            <a:solidFill>
              <a:schemeClr val="tx1"/>
            </a:solidFill>
            <a:latin typeface="Arial" panose="020B0604020202020204" pitchFamily="34" charset="0"/>
            <a:cs typeface="Arial" panose="020B0604020202020204" pitchFamily="34" charset="0"/>
          </a:endParaRPr>
        </a:p>
      </dgm:t>
    </dgm:pt>
    <dgm:pt modelId="{405C1F7A-1D20-4E7C-9356-72DE486FB597}" type="parTrans" cxnId="{55D08AEC-3EC8-491B-BA05-3436904572DA}">
      <dgm:prSet/>
      <dgm:spPr/>
      <dgm:t>
        <a:bodyPr/>
        <a:lstStyle/>
        <a:p>
          <a:endParaRPr lang="en-GB"/>
        </a:p>
      </dgm:t>
    </dgm:pt>
    <dgm:pt modelId="{6DEA27E5-DFBA-48D6-868B-2B38B1FA929C}" type="sibTrans" cxnId="{55D08AEC-3EC8-491B-BA05-3436904572DA}">
      <dgm:prSet/>
      <dgm:spPr/>
      <dgm:t>
        <a:bodyPr/>
        <a:lstStyle/>
        <a:p>
          <a:endParaRPr lang="en-GB"/>
        </a:p>
      </dgm:t>
    </dgm:pt>
    <dgm:pt modelId="{42042477-1DCE-4705-B8D6-9AF6B9A42EF5}">
      <dgm:prSet phldrT="[Text]" custT="1"/>
      <dgm:spPr>
        <a:solidFill>
          <a:schemeClr val="accent1">
            <a:hueOff val="0"/>
            <a:satOff val="0"/>
            <a:lumOff val="0"/>
            <a:alpha val="46000"/>
          </a:schemeClr>
        </a:solidFill>
      </dgm:spPr>
      <dgm:t>
        <a:bodyPr/>
        <a:lstStyle/>
        <a:p>
          <a:pPr algn="ctr"/>
          <a:r>
            <a:rPr lang="en-GB" sz="1300" b="1" dirty="0">
              <a:solidFill>
                <a:schemeClr val="tx1"/>
              </a:solidFill>
              <a:latin typeface="Arial" panose="020B0604020202020204" pitchFamily="34" charset="0"/>
              <a:cs typeface="Arial" panose="020B0604020202020204" pitchFamily="34" charset="0"/>
            </a:rPr>
            <a:t>Attraction &amp; Advertising</a:t>
          </a:r>
        </a:p>
        <a:p>
          <a:pPr algn="just"/>
          <a:r>
            <a:rPr lang="en-GB" sz="1300" dirty="0">
              <a:solidFill>
                <a:schemeClr val="tx1"/>
              </a:solidFill>
              <a:latin typeface="Arial" panose="020B0604020202020204" pitchFamily="34" charset="0"/>
              <a:cs typeface="Arial" panose="020B0604020202020204" pitchFamily="34" charset="0"/>
            </a:rPr>
            <a:t>• 	</a:t>
          </a:r>
          <a:r>
            <a:rPr lang="en-GB" sz="1300" b="0" i="0" dirty="0">
              <a:solidFill>
                <a:schemeClr val="tx1"/>
              </a:solidFill>
              <a:latin typeface="Arial" panose="020B0604020202020204" pitchFamily="34" charset="0"/>
              <a:cs typeface="Arial" panose="020B0604020202020204" pitchFamily="34" charset="0"/>
            </a:rPr>
            <a:t>Use a variety of channels to find candidates.</a:t>
          </a:r>
        </a:p>
        <a:p>
          <a:pPr algn="just"/>
          <a:r>
            <a:rPr lang="en-GB" sz="1300" dirty="0">
              <a:solidFill>
                <a:schemeClr val="tx1"/>
              </a:solidFill>
              <a:latin typeface="Arial" panose="020B0604020202020204" pitchFamily="34" charset="0"/>
              <a:cs typeface="Arial" panose="020B0604020202020204" pitchFamily="34" charset="0"/>
            </a:rPr>
            <a:t>• 	</a:t>
          </a:r>
          <a:r>
            <a:rPr lang="en-GB" sz="1300" b="0" i="0" dirty="0">
              <a:solidFill>
                <a:schemeClr val="tx1"/>
              </a:solidFill>
              <a:latin typeface="Arial" panose="020B0604020202020204" pitchFamily="34" charset="0"/>
              <a:cs typeface="Arial" panose="020B0604020202020204" pitchFamily="34" charset="0"/>
            </a:rPr>
            <a:t>Attract a match in values (Rees, 2015).</a:t>
          </a:r>
          <a:endParaRPr lang="en-GB" sz="1300" dirty="0">
            <a:solidFill>
              <a:schemeClr val="tx1"/>
            </a:solidFill>
            <a:latin typeface="Arial" panose="020B0604020202020204" pitchFamily="34" charset="0"/>
            <a:cs typeface="Arial" panose="020B0604020202020204" pitchFamily="34" charset="0"/>
          </a:endParaRPr>
        </a:p>
        <a:p>
          <a:pPr algn="just"/>
          <a:r>
            <a:rPr lang="en-GB" sz="1300" dirty="0">
              <a:solidFill>
                <a:schemeClr val="tx1"/>
              </a:solidFill>
              <a:latin typeface="Arial" panose="020B0604020202020204" pitchFamily="34" charset="0"/>
              <a:cs typeface="Arial" panose="020B0604020202020204" pitchFamily="34" charset="0"/>
            </a:rPr>
            <a:t>• 	</a:t>
          </a:r>
          <a:r>
            <a:rPr lang="en-GB" sz="1300" b="0" i="0" dirty="0">
              <a:solidFill>
                <a:schemeClr val="tx1"/>
              </a:solidFill>
              <a:latin typeface="Arial" panose="020B0604020202020204" pitchFamily="34" charset="0"/>
              <a:cs typeface="Arial" panose="020B0604020202020204" pitchFamily="34" charset="0"/>
            </a:rPr>
            <a:t>Apply language that does not exclude any groups for diversity in hiring. </a:t>
          </a:r>
          <a:br>
            <a:rPr lang="en-GB" sz="1300" dirty="0">
              <a:solidFill>
                <a:schemeClr val="tx1"/>
              </a:solidFill>
              <a:latin typeface="Arial" panose="020B0604020202020204" pitchFamily="34" charset="0"/>
              <a:cs typeface="Arial" panose="020B0604020202020204" pitchFamily="34" charset="0"/>
            </a:rPr>
          </a:br>
          <a:endParaRPr lang="en-GB" sz="1300" dirty="0">
            <a:solidFill>
              <a:schemeClr val="tx1"/>
            </a:solidFill>
            <a:latin typeface="Arial" panose="020B0604020202020204" pitchFamily="34" charset="0"/>
            <a:cs typeface="Arial" panose="020B0604020202020204" pitchFamily="34" charset="0"/>
          </a:endParaRPr>
        </a:p>
      </dgm:t>
    </dgm:pt>
    <dgm:pt modelId="{18E35404-652A-4CBB-9E7B-4B4965FB79E0}" type="parTrans" cxnId="{AABBF006-1AEF-4489-AC24-89A60733CAA2}">
      <dgm:prSet/>
      <dgm:spPr/>
      <dgm:t>
        <a:bodyPr/>
        <a:lstStyle/>
        <a:p>
          <a:endParaRPr lang="en-GB"/>
        </a:p>
      </dgm:t>
    </dgm:pt>
    <dgm:pt modelId="{6853CF4A-43E6-4933-8AAF-F9A37FC60510}" type="sibTrans" cxnId="{AABBF006-1AEF-4489-AC24-89A60733CAA2}">
      <dgm:prSet/>
      <dgm:spPr/>
      <dgm:t>
        <a:bodyPr/>
        <a:lstStyle/>
        <a:p>
          <a:endParaRPr lang="en-GB"/>
        </a:p>
      </dgm:t>
    </dgm:pt>
    <dgm:pt modelId="{F11BA1E6-B101-4F0F-BCCD-3DBDCFFFF1CD}">
      <dgm:prSet phldrT="[Text]" custT="1"/>
      <dgm:spPr>
        <a:solidFill>
          <a:schemeClr val="accent1">
            <a:hueOff val="0"/>
            <a:satOff val="0"/>
            <a:lumOff val="0"/>
            <a:alpha val="46000"/>
          </a:schemeClr>
        </a:solidFill>
      </dgm:spPr>
      <dgm:t>
        <a:bodyPr/>
        <a:lstStyle/>
        <a:p>
          <a:pPr algn="ctr"/>
          <a:r>
            <a:rPr lang="en-GB" sz="1300" dirty="0">
              <a:solidFill>
                <a:schemeClr val="tx1"/>
              </a:solidFill>
              <a:latin typeface="Arial" panose="020B0604020202020204" pitchFamily="34" charset="0"/>
              <a:cs typeface="Arial" panose="020B0604020202020204" pitchFamily="34" charset="0"/>
            </a:rPr>
            <a:t> </a:t>
          </a:r>
          <a:r>
            <a:rPr lang="en-GB" sz="1300" b="1" dirty="0">
              <a:solidFill>
                <a:schemeClr val="tx1"/>
              </a:solidFill>
              <a:latin typeface="Arial" panose="020B0604020202020204" pitchFamily="34" charset="0"/>
              <a:cs typeface="Arial" panose="020B0604020202020204" pitchFamily="34" charset="0"/>
            </a:rPr>
            <a:t>Application &amp; Screening</a:t>
          </a:r>
        </a:p>
        <a:p>
          <a:pPr algn="just"/>
          <a:r>
            <a:rPr lang="en-GB" sz="1300" dirty="0">
              <a:solidFill>
                <a:schemeClr val="tx1"/>
              </a:solidFill>
              <a:latin typeface="Arial" panose="020B0604020202020204" pitchFamily="34" charset="0"/>
              <a:cs typeface="Arial" panose="020B0604020202020204" pitchFamily="34" charset="0"/>
            </a:rPr>
            <a:t>• </a:t>
          </a:r>
          <a:r>
            <a:rPr lang="en-GB" sz="1300" b="0" i="0" dirty="0">
              <a:solidFill>
                <a:schemeClr val="tx1"/>
              </a:solidFill>
              <a:latin typeface="Arial" panose="020B0604020202020204" pitchFamily="34" charset="0"/>
              <a:cs typeface="Arial" panose="020B0604020202020204" pitchFamily="34" charset="0"/>
            </a:rPr>
            <a:t>Applications are processed through a secure portal in compliance with GDPR rules.</a:t>
          </a:r>
        </a:p>
        <a:p>
          <a:pPr algn="just"/>
          <a:r>
            <a:rPr lang="en-GB" sz="1300" dirty="0">
              <a:solidFill>
                <a:schemeClr val="tx1"/>
              </a:solidFill>
              <a:latin typeface="Arial" panose="020B0604020202020204" pitchFamily="34" charset="0"/>
              <a:cs typeface="Arial" panose="020B0604020202020204" pitchFamily="34" charset="0"/>
            </a:rPr>
            <a:t>• </a:t>
          </a:r>
          <a:r>
            <a:rPr lang="en-GB" sz="1300" b="0" i="0" dirty="0">
              <a:solidFill>
                <a:schemeClr val="tx1"/>
              </a:solidFill>
              <a:latin typeface="Arial" panose="020B0604020202020204" pitchFamily="34" charset="0"/>
              <a:cs typeface="Arial" panose="020B0604020202020204" pitchFamily="34" charset="0"/>
            </a:rPr>
            <a:t>Candidate selection is done through the Candidate Tracking System (ATS) based on clear objective criteria (Gogua, 2024).</a:t>
          </a:r>
          <a:endParaRPr lang="en-GB" sz="1300" dirty="0">
            <a:solidFill>
              <a:schemeClr val="tx1"/>
            </a:solidFill>
            <a:latin typeface="Arial" panose="020B0604020202020204" pitchFamily="34" charset="0"/>
            <a:cs typeface="Arial" panose="020B0604020202020204" pitchFamily="34" charset="0"/>
          </a:endParaRPr>
        </a:p>
        <a:p>
          <a:pPr algn="just"/>
          <a:r>
            <a:rPr lang="en-GB" sz="1300" dirty="0">
              <a:solidFill>
                <a:schemeClr val="tx1"/>
              </a:solidFill>
              <a:latin typeface="Arial" panose="020B0604020202020204" pitchFamily="34" charset="0"/>
              <a:cs typeface="Arial" panose="020B0604020202020204" pitchFamily="34" charset="0"/>
            </a:rPr>
            <a:t>• </a:t>
          </a:r>
          <a:r>
            <a:rPr lang="en-GB" sz="1300" b="0" i="0" dirty="0">
              <a:solidFill>
                <a:schemeClr val="tx1"/>
              </a:solidFill>
              <a:latin typeface="Arial" panose="020B0604020202020204" pitchFamily="34" charset="0"/>
              <a:cs typeface="Arial" panose="020B0604020202020204" pitchFamily="34" charset="0"/>
            </a:rPr>
            <a:t>Prioritize candidates with professional credentials and regulatory expertise (Leatherbarrow and Fletcher, 2019).</a:t>
          </a:r>
          <a:endParaRPr lang="en-GB" sz="1300" dirty="0">
            <a:solidFill>
              <a:schemeClr val="tx1"/>
            </a:solidFill>
            <a:latin typeface="Arial" panose="020B0604020202020204" pitchFamily="34" charset="0"/>
            <a:cs typeface="Arial" panose="020B0604020202020204" pitchFamily="34" charset="0"/>
          </a:endParaRPr>
        </a:p>
      </dgm:t>
    </dgm:pt>
    <dgm:pt modelId="{693D9DF1-DCA7-40A4-AEA3-7D9CD43942F0}" type="parTrans" cxnId="{AA7791DC-D6A7-4539-B5E5-D83C48E9080C}">
      <dgm:prSet/>
      <dgm:spPr/>
      <dgm:t>
        <a:bodyPr/>
        <a:lstStyle/>
        <a:p>
          <a:endParaRPr lang="en-GB"/>
        </a:p>
      </dgm:t>
    </dgm:pt>
    <dgm:pt modelId="{B649719A-164F-429D-B2EA-17C387CFF71F}" type="sibTrans" cxnId="{AA7791DC-D6A7-4539-B5E5-D83C48E9080C}">
      <dgm:prSet/>
      <dgm:spPr/>
      <dgm:t>
        <a:bodyPr/>
        <a:lstStyle/>
        <a:p>
          <a:endParaRPr lang="en-GB"/>
        </a:p>
      </dgm:t>
    </dgm:pt>
    <dgm:pt modelId="{3F04BC42-152C-400E-BD8F-CB3CE05D464A}">
      <dgm:prSet phldrT="[Text]" custT="1"/>
      <dgm:spPr>
        <a:solidFill>
          <a:schemeClr val="accent1">
            <a:hueOff val="0"/>
            <a:satOff val="0"/>
            <a:lumOff val="0"/>
            <a:alpha val="46000"/>
          </a:schemeClr>
        </a:solidFill>
      </dgm:spPr>
      <dgm:t>
        <a:bodyPr/>
        <a:lstStyle/>
        <a:p>
          <a:pPr algn="ctr"/>
          <a:r>
            <a:rPr lang="en-GB" sz="1300" b="1" dirty="0">
              <a:solidFill>
                <a:schemeClr val="tx1"/>
              </a:solidFill>
              <a:latin typeface="Arial" panose="020B0604020202020204" pitchFamily="34" charset="0"/>
              <a:cs typeface="Arial" panose="020B0604020202020204" pitchFamily="34" charset="0"/>
            </a:rPr>
            <a:t>Interview Stages</a:t>
          </a:r>
        </a:p>
        <a:p>
          <a:pPr algn="just"/>
          <a:r>
            <a:rPr lang="en-GB" sz="1300" dirty="0">
              <a:solidFill>
                <a:schemeClr val="tx1"/>
              </a:solidFill>
              <a:latin typeface="Arial" panose="020B0604020202020204" pitchFamily="34" charset="0"/>
              <a:cs typeface="Arial" panose="020B0604020202020204" pitchFamily="34" charset="0"/>
            </a:rPr>
            <a:t>• Stage 1: Testing knowledge of risk management and compliance with regulatory provisions (Willington, 2011).</a:t>
          </a:r>
        </a:p>
        <a:p>
          <a:pPr algn="just"/>
          <a:r>
            <a:rPr lang="en-GB" sz="1300" dirty="0">
              <a:solidFill>
                <a:schemeClr val="tx1"/>
              </a:solidFill>
              <a:latin typeface="Arial" panose="020B0604020202020204" pitchFamily="34" charset="0"/>
              <a:cs typeface="Arial" panose="020B0604020202020204" pitchFamily="34" charset="0"/>
            </a:rPr>
            <a:t>• Stage 2: Assessment of the applicant’s ethical guidelines and decision-making procedures (Willington, 2011).</a:t>
          </a:r>
        </a:p>
        <a:p>
          <a:pPr algn="just"/>
          <a:r>
            <a:rPr lang="en-GB" sz="1300" dirty="0">
              <a:solidFill>
                <a:schemeClr val="tx1"/>
              </a:solidFill>
              <a:latin typeface="Arial" panose="020B0604020202020204" pitchFamily="34" charset="0"/>
              <a:cs typeface="Arial" panose="020B0604020202020204" pitchFamily="34" charset="0"/>
            </a:rPr>
            <a:t>• Stage 3: Analysis of the ability to form effective interaction with all stakeholders (Willington, 2011).</a:t>
          </a:r>
        </a:p>
        <a:p>
          <a:pPr algn="just"/>
          <a:endParaRPr lang="en-GB" sz="1300" dirty="0">
            <a:solidFill>
              <a:schemeClr val="tx1"/>
            </a:solidFill>
            <a:latin typeface="Arial" panose="020B0604020202020204" pitchFamily="34" charset="0"/>
            <a:cs typeface="Arial" panose="020B0604020202020204" pitchFamily="34" charset="0"/>
          </a:endParaRPr>
        </a:p>
      </dgm:t>
    </dgm:pt>
    <dgm:pt modelId="{6434C233-77D5-4A68-B254-ECC36714C716}" type="parTrans" cxnId="{CB6B4577-1BBC-4442-BE5B-14BBE0F80CF4}">
      <dgm:prSet/>
      <dgm:spPr/>
      <dgm:t>
        <a:bodyPr/>
        <a:lstStyle/>
        <a:p>
          <a:endParaRPr lang="en-GB"/>
        </a:p>
      </dgm:t>
    </dgm:pt>
    <dgm:pt modelId="{8D048D50-0990-4CAC-92BE-E7E146A8C1F2}" type="sibTrans" cxnId="{CB6B4577-1BBC-4442-BE5B-14BBE0F80CF4}">
      <dgm:prSet/>
      <dgm:spPr/>
      <dgm:t>
        <a:bodyPr/>
        <a:lstStyle/>
        <a:p>
          <a:endParaRPr lang="en-GB"/>
        </a:p>
      </dgm:t>
    </dgm:pt>
    <dgm:pt modelId="{5137879F-2CFC-4CB0-BAB9-1A175516139D}">
      <dgm:prSet phldrT="[Text]" custT="1"/>
      <dgm:spPr>
        <a:solidFill>
          <a:schemeClr val="accent1">
            <a:hueOff val="0"/>
            <a:satOff val="0"/>
            <a:lumOff val="0"/>
            <a:alpha val="46000"/>
          </a:schemeClr>
        </a:solidFill>
      </dgm:spPr>
      <dgm:t>
        <a:bodyPr/>
        <a:lstStyle/>
        <a:p>
          <a:pPr algn="ctr"/>
          <a:r>
            <a:rPr lang="en-GB" sz="1300" b="1" dirty="0">
              <a:solidFill>
                <a:schemeClr val="tx1"/>
              </a:solidFill>
              <a:latin typeface="Arial" panose="020B0604020202020204" pitchFamily="34" charset="0"/>
              <a:cs typeface="Arial" panose="020B0604020202020204" pitchFamily="34" charset="0"/>
            </a:rPr>
            <a:t>Assessment Centre (Optional)</a:t>
          </a:r>
        </a:p>
        <a:p>
          <a:pPr algn="just"/>
          <a:r>
            <a:rPr lang="en-GB" sz="1300" dirty="0">
              <a:solidFill>
                <a:schemeClr val="tx1"/>
              </a:solidFill>
              <a:latin typeface="Arial" panose="020B0604020202020204" pitchFamily="34" charset="0"/>
              <a:cs typeface="Arial" panose="020B0604020202020204" pitchFamily="34" charset="0"/>
            </a:rPr>
            <a:t>• 	Include case study analysis, risk scenario simulation, and group discussion.</a:t>
          </a:r>
        </a:p>
        <a:p>
          <a:pPr algn="just"/>
          <a:r>
            <a:rPr lang="en-GB" sz="1300" dirty="0">
              <a:solidFill>
                <a:schemeClr val="tx1"/>
              </a:solidFill>
              <a:latin typeface="Arial" panose="020B0604020202020204" pitchFamily="34" charset="0"/>
              <a:cs typeface="Arial" panose="020B0604020202020204" pitchFamily="34" charset="0"/>
            </a:rPr>
            <a:t>• 	Observe analytical thinking, teamwork, and presentation skills.</a:t>
          </a:r>
        </a:p>
      </dgm:t>
    </dgm:pt>
    <dgm:pt modelId="{BEA9F83F-9A4E-470E-9BF5-CEFFF7978A74}" type="parTrans" cxnId="{42001D9F-18DA-4394-BEF1-309DC77C54F8}">
      <dgm:prSet/>
      <dgm:spPr/>
      <dgm:t>
        <a:bodyPr/>
        <a:lstStyle/>
        <a:p>
          <a:endParaRPr lang="en-GB"/>
        </a:p>
      </dgm:t>
    </dgm:pt>
    <dgm:pt modelId="{CF828452-CA52-4ED0-AC96-C4FF6981BCFC}" type="sibTrans" cxnId="{42001D9F-18DA-4394-BEF1-309DC77C54F8}">
      <dgm:prSet/>
      <dgm:spPr/>
      <dgm:t>
        <a:bodyPr/>
        <a:lstStyle/>
        <a:p>
          <a:endParaRPr lang="en-GB"/>
        </a:p>
      </dgm:t>
    </dgm:pt>
    <dgm:pt modelId="{23EC9162-B865-4672-980F-4CA8C05C1811}">
      <dgm:prSet phldrT="[Text]" custT="1"/>
      <dgm:spPr>
        <a:solidFill>
          <a:schemeClr val="accent1">
            <a:hueOff val="0"/>
            <a:satOff val="0"/>
            <a:lumOff val="0"/>
            <a:alpha val="46000"/>
          </a:schemeClr>
        </a:solidFill>
      </dgm:spPr>
      <dgm:t>
        <a:bodyPr/>
        <a:lstStyle/>
        <a:p>
          <a:pPr algn="ctr"/>
          <a:r>
            <a:rPr lang="en-GB" sz="1300" dirty="0">
              <a:solidFill>
                <a:schemeClr val="tx1"/>
              </a:solidFill>
              <a:latin typeface="Arial" panose="020B0604020202020204" pitchFamily="34" charset="0"/>
              <a:cs typeface="Arial" panose="020B0604020202020204" pitchFamily="34" charset="0"/>
            </a:rPr>
            <a:t> </a:t>
          </a:r>
          <a:r>
            <a:rPr lang="en-GB" sz="1300" b="1" dirty="0">
              <a:solidFill>
                <a:schemeClr val="tx1"/>
              </a:solidFill>
              <a:latin typeface="Arial" panose="020B0604020202020204" pitchFamily="34" charset="0"/>
              <a:cs typeface="Arial" panose="020B0604020202020204" pitchFamily="34" charset="0"/>
            </a:rPr>
            <a:t>Final Selection &amp; Offer</a:t>
          </a:r>
        </a:p>
        <a:p>
          <a:pPr algn="just"/>
          <a:r>
            <a:rPr lang="en-GB" sz="1300" dirty="0">
              <a:solidFill>
                <a:schemeClr val="tx1"/>
              </a:solidFill>
              <a:latin typeface="Arial" panose="020B0604020202020204" pitchFamily="34" charset="0"/>
              <a:cs typeface="Arial" panose="020B0604020202020204" pitchFamily="34" charset="0"/>
            </a:rPr>
            <a:t>• 	Score candidates using competency-based framework.</a:t>
          </a:r>
        </a:p>
        <a:p>
          <a:pPr algn="just"/>
          <a:r>
            <a:rPr lang="en-GB" sz="1300" dirty="0">
              <a:solidFill>
                <a:schemeClr val="tx1"/>
              </a:solidFill>
              <a:latin typeface="Arial" panose="020B0604020202020204" pitchFamily="34" charset="0"/>
              <a:cs typeface="Arial" panose="020B0604020202020204" pitchFamily="34" charset="0"/>
            </a:rPr>
            <a:t>• 	Conduct reference checks and compliance verification.</a:t>
          </a:r>
        </a:p>
        <a:p>
          <a:pPr algn="just"/>
          <a:r>
            <a:rPr lang="en-GB" sz="1300" dirty="0">
              <a:solidFill>
                <a:schemeClr val="tx1"/>
              </a:solidFill>
              <a:latin typeface="Arial" panose="020B0604020202020204" pitchFamily="34" charset="0"/>
              <a:cs typeface="Arial" panose="020B0604020202020204" pitchFamily="34" charset="0"/>
            </a:rPr>
            <a:t>• 	Issue formal offer with onboarding plan and induction schedule.</a:t>
          </a:r>
        </a:p>
        <a:p>
          <a:pPr algn="ctr"/>
          <a:endParaRPr lang="en-GB" sz="1300" dirty="0">
            <a:solidFill>
              <a:schemeClr val="tx1"/>
            </a:solidFill>
            <a:latin typeface="Arial" panose="020B0604020202020204" pitchFamily="34" charset="0"/>
            <a:cs typeface="Arial" panose="020B0604020202020204" pitchFamily="34" charset="0"/>
          </a:endParaRPr>
        </a:p>
      </dgm:t>
    </dgm:pt>
    <dgm:pt modelId="{4BB5089E-657A-49B6-8F76-CB4C417C3C74}" type="parTrans" cxnId="{6C5BE953-7EEA-4FFA-854E-64720DA8E209}">
      <dgm:prSet/>
      <dgm:spPr/>
      <dgm:t>
        <a:bodyPr/>
        <a:lstStyle/>
        <a:p>
          <a:endParaRPr lang="en-GB"/>
        </a:p>
      </dgm:t>
    </dgm:pt>
    <dgm:pt modelId="{A9B73147-8B2D-42AA-BF53-FFE8FA9E5873}" type="sibTrans" cxnId="{6C5BE953-7EEA-4FFA-854E-64720DA8E209}">
      <dgm:prSet/>
      <dgm:spPr/>
      <dgm:t>
        <a:bodyPr/>
        <a:lstStyle/>
        <a:p>
          <a:endParaRPr lang="en-GB"/>
        </a:p>
      </dgm:t>
    </dgm:pt>
    <dgm:pt modelId="{05EF60FD-F441-42AE-8042-6BFE664550B7}">
      <dgm:prSet phldrT="[Text]" custT="1"/>
      <dgm:spPr>
        <a:solidFill>
          <a:schemeClr val="accent1">
            <a:hueOff val="0"/>
            <a:satOff val="0"/>
            <a:lumOff val="0"/>
            <a:alpha val="46000"/>
          </a:schemeClr>
        </a:solidFill>
      </dgm:spPr>
      <dgm:t>
        <a:bodyPr/>
        <a:lstStyle/>
        <a:p>
          <a:pPr algn="ctr"/>
          <a:r>
            <a:rPr lang="en-GB" sz="1300" b="1" dirty="0">
              <a:solidFill>
                <a:schemeClr val="tx1"/>
              </a:solidFill>
              <a:latin typeface="Arial" panose="020B0604020202020204" pitchFamily="34" charset="0"/>
              <a:cs typeface="Arial" panose="020B0604020202020204" pitchFamily="34" charset="0"/>
            </a:rPr>
            <a:t>Onboarding &amp; Integration</a:t>
          </a:r>
        </a:p>
        <a:p>
          <a:pPr algn="just"/>
          <a:r>
            <a:rPr lang="en-GB" sz="1300" dirty="0">
              <a:solidFill>
                <a:schemeClr val="tx1"/>
              </a:solidFill>
              <a:latin typeface="Arial" panose="020B0604020202020204" pitchFamily="34" charset="0"/>
              <a:cs typeface="Arial" panose="020B0604020202020204" pitchFamily="34" charset="0"/>
            </a:rPr>
            <a:t>• 	Introduce mutual values, risk governance structure, and role expectations.</a:t>
          </a:r>
        </a:p>
        <a:p>
          <a:pPr algn="just"/>
          <a:r>
            <a:rPr lang="en-GB" sz="1300" dirty="0">
              <a:solidFill>
                <a:schemeClr val="tx1"/>
              </a:solidFill>
              <a:latin typeface="Arial" panose="020B0604020202020204" pitchFamily="34" charset="0"/>
              <a:cs typeface="Arial" panose="020B0604020202020204" pitchFamily="34" charset="0"/>
            </a:rPr>
            <a:t>• 	Assign mentor and set 90-day performance objectives.</a:t>
          </a:r>
        </a:p>
      </dgm:t>
    </dgm:pt>
    <dgm:pt modelId="{92983749-9A0A-4150-9498-6B1532EA482F}" type="parTrans" cxnId="{0F269BD6-BA85-4670-B45C-B52FC1E5BCB4}">
      <dgm:prSet/>
      <dgm:spPr/>
      <dgm:t>
        <a:bodyPr/>
        <a:lstStyle/>
        <a:p>
          <a:endParaRPr lang="en-GB"/>
        </a:p>
      </dgm:t>
    </dgm:pt>
    <dgm:pt modelId="{18061766-AA40-4D20-8D6F-782FDD8FBA36}" type="sibTrans" cxnId="{0F269BD6-BA85-4670-B45C-B52FC1E5BCB4}">
      <dgm:prSet/>
      <dgm:spPr/>
      <dgm:t>
        <a:bodyPr/>
        <a:lstStyle/>
        <a:p>
          <a:endParaRPr lang="en-GB"/>
        </a:p>
      </dgm:t>
    </dgm:pt>
    <dgm:pt modelId="{8F676A77-D209-4674-9DBA-13AD290C7F4C}" type="pres">
      <dgm:prSet presAssocID="{E9035EC7-0E42-4708-B429-57336CDCC9DF}" presName="Name0" presStyleCnt="0">
        <dgm:presLayoutVars>
          <dgm:dir/>
          <dgm:resizeHandles val="exact"/>
        </dgm:presLayoutVars>
      </dgm:prSet>
      <dgm:spPr/>
    </dgm:pt>
    <dgm:pt modelId="{2E2B2CBA-C209-4274-A9F9-465044783F22}" type="pres">
      <dgm:prSet presAssocID="{B9812A7D-C545-4F29-8AD9-D6E551D86416}" presName="node" presStyleLbl="node1" presStyleIdx="0" presStyleCnt="7" custScaleY="122107">
        <dgm:presLayoutVars>
          <dgm:bulletEnabled val="1"/>
        </dgm:presLayoutVars>
      </dgm:prSet>
      <dgm:spPr/>
    </dgm:pt>
    <dgm:pt modelId="{6624E656-D198-46BC-A6CE-5511D4C5D2C2}" type="pres">
      <dgm:prSet presAssocID="{6DEA27E5-DFBA-48D6-868B-2B38B1FA929C}" presName="sibTrans" presStyleLbl="sibTrans2D1" presStyleIdx="0" presStyleCnt="6"/>
      <dgm:spPr/>
    </dgm:pt>
    <dgm:pt modelId="{966611CA-71B4-46FB-BC09-422C560E8074}" type="pres">
      <dgm:prSet presAssocID="{6DEA27E5-DFBA-48D6-868B-2B38B1FA929C}" presName="connectorText" presStyleLbl="sibTrans2D1" presStyleIdx="0" presStyleCnt="6"/>
      <dgm:spPr/>
    </dgm:pt>
    <dgm:pt modelId="{83B3AD9C-089A-44EE-B74C-9F892E22D8FD}" type="pres">
      <dgm:prSet presAssocID="{42042477-1DCE-4705-B8D6-9AF6B9A42EF5}" presName="node" presStyleLbl="node1" presStyleIdx="1" presStyleCnt="7" custScaleY="122107">
        <dgm:presLayoutVars>
          <dgm:bulletEnabled val="1"/>
        </dgm:presLayoutVars>
      </dgm:prSet>
      <dgm:spPr/>
    </dgm:pt>
    <dgm:pt modelId="{59FA1D6B-DF2D-4CF0-9A3C-D6CC820D2D05}" type="pres">
      <dgm:prSet presAssocID="{6853CF4A-43E6-4933-8AAF-F9A37FC60510}" presName="sibTrans" presStyleLbl="sibTrans2D1" presStyleIdx="1" presStyleCnt="6"/>
      <dgm:spPr/>
    </dgm:pt>
    <dgm:pt modelId="{331BC373-590B-43FB-BB2E-C7690499958F}" type="pres">
      <dgm:prSet presAssocID="{6853CF4A-43E6-4933-8AAF-F9A37FC60510}" presName="connectorText" presStyleLbl="sibTrans2D1" presStyleIdx="1" presStyleCnt="6"/>
      <dgm:spPr/>
    </dgm:pt>
    <dgm:pt modelId="{C87671A9-FF2E-41A0-8678-0EFE71D99F50}" type="pres">
      <dgm:prSet presAssocID="{F11BA1E6-B101-4F0F-BCCD-3DBDCFFFF1CD}" presName="node" presStyleLbl="node1" presStyleIdx="2" presStyleCnt="7" custScaleY="122107">
        <dgm:presLayoutVars>
          <dgm:bulletEnabled val="1"/>
        </dgm:presLayoutVars>
      </dgm:prSet>
      <dgm:spPr/>
    </dgm:pt>
    <dgm:pt modelId="{09EE2902-5BBB-4147-8AF3-4BFABD8D9345}" type="pres">
      <dgm:prSet presAssocID="{B649719A-164F-429D-B2EA-17C387CFF71F}" presName="sibTrans" presStyleLbl="sibTrans2D1" presStyleIdx="2" presStyleCnt="6"/>
      <dgm:spPr/>
    </dgm:pt>
    <dgm:pt modelId="{60AC7AC5-0718-498D-9B69-3AA16FA01258}" type="pres">
      <dgm:prSet presAssocID="{B649719A-164F-429D-B2EA-17C387CFF71F}" presName="connectorText" presStyleLbl="sibTrans2D1" presStyleIdx="2" presStyleCnt="6"/>
      <dgm:spPr/>
    </dgm:pt>
    <dgm:pt modelId="{27B2D38F-95A1-45B1-8912-2B0787871B8A}" type="pres">
      <dgm:prSet presAssocID="{3F04BC42-152C-400E-BD8F-CB3CE05D464A}" presName="node" presStyleLbl="node1" presStyleIdx="3" presStyleCnt="7" custScaleY="122107">
        <dgm:presLayoutVars>
          <dgm:bulletEnabled val="1"/>
        </dgm:presLayoutVars>
      </dgm:prSet>
      <dgm:spPr/>
    </dgm:pt>
    <dgm:pt modelId="{B1A0C588-8317-483A-A311-6BCC9B92678B}" type="pres">
      <dgm:prSet presAssocID="{8D048D50-0990-4CAC-92BE-E7E146A8C1F2}" presName="sibTrans" presStyleLbl="sibTrans2D1" presStyleIdx="3" presStyleCnt="6"/>
      <dgm:spPr/>
    </dgm:pt>
    <dgm:pt modelId="{E444BF38-79B4-47F4-978E-3142AA714A7D}" type="pres">
      <dgm:prSet presAssocID="{8D048D50-0990-4CAC-92BE-E7E146A8C1F2}" presName="connectorText" presStyleLbl="sibTrans2D1" presStyleIdx="3" presStyleCnt="6"/>
      <dgm:spPr/>
    </dgm:pt>
    <dgm:pt modelId="{80E3FCA5-2CF2-4155-BCBB-247FC5AFB6B5}" type="pres">
      <dgm:prSet presAssocID="{5137879F-2CFC-4CB0-BAB9-1A175516139D}" presName="node" presStyleLbl="node1" presStyleIdx="4" presStyleCnt="7" custScaleY="122107">
        <dgm:presLayoutVars>
          <dgm:bulletEnabled val="1"/>
        </dgm:presLayoutVars>
      </dgm:prSet>
      <dgm:spPr/>
    </dgm:pt>
    <dgm:pt modelId="{C62D0F36-DE94-487E-BEFD-992C87160A1D}" type="pres">
      <dgm:prSet presAssocID="{CF828452-CA52-4ED0-AC96-C4FF6981BCFC}" presName="sibTrans" presStyleLbl="sibTrans2D1" presStyleIdx="4" presStyleCnt="6"/>
      <dgm:spPr/>
    </dgm:pt>
    <dgm:pt modelId="{E1EB3619-1345-465F-9691-AE7822BC8D15}" type="pres">
      <dgm:prSet presAssocID="{CF828452-CA52-4ED0-AC96-C4FF6981BCFC}" presName="connectorText" presStyleLbl="sibTrans2D1" presStyleIdx="4" presStyleCnt="6"/>
      <dgm:spPr/>
    </dgm:pt>
    <dgm:pt modelId="{8C51C1F1-7875-4C98-B378-15E7C76DABF6}" type="pres">
      <dgm:prSet presAssocID="{23EC9162-B865-4672-980F-4CA8C05C1811}" presName="node" presStyleLbl="node1" presStyleIdx="5" presStyleCnt="7" custScaleY="122107">
        <dgm:presLayoutVars>
          <dgm:bulletEnabled val="1"/>
        </dgm:presLayoutVars>
      </dgm:prSet>
      <dgm:spPr/>
    </dgm:pt>
    <dgm:pt modelId="{266621E2-9132-4E99-B2A3-4FF67FB97EFE}" type="pres">
      <dgm:prSet presAssocID="{A9B73147-8B2D-42AA-BF53-FFE8FA9E5873}" presName="sibTrans" presStyleLbl="sibTrans2D1" presStyleIdx="5" presStyleCnt="6"/>
      <dgm:spPr/>
    </dgm:pt>
    <dgm:pt modelId="{9D9C9B38-5152-40DB-B627-926EFB8F56B8}" type="pres">
      <dgm:prSet presAssocID="{A9B73147-8B2D-42AA-BF53-FFE8FA9E5873}" presName="connectorText" presStyleLbl="sibTrans2D1" presStyleIdx="5" presStyleCnt="6"/>
      <dgm:spPr/>
    </dgm:pt>
    <dgm:pt modelId="{1030D762-5A9A-4EE0-AF6B-A08AD6BF06F2}" type="pres">
      <dgm:prSet presAssocID="{05EF60FD-F441-42AE-8042-6BFE664550B7}" presName="node" presStyleLbl="node1" presStyleIdx="6" presStyleCnt="7" custScaleY="122107">
        <dgm:presLayoutVars>
          <dgm:bulletEnabled val="1"/>
        </dgm:presLayoutVars>
      </dgm:prSet>
      <dgm:spPr/>
    </dgm:pt>
  </dgm:ptLst>
  <dgm:cxnLst>
    <dgm:cxn modelId="{AABBF006-1AEF-4489-AC24-89A60733CAA2}" srcId="{E9035EC7-0E42-4708-B429-57336CDCC9DF}" destId="{42042477-1DCE-4705-B8D6-9AF6B9A42EF5}" srcOrd="1" destOrd="0" parTransId="{18E35404-652A-4CBB-9E7B-4B4965FB79E0}" sibTransId="{6853CF4A-43E6-4933-8AAF-F9A37FC60510}"/>
    <dgm:cxn modelId="{2DA4970F-609D-46D9-A292-28441CDE1FFC}" type="presOf" srcId="{B649719A-164F-429D-B2EA-17C387CFF71F}" destId="{09EE2902-5BBB-4147-8AF3-4BFABD8D9345}" srcOrd="0" destOrd="0" presId="urn:microsoft.com/office/officeart/2005/8/layout/process1"/>
    <dgm:cxn modelId="{368B1617-6543-460C-B6C7-EEB92E9386E9}" type="presOf" srcId="{E9035EC7-0E42-4708-B429-57336CDCC9DF}" destId="{8F676A77-D209-4674-9DBA-13AD290C7F4C}" srcOrd="0" destOrd="0" presId="urn:microsoft.com/office/officeart/2005/8/layout/process1"/>
    <dgm:cxn modelId="{E153992E-F92D-46E0-A982-726FC7EB233D}" type="presOf" srcId="{B649719A-164F-429D-B2EA-17C387CFF71F}" destId="{60AC7AC5-0718-498D-9B69-3AA16FA01258}" srcOrd="1" destOrd="0" presId="urn:microsoft.com/office/officeart/2005/8/layout/process1"/>
    <dgm:cxn modelId="{A0978E5C-6637-4D46-8B51-6135A81B10C6}" type="presOf" srcId="{CF828452-CA52-4ED0-AC96-C4FF6981BCFC}" destId="{E1EB3619-1345-465F-9691-AE7822BC8D15}" srcOrd="1" destOrd="0" presId="urn:microsoft.com/office/officeart/2005/8/layout/process1"/>
    <dgm:cxn modelId="{67E9D263-8D80-4EA4-83D8-166CCC79C8A8}" type="presOf" srcId="{6853CF4A-43E6-4933-8AAF-F9A37FC60510}" destId="{331BC373-590B-43FB-BB2E-C7690499958F}" srcOrd="1" destOrd="0" presId="urn:microsoft.com/office/officeart/2005/8/layout/process1"/>
    <dgm:cxn modelId="{0835E464-2EB5-4C99-B5B1-50748D6911BA}" type="presOf" srcId="{6DEA27E5-DFBA-48D6-868B-2B38B1FA929C}" destId="{966611CA-71B4-46FB-BC09-422C560E8074}" srcOrd="1" destOrd="0" presId="urn:microsoft.com/office/officeart/2005/8/layout/process1"/>
    <dgm:cxn modelId="{A5B20945-A525-4BD4-BD23-C8D3202D392A}" type="presOf" srcId="{F11BA1E6-B101-4F0F-BCCD-3DBDCFFFF1CD}" destId="{C87671A9-FF2E-41A0-8678-0EFE71D99F50}" srcOrd="0" destOrd="0" presId="urn:microsoft.com/office/officeart/2005/8/layout/process1"/>
    <dgm:cxn modelId="{2DE75C6B-2CC7-48BD-9E6E-AAA3C78EB432}" type="presOf" srcId="{8D048D50-0990-4CAC-92BE-E7E146A8C1F2}" destId="{E444BF38-79B4-47F4-978E-3142AA714A7D}" srcOrd="1" destOrd="0" presId="urn:microsoft.com/office/officeart/2005/8/layout/process1"/>
    <dgm:cxn modelId="{6C5BE953-7EEA-4FFA-854E-64720DA8E209}" srcId="{E9035EC7-0E42-4708-B429-57336CDCC9DF}" destId="{23EC9162-B865-4672-980F-4CA8C05C1811}" srcOrd="5" destOrd="0" parTransId="{4BB5089E-657A-49B6-8F76-CB4C417C3C74}" sibTransId="{A9B73147-8B2D-42AA-BF53-FFE8FA9E5873}"/>
    <dgm:cxn modelId="{BF03A174-C3A3-43DC-B1D2-4490182CBB35}" type="presOf" srcId="{8D048D50-0990-4CAC-92BE-E7E146A8C1F2}" destId="{B1A0C588-8317-483A-A311-6BCC9B92678B}" srcOrd="0" destOrd="0" presId="urn:microsoft.com/office/officeart/2005/8/layout/process1"/>
    <dgm:cxn modelId="{CB6B4577-1BBC-4442-BE5B-14BBE0F80CF4}" srcId="{E9035EC7-0E42-4708-B429-57336CDCC9DF}" destId="{3F04BC42-152C-400E-BD8F-CB3CE05D464A}" srcOrd="3" destOrd="0" parTransId="{6434C233-77D5-4A68-B254-ECC36714C716}" sibTransId="{8D048D50-0990-4CAC-92BE-E7E146A8C1F2}"/>
    <dgm:cxn modelId="{517B787A-6C99-4DCA-8E20-FEFEBEF92B4B}" type="presOf" srcId="{42042477-1DCE-4705-B8D6-9AF6B9A42EF5}" destId="{83B3AD9C-089A-44EE-B74C-9F892E22D8FD}" srcOrd="0" destOrd="0" presId="urn:microsoft.com/office/officeart/2005/8/layout/process1"/>
    <dgm:cxn modelId="{39BA949A-8CFE-46EA-AE67-8083FDE0AF9A}" type="presOf" srcId="{23EC9162-B865-4672-980F-4CA8C05C1811}" destId="{8C51C1F1-7875-4C98-B378-15E7C76DABF6}" srcOrd="0" destOrd="0" presId="urn:microsoft.com/office/officeart/2005/8/layout/process1"/>
    <dgm:cxn modelId="{42001D9F-18DA-4394-BEF1-309DC77C54F8}" srcId="{E9035EC7-0E42-4708-B429-57336CDCC9DF}" destId="{5137879F-2CFC-4CB0-BAB9-1A175516139D}" srcOrd="4" destOrd="0" parTransId="{BEA9F83F-9A4E-470E-9BF5-CEFFF7978A74}" sibTransId="{CF828452-CA52-4ED0-AC96-C4FF6981BCFC}"/>
    <dgm:cxn modelId="{73D4E8C5-C1B3-4469-9B4E-B678EB26A1E4}" type="presOf" srcId="{CF828452-CA52-4ED0-AC96-C4FF6981BCFC}" destId="{C62D0F36-DE94-487E-BEFD-992C87160A1D}" srcOrd="0" destOrd="0" presId="urn:microsoft.com/office/officeart/2005/8/layout/process1"/>
    <dgm:cxn modelId="{32E927C9-7F0A-40A4-AD56-9826423D6701}" type="presOf" srcId="{A9B73147-8B2D-42AA-BF53-FFE8FA9E5873}" destId="{9D9C9B38-5152-40DB-B627-926EFB8F56B8}" srcOrd="1" destOrd="0" presId="urn:microsoft.com/office/officeart/2005/8/layout/process1"/>
    <dgm:cxn modelId="{E5F65AD5-9539-4B4B-B92E-8D74ECF9E2AC}" type="presOf" srcId="{6853CF4A-43E6-4933-8AAF-F9A37FC60510}" destId="{59FA1D6B-DF2D-4CF0-9A3C-D6CC820D2D05}" srcOrd="0" destOrd="0" presId="urn:microsoft.com/office/officeart/2005/8/layout/process1"/>
    <dgm:cxn modelId="{0F269BD6-BA85-4670-B45C-B52FC1E5BCB4}" srcId="{E9035EC7-0E42-4708-B429-57336CDCC9DF}" destId="{05EF60FD-F441-42AE-8042-6BFE664550B7}" srcOrd="6" destOrd="0" parTransId="{92983749-9A0A-4150-9498-6B1532EA482F}" sibTransId="{18061766-AA40-4D20-8D6F-782FDD8FBA36}"/>
    <dgm:cxn modelId="{31BF7FDC-C20F-4D8B-81B1-4124173AE296}" type="presOf" srcId="{B9812A7D-C545-4F29-8AD9-D6E551D86416}" destId="{2E2B2CBA-C209-4274-A9F9-465044783F22}" srcOrd="0" destOrd="0" presId="urn:microsoft.com/office/officeart/2005/8/layout/process1"/>
    <dgm:cxn modelId="{AA7791DC-D6A7-4539-B5E5-D83C48E9080C}" srcId="{E9035EC7-0E42-4708-B429-57336CDCC9DF}" destId="{F11BA1E6-B101-4F0F-BCCD-3DBDCFFFF1CD}" srcOrd="2" destOrd="0" parTransId="{693D9DF1-DCA7-40A4-AEA3-7D9CD43942F0}" sibTransId="{B649719A-164F-429D-B2EA-17C387CFF71F}"/>
    <dgm:cxn modelId="{34E84EDF-966E-4D06-B72B-61AC35E89B51}" type="presOf" srcId="{5137879F-2CFC-4CB0-BAB9-1A175516139D}" destId="{80E3FCA5-2CF2-4155-BCBB-247FC5AFB6B5}" srcOrd="0" destOrd="0" presId="urn:microsoft.com/office/officeart/2005/8/layout/process1"/>
    <dgm:cxn modelId="{984146EA-D1EE-4A6D-AD74-B8574B86FAAD}" type="presOf" srcId="{05EF60FD-F441-42AE-8042-6BFE664550B7}" destId="{1030D762-5A9A-4EE0-AF6B-A08AD6BF06F2}" srcOrd="0" destOrd="0" presId="urn:microsoft.com/office/officeart/2005/8/layout/process1"/>
    <dgm:cxn modelId="{55D08AEC-3EC8-491B-BA05-3436904572DA}" srcId="{E9035EC7-0E42-4708-B429-57336CDCC9DF}" destId="{B9812A7D-C545-4F29-8AD9-D6E551D86416}" srcOrd="0" destOrd="0" parTransId="{405C1F7A-1D20-4E7C-9356-72DE486FB597}" sibTransId="{6DEA27E5-DFBA-48D6-868B-2B38B1FA929C}"/>
    <dgm:cxn modelId="{5EE20CEE-53CC-4013-A605-0D27FCE5E3EE}" type="presOf" srcId="{3F04BC42-152C-400E-BD8F-CB3CE05D464A}" destId="{27B2D38F-95A1-45B1-8912-2B0787871B8A}" srcOrd="0" destOrd="0" presId="urn:microsoft.com/office/officeart/2005/8/layout/process1"/>
    <dgm:cxn modelId="{5FF242F0-8C7E-4D37-A6FF-B5B52FCC9F7D}" type="presOf" srcId="{6DEA27E5-DFBA-48D6-868B-2B38B1FA929C}" destId="{6624E656-D198-46BC-A6CE-5511D4C5D2C2}" srcOrd="0" destOrd="0" presId="urn:microsoft.com/office/officeart/2005/8/layout/process1"/>
    <dgm:cxn modelId="{833560F3-D8E1-4229-B1D6-C714765A5811}" type="presOf" srcId="{A9B73147-8B2D-42AA-BF53-FFE8FA9E5873}" destId="{266621E2-9132-4E99-B2A3-4FF67FB97EFE}" srcOrd="0" destOrd="0" presId="urn:microsoft.com/office/officeart/2005/8/layout/process1"/>
    <dgm:cxn modelId="{9D0CE095-7272-4B86-9007-A119980E15DE}" type="presParOf" srcId="{8F676A77-D209-4674-9DBA-13AD290C7F4C}" destId="{2E2B2CBA-C209-4274-A9F9-465044783F22}" srcOrd="0" destOrd="0" presId="urn:microsoft.com/office/officeart/2005/8/layout/process1"/>
    <dgm:cxn modelId="{243F6B3C-C841-4EEA-8BEA-5F215241480B}" type="presParOf" srcId="{8F676A77-D209-4674-9DBA-13AD290C7F4C}" destId="{6624E656-D198-46BC-A6CE-5511D4C5D2C2}" srcOrd="1" destOrd="0" presId="urn:microsoft.com/office/officeart/2005/8/layout/process1"/>
    <dgm:cxn modelId="{1E77EF0B-3115-49B6-BF2C-93C656330D26}" type="presParOf" srcId="{6624E656-D198-46BC-A6CE-5511D4C5D2C2}" destId="{966611CA-71B4-46FB-BC09-422C560E8074}" srcOrd="0" destOrd="0" presId="urn:microsoft.com/office/officeart/2005/8/layout/process1"/>
    <dgm:cxn modelId="{3B69F38D-BE13-491D-87B1-D73A9A872995}" type="presParOf" srcId="{8F676A77-D209-4674-9DBA-13AD290C7F4C}" destId="{83B3AD9C-089A-44EE-B74C-9F892E22D8FD}" srcOrd="2" destOrd="0" presId="urn:microsoft.com/office/officeart/2005/8/layout/process1"/>
    <dgm:cxn modelId="{EB2F9DD3-643E-40ED-8AB1-AA45E02B34D2}" type="presParOf" srcId="{8F676A77-D209-4674-9DBA-13AD290C7F4C}" destId="{59FA1D6B-DF2D-4CF0-9A3C-D6CC820D2D05}" srcOrd="3" destOrd="0" presId="urn:microsoft.com/office/officeart/2005/8/layout/process1"/>
    <dgm:cxn modelId="{D1D73E9E-9532-4C1E-95BC-FE3AE7CEC38E}" type="presParOf" srcId="{59FA1D6B-DF2D-4CF0-9A3C-D6CC820D2D05}" destId="{331BC373-590B-43FB-BB2E-C7690499958F}" srcOrd="0" destOrd="0" presId="urn:microsoft.com/office/officeart/2005/8/layout/process1"/>
    <dgm:cxn modelId="{3B19C75E-42C8-48B0-B7E1-D5098EDCC77C}" type="presParOf" srcId="{8F676A77-D209-4674-9DBA-13AD290C7F4C}" destId="{C87671A9-FF2E-41A0-8678-0EFE71D99F50}" srcOrd="4" destOrd="0" presId="urn:microsoft.com/office/officeart/2005/8/layout/process1"/>
    <dgm:cxn modelId="{15ACDABD-BEB7-49CB-AC7E-54D73A41529D}" type="presParOf" srcId="{8F676A77-D209-4674-9DBA-13AD290C7F4C}" destId="{09EE2902-5BBB-4147-8AF3-4BFABD8D9345}" srcOrd="5" destOrd="0" presId="urn:microsoft.com/office/officeart/2005/8/layout/process1"/>
    <dgm:cxn modelId="{FDFD03D6-7399-4727-81FE-EF51A3F33099}" type="presParOf" srcId="{09EE2902-5BBB-4147-8AF3-4BFABD8D9345}" destId="{60AC7AC5-0718-498D-9B69-3AA16FA01258}" srcOrd="0" destOrd="0" presId="urn:microsoft.com/office/officeart/2005/8/layout/process1"/>
    <dgm:cxn modelId="{449A0727-1D8C-4693-9E0E-1D5D5D981032}" type="presParOf" srcId="{8F676A77-D209-4674-9DBA-13AD290C7F4C}" destId="{27B2D38F-95A1-45B1-8912-2B0787871B8A}" srcOrd="6" destOrd="0" presId="urn:microsoft.com/office/officeart/2005/8/layout/process1"/>
    <dgm:cxn modelId="{C83A038C-B615-407B-B439-497C763C0994}" type="presParOf" srcId="{8F676A77-D209-4674-9DBA-13AD290C7F4C}" destId="{B1A0C588-8317-483A-A311-6BCC9B92678B}" srcOrd="7" destOrd="0" presId="urn:microsoft.com/office/officeart/2005/8/layout/process1"/>
    <dgm:cxn modelId="{96FCF84A-3B2C-4971-A31D-B29EF03B5E08}" type="presParOf" srcId="{B1A0C588-8317-483A-A311-6BCC9B92678B}" destId="{E444BF38-79B4-47F4-978E-3142AA714A7D}" srcOrd="0" destOrd="0" presId="urn:microsoft.com/office/officeart/2005/8/layout/process1"/>
    <dgm:cxn modelId="{93227D12-1744-4305-9744-06E92D309522}" type="presParOf" srcId="{8F676A77-D209-4674-9DBA-13AD290C7F4C}" destId="{80E3FCA5-2CF2-4155-BCBB-247FC5AFB6B5}" srcOrd="8" destOrd="0" presId="urn:microsoft.com/office/officeart/2005/8/layout/process1"/>
    <dgm:cxn modelId="{E1D1EB06-2B62-44D6-BE34-E562E2A1DFFC}" type="presParOf" srcId="{8F676A77-D209-4674-9DBA-13AD290C7F4C}" destId="{C62D0F36-DE94-487E-BEFD-992C87160A1D}" srcOrd="9" destOrd="0" presId="urn:microsoft.com/office/officeart/2005/8/layout/process1"/>
    <dgm:cxn modelId="{E4DE1531-D054-4947-BAA5-E7394EF1EA45}" type="presParOf" srcId="{C62D0F36-DE94-487E-BEFD-992C87160A1D}" destId="{E1EB3619-1345-465F-9691-AE7822BC8D15}" srcOrd="0" destOrd="0" presId="urn:microsoft.com/office/officeart/2005/8/layout/process1"/>
    <dgm:cxn modelId="{0D79C81C-F317-4FD2-A9B3-A05F04AA1651}" type="presParOf" srcId="{8F676A77-D209-4674-9DBA-13AD290C7F4C}" destId="{8C51C1F1-7875-4C98-B378-15E7C76DABF6}" srcOrd="10" destOrd="0" presId="urn:microsoft.com/office/officeart/2005/8/layout/process1"/>
    <dgm:cxn modelId="{3656DE28-CA7F-40B8-BAC0-6A84F4032CB8}" type="presParOf" srcId="{8F676A77-D209-4674-9DBA-13AD290C7F4C}" destId="{266621E2-9132-4E99-B2A3-4FF67FB97EFE}" srcOrd="11" destOrd="0" presId="urn:microsoft.com/office/officeart/2005/8/layout/process1"/>
    <dgm:cxn modelId="{F59C594F-A4F4-4D53-BD53-4475ED93E7CC}" type="presParOf" srcId="{266621E2-9132-4E99-B2A3-4FF67FB97EFE}" destId="{9D9C9B38-5152-40DB-B627-926EFB8F56B8}" srcOrd="0" destOrd="0" presId="urn:microsoft.com/office/officeart/2005/8/layout/process1"/>
    <dgm:cxn modelId="{4C630165-9125-4AFF-BA6E-F6EBC3B280C0}" type="presParOf" srcId="{8F676A77-D209-4674-9DBA-13AD290C7F4C}" destId="{1030D762-5A9A-4EE0-AF6B-A08AD6BF06F2}" srcOrd="1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7A3AF51B-F7C6-4ED2-BE4B-5FA74AAA391E}"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19AFF6E3-31A6-4CB3-A4F6-26DEC8B63703}">
      <dgm:prSet phldrT="[Text]"/>
      <dgm:spPr>
        <a:solidFill>
          <a:schemeClr val="accent1">
            <a:hueOff val="0"/>
            <a:satOff val="0"/>
            <a:lumOff val="0"/>
            <a:alpha val="25000"/>
          </a:schemeClr>
        </a:solidFill>
      </dgm:spPr>
      <dgm:t>
        <a:bodyPr/>
        <a:lstStyle/>
        <a:p>
          <a:r>
            <a:rPr lang="en-GB" b="1" dirty="0">
              <a:solidFill>
                <a:schemeClr val="tx1"/>
              </a:solidFill>
              <a:latin typeface="Arial" panose="020B0604020202020204" pitchFamily="34" charset="0"/>
              <a:cs typeface="Arial" panose="020B0604020202020204" pitchFamily="34" charset="0"/>
            </a:rPr>
            <a:t>Communication Quality.</a:t>
          </a:r>
          <a:endParaRPr lang="en-GB" dirty="0">
            <a:solidFill>
              <a:schemeClr val="tx1"/>
            </a:solidFill>
            <a:latin typeface="Arial" panose="020B0604020202020204" pitchFamily="34" charset="0"/>
            <a:cs typeface="Arial" panose="020B0604020202020204" pitchFamily="34" charset="0"/>
          </a:endParaRPr>
        </a:p>
      </dgm:t>
    </dgm:pt>
    <dgm:pt modelId="{73E76704-5F19-4FB7-93CB-2E32B75A1FDB}" type="parTrans" cxnId="{14514445-FC63-48C4-A334-91FE4991A0F9}">
      <dgm:prSet/>
      <dgm:spPr/>
      <dgm:t>
        <a:bodyPr/>
        <a:lstStyle/>
        <a:p>
          <a:endParaRPr lang="en-GB">
            <a:latin typeface="Arial" panose="020B0604020202020204" pitchFamily="34" charset="0"/>
            <a:cs typeface="Arial" panose="020B0604020202020204" pitchFamily="34" charset="0"/>
          </a:endParaRPr>
        </a:p>
      </dgm:t>
    </dgm:pt>
    <dgm:pt modelId="{49B935A8-8953-4A6F-8C43-E4C41D4FCA2A}" type="sibTrans" cxnId="{14514445-FC63-48C4-A334-91FE4991A0F9}">
      <dgm:prSet/>
      <dgm:spPr/>
      <dgm:t>
        <a:bodyPr/>
        <a:lstStyle/>
        <a:p>
          <a:endParaRPr lang="en-GB">
            <a:latin typeface="Arial" panose="020B0604020202020204" pitchFamily="34" charset="0"/>
            <a:cs typeface="Arial" panose="020B0604020202020204" pitchFamily="34" charset="0"/>
          </a:endParaRPr>
        </a:p>
      </dgm:t>
    </dgm:pt>
    <dgm:pt modelId="{61D03F1B-64CB-47EC-8121-DD81791909C0}">
      <dgm:prSet phldrT="[Text]"/>
      <dgm:spPr>
        <a:solidFill>
          <a:schemeClr val="accent1">
            <a:tint val="40000"/>
            <a:hueOff val="0"/>
            <a:satOff val="0"/>
            <a:lumOff val="0"/>
            <a:alpha val="38000"/>
          </a:schemeClr>
        </a:solidFill>
      </dgm:spPr>
      <dgm:t>
        <a:bodyPr/>
        <a:lstStyle/>
        <a:p>
          <a:r>
            <a:rPr lang="en-GB" b="1" dirty="0">
              <a:latin typeface="Arial" panose="020B0604020202020204" pitchFamily="34" charset="0"/>
              <a:cs typeface="Arial" panose="020B0604020202020204" pitchFamily="34" charset="0"/>
            </a:rPr>
            <a:t>Advantage: </a:t>
          </a:r>
          <a:r>
            <a:rPr lang="en-GB" dirty="0">
              <a:latin typeface="Arial" panose="020B0604020202020204" pitchFamily="34" charset="0"/>
              <a:cs typeface="Arial" panose="020B0604020202020204" pitchFamily="34" charset="0"/>
            </a:rPr>
            <a:t>Non-verbal cues (eye contact, tone, posture) help assess confidence and authenticity.</a:t>
          </a:r>
        </a:p>
      </dgm:t>
    </dgm:pt>
    <dgm:pt modelId="{424BFA72-9809-4124-B7CE-754004C69F5E}" type="parTrans" cxnId="{1CD53027-6A37-4733-B700-0DBAF1F4E238}">
      <dgm:prSet/>
      <dgm:spPr/>
      <dgm:t>
        <a:bodyPr/>
        <a:lstStyle/>
        <a:p>
          <a:endParaRPr lang="en-GB">
            <a:latin typeface="Arial" panose="020B0604020202020204" pitchFamily="34" charset="0"/>
            <a:cs typeface="Arial" panose="020B0604020202020204" pitchFamily="34" charset="0"/>
          </a:endParaRPr>
        </a:p>
      </dgm:t>
    </dgm:pt>
    <dgm:pt modelId="{D19ABEF1-82B0-4909-A5B8-18618E8C906A}" type="sibTrans" cxnId="{1CD53027-6A37-4733-B700-0DBAF1F4E238}">
      <dgm:prSet/>
      <dgm:spPr/>
      <dgm:t>
        <a:bodyPr/>
        <a:lstStyle/>
        <a:p>
          <a:endParaRPr lang="en-GB">
            <a:latin typeface="Arial" panose="020B0604020202020204" pitchFamily="34" charset="0"/>
            <a:cs typeface="Arial" panose="020B0604020202020204" pitchFamily="34" charset="0"/>
          </a:endParaRPr>
        </a:p>
      </dgm:t>
    </dgm:pt>
    <dgm:pt modelId="{3910ED8D-0AAF-4BF0-B908-1D108B55E5B8}">
      <dgm:prSet phldrT="[Text]"/>
      <dgm:spPr>
        <a:solidFill>
          <a:schemeClr val="accent1">
            <a:tint val="40000"/>
            <a:hueOff val="0"/>
            <a:satOff val="0"/>
            <a:lumOff val="0"/>
            <a:alpha val="38000"/>
          </a:schemeClr>
        </a:solidFill>
      </dgm:spPr>
      <dgm:t>
        <a:bodyPr/>
        <a:lstStyle/>
        <a:p>
          <a:r>
            <a:rPr lang="en-GB" b="1" dirty="0">
              <a:latin typeface="Arial" panose="020B0604020202020204" pitchFamily="34" charset="0"/>
              <a:cs typeface="Arial" panose="020B0604020202020204" pitchFamily="34" charset="0"/>
            </a:rPr>
            <a:t>Disadvantage: </a:t>
          </a:r>
          <a:r>
            <a:rPr lang="en-GB" dirty="0">
              <a:latin typeface="Arial" panose="020B0604020202020204" pitchFamily="34" charset="0"/>
              <a:cs typeface="Arial" panose="020B0604020202020204" pitchFamily="34" charset="0"/>
            </a:rPr>
            <a:t>May cause performance anxiety, especially in formal settings.</a:t>
          </a:r>
        </a:p>
      </dgm:t>
    </dgm:pt>
    <dgm:pt modelId="{DA149B31-F634-4F1B-82BF-7E6118B39294}" type="parTrans" cxnId="{F025B3C0-6D6B-4A45-AAC1-C4F374A8C1C8}">
      <dgm:prSet/>
      <dgm:spPr/>
      <dgm:t>
        <a:bodyPr/>
        <a:lstStyle/>
        <a:p>
          <a:endParaRPr lang="en-GB">
            <a:latin typeface="Arial" panose="020B0604020202020204" pitchFamily="34" charset="0"/>
            <a:cs typeface="Arial" panose="020B0604020202020204" pitchFamily="34" charset="0"/>
          </a:endParaRPr>
        </a:p>
      </dgm:t>
    </dgm:pt>
    <dgm:pt modelId="{E1DF4E13-5122-4EDF-A679-60788A01192C}" type="sibTrans" cxnId="{F025B3C0-6D6B-4A45-AAC1-C4F374A8C1C8}">
      <dgm:prSet/>
      <dgm:spPr/>
      <dgm:t>
        <a:bodyPr/>
        <a:lstStyle/>
        <a:p>
          <a:endParaRPr lang="en-GB">
            <a:latin typeface="Arial" panose="020B0604020202020204" pitchFamily="34" charset="0"/>
            <a:cs typeface="Arial" panose="020B0604020202020204" pitchFamily="34" charset="0"/>
          </a:endParaRPr>
        </a:p>
      </dgm:t>
    </dgm:pt>
    <dgm:pt modelId="{66C6ADC1-E4F5-4FEB-B12B-389D6C3E2E9E}">
      <dgm:prSet phldrT="[Text]"/>
      <dgm:spPr>
        <a:solidFill>
          <a:schemeClr val="accent1">
            <a:hueOff val="0"/>
            <a:satOff val="0"/>
            <a:lumOff val="0"/>
            <a:alpha val="38000"/>
          </a:schemeClr>
        </a:solidFill>
      </dgm:spPr>
      <dgm:t>
        <a:bodyPr/>
        <a:lstStyle/>
        <a:p>
          <a:r>
            <a:rPr lang="en-GB" b="1" dirty="0">
              <a:solidFill>
                <a:schemeClr val="tx1"/>
              </a:solidFill>
              <a:latin typeface="Arial" panose="020B0604020202020204" pitchFamily="34" charset="0"/>
              <a:cs typeface="Arial" panose="020B0604020202020204" pitchFamily="34" charset="0"/>
            </a:rPr>
            <a:t>Assessment Depth</a:t>
          </a:r>
          <a:endParaRPr lang="en-GB" dirty="0">
            <a:solidFill>
              <a:schemeClr val="tx1"/>
            </a:solidFill>
            <a:latin typeface="Arial" panose="020B0604020202020204" pitchFamily="34" charset="0"/>
            <a:cs typeface="Arial" panose="020B0604020202020204" pitchFamily="34" charset="0"/>
          </a:endParaRPr>
        </a:p>
      </dgm:t>
    </dgm:pt>
    <dgm:pt modelId="{BF4FF1A8-67E8-4E9D-99E7-DFEE5B0FB15E}" type="parTrans" cxnId="{7F2A9CC4-7480-4701-8BEB-357EA92BCAA4}">
      <dgm:prSet/>
      <dgm:spPr/>
      <dgm:t>
        <a:bodyPr/>
        <a:lstStyle/>
        <a:p>
          <a:endParaRPr lang="en-GB">
            <a:latin typeface="Arial" panose="020B0604020202020204" pitchFamily="34" charset="0"/>
            <a:cs typeface="Arial" panose="020B0604020202020204" pitchFamily="34" charset="0"/>
          </a:endParaRPr>
        </a:p>
      </dgm:t>
    </dgm:pt>
    <dgm:pt modelId="{DA4D4448-00FE-45A8-AC6A-5A97D9F95370}" type="sibTrans" cxnId="{7F2A9CC4-7480-4701-8BEB-357EA92BCAA4}">
      <dgm:prSet/>
      <dgm:spPr/>
      <dgm:t>
        <a:bodyPr/>
        <a:lstStyle/>
        <a:p>
          <a:endParaRPr lang="en-GB">
            <a:latin typeface="Arial" panose="020B0604020202020204" pitchFamily="34" charset="0"/>
            <a:cs typeface="Arial" panose="020B0604020202020204" pitchFamily="34" charset="0"/>
          </a:endParaRPr>
        </a:p>
      </dgm:t>
    </dgm:pt>
    <dgm:pt modelId="{D0ABE85A-5394-46A9-8DB5-CE59E65A6FED}">
      <dgm:prSet phldrT="[Text]"/>
      <dgm:spPr>
        <a:solidFill>
          <a:schemeClr val="accent1">
            <a:tint val="40000"/>
            <a:hueOff val="0"/>
            <a:satOff val="0"/>
            <a:lumOff val="0"/>
            <a:alpha val="38000"/>
          </a:schemeClr>
        </a:solidFill>
      </dgm:spPr>
      <dgm:t>
        <a:bodyPr/>
        <a:lstStyle/>
        <a:p>
          <a:r>
            <a:rPr lang="en-GB" b="1" dirty="0">
              <a:latin typeface="Arial" panose="020B0604020202020204" pitchFamily="34" charset="0"/>
              <a:cs typeface="Arial" panose="020B0604020202020204" pitchFamily="34" charset="0"/>
            </a:rPr>
            <a:t>Advantage: </a:t>
          </a:r>
          <a:r>
            <a:rPr lang="en-GB" dirty="0">
              <a:latin typeface="Arial" panose="020B0604020202020204" pitchFamily="34" charset="0"/>
              <a:cs typeface="Arial" panose="020B0604020202020204" pitchFamily="34" charset="0"/>
            </a:rPr>
            <a:t>Allows probing and spontaneous follow-up—ideal for behavioural </a:t>
          </a:r>
        </a:p>
      </dgm:t>
    </dgm:pt>
    <dgm:pt modelId="{10727ABA-C14E-48A9-B5B5-0E477AD01E6D}" type="parTrans" cxnId="{338F474C-7765-4A41-9E9D-36F969DBB16B}">
      <dgm:prSet/>
      <dgm:spPr/>
      <dgm:t>
        <a:bodyPr/>
        <a:lstStyle/>
        <a:p>
          <a:endParaRPr lang="en-GB">
            <a:latin typeface="Arial" panose="020B0604020202020204" pitchFamily="34" charset="0"/>
            <a:cs typeface="Arial" panose="020B0604020202020204" pitchFamily="34" charset="0"/>
          </a:endParaRPr>
        </a:p>
      </dgm:t>
    </dgm:pt>
    <dgm:pt modelId="{95515E5B-7557-463E-B764-495E05522447}" type="sibTrans" cxnId="{338F474C-7765-4A41-9E9D-36F969DBB16B}">
      <dgm:prSet/>
      <dgm:spPr/>
      <dgm:t>
        <a:bodyPr/>
        <a:lstStyle/>
        <a:p>
          <a:endParaRPr lang="en-GB">
            <a:latin typeface="Arial" panose="020B0604020202020204" pitchFamily="34" charset="0"/>
            <a:cs typeface="Arial" panose="020B0604020202020204" pitchFamily="34" charset="0"/>
          </a:endParaRPr>
        </a:p>
      </dgm:t>
    </dgm:pt>
    <dgm:pt modelId="{05E10284-38B8-41EE-A930-C561EE6D27E2}">
      <dgm:prSet phldrT="[Text]"/>
      <dgm:spPr>
        <a:solidFill>
          <a:schemeClr val="accent1">
            <a:tint val="40000"/>
            <a:hueOff val="0"/>
            <a:satOff val="0"/>
            <a:lumOff val="0"/>
            <a:alpha val="38000"/>
          </a:schemeClr>
        </a:solidFill>
      </dgm:spPr>
      <dgm:t>
        <a:bodyPr/>
        <a:lstStyle/>
        <a:p>
          <a:r>
            <a:rPr lang="en-GB" b="1" dirty="0">
              <a:latin typeface="Arial" panose="020B0604020202020204" pitchFamily="34" charset="0"/>
              <a:cs typeface="Arial" panose="020B0604020202020204" pitchFamily="34" charset="0"/>
            </a:rPr>
            <a:t>Disadvantage: </a:t>
          </a:r>
          <a:r>
            <a:rPr lang="en-GB" dirty="0">
              <a:latin typeface="Arial" panose="020B0604020202020204" pitchFamily="34" charset="0"/>
              <a:cs typeface="Arial" panose="020B0604020202020204" pitchFamily="34" charset="0"/>
            </a:rPr>
            <a:t>May introduce bias if interviewers are influenced by appearance or personality.</a:t>
          </a:r>
        </a:p>
      </dgm:t>
    </dgm:pt>
    <dgm:pt modelId="{07CC022C-F38B-486D-AC82-6B84BF1F9E25}" type="parTrans" cxnId="{8D9525BD-62C4-4647-8EC6-189CE7095CD9}">
      <dgm:prSet/>
      <dgm:spPr/>
      <dgm:t>
        <a:bodyPr/>
        <a:lstStyle/>
        <a:p>
          <a:endParaRPr lang="en-GB">
            <a:latin typeface="Arial" panose="020B0604020202020204" pitchFamily="34" charset="0"/>
            <a:cs typeface="Arial" panose="020B0604020202020204" pitchFamily="34" charset="0"/>
          </a:endParaRPr>
        </a:p>
      </dgm:t>
    </dgm:pt>
    <dgm:pt modelId="{F5D911CD-526B-4D53-8EA2-75755EC9941B}" type="sibTrans" cxnId="{8D9525BD-62C4-4647-8EC6-189CE7095CD9}">
      <dgm:prSet/>
      <dgm:spPr/>
      <dgm:t>
        <a:bodyPr/>
        <a:lstStyle/>
        <a:p>
          <a:endParaRPr lang="en-GB">
            <a:latin typeface="Arial" panose="020B0604020202020204" pitchFamily="34" charset="0"/>
            <a:cs typeface="Arial" panose="020B0604020202020204" pitchFamily="34" charset="0"/>
          </a:endParaRPr>
        </a:p>
      </dgm:t>
    </dgm:pt>
    <dgm:pt modelId="{1C51B299-3D41-43DF-9D81-307239AACBD4}">
      <dgm:prSet phldrT="[Text]"/>
      <dgm:spPr>
        <a:solidFill>
          <a:schemeClr val="accent1">
            <a:hueOff val="0"/>
            <a:satOff val="0"/>
            <a:lumOff val="0"/>
            <a:alpha val="38000"/>
          </a:schemeClr>
        </a:solidFill>
      </dgm:spPr>
      <dgm:t>
        <a:bodyPr/>
        <a:lstStyle/>
        <a:p>
          <a:r>
            <a:rPr lang="en-GB" b="1" dirty="0">
              <a:solidFill>
                <a:schemeClr val="tx1"/>
              </a:solidFill>
              <a:latin typeface="Arial" panose="020B0604020202020204" pitchFamily="34" charset="0"/>
              <a:cs typeface="Arial" panose="020B0604020202020204" pitchFamily="34" charset="0"/>
            </a:rPr>
            <a:t>Technical Reliability</a:t>
          </a:r>
        </a:p>
      </dgm:t>
    </dgm:pt>
    <dgm:pt modelId="{A7D7C8C1-4A21-44AB-88C1-E8A7494A6F0A}" type="parTrans" cxnId="{89AE7DDF-1C18-4BA5-805E-1674CDB0AABC}">
      <dgm:prSet/>
      <dgm:spPr/>
      <dgm:t>
        <a:bodyPr/>
        <a:lstStyle/>
        <a:p>
          <a:endParaRPr lang="en-GB">
            <a:latin typeface="Arial" panose="020B0604020202020204" pitchFamily="34" charset="0"/>
            <a:cs typeface="Arial" panose="020B0604020202020204" pitchFamily="34" charset="0"/>
          </a:endParaRPr>
        </a:p>
      </dgm:t>
    </dgm:pt>
    <dgm:pt modelId="{F5333F70-B31B-4199-908D-091A3D182056}" type="sibTrans" cxnId="{89AE7DDF-1C18-4BA5-805E-1674CDB0AABC}">
      <dgm:prSet/>
      <dgm:spPr/>
      <dgm:t>
        <a:bodyPr/>
        <a:lstStyle/>
        <a:p>
          <a:endParaRPr lang="en-GB">
            <a:latin typeface="Arial" panose="020B0604020202020204" pitchFamily="34" charset="0"/>
            <a:cs typeface="Arial" panose="020B0604020202020204" pitchFamily="34" charset="0"/>
          </a:endParaRPr>
        </a:p>
      </dgm:t>
    </dgm:pt>
    <dgm:pt modelId="{2ADEDAC4-F1A0-422A-897D-017BA4D8E34E}">
      <dgm:prSet phldrT="[Text]"/>
      <dgm:spPr>
        <a:solidFill>
          <a:schemeClr val="accent1">
            <a:tint val="40000"/>
            <a:hueOff val="0"/>
            <a:satOff val="0"/>
            <a:lumOff val="0"/>
            <a:alpha val="38000"/>
          </a:schemeClr>
        </a:solidFill>
      </dgm:spPr>
      <dgm:t>
        <a:bodyPr/>
        <a:lstStyle/>
        <a:p>
          <a:r>
            <a:rPr lang="en-GB" b="1" dirty="0">
              <a:latin typeface="Arial" panose="020B0604020202020204" pitchFamily="34" charset="0"/>
              <a:cs typeface="Arial" panose="020B0604020202020204" pitchFamily="34" charset="0"/>
            </a:rPr>
            <a:t>Advantage: </a:t>
          </a:r>
          <a:r>
            <a:rPr lang="en-GB" dirty="0">
              <a:latin typeface="Arial" panose="020B0604020202020204" pitchFamily="34" charset="0"/>
              <a:cs typeface="Arial" panose="020B0604020202020204" pitchFamily="34" charset="0"/>
            </a:rPr>
            <a:t>No tech disruptions—ensures uninterrupted dialogue.</a:t>
          </a:r>
        </a:p>
      </dgm:t>
    </dgm:pt>
    <dgm:pt modelId="{6AC67259-DBC7-4C96-AADC-8C91603DD29A}" type="parTrans" cxnId="{3E09DB67-BAAC-45E5-BAF8-72148924D2CF}">
      <dgm:prSet/>
      <dgm:spPr/>
      <dgm:t>
        <a:bodyPr/>
        <a:lstStyle/>
        <a:p>
          <a:endParaRPr lang="en-GB">
            <a:latin typeface="Arial" panose="020B0604020202020204" pitchFamily="34" charset="0"/>
            <a:cs typeface="Arial" panose="020B0604020202020204" pitchFamily="34" charset="0"/>
          </a:endParaRPr>
        </a:p>
      </dgm:t>
    </dgm:pt>
    <dgm:pt modelId="{6A5848EA-0C8A-4C49-B8C0-59EF88448DC7}" type="sibTrans" cxnId="{3E09DB67-BAAC-45E5-BAF8-72148924D2CF}">
      <dgm:prSet/>
      <dgm:spPr/>
      <dgm:t>
        <a:bodyPr/>
        <a:lstStyle/>
        <a:p>
          <a:endParaRPr lang="en-GB">
            <a:latin typeface="Arial" panose="020B0604020202020204" pitchFamily="34" charset="0"/>
            <a:cs typeface="Arial" panose="020B0604020202020204" pitchFamily="34" charset="0"/>
          </a:endParaRPr>
        </a:p>
      </dgm:t>
    </dgm:pt>
    <dgm:pt modelId="{146EAFE0-46CD-432A-9DC0-BEE67FFC876B}">
      <dgm:prSet phldrT="[Text]"/>
      <dgm:spPr>
        <a:solidFill>
          <a:schemeClr val="accent1">
            <a:tint val="40000"/>
            <a:hueOff val="0"/>
            <a:satOff val="0"/>
            <a:lumOff val="0"/>
            <a:alpha val="38000"/>
          </a:schemeClr>
        </a:solidFill>
      </dgm:spPr>
      <dgm:t>
        <a:bodyPr/>
        <a:lstStyle/>
        <a:p>
          <a:r>
            <a:rPr lang="en-GB" b="1" dirty="0">
              <a:latin typeface="Arial" panose="020B0604020202020204" pitchFamily="34" charset="0"/>
              <a:cs typeface="Arial" panose="020B0604020202020204" pitchFamily="34" charset="0"/>
            </a:rPr>
            <a:t>Disadvantage: </a:t>
          </a:r>
          <a:r>
            <a:rPr lang="en-GB" dirty="0">
              <a:latin typeface="Arial" panose="020B0604020202020204" pitchFamily="34" charset="0"/>
              <a:cs typeface="Arial" panose="020B0604020202020204" pitchFamily="34" charset="0"/>
            </a:rPr>
            <a:t>Requires physical setup and scheduling, which can be resource-intensive.</a:t>
          </a:r>
        </a:p>
      </dgm:t>
    </dgm:pt>
    <dgm:pt modelId="{50B3176E-0855-4826-A97F-A12C7111DE64}" type="parTrans" cxnId="{0F55D81D-520F-40CF-8A98-C6594B5800D3}">
      <dgm:prSet/>
      <dgm:spPr/>
      <dgm:t>
        <a:bodyPr/>
        <a:lstStyle/>
        <a:p>
          <a:endParaRPr lang="en-GB">
            <a:latin typeface="Arial" panose="020B0604020202020204" pitchFamily="34" charset="0"/>
            <a:cs typeface="Arial" panose="020B0604020202020204" pitchFamily="34" charset="0"/>
          </a:endParaRPr>
        </a:p>
      </dgm:t>
    </dgm:pt>
    <dgm:pt modelId="{C8140437-6279-4F8F-8B11-BC805D942F26}" type="sibTrans" cxnId="{0F55D81D-520F-40CF-8A98-C6594B5800D3}">
      <dgm:prSet/>
      <dgm:spPr/>
      <dgm:t>
        <a:bodyPr/>
        <a:lstStyle/>
        <a:p>
          <a:endParaRPr lang="en-GB">
            <a:latin typeface="Arial" panose="020B0604020202020204" pitchFamily="34" charset="0"/>
            <a:cs typeface="Arial" panose="020B0604020202020204" pitchFamily="34" charset="0"/>
          </a:endParaRPr>
        </a:p>
      </dgm:t>
    </dgm:pt>
    <dgm:pt modelId="{6A217D7B-4297-4A5E-A28B-5490DB0F47AA}">
      <dgm:prSet phldrT="[Text]"/>
      <dgm:spPr>
        <a:solidFill>
          <a:schemeClr val="accent1">
            <a:hueOff val="0"/>
            <a:satOff val="0"/>
            <a:lumOff val="0"/>
            <a:alpha val="38000"/>
          </a:schemeClr>
        </a:solidFill>
      </dgm:spPr>
      <dgm:t>
        <a:bodyPr/>
        <a:lstStyle/>
        <a:p>
          <a:r>
            <a:rPr lang="en-GB" b="1" dirty="0">
              <a:solidFill>
                <a:schemeClr val="tx1"/>
              </a:solidFill>
              <a:latin typeface="Arial" panose="020B0604020202020204" pitchFamily="34" charset="0"/>
              <a:cs typeface="Arial" panose="020B0604020202020204" pitchFamily="34" charset="0"/>
            </a:rPr>
            <a:t>Accessibility &amp; Reach.</a:t>
          </a:r>
        </a:p>
      </dgm:t>
    </dgm:pt>
    <dgm:pt modelId="{EDBD2887-8EF7-417A-90C5-DF9877D04F23}" type="parTrans" cxnId="{E4603F0D-644F-424C-85B6-66030018E38F}">
      <dgm:prSet/>
      <dgm:spPr/>
      <dgm:t>
        <a:bodyPr/>
        <a:lstStyle/>
        <a:p>
          <a:endParaRPr lang="en-GB">
            <a:latin typeface="Arial" panose="020B0604020202020204" pitchFamily="34" charset="0"/>
            <a:cs typeface="Arial" panose="020B0604020202020204" pitchFamily="34" charset="0"/>
          </a:endParaRPr>
        </a:p>
      </dgm:t>
    </dgm:pt>
    <dgm:pt modelId="{E89EFE62-EDDD-4574-9E1B-2F78AF0594F3}" type="sibTrans" cxnId="{E4603F0D-644F-424C-85B6-66030018E38F}">
      <dgm:prSet/>
      <dgm:spPr/>
      <dgm:t>
        <a:bodyPr/>
        <a:lstStyle/>
        <a:p>
          <a:endParaRPr lang="en-GB">
            <a:latin typeface="Arial" panose="020B0604020202020204" pitchFamily="34" charset="0"/>
            <a:cs typeface="Arial" panose="020B0604020202020204" pitchFamily="34" charset="0"/>
          </a:endParaRPr>
        </a:p>
      </dgm:t>
    </dgm:pt>
    <dgm:pt modelId="{EF3DC55C-16F3-46EE-8D9B-1280D4F90883}">
      <dgm:prSet phldrT="[Text]"/>
      <dgm:spPr>
        <a:solidFill>
          <a:schemeClr val="accent1">
            <a:tint val="40000"/>
            <a:hueOff val="0"/>
            <a:satOff val="0"/>
            <a:lumOff val="0"/>
            <a:alpha val="38000"/>
          </a:schemeClr>
        </a:solidFill>
      </dgm:spPr>
      <dgm:t>
        <a:bodyPr/>
        <a:lstStyle/>
        <a:p>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Advantage: </a:t>
          </a:r>
          <a:r>
            <a:rPr lang="en-GB" dirty="0">
              <a:latin typeface="Arial" panose="020B0604020202020204" pitchFamily="34" charset="0"/>
              <a:cs typeface="Arial" panose="020B0604020202020204" pitchFamily="34" charset="0"/>
            </a:rPr>
            <a:t>Offers immersive experience—candidates engage directly with the organisation’s culture.</a:t>
          </a:r>
        </a:p>
      </dgm:t>
    </dgm:pt>
    <dgm:pt modelId="{27F27F73-8532-4DED-9052-1FC31ACB8700}" type="parTrans" cxnId="{6F3808D5-75EC-40A2-B07D-3682A0A474C8}">
      <dgm:prSet/>
      <dgm:spPr/>
      <dgm:t>
        <a:bodyPr/>
        <a:lstStyle/>
        <a:p>
          <a:endParaRPr lang="en-GB">
            <a:latin typeface="Arial" panose="020B0604020202020204" pitchFamily="34" charset="0"/>
            <a:cs typeface="Arial" panose="020B0604020202020204" pitchFamily="34" charset="0"/>
          </a:endParaRPr>
        </a:p>
      </dgm:t>
    </dgm:pt>
    <dgm:pt modelId="{D5AD6144-258E-4741-890B-1AD369C40134}" type="sibTrans" cxnId="{6F3808D5-75EC-40A2-B07D-3682A0A474C8}">
      <dgm:prSet/>
      <dgm:spPr/>
      <dgm:t>
        <a:bodyPr/>
        <a:lstStyle/>
        <a:p>
          <a:endParaRPr lang="en-GB">
            <a:latin typeface="Arial" panose="020B0604020202020204" pitchFamily="34" charset="0"/>
            <a:cs typeface="Arial" panose="020B0604020202020204" pitchFamily="34" charset="0"/>
          </a:endParaRPr>
        </a:p>
      </dgm:t>
    </dgm:pt>
    <dgm:pt modelId="{D6936106-3908-4C68-A151-BAF1AC7E0718}">
      <dgm:prSet phldrT="[Text]"/>
      <dgm:spPr>
        <a:solidFill>
          <a:schemeClr val="accent1">
            <a:tint val="40000"/>
            <a:hueOff val="0"/>
            <a:satOff val="0"/>
            <a:lumOff val="0"/>
            <a:alpha val="38000"/>
          </a:schemeClr>
        </a:solidFill>
      </dgm:spPr>
      <dgm:t>
        <a:bodyPr/>
        <a:lstStyle/>
        <a:p>
          <a:r>
            <a:rPr lang="en-GB" b="1" dirty="0">
              <a:latin typeface="Arial" panose="020B0604020202020204" pitchFamily="34" charset="0"/>
              <a:cs typeface="Arial" panose="020B0604020202020204" pitchFamily="34" charset="0"/>
            </a:rPr>
            <a:t>Disadvantage: </a:t>
          </a:r>
          <a:r>
            <a:rPr lang="en-GB" dirty="0">
              <a:latin typeface="Arial" panose="020B0604020202020204" pitchFamily="34" charset="0"/>
              <a:cs typeface="Arial" panose="020B0604020202020204" pitchFamily="34" charset="0"/>
            </a:rPr>
            <a:t>Travel and time constraints may exclude qualified candidates.</a:t>
          </a:r>
        </a:p>
      </dgm:t>
    </dgm:pt>
    <dgm:pt modelId="{A0D298B9-DADD-4AF3-91F1-03861D2FDF54}" type="parTrans" cxnId="{4CEEF7C6-C500-4E4D-8AD6-A9BDD0CDF214}">
      <dgm:prSet/>
      <dgm:spPr/>
      <dgm:t>
        <a:bodyPr/>
        <a:lstStyle/>
        <a:p>
          <a:endParaRPr lang="en-GB">
            <a:latin typeface="Arial" panose="020B0604020202020204" pitchFamily="34" charset="0"/>
            <a:cs typeface="Arial" panose="020B0604020202020204" pitchFamily="34" charset="0"/>
          </a:endParaRPr>
        </a:p>
      </dgm:t>
    </dgm:pt>
    <dgm:pt modelId="{61C57D3B-6D4A-425E-AC88-26DA3B632CC7}" type="sibTrans" cxnId="{4CEEF7C6-C500-4E4D-8AD6-A9BDD0CDF214}">
      <dgm:prSet/>
      <dgm:spPr/>
      <dgm:t>
        <a:bodyPr/>
        <a:lstStyle/>
        <a:p>
          <a:endParaRPr lang="en-GB">
            <a:latin typeface="Arial" panose="020B0604020202020204" pitchFamily="34" charset="0"/>
            <a:cs typeface="Arial" panose="020B0604020202020204" pitchFamily="34" charset="0"/>
          </a:endParaRPr>
        </a:p>
      </dgm:t>
    </dgm:pt>
    <dgm:pt modelId="{013EBD51-D26D-4C4A-B1F3-035119702352}" type="pres">
      <dgm:prSet presAssocID="{7A3AF51B-F7C6-4ED2-BE4B-5FA74AAA391E}" presName="Name0" presStyleCnt="0">
        <dgm:presLayoutVars>
          <dgm:dir/>
          <dgm:animLvl val="lvl"/>
          <dgm:resizeHandles val="exact"/>
        </dgm:presLayoutVars>
      </dgm:prSet>
      <dgm:spPr/>
    </dgm:pt>
    <dgm:pt modelId="{40A2771E-0C34-4499-AB0B-12D289299B73}" type="pres">
      <dgm:prSet presAssocID="{19AFF6E3-31A6-4CB3-A4F6-26DEC8B63703}" presName="linNode" presStyleCnt="0"/>
      <dgm:spPr/>
    </dgm:pt>
    <dgm:pt modelId="{496C31A1-E5C0-48AD-8FEF-392A5809BE51}" type="pres">
      <dgm:prSet presAssocID="{19AFF6E3-31A6-4CB3-A4F6-26DEC8B63703}" presName="parentText" presStyleLbl="node1" presStyleIdx="0" presStyleCnt="4" custScaleX="104345">
        <dgm:presLayoutVars>
          <dgm:chMax val="1"/>
          <dgm:bulletEnabled val="1"/>
        </dgm:presLayoutVars>
      </dgm:prSet>
      <dgm:spPr/>
    </dgm:pt>
    <dgm:pt modelId="{5A3B2577-F961-463B-B448-74101EA8B039}" type="pres">
      <dgm:prSet presAssocID="{19AFF6E3-31A6-4CB3-A4F6-26DEC8B63703}" presName="descendantText" presStyleLbl="alignAccFollowNode1" presStyleIdx="0" presStyleCnt="4" custScaleX="135121" custScaleY="116683">
        <dgm:presLayoutVars>
          <dgm:bulletEnabled val="1"/>
        </dgm:presLayoutVars>
      </dgm:prSet>
      <dgm:spPr/>
    </dgm:pt>
    <dgm:pt modelId="{86A1F5D4-6D64-4463-9DA1-345FC1722AF7}" type="pres">
      <dgm:prSet presAssocID="{49B935A8-8953-4A6F-8C43-E4C41D4FCA2A}" presName="sp" presStyleCnt="0"/>
      <dgm:spPr/>
    </dgm:pt>
    <dgm:pt modelId="{ED67C408-F870-4E0B-88BE-A96D73DA9FCF}" type="pres">
      <dgm:prSet presAssocID="{66C6ADC1-E4F5-4FEB-B12B-389D6C3E2E9E}" presName="linNode" presStyleCnt="0"/>
      <dgm:spPr/>
    </dgm:pt>
    <dgm:pt modelId="{EE616245-695B-4B0C-B6E6-EBE12144824D}" type="pres">
      <dgm:prSet presAssocID="{66C6ADC1-E4F5-4FEB-B12B-389D6C3E2E9E}" presName="parentText" presStyleLbl="node1" presStyleIdx="1" presStyleCnt="4" custScaleX="83052">
        <dgm:presLayoutVars>
          <dgm:chMax val="1"/>
          <dgm:bulletEnabled val="1"/>
        </dgm:presLayoutVars>
      </dgm:prSet>
      <dgm:spPr/>
    </dgm:pt>
    <dgm:pt modelId="{B1610D3D-68C2-48E7-B922-148B2A831695}" type="pres">
      <dgm:prSet presAssocID="{66C6ADC1-E4F5-4FEB-B12B-389D6C3E2E9E}" presName="descendantText" presStyleLbl="alignAccFollowNode1" presStyleIdx="1" presStyleCnt="4" custScaleX="110194" custScaleY="116683">
        <dgm:presLayoutVars>
          <dgm:bulletEnabled val="1"/>
        </dgm:presLayoutVars>
      </dgm:prSet>
      <dgm:spPr/>
    </dgm:pt>
    <dgm:pt modelId="{DE93B240-60AD-4E15-AD09-69C3E036A8DE}" type="pres">
      <dgm:prSet presAssocID="{DA4D4448-00FE-45A8-AC6A-5A97D9F95370}" presName="sp" presStyleCnt="0"/>
      <dgm:spPr/>
    </dgm:pt>
    <dgm:pt modelId="{994EE107-44A9-404D-A51D-222132FE2527}" type="pres">
      <dgm:prSet presAssocID="{1C51B299-3D41-43DF-9D81-307239AACBD4}" presName="linNode" presStyleCnt="0"/>
      <dgm:spPr/>
    </dgm:pt>
    <dgm:pt modelId="{47CD4F6D-0ECD-4C0E-A6EE-90015F22EAB5}" type="pres">
      <dgm:prSet presAssocID="{1C51B299-3D41-43DF-9D81-307239AACBD4}" presName="parentText" presStyleLbl="node1" presStyleIdx="2" presStyleCnt="4" custScaleX="91954">
        <dgm:presLayoutVars>
          <dgm:chMax val="1"/>
          <dgm:bulletEnabled val="1"/>
        </dgm:presLayoutVars>
      </dgm:prSet>
      <dgm:spPr/>
    </dgm:pt>
    <dgm:pt modelId="{243C0659-9036-47F4-92FC-54747A2A497C}" type="pres">
      <dgm:prSet presAssocID="{1C51B299-3D41-43DF-9D81-307239AACBD4}" presName="descendantText" presStyleLbl="alignAccFollowNode1" presStyleIdx="2" presStyleCnt="4" custScaleX="120032" custScaleY="116683">
        <dgm:presLayoutVars>
          <dgm:bulletEnabled val="1"/>
        </dgm:presLayoutVars>
      </dgm:prSet>
      <dgm:spPr/>
    </dgm:pt>
    <dgm:pt modelId="{CEA7EE55-660F-4840-A2C3-1DFE314FA0AF}" type="pres">
      <dgm:prSet presAssocID="{F5333F70-B31B-4199-908D-091A3D182056}" presName="sp" presStyleCnt="0"/>
      <dgm:spPr/>
    </dgm:pt>
    <dgm:pt modelId="{0A99E7A0-ABB7-4AB9-9B96-A276750C11C0}" type="pres">
      <dgm:prSet presAssocID="{6A217D7B-4297-4A5E-A28B-5490DB0F47AA}" presName="linNode" presStyleCnt="0"/>
      <dgm:spPr/>
    </dgm:pt>
    <dgm:pt modelId="{7794A8F8-B84A-46B1-9A70-F0D1AD9AB0C4}" type="pres">
      <dgm:prSet presAssocID="{6A217D7B-4297-4A5E-A28B-5490DB0F47AA}" presName="parentText" presStyleLbl="node1" presStyleIdx="3" presStyleCnt="4" custScaleX="82374">
        <dgm:presLayoutVars>
          <dgm:chMax val="1"/>
          <dgm:bulletEnabled val="1"/>
        </dgm:presLayoutVars>
      </dgm:prSet>
      <dgm:spPr/>
    </dgm:pt>
    <dgm:pt modelId="{95DBF501-C2BC-4463-8549-20CD24F622A8}" type="pres">
      <dgm:prSet presAssocID="{6A217D7B-4297-4A5E-A28B-5490DB0F47AA}" presName="descendantText" presStyleLbl="alignAccFollowNode1" presStyleIdx="3" presStyleCnt="4" custScaleX="111608" custScaleY="116683">
        <dgm:presLayoutVars>
          <dgm:bulletEnabled val="1"/>
        </dgm:presLayoutVars>
      </dgm:prSet>
      <dgm:spPr/>
    </dgm:pt>
  </dgm:ptLst>
  <dgm:cxnLst>
    <dgm:cxn modelId="{E4603F0D-644F-424C-85B6-66030018E38F}" srcId="{7A3AF51B-F7C6-4ED2-BE4B-5FA74AAA391E}" destId="{6A217D7B-4297-4A5E-A28B-5490DB0F47AA}" srcOrd="3" destOrd="0" parTransId="{EDBD2887-8EF7-417A-90C5-DF9877D04F23}" sibTransId="{E89EFE62-EDDD-4574-9E1B-2F78AF0594F3}"/>
    <dgm:cxn modelId="{0F55D81D-520F-40CF-8A98-C6594B5800D3}" srcId="{1C51B299-3D41-43DF-9D81-307239AACBD4}" destId="{146EAFE0-46CD-432A-9DC0-BEE67FFC876B}" srcOrd="1" destOrd="0" parTransId="{50B3176E-0855-4826-A97F-A12C7111DE64}" sibTransId="{C8140437-6279-4F8F-8B11-BC805D942F26}"/>
    <dgm:cxn modelId="{1CD53027-6A37-4733-B700-0DBAF1F4E238}" srcId="{19AFF6E3-31A6-4CB3-A4F6-26DEC8B63703}" destId="{61D03F1B-64CB-47EC-8121-DD81791909C0}" srcOrd="0" destOrd="0" parTransId="{424BFA72-9809-4124-B7CE-754004C69F5E}" sibTransId="{D19ABEF1-82B0-4909-A5B8-18618E8C906A}"/>
    <dgm:cxn modelId="{4778C32C-0482-4670-B057-F992B8187ABD}" type="presOf" srcId="{D0ABE85A-5394-46A9-8DB5-CE59E65A6FED}" destId="{B1610D3D-68C2-48E7-B922-148B2A831695}" srcOrd="0" destOrd="0" presId="urn:microsoft.com/office/officeart/2005/8/layout/vList5"/>
    <dgm:cxn modelId="{66043C33-A073-4F7A-A20D-071511156668}" type="presOf" srcId="{7A3AF51B-F7C6-4ED2-BE4B-5FA74AAA391E}" destId="{013EBD51-D26D-4C4A-B1F3-035119702352}" srcOrd="0" destOrd="0" presId="urn:microsoft.com/office/officeart/2005/8/layout/vList5"/>
    <dgm:cxn modelId="{636E1660-6103-4CC5-980B-9D80D613F63F}" type="presOf" srcId="{66C6ADC1-E4F5-4FEB-B12B-389D6C3E2E9E}" destId="{EE616245-695B-4B0C-B6E6-EBE12144824D}" srcOrd="0" destOrd="0" presId="urn:microsoft.com/office/officeart/2005/8/layout/vList5"/>
    <dgm:cxn modelId="{14514445-FC63-48C4-A334-91FE4991A0F9}" srcId="{7A3AF51B-F7C6-4ED2-BE4B-5FA74AAA391E}" destId="{19AFF6E3-31A6-4CB3-A4F6-26DEC8B63703}" srcOrd="0" destOrd="0" parTransId="{73E76704-5F19-4FB7-93CB-2E32B75A1FDB}" sibTransId="{49B935A8-8953-4A6F-8C43-E4C41D4FCA2A}"/>
    <dgm:cxn modelId="{3E09DB67-BAAC-45E5-BAF8-72148924D2CF}" srcId="{1C51B299-3D41-43DF-9D81-307239AACBD4}" destId="{2ADEDAC4-F1A0-422A-897D-017BA4D8E34E}" srcOrd="0" destOrd="0" parTransId="{6AC67259-DBC7-4C96-AADC-8C91603DD29A}" sibTransId="{6A5848EA-0C8A-4C49-B8C0-59EF88448DC7}"/>
    <dgm:cxn modelId="{338F474C-7765-4A41-9E9D-36F969DBB16B}" srcId="{66C6ADC1-E4F5-4FEB-B12B-389D6C3E2E9E}" destId="{D0ABE85A-5394-46A9-8DB5-CE59E65A6FED}" srcOrd="0" destOrd="0" parTransId="{10727ABA-C14E-48A9-B5B5-0E477AD01E6D}" sibTransId="{95515E5B-7557-463E-B764-495E05522447}"/>
    <dgm:cxn modelId="{5785C470-6C5B-4684-A6A8-35AE63BB2EF7}" type="presOf" srcId="{6A217D7B-4297-4A5E-A28B-5490DB0F47AA}" destId="{7794A8F8-B84A-46B1-9A70-F0D1AD9AB0C4}" srcOrd="0" destOrd="0" presId="urn:microsoft.com/office/officeart/2005/8/layout/vList5"/>
    <dgm:cxn modelId="{1969EB73-B019-4BEE-ACB1-62BD39082856}" type="presOf" srcId="{2ADEDAC4-F1A0-422A-897D-017BA4D8E34E}" destId="{243C0659-9036-47F4-92FC-54747A2A497C}" srcOrd="0" destOrd="0" presId="urn:microsoft.com/office/officeart/2005/8/layout/vList5"/>
    <dgm:cxn modelId="{5CD94F7E-F365-41C7-9940-893890143363}" type="presOf" srcId="{146EAFE0-46CD-432A-9DC0-BEE67FFC876B}" destId="{243C0659-9036-47F4-92FC-54747A2A497C}" srcOrd="0" destOrd="1" presId="urn:microsoft.com/office/officeart/2005/8/layout/vList5"/>
    <dgm:cxn modelId="{85B8499C-DF22-463D-ABF9-DC70F7591272}" type="presOf" srcId="{61D03F1B-64CB-47EC-8121-DD81791909C0}" destId="{5A3B2577-F961-463B-B448-74101EA8B039}" srcOrd="0" destOrd="0" presId="urn:microsoft.com/office/officeart/2005/8/layout/vList5"/>
    <dgm:cxn modelId="{8D9525BD-62C4-4647-8EC6-189CE7095CD9}" srcId="{66C6ADC1-E4F5-4FEB-B12B-389D6C3E2E9E}" destId="{05E10284-38B8-41EE-A930-C561EE6D27E2}" srcOrd="1" destOrd="0" parTransId="{07CC022C-F38B-486D-AC82-6B84BF1F9E25}" sibTransId="{F5D911CD-526B-4D53-8EA2-75755EC9941B}"/>
    <dgm:cxn modelId="{F025B3C0-6D6B-4A45-AAC1-C4F374A8C1C8}" srcId="{19AFF6E3-31A6-4CB3-A4F6-26DEC8B63703}" destId="{3910ED8D-0AAF-4BF0-B908-1D108B55E5B8}" srcOrd="1" destOrd="0" parTransId="{DA149B31-F634-4F1B-82BF-7E6118B39294}" sibTransId="{E1DF4E13-5122-4EDF-A679-60788A01192C}"/>
    <dgm:cxn modelId="{7F2A9CC4-7480-4701-8BEB-357EA92BCAA4}" srcId="{7A3AF51B-F7C6-4ED2-BE4B-5FA74AAA391E}" destId="{66C6ADC1-E4F5-4FEB-B12B-389D6C3E2E9E}" srcOrd="1" destOrd="0" parTransId="{BF4FF1A8-67E8-4E9D-99E7-DFEE5B0FB15E}" sibTransId="{DA4D4448-00FE-45A8-AC6A-5A97D9F95370}"/>
    <dgm:cxn modelId="{4CEEF7C6-C500-4E4D-8AD6-A9BDD0CDF214}" srcId="{6A217D7B-4297-4A5E-A28B-5490DB0F47AA}" destId="{D6936106-3908-4C68-A151-BAF1AC7E0718}" srcOrd="1" destOrd="0" parTransId="{A0D298B9-DADD-4AF3-91F1-03861D2FDF54}" sibTransId="{61C57D3B-6D4A-425E-AC88-26DA3B632CC7}"/>
    <dgm:cxn modelId="{6F3808D5-75EC-40A2-B07D-3682A0A474C8}" srcId="{6A217D7B-4297-4A5E-A28B-5490DB0F47AA}" destId="{EF3DC55C-16F3-46EE-8D9B-1280D4F90883}" srcOrd="0" destOrd="0" parTransId="{27F27F73-8532-4DED-9052-1FC31ACB8700}" sibTransId="{D5AD6144-258E-4741-890B-1AD369C40134}"/>
    <dgm:cxn modelId="{7A36BCD6-BFF8-4FB4-9B5F-EB7E7902C728}" type="presOf" srcId="{05E10284-38B8-41EE-A930-C561EE6D27E2}" destId="{B1610D3D-68C2-48E7-B922-148B2A831695}" srcOrd="0" destOrd="1" presId="urn:microsoft.com/office/officeart/2005/8/layout/vList5"/>
    <dgm:cxn modelId="{A9AA44DF-86C8-4BF2-86E6-6371838EFDAF}" type="presOf" srcId="{EF3DC55C-16F3-46EE-8D9B-1280D4F90883}" destId="{95DBF501-C2BC-4463-8549-20CD24F622A8}" srcOrd="0" destOrd="0" presId="urn:microsoft.com/office/officeart/2005/8/layout/vList5"/>
    <dgm:cxn modelId="{89AE7DDF-1C18-4BA5-805E-1674CDB0AABC}" srcId="{7A3AF51B-F7C6-4ED2-BE4B-5FA74AAA391E}" destId="{1C51B299-3D41-43DF-9D81-307239AACBD4}" srcOrd="2" destOrd="0" parTransId="{A7D7C8C1-4A21-44AB-88C1-E8A7494A6F0A}" sibTransId="{F5333F70-B31B-4199-908D-091A3D182056}"/>
    <dgm:cxn modelId="{13BBCFE0-0A63-4E0D-BF16-5624B27DA654}" type="presOf" srcId="{D6936106-3908-4C68-A151-BAF1AC7E0718}" destId="{95DBF501-C2BC-4463-8549-20CD24F622A8}" srcOrd="0" destOrd="1" presId="urn:microsoft.com/office/officeart/2005/8/layout/vList5"/>
    <dgm:cxn modelId="{23586EF1-D8C0-4BA5-AD21-254A39AA2E0F}" type="presOf" srcId="{3910ED8D-0AAF-4BF0-B908-1D108B55E5B8}" destId="{5A3B2577-F961-463B-B448-74101EA8B039}" srcOrd="0" destOrd="1" presId="urn:microsoft.com/office/officeart/2005/8/layout/vList5"/>
    <dgm:cxn modelId="{B49816F2-2773-44F3-9610-0A9391E450D4}" type="presOf" srcId="{1C51B299-3D41-43DF-9D81-307239AACBD4}" destId="{47CD4F6D-0ECD-4C0E-A6EE-90015F22EAB5}" srcOrd="0" destOrd="0" presId="urn:microsoft.com/office/officeart/2005/8/layout/vList5"/>
    <dgm:cxn modelId="{932792FF-1A46-4DB2-955A-10E1F1F882AC}" type="presOf" srcId="{19AFF6E3-31A6-4CB3-A4F6-26DEC8B63703}" destId="{496C31A1-E5C0-48AD-8FEF-392A5809BE51}" srcOrd="0" destOrd="0" presId="urn:microsoft.com/office/officeart/2005/8/layout/vList5"/>
    <dgm:cxn modelId="{FE5B86E3-372F-4681-9BAF-C415073E0830}" type="presParOf" srcId="{013EBD51-D26D-4C4A-B1F3-035119702352}" destId="{40A2771E-0C34-4499-AB0B-12D289299B73}" srcOrd="0" destOrd="0" presId="urn:microsoft.com/office/officeart/2005/8/layout/vList5"/>
    <dgm:cxn modelId="{C8BDB48A-F678-4E17-96BC-48E0363B32C5}" type="presParOf" srcId="{40A2771E-0C34-4499-AB0B-12D289299B73}" destId="{496C31A1-E5C0-48AD-8FEF-392A5809BE51}" srcOrd="0" destOrd="0" presId="urn:microsoft.com/office/officeart/2005/8/layout/vList5"/>
    <dgm:cxn modelId="{5A218642-9F42-47D3-AD0E-A68D19C0CFC6}" type="presParOf" srcId="{40A2771E-0C34-4499-AB0B-12D289299B73}" destId="{5A3B2577-F961-463B-B448-74101EA8B039}" srcOrd="1" destOrd="0" presId="urn:microsoft.com/office/officeart/2005/8/layout/vList5"/>
    <dgm:cxn modelId="{A0BF090D-BC0C-4633-AAE2-89D57D799382}" type="presParOf" srcId="{013EBD51-D26D-4C4A-B1F3-035119702352}" destId="{86A1F5D4-6D64-4463-9DA1-345FC1722AF7}" srcOrd="1" destOrd="0" presId="urn:microsoft.com/office/officeart/2005/8/layout/vList5"/>
    <dgm:cxn modelId="{2A7E8CB2-9535-46F4-8F8C-D9FFEFCEC13D}" type="presParOf" srcId="{013EBD51-D26D-4C4A-B1F3-035119702352}" destId="{ED67C408-F870-4E0B-88BE-A96D73DA9FCF}" srcOrd="2" destOrd="0" presId="urn:microsoft.com/office/officeart/2005/8/layout/vList5"/>
    <dgm:cxn modelId="{142C0918-C9FC-4273-8101-8F19D388B3A9}" type="presParOf" srcId="{ED67C408-F870-4E0B-88BE-A96D73DA9FCF}" destId="{EE616245-695B-4B0C-B6E6-EBE12144824D}" srcOrd="0" destOrd="0" presId="urn:microsoft.com/office/officeart/2005/8/layout/vList5"/>
    <dgm:cxn modelId="{C705F8D5-E4EC-40AF-BDD5-58BB37AF1DE3}" type="presParOf" srcId="{ED67C408-F870-4E0B-88BE-A96D73DA9FCF}" destId="{B1610D3D-68C2-48E7-B922-148B2A831695}" srcOrd="1" destOrd="0" presId="urn:microsoft.com/office/officeart/2005/8/layout/vList5"/>
    <dgm:cxn modelId="{ED0E38C9-4E39-4B4A-90A9-120CF4416C26}" type="presParOf" srcId="{013EBD51-D26D-4C4A-B1F3-035119702352}" destId="{DE93B240-60AD-4E15-AD09-69C3E036A8DE}" srcOrd="3" destOrd="0" presId="urn:microsoft.com/office/officeart/2005/8/layout/vList5"/>
    <dgm:cxn modelId="{999DDDD6-3712-4E4A-8D71-434BE93725E6}" type="presParOf" srcId="{013EBD51-D26D-4C4A-B1F3-035119702352}" destId="{994EE107-44A9-404D-A51D-222132FE2527}" srcOrd="4" destOrd="0" presId="urn:microsoft.com/office/officeart/2005/8/layout/vList5"/>
    <dgm:cxn modelId="{7BACE1D4-B3C0-4F22-93E9-0592EE1AA76C}" type="presParOf" srcId="{994EE107-44A9-404D-A51D-222132FE2527}" destId="{47CD4F6D-0ECD-4C0E-A6EE-90015F22EAB5}" srcOrd="0" destOrd="0" presId="urn:microsoft.com/office/officeart/2005/8/layout/vList5"/>
    <dgm:cxn modelId="{6E6FD84C-D2AE-4AE8-A2CB-80698E98B4A5}" type="presParOf" srcId="{994EE107-44A9-404D-A51D-222132FE2527}" destId="{243C0659-9036-47F4-92FC-54747A2A497C}" srcOrd="1" destOrd="0" presId="urn:microsoft.com/office/officeart/2005/8/layout/vList5"/>
    <dgm:cxn modelId="{3C63D761-2770-4BBE-BCAA-05AB90B12AEF}" type="presParOf" srcId="{013EBD51-D26D-4C4A-B1F3-035119702352}" destId="{CEA7EE55-660F-4840-A2C3-1DFE314FA0AF}" srcOrd="5" destOrd="0" presId="urn:microsoft.com/office/officeart/2005/8/layout/vList5"/>
    <dgm:cxn modelId="{78E50177-8EFC-4E25-BABD-4B53E5090AA4}" type="presParOf" srcId="{013EBD51-D26D-4C4A-B1F3-035119702352}" destId="{0A99E7A0-ABB7-4AB9-9B96-A276750C11C0}" srcOrd="6" destOrd="0" presId="urn:microsoft.com/office/officeart/2005/8/layout/vList5"/>
    <dgm:cxn modelId="{AF4B6D16-9A04-4A02-95DD-4CADC3864FB7}" type="presParOf" srcId="{0A99E7A0-ABB7-4AB9-9B96-A276750C11C0}" destId="{7794A8F8-B84A-46B1-9A70-F0D1AD9AB0C4}" srcOrd="0" destOrd="0" presId="urn:microsoft.com/office/officeart/2005/8/layout/vList5"/>
    <dgm:cxn modelId="{53A03125-755E-49F4-9F03-6E94EA7AF358}" type="presParOf" srcId="{0A99E7A0-ABB7-4AB9-9B96-A276750C11C0}" destId="{95DBF501-C2BC-4463-8549-20CD24F622A8}" srcOrd="1" destOrd="0" presId="urn:microsoft.com/office/officeart/2005/8/layout/vList5"/>
  </dgm:cxnLst>
  <dgm:bg>
    <a:solidFill>
      <a:schemeClr val="accent1">
        <a:alpha val="29000"/>
      </a:schemeClr>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A3AF51B-F7C6-4ED2-BE4B-5FA74AAA391E}"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19AFF6E3-31A6-4CB3-A4F6-26DEC8B63703}">
      <dgm:prSet phldrT="[Text]"/>
      <dgm:spPr>
        <a:solidFill>
          <a:schemeClr val="accent1">
            <a:hueOff val="0"/>
            <a:satOff val="0"/>
            <a:lumOff val="0"/>
            <a:alpha val="38000"/>
          </a:schemeClr>
        </a:solidFill>
      </dgm:spPr>
      <dgm:t>
        <a:bodyPr/>
        <a:lstStyle/>
        <a:p>
          <a:r>
            <a:rPr lang="en-GB" b="1" dirty="0">
              <a:solidFill>
                <a:schemeClr val="tx1"/>
              </a:solidFill>
              <a:latin typeface="Arial" panose="020B0604020202020204" pitchFamily="34" charset="0"/>
              <a:cs typeface="Arial" panose="020B0604020202020204" pitchFamily="34" charset="0"/>
            </a:rPr>
            <a:t>Communication Quality</a:t>
          </a:r>
          <a:endParaRPr lang="en-GB" dirty="0">
            <a:solidFill>
              <a:schemeClr val="tx1"/>
            </a:solidFill>
          </a:endParaRPr>
        </a:p>
      </dgm:t>
    </dgm:pt>
    <dgm:pt modelId="{73E76704-5F19-4FB7-93CB-2E32B75A1FDB}" type="parTrans" cxnId="{14514445-FC63-48C4-A334-91FE4991A0F9}">
      <dgm:prSet/>
      <dgm:spPr/>
      <dgm:t>
        <a:bodyPr/>
        <a:lstStyle/>
        <a:p>
          <a:endParaRPr lang="en-GB"/>
        </a:p>
      </dgm:t>
    </dgm:pt>
    <dgm:pt modelId="{49B935A8-8953-4A6F-8C43-E4C41D4FCA2A}" type="sibTrans" cxnId="{14514445-FC63-48C4-A334-91FE4991A0F9}">
      <dgm:prSet/>
      <dgm:spPr/>
      <dgm:t>
        <a:bodyPr/>
        <a:lstStyle/>
        <a:p>
          <a:endParaRPr lang="en-GB"/>
        </a:p>
      </dgm:t>
    </dgm:pt>
    <dgm:pt modelId="{61D03F1B-64CB-47EC-8121-DD81791909C0}">
      <dgm:prSet phldrT="[Text]"/>
      <dgm:spPr>
        <a:solidFill>
          <a:schemeClr val="accent1">
            <a:tint val="40000"/>
            <a:hueOff val="0"/>
            <a:satOff val="0"/>
            <a:lumOff val="0"/>
            <a:alpha val="38000"/>
          </a:schemeClr>
        </a:solidFill>
      </dgm:spPr>
      <dgm:t>
        <a:bodyPr/>
        <a:lstStyle/>
        <a:p>
          <a:r>
            <a:rPr lang="en-GB" b="1" dirty="0">
              <a:latin typeface="Arial" panose="020B0604020202020204" pitchFamily="34" charset="0"/>
              <a:cs typeface="Arial" panose="020B0604020202020204" pitchFamily="34" charset="0"/>
            </a:rPr>
            <a:t>Advantage: </a:t>
          </a:r>
          <a:r>
            <a:rPr lang="en-GB" dirty="0">
              <a:latin typeface="Arial" panose="020B0604020202020204" pitchFamily="34" charset="0"/>
              <a:cs typeface="Arial" panose="020B0604020202020204" pitchFamily="34" charset="0"/>
            </a:rPr>
            <a:t>Encourages concise, structured responses—ideal for technical clarity..</a:t>
          </a:r>
          <a:endParaRPr lang="en-GB" dirty="0"/>
        </a:p>
      </dgm:t>
    </dgm:pt>
    <dgm:pt modelId="{424BFA72-9809-4124-B7CE-754004C69F5E}" type="parTrans" cxnId="{1CD53027-6A37-4733-B700-0DBAF1F4E238}">
      <dgm:prSet/>
      <dgm:spPr/>
      <dgm:t>
        <a:bodyPr/>
        <a:lstStyle/>
        <a:p>
          <a:endParaRPr lang="en-GB"/>
        </a:p>
      </dgm:t>
    </dgm:pt>
    <dgm:pt modelId="{D19ABEF1-82B0-4909-A5B8-18618E8C906A}" type="sibTrans" cxnId="{1CD53027-6A37-4733-B700-0DBAF1F4E238}">
      <dgm:prSet/>
      <dgm:spPr/>
      <dgm:t>
        <a:bodyPr/>
        <a:lstStyle/>
        <a:p>
          <a:endParaRPr lang="en-GB"/>
        </a:p>
      </dgm:t>
    </dgm:pt>
    <dgm:pt modelId="{3910ED8D-0AAF-4BF0-B908-1D108B55E5B8}">
      <dgm:prSet phldrT="[Text]"/>
      <dgm:spPr>
        <a:solidFill>
          <a:schemeClr val="accent1">
            <a:tint val="40000"/>
            <a:hueOff val="0"/>
            <a:satOff val="0"/>
            <a:lumOff val="0"/>
            <a:alpha val="38000"/>
          </a:schemeClr>
        </a:solidFill>
      </dgm:spPr>
      <dgm:t>
        <a:bodyPr/>
        <a:lstStyle/>
        <a:p>
          <a:r>
            <a:rPr lang="en-GB" b="1" dirty="0">
              <a:latin typeface="Arial" panose="020B0604020202020204" pitchFamily="34" charset="0"/>
              <a:cs typeface="Arial" panose="020B0604020202020204" pitchFamily="34" charset="0"/>
            </a:rPr>
            <a:t>Disadvantage: </a:t>
          </a:r>
          <a:r>
            <a:rPr lang="en-GB" dirty="0">
              <a:latin typeface="Arial" panose="020B0604020202020204" pitchFamily="34" charset="0"/>
              <a:cs typeface="Arial" panose="020B0604020202020204" pitchFamily="34" charset="0"/>
            </a:rPr>
            <a:t>Limits emotional connection and makes it harder to assess interpersonal warmth.</a:t>
          </a:r>
          <a:endParaRPr lang="en-GB" dirty="0"/>
        </a:p>
      </dgm:t>
    </dgm:pt>
    <dgm:pt modelId="{DA149B31-F634-4F1B-82BF-7E6118B39294}" type="parTrans" cxnId="{F025B3C0-6D6B-4A45-AAC1-C4F374A8C1C8}">
      <dgm:prSet/>
      <dgm:spPr/>
      <dgm:t>
        <a:bodyPr/>
        <a:lstStyle/>
        <a:p>
          <a:endParaRPr lang="en-GB"/>
        </a:p>
      </dgm:t>
    </dgm:pt>
    <dgm:pt modelId="{E1DF4E13-5122-4EDF-A679-60788A01192C}" type="sibTrans" cxnId="{F025B3C0-6D6B-4A45-AAC1-C4F374A8C1C8}">
      <dgm:prSet/>
      <dgm:spPr/>
      <dgm:t>
        <a:bodyPr/>
        <a:lstStyle/>
        <a:p>
          <a:endParaRPr lang="en-GB"/>
        </a:p>
      </dgm:t>
    </dgm:pt>
    <dgm:pt modelId="{66C6ADC1-E4F5-4FEB-B12B-389D6C3E2E9E}">
      <dgm:prSet phldrT="[Text]"/>
      <dgm:spPr>
        <a:solidFill>
          <a:schemeClr val="accent1">
            <a:hueOff val="0"/>
            <a:satOff val="0"/>
            <a:lumOff val="0"/>
            <a:alpha val="38000"/>
          </a:schemeClr>
        </a:solidFill>
      </dgm:spPr>
      <dgm:t>
        <a:bodyPr/>
        <a:lstStyle/>
        <a:p>
          <a:r>
            <a:rPr lang="en-GB" b="1" dirty="0">
              <a:solidFill>
                <a:schemeClr val="tx1"/>
              </a:solidFill>
              <a:latin typeface="Arial" panose="020B0604020202020204" pitchFamily="34" charset="0"/>
              <a:cs typeface="Arial" panose="020B0604020202020204" pitchFamily="34" charset="0"/>
            </a:rPr>
            <a:t>Assessment Depth</a:t>
          </a:r>
          <a:endParaRPr lang="en-GB" dirty="0">
            <a:solidFill>
              <a:schemeClr val="tx1"/>
            </a:solidFill>
          </a:endParaRPr>
        </a:p>
      </dgm:t>
    </dgm:pt>
    <dgm:pt modelId="{BF4FF1A8-67E8-4E9D-99E7-DFEE5B0FB15E}" type="parTrans" cxnId="{7F2A9CC4-7480-4701-8BEB-357EA92BCAA4}">
      <dgm:prSet/>
      <dgm:spPr/>
      <dgm:t>
        <a:bodyPr/>
        <a:lstStyle/>
        <a:p>
          <a:endParaRPr lang="en-GB"/>
        </a:p>
      </dgm:t>
    </dgm:pt>
    <dgm:pt modelId="{DA4D4448-00FE-45A8-AC6A-5A97D9F95370}" type="sibTrans" cxnId="{7F2A9CC4-7480-4701-8BEB-357EA92BCAA4}">
      <dgm:prSet/>
      <dgm:spPr/>
      <dgm:t>
        <a:bodyPr/>
        <a:lstStyle/>
        <a:p>
          <a:endParaRPr lang="en-GB"/>
        </a:p>
      </dgm:t>
    </dgm:pt>
    <dgm:pt modelId="{D0ABE85A-5394-46A9-8DB5-CE59E65A6FED}">
      <dgm:prSet phldrT="[Text]"/>
      <dgm:spPr>
        <a:solidFill>
          <a:schemeClr val="accent1">
            <a:tint val="40000"/>
            <a:hueOff val="0"/>
            <a:satOff val="0"/>
            <a:lumOff val="0"/>
            <a:alpha val="38000"/>
          </a:schemeClr>
        </a:solidFill>
      </dgm:spPr>
      <dgm:t>
        <a:bodyPr/>
        <a:lstStyle/>
        <a:p>
          <a:r>
            <a:rPr lang="en-GB" b="1" dirty="0">
              <a:latin typeface="Arial" panose="020B0604020202020204" pitchFamily="34" charset="0"/>
              <a:cs typeface="Arial" panose="020B0604020202020204" pitchFamily="34" charset="0"/>
            </a:rPr>
            <a:t>Advantage: </a:t>
          </a:r>
          <a:r>
            <a:rPr lang="en-GB" dirty="0">
              <a:latin typeface="Arial" panose="020B0604020202020204" pitchFamily="34" charset="0"/>
              <a:cs typeface="Arial" panose="020B0604020202020204" pitchFamily="34" charset="0"/>
            </a:rPr>
            <a:t>Supports structured questioning and objective scoring.</a:t>
          </a:r>
          <a:endParaRPr lang="en-GB" dirty="0"/>
        </a:p>
      </dgm:t>
    </dgm:pt>
    <dgm:pt modelId="{10727ABA-C14E-48A9-B5B5-0E477AD01E6D}" type="parTrans" cxnId="{338F474C-7765-4A41-9E9D-36F969DBB16B}">
      <dgm:prSet/>
      <dgm:spPr/>
      <dgm:t>
        <a:bodyPr/>
        <a:lstStyle/>
        <a:p>
          <a:endParaRPr lang="en-GB"/>
        </a:p>
      </dgm:t>
    </dgm:pt>
    <dgm:pt modelId="{95515E5B-7557-463E-B764-495E05522447}" type="sibTrans" cxnId="{338F474C-7765-4A41-9E9D-36F969DBB16B}">
      <dgm:prSet/>
      <dgm:spPr/>
      <dgm:t>
        <a:bodyPr/>
        <a:lstStyle/>
        <a:p>
          <a:endParaRPr lang="en-GB"/>
        </a:p>
      </dgm:t>
    </dgm:pt>
    <dgm:pt modelId="{05E10284-38B8-41EE-A930-C561EE6D27E2}">
      <dgm:prSet phldrT="[Text]"/>
      <dgm:spPr>
        <a:solidFill>
          <a:schemeClr val="accent1">
            <a:tint val="40000"/>
            <a:hueOff val="0"/>
            <a:satOff val="0"/>
            <a:lumOff val="0"/>
            <a:alpha val="38000"/>
          </a:schemeClr>
        </a:solidFill>
      </dgm:spPr>
      <dgm:t>
        <a:bodyPr/>
        <a:lstStyle/>
        <a:p>
          <a:r>
            <a:rPr lang="en-GB" b="1" dirty="0">
              <a:latin typeface="Arial" panose="020B0604020202020204" pitchFamily="34" charset="0"/>
              <a:cs typeface="Arial" panose="020B0604020202020204" pitchFamily="34" charset="0"/>
            </a:rPr>
            <a:t>Disadvantage: </a:t>
          </a:r>
          <a:r>
            <a:rPr lang="en-GB" dirty="0">
              <a:latin typeface="Arial" panose="020B0604020202020204" pitchFamily="34" charset="0"/>
              <a:cs typeface="Arial" panose="020B0604020202020204" pitchFamily="34" charset="0"/>
            </a:rPr>
            <a:t>Responses may feel rehearsed; harder to test adaptability in real time</a:t>
          </a:r>
          <a:endParaRPr lang="en-GB" dirty="0"/>
        </a:p>
      </dgm:t>
    </dgm:pt>
    <dgm:pt modelId="{07CC022C-F38B-486D-AC82-6B84BF1F9E25}" type="parTrans" cxnId="{8D9525BD-62C4-4647-8EC6-189CE7095CD9}">
      <dgm:prSet/>
      <dgm:spPr/>
      <dgm:t>
        <a:bodyPr/>
        <a:lstStyle/>
        <a:p>
          <a:endParaRPr lang="en-GB"/>
        </a:p>
      </dgm:t>
    </dgm:pt>
    <dgm:pt modelId="{F5D911CD-526B-4D53-8EA2-75755EC9941B}" type="sibTrans" cxnId="{8D9525BD-62C4-4647-8EC6-189CE7095CD9}">
      <dgm:prSet/>
      <dgm:spPr/>
      <dgm:t>
        <a:bodyPr/>
        <a:lstStyle/>
        <a:p>
          <a:endParaRPr lang="en-GB"/>
        </a:p>
      </dgm:t>
    </dgm:pt>
    <dgm:pt modelId="{1C51B299-3D41-43DF-9D81-307239AACBD4}">
      <dgm:prSet phldrT="[Text]"/>
      <dgm:spPr>
        <a:solidFill>
          <a:schemeClr val="accent1">
            <a:hueOff val="0"/>
            <a:satOff val="0"/>
            <a:lumOff val="0"/>
            <a:alpha val="38000"/>
          </a:schemeClr>
        </a:solidFill>
      </dgm:spPr>
      <dgm:t>
        <a:bodyPr/>
        <a:lstStyle/>
        <a:p>
          <a:r>
            <a:rPr lang="en-GB" b="1" dirty="0">
              <a:solidFill>
                <a:schemeClr val="tx1"/>
              </a:solidFill>
              <a:latin typeface="Arial" panose="020B0604020202020204" pitchFamily="34" charset="0"/>
              <a:cs typeface="Arial" panose="020B0604020202020204" pitchFamily="34" charset="0"/>
            </a:rPr>
            <a:t>Technical Reliability</a:t>
          </a:r>
        </a:p>
      </dgm:t>
    </dgm:pt>
    <dgm:pt modelId="{A7D7C8C1-4A21-44AB-88C1-E8A7494A6F0A}" type="parTrans" cxnId="{89AE7DDF-1C18-4BA5-805E-1674CDB0AABC}">
      <dgm:prSet/>
      <dgm:spPr/>
      <dgm:t>
        <a:bodyPr/>
        <a:lstStyle/>
        <a:p>
          <a:endParaRPr lang="en-GB"/>
        </a:p>
      </dgm:t>
    </dgm:pt>
    <dgm:pt modelId="{F5333F70-B31B-4199-908D-091A3D182056}" type="sibTrans" cxnId="{89AE7DDF-1C18-4BA5-805E-1674CDB0AABC}">
      <dgm:prSet/>
      <dgm:spPr/>
      <dgm:t>
        <a:bodyPr/>
        <a:lstStyle/>
        <a:p>
          <a:endParaRPr lang="en-GB"/>
        </a:p>
      </dgm:t>
    </dgm:pt>
    <dgm:pt modelId="{2ADEDAC4-F1A0-422A-897D-017BA4D8E34E}">
      <dgm:prSet phldrT="[Text]"/>
      <dgm:spPr>
        <a:solidFill>
          <a:schemeClr val="accent1">
            <a:tint val="40000"/>
            <a:hueOff val="0"/>
            <a:satOff val="0"/>
            <a:lumOff val="0"/>
            <a:alpha val="38000"/>
          </a:schemeClr>
        </a:solidFill>
      </dgm:spPr>
      <dgm:t>
        <a:bodyPr/>
        <a:lstStyle/>
        <a:p>
          <a:r>
            <a:rPr lang="en-GB" b="1" dirty="0">
              <a:latin typeface="Arial" panose="020B0604020202020204" pitchFamily="34" charset="0"/>
              <a:cs typeface="Arial" panose="020B0604020202020204" pitchFamily="34" charset="0"/>
            </a:rPr>
            <a:t>Advantage: </a:t>
          </a:r>
          <a:r>
            <a:rPr lang="en-GB" dirty="0">
              <a:latin typeface="Arial" panose="020B0604020202020204" pitchFamily="34" charset="0"/>
              <a:cs typeface="Arial" panose="020B0604020202020204" pitchFamily="34" charset="0"/>
            </a:rPr>
            <a:t>Easy to record sessions for review and compliance.</a:t>
          </a:r>
        </a:p>
      </dgm:t>
    </dgm:pt>
    <dgm:pt modelId="{6AC67259-DBC7-4C96-AADC-8C91603DD29A}" type="parTrans" cxnId="{3E09DB67-BAAC-45E5-BAF8-72148924D2CF}">
      <dgm:prSet/>
      <dgm:spPr/>
      <dgm:t>
        <a:bodyPr/>
        <a:lstStyle/>
        <a:p>
          <a:endParaRPr lang="en-GB"/>
        </a:p>
      </dgm:t>
    </dgm:pt>
    <dgm:pt modelId="{6A5848EA-0C8A-4C49-B8C0-59EF88448DC7}" type="sibTrans" cxnId="{3E09DB67-BAAC-45E5-BAF8-72148924D2CF}">
      <dgm:prSet/>
      <dgm:spPr/>
      <dgm:t>
        <a:bodyPr/>
        <a:lstStyle/>
        <a:p>
          <a:endParaRPr lang="en-GB"/>
        </a:p>
      </dgm:t>
    </dgm:pt>
    <dgm:pt modelId="{146EAFE0-46CD-432A-9DC0-BEE67FFC876B}">
      <dgm:prSet phldrT="[Text]"/>
      <dgm:spPr>
        <a:solidFill>
          <a:schemeClr val="accent1">
            <a:tint val="40000"/>
            <a:hueOff val="0"/>
            <a:satOff val="0"/>
            <a:lumOff val="0"/>
            <a:alpha val="38000"/>
          </a:schemeClr>
        </a:solidFill>
      </dgm:spPr>
      <dgm:t>
        <a:bodyPr/>
        <a:lstStyle/>
        <a:p>
          <a:r>
            <a:rPr lang="en-GB" b="1" dirty="0">
              <a:latin typeface="Arial" panose="020B0604020202020204" pitchFamily="34" charset="0"/>
              <a:cs typeface="Arial" panose="020B0604020202020204" pitchFamily="34" charset="0"/>
            </a:rPr>
            <a:t>Disadvantage: </a:t>
          </a:r>
          <a:r>
            <a:rPr lang="en-GB" dirty="0">
              <a:latin typeface="Arial" panose="020B0604020202020204" pitchFamily="34" charset="0"/>
              <a:cs typeface="Arial" panose="020B0604020202020204" pitchFamily="34" charset="0"/>
            </a:rPr>
            <a:t>Connectivity issues can distort answers or interrupt flow, especially during complex discussions.</a:t>
          </a:r>
        </a:p>
      </dgm:t>
    </dgm:pt>
    <dgm:pt modelId="{50B3176E-0855-4826-A97F-A12C7111DE64}" type="parTrans" cxnId="{0F55D81D-520F-40CF-8A98-C6594B5800D3}">
      <dgm:prSet/>
      <dgm:spPr/>
      <dgm:t>
        <a:bodyPr/>
        <a:lstStyle/>
        <a:p>
          <a:endParaRPr lang="en-GB"/>
        </a:p>
      </dgm:t>
    </dgm:pt>
    <dgm:pt modelId="{C8140437-6279-4F8F-8B11-BC805D942F26}" type="sibTrans" cxnId="{0F55D81D-520F-40CF-8A98-C6594B5800D3}">
      <dgm:prSet/>
      <dgm:spPr/>
      <dgm:t>
        <a:bodyPr/>
        <a:lstStyle/>
        <a:p>
          <a:endParaRPr lang="en-GB"/>
        </a:p>
      </dgm:t>
    </dgm:pt>
    <dgm:pt modelId="{1C45FAEA-8145-4F69-88A7-C12FAC0ED5F0}">
      <dgm:prSet phldrT="[Text]"/>
      <dgm:spPr>
        <a:solidFill>
          <a:schemeClr val="accent1">
            <a:hueOff val="0"/>
            <a:satOff val="0"/>
            <a:lumOff val="0"/>
            <a:alpha val="38000"/>
          </a:schemeClr>
        </a:solidFill>
      </dgm:spPr>
      <dgm:t>
        <a:bodyPr/>
        <a:lstStyle/>
        <a:p>
          <a:r>
            <a:rPr lang="en-GB" b="1" dirty="0">
              <a:solidFill>
                <a:schemeClr val="tx1"/>
              </a:solidFill>
              <a:latin typeface="Arial" panose="020B0604020202020204" pitchFamily="34" charset="0"/>
              <a:cs typeface="Arial" panose="020B0604020202020204" pitchFamily="34" charset="0"/>
            </a:rPr>
            <a:t>Accessibility &amp; Reach.</a:t>
          </a:r>
          <a:endParaRPr lang="en-GB" dirty="0"/>
        </a:p>
      </dgm:t>
    </dgm:pt>
    <dgm:pt modelId="{2018281D-566A-47BF-AA5F-551D2FB18D02}" type="parTrans" cxnId="{5776F6B4-73AD-4A55-88EC-95D20E4F158B}">
      <dgm:prSet/>
      <dgm:spPr/>
      <dgm:t>
        <a:bodyPr/>
        <a:lstStyle/>
        <a:p>
          <a:endParaRPr lang="en-GB"/>
        </a:p>
      </dgm:t>
    </dgm:pt>
    <dgm:pt modelId="{DA1F2DCF-6B8D-4DE0-A677-1FC7417F9CC1}" type="sibTrans" cxnId="{5776F6B4-73AD-4A55-88EC-95D20E4F158B}">
      <dgm:prSet/>
      <dgm:spPr/>
      <dgm:t>
        <a:bodyPr/>
        <a:lstStyle/>
        <a:p>
          <a:endParaRPr lang="en-GB"/>
        </a:p>
      </dgm:t>
    </dgm:pt>
    <dgm:pt modelId="{C3D362E9-EA8F-4911-B3CB-B931827513C3}">
      <dgm:prSet phldrT="[Text]"/>
      <dgm:spPr>
        <a:solidFill>
          <a:schemeClr val="accent1">
            <a:tint val="40000"/>
            <a:hueOff val="0"/>
            <a:satOff val="0"/>
            <a:lumOff val="0"/>
            <a:alpha val="38000"/>
          </a:schemeClr>
        </a:solidFill>
      </dgm:spPr>
      <dgm:t>
        <a:bodyPr/>
        <a:lstStyle/>
        <a:p>
          <a:r>
            <a:rPr lang="en-GB" b="1" dirty="0">
              <a:latin typeface="Arial" panose="020B0604020202020204" pitchFamily="34" charset="0"/>
              <a:cs typeface="Arial" panose="020B0604020202020204" pitchFamily="34" charset="0"/>
            </a:rPr>
            <a:t>Advantage: </a:t>
          </a:r>
          <a:r>
            <a:rPr lang="en-GB" dirty="0">
              <a:latin typeface="Arial" panose="020B0604020202020204" pitchFamily="34" charset="0"/>
              <a:cs typeface="Arial" panose="020B0604020202020204" pitchFamily="34" charset="0"/>
            </a:rPr>
            <a:t>Broadens access to remote and international applicants.</a:t>
          </a:r>
        </a:p>
      </dgm:t>
    </dgm:pt>
    <dgm:pt modelId="{9B24EC59-98FA-4E02-A5AF-B6D386AA4D6B}" type="parTrans" cxnId="{D50FFE5A-7459-45BD-880A-D4DCF6D23CDE}">
      <dgm:prSet/>
      <dgm:spPr/>
      <dgm:t>
        <a:bodyPr/>
        <a:lstStyle/>
        <a:p>
          <a:endParaRPr lang="en-GB"/>
        </a:p>
      </dgm:t>
    </dgm:pt>
    <dgm:pt modelId="{41406C3F-4ABF-42CA-9EE2-A2A811FE5EDA}" type="sibTrans" cxnId="{D50FFE5A-7459-45BD-880A-D4DCF6D23CDE}">
      <dgm:prSet/>
      <dgm:spPr/>
      <dgm:t>
        <a:bodyPr/>
        <a:lstStyle/>
        <a:p>
          <a:endParaRPr lang="en-GB"/>
        </a:p>
      </dgm:t>
    </dgm:pt>
    <dgm:pt modelId="{921A44E1-B260-44A0-90C6-44E01330B4D2}">
      <dgm:prSet phldrT="[Text]"/>
      <dgm:spPr>
        <a:solidFill>
          <a:schemeClr val="accent1">
            <a:tint val="40000"/>
            <a:hueOff val="0"/>
            <a:satOff val="0"/>
            <a:lumOff val="0"/>
            <a:alpha val="38000"/>
          </a:schemeClr>
        </a:solidFill>
      </dgm:spPr>
      <dgm:t>
        <a:bodyPr/>
        <a:lstStyle/>
        <a:p>
          <a:r>
            <a:rPr lang="en-GB" b="1" dirty="0">
              <a:latin typeface="Arial" panose="020B0604020202020204" pitchFamily="34" charset="0"/>
              <a:cs typeface="Arial" panose="020B0604020202020204" pitchFamily="34" charset="0"/>
            </a:rPr>
            <a:t>Disadvantage: </a:t>
          </a:r>
          <a:r>
            <a:rPr lang="en-GB" dirty="0">
              <a:latin typeface="Arial" panose="020B0604020202020204" pitchFamily="34" charset="0"/>
              <a:cs typeface="Arial" panose="020B0604020202020204" pitchFamily="34" charset="0"/>
            </a:rPr>
            <a:t>Limits exposure to workplace environment and team dynamics.</a:t>
          </a:r>
        </a:p>
      </dgm:t>
    </dgm:pt>
    <dgm:pt modelId="{1CF89A99-EB96-482D-8514-3FAB8AB08DFD}" type="parTrans" cxnId="{E69AE131-0DF5-4B9F-A7BC-D9E0670B0E2C}">
      <dgm:prSet/>
      <dgm:spPr/>
      <dgm:t>
        <a:bodyPr/>
        <a:lstStyle/>
        <a:p>
          <a:endParaRPr lang="en-GB"/>
        </a:p>
      </dgm:t>
    </dgm:pt>
    <dgm:pt modelId="{439B3A91-1FEC-4D1C-8D5F-D7353C7DC36B}" type="sibTrans" cxnId="{E69AE131-0DF5-4B9F-A7BC-D9E0670B0E2C}">
      <dgm:prSet/>
      <dgm:spPr/>
      <dgm:t>
        <a:bodyPr/>
        <a:lstStyle/>
        <a:p>
          <a:endParaRPr lang="en-GB"/>
        </a:p>
      </dgm:t>
    </dgm:pt>
    <dgm:pt modelId="{013EBD51-D26D-4C4A-B1F3-035119702352}" type="pres">
      <dgm:prSet presAssocID="{7A3AF51B-F7C6-4ED2-BE4B-5FA74AAA391E}" presName="Name0" presStyleCnt="0">
        <dgm:presLayoutVars>
          <dgm:dir/>
          <dgm:animLvl val="lvl"/>
          <dgm:resizeHandles val="exact"/>
        </dgm:presLayoutVars>
      </dgm:prSet>
      <dgm:spPr/>
    </dgm:pt>
    <dgm:pt modelId="{40A2771E-0C34-4499-AB0B-12D289299B73}" type="pres">
      <dgm:prSet presAssocID="{19AFF6E3-31A6-4CB3-A4F6-26DEC8B63703}" presName="linNode" presStyleCnt="0"/>
      <dgm:spPr/>
    </dgm:pt>
    <dgm:pt modelId="{496C31A1-E5C0-48AD-8FEF-392A5809BE51}" type="pres">
      <dgm:prSet presAssocID="{19AFF6E3-31A6-4CB3-A4F6-26DEC8B63703}" presName="parentText" presStyleLbl="node1" presStyleIdx="0" presStyleCnt="4" custScaleX="82405" custLinFactNeighborX="-3460" custLinFactNeighborY="208">
        <dgm:presLayoutVars>
          <dgm:chMax val="1"/>
          <dgm:bulletEnabled val="1"/>
        </dgm:presLayoutVars>
      </dgm:prSet>
      <dgm:spPr/>
    </dgm:pt>
    <dgm:pt modelId="{5A3B2577-F961-463B-B448-74101EA8B039}" type="pres">
      <dgm:prSet presAssocID="{19AFF6E3-31A6-4CB3-A4F6-26DEC8B63703}" presName="descendantText" presStyleLbl="alignAccFollowNode1" presStyleIdx="0" presStyleCnt="4" custScaleX="115237" custScaleY="117688">
        <dgm:presLayoutVars>
          <dgm:bulletEnabled val="1"/>
        </dgm:presLayoutVars>
      </dgm:prSet>
      <dgm:spPr/>
    </dgm:pt>
    <dgm:pt modelId="{86A1F5D4-6D64-4463-9DA1-345FC1722AF7}" type="pres">
      <dgm:prSet presAssocID="{49B935A8-8953-4A6F-8C43-E4C41D4FCA2A}" presName="sp" presStyleCnt="0"/>
      <dgm:spPr/>
    </dgm:pt>
    <dgm:pt modelId="{ED67C408-F870-4E0B-88BE-A96D73DA9FCF}" type="pres">
      <dgm:prSet presAssocID="{66C6ADC1-E4F5-4FEB-B12B-389D6C3E2E9E}" presName="linNode" presStyleCnt="0"/>
      <dgm:spPr/>
    </dgm:pt>
    <dgm:pt modelId="{EE616245-695B-4B0C-B6E6-EBE12144824D}" type="pres">
      <dgm:prSet presAssocID="{66C6ADC1-E4F5-4FEB-B12B-389D6C3E2E9E}" presName="parentText" presStyleLbl="node1" presStyleIdx="1" presStyleCnt="4" custScaleX="82405" custLinFactNeighborX="-3460" custLinFactNeighborY="208">
        <dgm:presLayoutVars>
          <dgm:chMax val="1"/>
          <dgm:bulletEnabled val="1"/>
        </dgm:presLayoutVars>
      </dgm:prSet>
      <dgm:spPr/>
    </dgm:pt>
    <dgm:pt modelId="{B1610D3D-68C2-48E7-B922-148B2A831695}" type="pres">
      <dgm:prSet presAssocID="{66C6ADC1-E4F5-4FEB-B12B-389D6C3E2E9E}" presName="descendantText" presStyleLbl="alignAccFollowNode1" presStyleIdx="1" presStyleCnt="4" custScaleX="110195" custScaleY="117688">
        <dgm:presLayoutVars>
          <dgm:bulletEnabled val="1"/>
        </dgm:presLayoutVars>
      </dgm:prSet>
      <dgm:spPr/>
    </dgm:pt>
    <dgm:pt modelId="{DE93B240-60AD-4E15-AD09-69C3E036A8DE}" type="pres">
      <dgm:prSet presAssocID="{DA4D4448-00FE-45A8-AC6A-5A97D9F95370}" presName="sp" presStyleCnt="0"/>
      <dgm:spPr/>
    </dgm:pt>
    <dgm:pt modelId="{994EE107-44A9-404D-A51D-222132FE2527}" type="pres">
      <dgm:prSet presAssocID="{1C51B299-3D41-43DF-9D81-307239AACBD4}" presName="linNode" presStyleCnt="0"/>
      <dgm:spPr/>
    </dgm:pt>
    <dgm:pt modelId="{47CD4F6D-0ECD-4C0E-A6EE-90015F22EAB5}" type="pres">
      <dgm:prSet presAssocID="{1C51B299-3D41-43DF-9D81-307239AACBD4}" presName="parentText" presStyleLbl="node1" presStyleIdx="2" presStyleCnt="4" custScaleX="82405" custLinFactNeighborX="-3460" custLinFactNeighborY="208">
        <dgm:presLayoutVars>
          <dgm:chMax val="1"/>
          <dgm:bulletEnabled val="1"/>
        </dgm:presLayoutVars>
      </dgm:prSet>
      <dgm:spPr/>
    </dgm:pt>
    <dgm:pt modelId="{243C0659-9036-47F4-92FC-54747A2A497C}" type="pres">
      <dgm:prSet presAssocID="{1C51B299-3D41-43DF-9D81-307239AACBD4}" presName="descendantText" presStyleLbl="alignAccFollowNode1" presStyleIdx="2" presStyleCnt="4" custScaleX="113929" custScaleY="117688">
        <dgm:presLayoutVars>
          <dgm:bulletEnabled val="1"/>
        </dgm:presLayoutVars>
      </dgm:prSet>
      <dgm:spPr/>
    </dgm:pt>
    <dgm:pt modelId="{BF896C5F-FC28-4D0F-8E61-7CFDDD520274}" type="pres">
      <dgm:prSet presAssocID="{F5333F70-B31B-4199-908D-091A3D182056}" presName="sp" presStyleCnt="0"/>
      <dgm:spPr/>
    </dgm:pt>
    <dgm:pt modelId="{5D9C585F-4714-4179-A585-ED9AC2D0B52F}" type="pres">
      <dgm:prSet presAssocID="{1C45FAEA-8145-4F69-88A7-C12FAC0ED5F0}" presName="linNode" presStyleCnt="0"/>
      <dgm:spPr/>
    </dgm:pt>
    <dgm:pt modelId="{39EE4F20-D18E-4178-96D5-6B6297BA74D9}" type="pres">
      <dgm:prSet presAssocID="{1C45FAEA-8145-4F69-88A7-C12FAC0ED5F0}" presName="parentText" presStyleLbl="node1" presStyleIdx="3" presStyleCnt="4" custScaleX="82405" custLinFactNeighborX="-3460" custLinFactNeighborY="208">
        <dgm:presLayoutVars>
          <dgm:chMax val="1"/>
          <dgm:bulletEnabled val="1"/>
        </dgm:presLayoutVars>
      </dgm:prSet>
      <dgm:spPr/>
    </dgm:pt>
    <dgm:pt modelId="{728499CB-13FE-4D10-A73F-0425FF1C3A89}" type="pres">
      <dgm:prSet presAssocID="{1C45FAEA-8145-4F69-88A7-C12FAC0ED5F0}" presName="descendantText" presStyleLbl="alignAccFollowNode1" presStyleIdx="3" presStyleCnt="4" custScaleX="110196" custScaleY="117688">
        <dgm:presLayoutVars>
          <dgm:bulletEnabled val="1"/>
        </dgm:presLayoutVars>
      </dgm:prSet>
      <dgm:spPr/>
    </dgm:pt>
  </dgm:ptLst>
  <dgm:cxnLst>
    <dgm:cxn modelId="{E4102710-0DCF-48C5-B23B-43B6F8047FCB}" type="presOf" srcId="{921A44E1-B260-44A0-90C6-44E01330B4D2}" destId="{728499CB-13FE-4D10-A73F-0425FF1C3A89}" srcOrd="0" destOrd="1" presId="urn:microsoft.com/office/officeart/2005/8/layout/vList5"/>
    <dgm:cxn modelId="{0F55D81D-520F-40CF-8A98-C6594B5800D3}" srcId="{1C51B299-3D41-43DF-9D81-307239AACBD4}" destId="{146EAFE0-46CD-432A-9DC0-BEE67FFC876B}" srcOrd="1" destOrd="0" parTransId="{50B3176E-0855-4826-A97F-A12C7111DE64}" sibTransId="{C8140437-6279-4F8F-8B11-BC805D942F26}"/>
    <dgm:cxn modelId="{1CD53027-6A37-4733-B700-0DBAF1F4E238}" srcId="{19AFF6E3-31A6-4CB3-A4F6-26DEC8B63703}" destId="{61D03F1B-64CB-47EC-8121-DD81791909C0}" srcOrd="0" destOrd="0" parTransId="{424BFA72-9809-4124-B7CE-754004C69F5E}" sibTransId="{D19ABEF1-82B0-4909-A5B8-18618E8C906A}"/>
    <dgm:cxn modelId="{4778C32C-0482-4670-B057-F992B8187ABD}" type="presOf" srcId="{D0ABE85A-5394-46A9-8DB5-CE59E65A6FED}" destId="{B1610D3D-68C2-48E7-B922-148B2A831695}" srcOrd="0" destOrd="0" presId="urn:microsoft.com/office/officeart/2005/8/layout/vList5"/>
    <dgm:cxn modelId="{E69AE131-0DF5-4B9F-A7BC-D9E0670B0E2C}" srcId="{1C45FAEA-8145-4F69-88A7-C12FAC0ED5F0}" destId="{921A44E1-B260-44A0-90C6-44E01330B4D2}" srcOrd="1" destOrd="0" parTransId="{1CF89A99-EB96-482D-8514-3FAB8AB08DFD}" sibTransId="{439B3A91-1FEC-4D1C-8D5F-D7353C7DC36B}"/>
    <dgm:cxn modelId="{66043C33-A073-4F7A-A20D-071511156668}" type="presOf" srcId="{7A3AF51B-F7C6-4ED2-BE4B-5FA74AAA391E}" destId="{013EBD51-D26D-4C4A-B1F3-035119702352}" srcOrd="0" destOrd="0" presId="urn:microsoft.com/office/officeart/2005/8/layout/vList5"/>
    <dgm:cxn modelId="{636E1660-6103-4CC5-980B-9D80D613F63F}" type="presOf" srcId="{66C6ADC1-E4F5-4FEB-B12B-389D6C3E2E9E}" destId="{EE616245-695B-4B0C-B6E6-EBE12144824D}" srcOrd="0" destOrd="0" presId="urn:microsoft.com/office/officeart/2005/8/layout/vList5"/>
    <dgm:cxn modelId="{14514445-FC63-48C4-A334-91FE4991A0F9}" srcId="{7A3AF51B-F7C6-4ED2-BE4B-5FA74AAA391E}" destId="{19AFF6E3-31A6-4CB3-A4F6-26DEC8B63703}" srcOrd="0" destOrd="0" parTransId="{73E76704-5F19-4FB7-93CB-2E32B75A1FDB}" sibTransId="{49B935A8-8953-4A6F-8C43-E4C41D4FCA2A}"/>
    <dgm:cxn modelId="{3E09DB67-BAAC-45E5-BAF8-72148924D2CF}" srcId="{1C51B299-3D41-43DF-9D81-307239AACBD4}" destId="{2ADEDAC4-F1A0-422A-897D-017BA4D8E34E}" srcOrd="0" destOrd="0" parTransId="{6AC67259-DBC7-4C96-AADC-8C91603DD29A}" sibTransId="{6A5848EA-0C8A-4C49-B8C0-59EF88448DC7}"/>
    <dgm:cxn modelId="{338F474C-7765-4A41-9E9D-36F969DBB16B}" srcId="{66C6ADC1-E4F5-4FEB-B12B-389D6C3E2E9E}" destId="{D0ABE85A-5394-46A9-8DB5-CE59E65A6FED}" srcOrd="0" destOrd="0" parTransId="{10727ABA-C14E-48A9-B5B5-0E477AD01E6D}" sibTransId="{95515E5B-7557-463E-B764-495E05522447}"/>
    <dgm:cxn modelId="{27CCD373-9F51-43AB-920D-84CE6C680412}" type="presOf" srcId="{C3D362E9-EA8F-4911-B3CB-B931827513C3}" destId="{728499CB-13FE-4D10-A73F-0425FF1C3A89}" srcOrd="0" destOrd="0" presId="urn:microsoft.com/office/officeart/2005/8/layout/vList5"/>
    <dgm:cxn modelId="{1969EB73-B019-4BEE-ACB1-62BD39082856}" type="presOf" srcId="{2ADEDAC4-F1A0-422A-897D-017BA4D8E34E}" destId="{243C0659-9036-47F4-92FC-54747A2A497C}" srcOrd="0" destOrd="0" presId="urn:microsoft.com/office/officeart/2005/8/layout/vList5"/>
    <dgm:cxn modelId="{D50FFE5A-7459-45BD-880A-D4DCF6D23CDE}" srcId="{1C45FAEA-8145-4F69-88A7-C12FAC0ED5F0}" destId="{C3D362E9-EA8F-4911-B3CB-B931827513C3}" srcOrd="0" destOrd="0" parTransId="{9B24EC59-98FA-4E02-A5AF-B6D386AA4D6B}" sibTransId="{41406C3F-4ABF-42CA-9EE2-A2A811FE5EDA}"/>
    <dgm:cxn modelId="{5CD94F7E-F365-41C7-9940-893890143363}" type="presOf" srcId="{146EAFE0-46CD-432A-9DC0-BEE67FFC876B}" destId="{243C0659-9036-47F4-92FC-54747A2A497C}" srcOrd="0" destOrd="1" presId="urn:microsoft.com/office/officeart/2005/8/layout/vList5"/>
    <dgm:cxn modelId="{85B8499C-DF22-463D-ABF9-DC70F7591272}" type="presOf" srcId="{61D03F1B-64CB-47EC-8121-DD81791909C0}" destId="{5A3B2577-F961-463B-B448-74101EA8B039}" srcOrd="0" destOrd="0" presId="urn:microsoft.com/office/officeart/2005/8/layout/vList5"/>
    <dgm:cxn modelId="{82CEA4A7-F6EE-4000-97AC-0B8CB5DAF559}" type="presOf" srcId="{1C45FAEA-8145-4F69-88A7-C12FAC0ED5F0}" destId="{39EE4F20-D18E-4178-96D5-6B6297BA74D9}" srcOrd="0" destOrd="0" presId="urn:microsoft.com/office/officeart/2005/8/layout/vList5"/>
    <dgm:cxn modelId="{5776F6B4-73AD-4A55-88EC-95D20E4F158B}" srcId="{7A3AF51B-F7C6-4ED2-BE4B-5FA74AAA391E}" destId="{1C45FAEA-8145-4F69-88A7-C12FAC0ED5F0}" srcOrd="3" destOrd="0" parTransId="{2018281D-566A-47BF-AA5F-551D2FB18D02}" sibTransId="{DA1F2DCF-6B8D-4DE0-A677-1FC7417F9CC1}"/>
    <dgm:cxn modelId="{8D9525BD-62C4-4647-8EC6-189CE7095CD9}" srcId="{66C6ADC1-E4F5-4FEB-B12B-389D6C3E2E9E}" destId="{05E10284-38B8-41EE-A930-C561EE6D27E2}" srcOrd="1" destOrd="0" parTransId="{07CC022C-F38B-486D-AC82-6B84BF1F9E25}" sibTransId="{F5D911CD-526B-4D53-8EA2-75755EC9941B}"/>
    <dgm:cxn modelId="{F025B3C0-6D6B-4A45-AAC1-C4F374A8C1C8}" srcId="{19AFF6E3-31A6-4CB3-A4F6-26DEC8B63703}" destId="{3910ED8D-0AAF-4BF0-B908-1D108B55E5B8}" srcOrd="1" destOrd="0" parTransId="{DA149B31-F634-4F1B-82BF-7E6118B39294}" sibTransId="{E1DF4E13-5122-4EDF-A679-60788A01192C}"/>
    <dgm:cxn modelId="{7F2A9CC4-7480-4701-8BEB-357EA92BCAA4}" srcId="{7A3AF51B-F7C6-4ED2-BE4B-5FA74AAA391E}" destId="{66C6ADC1-E4F5-4FEB-B12B-389D6C3E2E9E}" srcOrd="1" destOrd="0" parTransId="{BF4FF1A8-67E8-4E9D-99E7-DFEE5B0FB15E}" sibTransId="{DA4D4448-00FE-45A8-AC6A-5A97D9F95370}"/>
    <dgm:cxn modelId="{7A36BCD6-BFF8-4FB4-9B5F-EB7E7902C728}" type="presOf" srcId="{05E10284-38B8-41EE-A930-C561EE6D27E2}" destId="{B1610D3D-68C2-48E7-B922-148B2A831695}" srcOrd="0" destOrd="1" presId="urn:microsoft.com/office/officeart/2005/8/layout/vList5"/>
    <dgm:cxn modelId="{89AE7DDF-1C18-4BA5-805E-1674CDB0AABC}" srcId="{7A3AF51B-F7C6-4ED2-BE4B-5FA74AAA391E}" destId="{1C51B299-3D41-43DF-9D81-307239AACBD4}" srcOrd="2" destOrd="0" parTransId="{A7D7C8C1-4A21-44AB-88C1-E8A7494A6F0A}" sibTransId="{F5333F70-B31B-4199-908D-091A3D182056}"/>
    <dgm:cxn modelId="{23586EF1-D8C0-4BA5-AD21-254A39AA2E0F}" type="presOf" srcId="{3910ED8D-0AAF-4BF0-B908-1D108B55E5B8}" destId="{5A3B2577-F961-463B-B448-74101EA8B039}" srcOrd="0" destOrd="1" presId="urn:microsoft.com/office/officeart/2005/8/layout/vList5"/>
    <dgm:cxn modelId="{B49816F2-2773-44F3-9610-0A9391E450D4}" type="presOf" srcId="{1C51B299-3D41-43DF-9D81-307239AACBD4}" destId="{47CD4F6D-0ECD-4C0E-A6EE-90015F22EAB5}" srcOrd="0" destOrd="0" presId="urn:microsoft.com/office/officeart/2005/8/layout/vList5"/>
    <dgm:cxn modelId="{932792FF-1A46-4DB2-955A-10E1F1F882AC}" type="presOf" srcId="{19AFF6E3-31A6-4CB3-A4F6-26DEC8B63703}" destId="{496C31A1-E5C0-48AD-8FEF-392A5809BE51}" srcOrd="0" destOrd="0" presId="urn:microsoft.com/office/officeart/2005/8/layout/vList5"/>
    <dgm:cxn modelId="{FE5B86E3-372F-4681-9BAF-C415073E0830}" type="presParOf" srcId="{013EBD51-D26D-4C4A-B1F3-035119702352}" destId="{40A2771E-0C34-4499-AB0B-12D289299B73}" srcOrd="0" destOrd="0" presId="urn:microsoft.com/office/officeart/2005/8/layout/vList5"/>
    <dgm:cxn modelId="{C8BDB48A-F678-4E17-96BC-48E0363B32C5}" type="presParOf" srcId="{40A2771E-0C34-4499-AB0B-12D289299B73}" destId="{496C31A1-E5C0-48AD-8FEF-392A5809BE51}" srcOrd="0" destOrd="0" presId="urn:microsoft.com/office/officeart/2005/8/layout/vList5"/>
    <dgm:cxn modelId="{5A218642-9F42-47D3-AD0E-A68D19C0CFC6}" type="presParOf" srcId="{40A2771E-0C34-4499-AB0B-12D289299B73}" destId="{5A3B2577-F961-463B-B448-74101EA8B039}" srcOrd="1" destOrd="0" presId="urn:microsoft.com/office/officeart/2005/8/layout/vList5"/>
    <dgm:cxn modelId="{A0BF090D-BC0C-4633-AAE2-89D57D799382}" type="presParOf" srcId="{013EBD51-D26D-4C4A-B1F3-035119702352}" destId="{86A1F5D4-6D64-4463-9DA1-345FC1722AF7}" srcOrd="1" destOrd="0" presId="urn:microsoft.com/office/officeart/2005/8/layout/vList5"/>
    <dgm:cxn modelId="{2A7E8CB2-9535-46F4-8F8C-D9FFEFCEC13D}" type="presParOf" srcId="{013EBD51-D26D-4C4A-B1F3-035119702352}" destId="{ED67C408-F870-4E0B-88BE-A96D73DA9FCF}" srcOrd="2" destOrd="0" presId="urn:microsoft.com/office/officeart/2005/8/layout/vList5"/>
    <dgm:cxn modelId="{142C0918-C9FC-4273-8101-8F19D388B3A9}" type="presParOf" srcId="{ED67C408-F870-4E0B-88BE-A96D73DA9FCF}" destId="{EE616245-695B-4B0C-B6E6-EBE12144824D}" srcOrd="0" destOrd="0" presId="urn:microsoft.com/office/officeart/2005/8/layout/vList5"/>
    <dgm:cxn modelId="{C705F8D5-E4EC-40AF-BDD5-58BB37AF1DE3}" type="presParOf" srcId="{ED67C408-F870-4E0B-88BE-A96D73DA9FCF}" destId="{B1610D3D-68C2-48E7-B922-148B2A831695}" srcOrd="1" destOrd="0" presId="urn:microsoft.com/office/officeart/2005/8/layout/vList5"/>
    <dgm:cxn modelId="{ED0E38C9-4E39-4B4A-90A9-120CF4416C26}" type="presParOf" srcId="{013EBD51-D26D-4C4A-B1F3-035119702352}" destId="{DE93B240-60AD-4E15-AD09-69C3E036A8DE}" srcOrd="3" destOrd="0" presId="urn:microsoft.com/office/officeart/2005/8/layout/vList5"/>
    <dgm:cxn modelId="{999DDDD6-3712-4E4A-8D71-434BE93725E6}" type="presParOf" srcId="{013EBD51-D26D-4C4A-B1F3-035119702352}" destId="{994EE107-44A9-404D-A51D-222132FE2527}" srcOrd="4" destOrd="0" presId="urn:microsoft.com/office/officeart/2005/8/layout/vList5"/>
    <dgm:cxn modelId="{7BACE1D4-B3C0-4F22-93E9-0592EE1AA76C}" type="presParOf" srcId="{994EE107-44A9-404D-A51D-222132FE2527}" destId="{47CD4F6D-0ECD-4C0E-A6EE-90015F22EAB5}" srcOrd="0" destOrd="0" presId="urn:microsoft.com/office/officeart/2005/8/layout/vList5"/>
    <dgm:cxn modelId="{6E6FD84C-D2AE-4AE8-A2CB-80698E98B4A5}" type="presParOf" srcId="{994EE107-44A9-404D-A51D-222132FE2527}" destId="{243C0659-9036-47F4-92FC-54747A2A497C}" srcOrd="1" destOrd="0" presId="urn:microsoft.com/office/officeart/2005/8/layout/vList5"/>
    <dgm:cxn modelId="{5E16D885-8D17-406B-B541-B68542E272A4}" type="presParOf" srcId="{013EBD51-D26D-4C4A-B1F3-035119702352}" destId="{BF896C5F-FC28-4D0F-8E61-7CFDDD520274}" srcOrd="5" destOrd="0" presId="urn:microsoft.com/office/officeart/2005/8/layout/vList5"/>
    <dgm:cxn modelId="{5BC5E4C4-D97B-47DC-8361-4D2E8E1EFAD4}" type="presParOf" srcId="{013EBD51-D26D-4C4A-B1F3-035119702352}" destId="{5D9C585F-4714-4179-A585-ED9AC2D0B52F}" srcOrd="6" destOrd="0" presId="urn:microsoft.com/office/officeart/2005/8/layout/vList5"/>
    <dgm:cxn modelId="{9296E430-5A16-4F47-87AB-1D0B236B14D0}" type="presParOf" srcId="{5D9C585F-4714-4179-A585-ED9AC2D0B52F}" destId="{39EE4F20-D18E-4178-96D5-6B6297BA74D9}" srcOrd="0" destOrd="0" presId="urn:microsoft.com/office/officeart/2005/8/layout/vList5"/>
    <dgm:cxn modelId="{7FAFFFC7-F5D3-4D65-B49D-81586EADDFC3}" type="presParOf" srcId="{5D9C585F-4714-4179-A585-ED9AC2D0B52F}" destId="{728499CB-13FE-4D10-A73F-0425FF1C3A89}" srcOrd="1" destOrd="0" presId="urn:microsoft.com/office/officeart/2005/8/layout/vList5"/>
  </dgm:cxnLst>
  <dgm:bg>
    <a:solidFill>
      <a:schemeClr val="accent1">
        <a:alpha val="29000"/>
      </a:schemeClr>
    </a:solidFill>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2B2CBA-C209-4274-A9F9-465044783F22}">
      <dsp:nvSpPr>
        <dsp:cNvPr id="0" name=""/>
        <dsp:cNvSpPr/>
      </dsp:nvSpPr>
      <dsp:spPr>
        <a:xfrm>
          <a:off x="9093" y="0"/>
          <a:ext cx="1256484" cy="6110190"/>
        </a:xfrm>
        <a:prstGeom prst="roundRect">
          <a:avLst>
            <a:gd name="adj" fmla="val 10000"/>
          </a:avLst>
        </a:prstGeom>
        <a:solidFill>
          <a:schemeClr val="accent1">
            <a:hueOff val="0"/>
            <a:satOff val="0"/>
            <a:lumOff val="0"/>
            <a:alpha val="46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solidFill>
                <a:schemeClr val="tx1"/>
              </a:solidFill>
              <a:latin typeface="Arial" panose="020B0604020202020204" pitchFamily="34" charset="0"/>
              <a:cs typeface="Arial" panose="020B0604020202020204" pitchFamily="34" charset="0"/>
            </a:rPr>
            <a:t> Workforce Planning </a:t>
          </a:r>
        </a:p>
        <a:p>
          <a:pPr marL="0" lvl="0" indent="0" algn="just" defTabSz="577850">
            <a:lnSpc>
              <a:spcPct val="90000"/>
            </a:lnSpc>
            <a:spcBef>
              <a:spcPct val="0"/>
            </a:spcBef>
            <a:spcAft>
              <a:spcPct val="35000"/>
            </a:spcAft>
            <a:buNone/>
          </a:pPr>
          <a:r>
            <a:rPr lang="en-GB" sz="1300" kern="1200" dirty="0">
              <a:solidFill>
                <a:schemeClr val="tx1"/>
              </a:solidFill>
              <a:latin typeface="Arial" panose="020B0604020202020204" pitchFamily="34" charset="0"/>
              <a:cs typeface="Arial" panose="020B0604020202020204" pitchFamily="34" charset="0"/>
            </a:rPr>
            <a:t>• 	</a:t>
          </a:r>
          <a:r>
            <a:rPr lang="en-GB" sz="1300" b="0" i="0" kern="1200" dirty="0">
              <a:solidFill>
                <a:schemeClr val="tx1"/>
              </a:solidFill>
              <a:latin typeface="Arial" panose="020B0604020202020204" pitchFamily="34" charset="0"/>
              <a:cs typeface="Arial" panose="020B0604020202020204" pitchFamily="34" charset="0"/>
            </a:rPr>
            <a:t>Match the role with strategic goals of company by identifying risk gaps (Leatherbarrow and Fletcher, 2019).</a:t>
          </a:r>
        </a:p>
        <a:p>
          <a:pPr marL="0" lvl="0" indent="0" algn="just" defTabSz="577850">
            <a:lnSpc>
              <a:spcPct val="90000"/>
            </a:lnSpc>
            <a:spcBef>
              <a:spcPct val="0"/>
            </a:spcBef>
            <a:spcAft>
              <a:spcPct val="35000"/>
            </a:spcAft>
            <a:buNone/>
          </a:pPr>
          <a:r>
            <a:rPr lang="en-GB" sz="1300" kern="1200" dirty="0">
              <a:solidFill>
                <a:schemeClr val="tx1"/>
              </a:solidFill>
              <a:latin typeface="Arial" panose="020B0604020202020204" pitchFamily="34" charset="0"/>
              <a:cs typeface="Arial" panose="020B0604020202020204" pitchFamily="34" charset="0"/>
            </a:rPr>
            <a:t>•	</a:t>
          </a:r>
          <a:r>
            <a:rPr lang="en-GB" sz="1300" b="0" i="0" kern="1200" dirty="0">
              <a:solidFill>
                <a:schemeClr val="tx1"/>
              </a:solidFill>
              <a:latin typeface="Arial" panose="020B0604020202020204" pitchFamily="34" charset="0"/>
              <a:cs typeface="Arial" panose="020B0604020202020204" pitchFamily="34" charset="0"/>
            </a:rPr>
            <a:t>Create a transparent job profile using structured models.</a:t>
          </a:r>
        </a:p>
        <a:p>
          <a:pPr marL="0" lvl="0" indent="0" algn="just" defTabSz="577850">
            <a:lnSpc>
              <a:spcPct val="90000"/>
            </a:lnSpc>
            <a:spcBef>
              <a:spcPct val="0"/>
            </a:spcBef>
            <a:spcAft>
              <a:spcPct val="35000"/>
            </a:spcAft>
            <a:buNone/>
          </a:pPr>
          <a:endParaRPr lang="en-GB" sz="1300" b="0" i="0" kern="1200" dirty="0">
            <a:solidFill>
              <a:schemeClr val="tx1"/>
            </a:solidFill>
            <a:latin typeface="Arial" panose="020B0604020202020204" pitchFamily="34" charset="0"/>
            <a:cs typeface="Arial" panose="020B0604020202020204" pitchFamily="34" charset="0"/>
          </a:endParaRPr>
        </a:p>
        <a:p>
          <a:pPr marL="0" lvl="0" indent="0" algn="just" defTabSz="577850">
            <a:lnSpc>
              <a:spcPct val="90000"/>
            </a:lnSpc>
            <a:spcBef>
              <a:spcPct val="0"/>
            </a:spcBef>
            <a:spcAft>
              <a:spcPct val="35000"/>
            </a:spcAft>
            <a:buNone/>
          </a:pPr>
          <a:r>
            <a:rPr lang="en-GB" sz="1300" kern="1200" dirty="0">
              <a:solidFill>
                <a:schemeClr val="tx1"/>
              </a:solidFill>
              <a:latin typeface="Arial" panose="020B0604020202020204" pitchFamily="34" charset="0"/>
              <a:cs typeface="Arial" panose="020B0604020202020204" pitchFamily="34" charset="0"/>
            </a:rPr>
            <a:t>•</a:t>
          </a:r>
          <a:r>
            <a:rPr lang="en-GB" sz="1300" b="0" i="0" kern="1200" dirty="0">
              <a:solidFill>
                <a:schemeClr val="tx1"/>
              </a:solidFill>
              <a:latin typeface="Arial" panose="020B0604020202020204" pitchFamily="34" charset="0"/>
              <a:cs typeface="Arial" panose="020B0604020202020204" pitchFamily="34" charset="0"/>
            </a:rPr>
            <a:t>Embed mutual values into the role's core responsibilities</a:t>
          </a:r>
          <a:br>
            <a:rPr lang="en-GB" sz="1300" kern="1200" dirty="0">
              <a:solidFill>
                <a:schemeClr val="tx1"/>
              </a:solidFill>
              <a:latin typeface="Arial" panose="020B0604020202020204" pitchFamily="34" charset="0"/>
              <a:cs typeface="Arial" panose="020B0604020202020204" pitchFamily="34" charset="0"/>
            </a:rPr>
          </a:br>
          <a:endParaRPr lang="en-GB" sz="1300" kern="1200" dirty="0">
            <a:solidFill>
              <a:schemeClr val="tx1"/>
            </a:solidFill>
            <a:latin typeface="Arial" panose="020B0604020202020204" pitchFamily="34" charset="0"/>
            <a:cs typeface="Arial" panose="020B0604020202020204" pitchFamily="34" charset="0"/>
          </a:endParaRPr>
        </a:p>
      </dsp:txBody>
      <dsp:txXfrm>
        <a:off x="45894" y="36801"/>
        <a:ext cx="1182882" cy="6036588"/>
      </dsp:txXfrm>
    </dsp:sp>
    <dsp:sp modelId="{6624E656-D198-46BC-A6CE-5511D4C5D2C2}">
      <dsp:nvSpPr>
        <dsp:cNvPr id="0" name=""/>
        <dsp:cNvSpPr/>
      </dsp:nvSpPr>
      <dsp:spPr>
        <a:xfrm>
          <a:off x="1391226" y="2899290"/>
          <a:ext cx="266374" cy="31160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1391226" y="2961612"/>
        <a:ext cx="186462" cy="186964"/>
      </dsp:txXfrm>
    </dsp:sp>
    <dsp:sp modelId="{83B3AD9C-089A-44EE-B74C-9F892E22D8FD}">
      <dsp:nvSpPr>
        <dsp:cNvPr id="0" name=""/>
        <dsp:cNvSpPr/>
      </dsp:nvSpPr>
      <dsp:spPr>
        <a:xfrm>
          <a:off x="1768172" y="0"/>
          <a:ext cx="1256484" cy="6110190"/>
        </a:xfrm>
        <a:prstGeom prst="roundRect">
          <a:avLst>
            <a:gd name="adj" fmla="val 10000"/>
          </a:avLst>
        </a:prstGeom>
        <a:solidFill>
          <a:schemeClr val="accent1">
            <a:hueOff val="0"/>
            <a:satOff val="0"/>
            <a:lumOff val="0"/>
            <a:alpha val="46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solidFill>
                <a:schemeClr val="tx1"/>
              </a:solidFill>
              <a:latin typeface="Arial" panose="020B0604020202020204" pitchFamily="34" charset="0"/>
              <a:cs typeface="Arial" panose="020B0604020202020204" pitchFamily="34" charset="0"/>
            </a:rPr>
            <a:t>Attraction &amp; Advertising</a:t>
          </a:r>
        </a:p>
        <a:p>
          <a:pPr marL="0" lvl="0" indent="0" algn="just" defTabSz="577850">
            <a:lnSpc>
              <a:spcPct val="90000"/>
            </a:lnSpc>
            <a:spcBef>
              <a:spcPct val="0"/>
            </a:spcBef>
            <a:spcAft>
              <a:spcPct val="35000"/>
            </a:spcAft>
            <a:buNone/>
          </a:pPr>
          <a:r>
            <a:rPr lang="en-GB" sz="1300" kern="1200" dirty="0">
              <a:solidFill>
                <a:schemeClr val="tx1"/>
              </a:solidFill>
              <a:latin typeface="Arial" panose="020B0604020202020204" pitchFamily="34" charset="0"/>
              <a:cs typeface="Arial" panose="020B0604020202020204" pitchFamily="34" charset="0"/>
            </a:rPr>
            <a:t>• 	</a:t>
          </a:r>
          <a:r>
            <a:rPr lang="en-GB" sz="1300" b="0" i="0" kern="1200" dirty="0">
              <a:solidFill>
                <a:schemeClr val="tx1"/>
              </a:solidFill>
              <a:latin typeface="Arial" panose="020B0604020202020204" pitchFamily="34" charset="0"/>
              <a:cs typeface="Arial" panose="020B0604020202020204" pitchFamily="34" charset="0"/>
            </a:rPr>
            <a:t>Use a variety of channels to find candidates.</a:t>
          </a:r>
        </a:p>
        <a:p>
          <a:pPr marL="0" lvl="0" indent="0" algn="just" defTabSz="577850">
            <a:lnSpc>
              <a:spcPct val="90000"/>
            </a:lnSpc>
            <a:spcBef>
              <a:spcPct val="0"/>
            </a:spcBef>
            <a:spcAft>
              <a:spcPct val="35000"/>
            </a:spcAft>
            <a:buNone/>
          </a:pPr>
          <a:r>
            <a:rPr lang="en-GB" sz="1300" kern="1200" dirty="0">
              <a:solidFill>
                <a:schemeClr val="tx1"/>
              </a:solidFill>
              <a:latin typeface="Arial" panose="020B0604020202020204" pitchFamily="34" charset="0"/>
              <a:cs typeface="Arial" panose="020B0604020202020204" pitchFamily="34" charset="0"/>
            </a:rPr>
            <a:t>• 	</a:t>
          </a:r>
          <a:r>
            <a:rPr lang="en-GB" sz="1300" b="0" i="0" kern="1200" dirty="0">
              <a:solidFill>
                <a:schemeClr val="tx1"/>
              </a:solidFill>
              <a:latin typeface="Arial" panose="020B0604020202020204" pitchFamily="34" charset="0"/>
              <a:cs typeface="Arial" panose="020B0604020202020204" pitchFamily="34" charset="0"/>
            </a:rPr>
            <a:t>Attract a match in values (Rees, 2015).</a:t>
          </a:r>
          <a:endParaRPr lang="en-GB" sz="1300" kern="1200" dirty="0">
            <a:solidFill>
              <a:schemeClr val="tx1"/>
            </a:solidFill>
            <a:latin typeface="Arial" panose="020B0604020202020204" pitchFamily="34" charset="0"/>
            <a:cs typeface="Arial" panose="020B0604020202020204" pitchFamily="34" charset="0"/>
          </a:endParaRPr>
        </a:p>
        <a:p>
          <a:pPr marL="0" lvl="0" indent="0" algn="just" defTabSz="577850">
            <a:lnSpc>
              <a:spcPct val="90000"/>
            </a:lnSpc>
            <a:spcBef>
              <a:spcPct val="0"/>
            </a:spcBef>
            <a:spcAft>
              <a:spcPct val="35000"/>
            </a:spcAft>
            <a:buNone/>
          </a:pPr>
          <a:r>
            <a:rPr lang="en-GB" sz="1300" kern="1200" dirty="0">
              <a:solidFill>
                <a:schemeClr val="tx1"/>
              </a:solidFill>
              <a:latin typeface="Arial" panose="020B0604020202020204" pitchFamily="34" charset="0"/>
              <a:cs typeface="Arial" panose="020B0604020202020204" pitchFamily="34" charset="0"/>
            </a:rPr>
            <a:t>• 	</a:t>
          </a:r>
          <a:r>
            <a:rPr lang="en-GB" sz="1300" b="0" i="0" kern="1200" dirty="0">
              <a:solidFill>
                <a:schemeClr val="tx1"/>
              </a:solidFill>
              <a:latin typeface="Arial" panose="020B0604020202020204" pitchFamily="34" charset="0"/>
              <a:cs typeface="Arial" panose="020B0604020202020204" pitchFamily="34" charset="0"/>
            </a:rPr>
            <a:t>Apply language that does not exclude any groups for diversity in hiring. </a:t>
          </a:r>
          <a:br>
            <a:rPr lang="en-GB" sz="1300" kern="1200" dirty="0">
              <a:solidFill>
                <a:schemeClr val="tx1"/>
              </a:solidFill>
              <a:latin typeface="Arial" panose="020B0604020202020204" pitchFamily="34" charset="0"/>
              <a:cs typeface="Arial" panose="020B0604020202020204" pitchFamily="34" charset="0"/>
            </a:rPr>
          </a:br>
          <a:endParaRPr lang="en-GB" sz="1300" kern="1200" dirty="0">
            <a:solidFill>
              <a:schemeClr val="tx1"/>
            </a:solidFill>
            <a:latin typeface="Arial" panose="020B0604020202020204" pitchFamily="34" charset="0"/>
            <a:cs typeface="Arial" panose="020B0604020202020204" pitchFamily="34" charset="0"/>
          </a:endParaRPr>
        </a:p>
      </dsp:txBody>
      <dsp:txXfrm>
        <a:off x="1804973" y="36801"/>
        <a:ext cx="1182882" cy="6036588"/>
      </dsp:txXfrm>
    </dsp:sp>
    <dsp:sp modelId="{59FA1D6B-DF2D-4CF0-9A3C-D6CC820D2D05}">
      <dsp:nvSpPr>
        <dsp:cNvPr id="0" name=""/>
        <dsp:cNvSpPr/>
      </dsp:nvSpPr>
      <dsp:spPr>
        <a:xfrm>
          <a:off x="3150304" y="2899290"/>
          <a:ext cx="266374" cy="31160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3150304" y="2961612"/>
        <a:ext cx="186462" cy="186964"/>
      </dsp:txXfrm>
    </dsp:sp>
    <dsp:sp modelId="{C87671A9-FF2E-41A0-8678-0EFE71D99F50}">
      <dsp:nvSpPr>
        <dsp:cNvPr id="0" name=""/>
        <dsp:cNvSpPr/>
      </dsp:nvSpPr>
      <dsp:spPr>
        <a:xfrm>
          <a:off x="3527250" y="0"/>
          <a:ext cx="1256484" cy="6110190"/>
        </a:xfrm>
        <a:prstGeom prst="roundRect">
          <a:avLst>
            <a:gd name="adj" fmla="val 10000"/>
          </a:avLst>
        </a:prstGeom>
        <a:solidFill>
          <a:schemeClr val="accent1">
            <a:hueOff val="0"/>
            <a:satOff val="0"/>
            <a:lumOff val="0"/>
            <a:alpha val="46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chemeClr val="tx1"/>
              </a:solidFill>
              <a:latin typeface="Arial" panose="020B0604020202020204" pitchFamily="34" charset="0"/>
              <a:cs typeface="Arial" panose="020B0604020202020204" pitchFamily="34" charset="0"/>
            </a:rPr>
            <a:t> </a:t>
          </a:r>
          <a:r>
            <a:rPr lang="en-GB" sz="1300" b="1" kern="1200" dirty="0">
              <a:solidFill>
                <a:schemeClr val="tx1"/>
              </a:solidFill>
              <a:latin typeface="Arial" panose="020B0604020202020204" pitchFamily="34" charset="0"/>
              <a:cs typeface="Arial" panose="020B0604020202020204" pitchFamily="34" charset="0"/>
            </a:rPr>
            <a:t>Application &amp; Screening</a:t>
          </a:r>
        </a:p>
        <a:p>
          <a:pPr marL="0" lvl="0" indent="0" algn="just" defTabSz="577850">
            <a:lnSpc>
              <a:spcPct val="90000"/>
            </a:lnSpc>
            <a:spcBef>
              <a:spcPct val="0"/>
            </a:spcBef>
            <a:spcAft>
              <a:spcPct val="35000"/>
            </a:spcAft>
            <a:buNone/>
          </a:pPr>
          <a:r>
            <a:rPr lang="en-GB" sz="1300" kern="1200" dirty="0">
              <a:solidFill>
                <a:schemeClr val="tx1"/>
              </a:solidFill>
              <a:latin typeface="Arial" panose="020B0604020202020204" pitchFamily="34" charset="0"/>
              <a:cs typeface="Arial" panose="020B0604020202020204" pitchFamily="34" charset="0"/>
            </a:rPr>
            <a:t>• </a:t>
          </a:r>
          <a:r>
            <a:rPr lang="en-GB" sz="1300" b="0" i="0" kern="1200" dirty="0">
              <a:solidFill>
                <a:schemeClr val="tx1"/>
              </a:solidFill>
              <a:latin typeface="Arial" panose="020B0604020202020204" pitchFamily="34" charset="0"/>
              <a:cs typeface="Arial" panose="020B0604020202020204" pitchFamily="34" charset="0"/>
            </a:rPr>
            <a:t>Applications are processed through a secure portal in compliance with GDPR rules.</a:t>
          </a:r>
        </a:p>
        <a:p>
          <a:pPr marL="0" lvl="0" indent="0" algn="just" defTabSz="577850">
            <a:lnSpc>
              <a:spcPct val="90000"/>
            </a:lnSpc>
            <a:spcBef>
              <a:spcPct val="0"/>
            </a:spcBef>
            <a:spcAft>
              <a:spcPct val="35000"/>
            </a:spcAft>
            <a:buNone/>
          </a:pPr>
          <a:r>
            <a:rPr lang="en-GB" sz="1300" kern="1200" dirty="0">
              <a:solidFill>
                <a:schemeClr val="tx1"/>
              </a:solidFill>
              <a:latin typeface="Arial" panose="020B0604020202020204" pitchFamily="34" charset="0"/>
              <a:cs typeface="Arial" panose="020B0604020202020204" pitchFamily="34" charset="0"/>
            </a:rPr>
            <a:t>• </a:t>
          </a:r>
          <a:r>
            <a:rPr lang="en-GB" sz="1300" b="0" i="0" kern="1200" dirty="0">
              <a:solidFill>
                <a:schemeClr val="tx1"/>
              </a:solidFill>
              <a:latin typeface="Arial" panose="020B0604020202020204" pitchFamily="34" charset="0"/>
              <a:cs typeface="Arial" panose="020B0604020202020204" pitchFamily="34" charset="0"/>
            </a:rPr>
            <a:t>Candidate selection is done through the Candidate Tracking System (ATS) based on clear objective criteria (Gogua, 2024).</a:t>
          </a:r>
          <a:endParaRPr lang="en-GB" sz="1300" kern="1200" dirty="0">
            <a:solidFill>
              <a:schemeClr val="tx1"/>
            </a:solidFill>
            <a:latin typeface="Arial" panose="020B0604020202020204" pitchFamily="34" charset="0"/>
            <a:cs typeface="Arial" panose="020B0604020202020204" pitchFamily="34" charset="0"/>
          </a:endParaRPr>
        </a:p>
        <a:p>
          <a:pPr marL="0" lvl="0" indent="0" algn="just" defTabSz="577850">
            <a:lnSpc>
              <a:spcPct val="90000"/>
            </a:lnSpc>
            <a:spcBef>
              <a:spcPct val="0"/>
            </a:spcBef>
            <a:spcAft>
              <a:spcPct val="35000"/>
            </a:spcAft>
            <a:buNone/>
          </a:pPr>
          <a:r>
            <a:rPr lang="en-GB" sz="1300" kern="1200" dirty="0">
              <a:solidFill>
                <a:schemeClr val="tx1"/>
              </a:solidFill>
              <a:latin typeface="Arial" panose="020B0604020202020204" pitchFamily="34" charset="0"/>
              <a:cs typeface="Arial" panose="020B0604020202020204" pitchFamily="34" charset="0"/>
            </a:rPr>
            <a:t>• </a:t>
          </a:r>
          <a:r>
            <a:rPr lang="en-GB" sz="1300" b="0" i="0" kern="1200" dirty="0">
              <a:solidFill>
                <a:schemeClr val="tx1"/>
              </a:solidFill>
              <a:latin typeface="Arial" panose="020B0604020202020204" pitchFamily="34" charset="0"/>
              <a:cs typeface="Arial" panose="020B0604020202020204" pitchFamily="34" charset="0"/>
            </a:rPr>
            <a:t>Prioritize candidates with professional credentials and regulatory expertise (Leatherbarrow and Fletcher, 2019).</a:t>
          </a:r>
          <a:endParaRPr lang="en-GB" sz="1300" kern="1200" dirty="0">
            <a:solidFill>
              <a:schemeClr val="tx1"/>
            </a:solidFill>
            <a:latin typeface="Arial" panose="020B0604020202020204" pitchFamily="34" charset="0"/>
            <a:cs typeface="Arial" panose="020B0604020202020204" pitchFamily="34" charset="0"/>
          </a:endParaRPr>
        </a:p>
      </dsp:txBody>
      <dsp:txXfrm>
        <a:off x="3564051" y="36801"/>
        <a:ext cx="1182882" cy="6036588"/>
      </dsp:txXfrm>
    </dsp:sp>
    <dsp:sp modelId="{09EE2902-5BBB-4147-8AF3-4BFABD8D9345}">
      <dsp:nvSpPr>
        <dsp:cNvPr id="0" name=""/>
        <dsp:cNvSpPr/>
      </dsp:nvSpPr>
      <dsp:spPr>
        <a:xfrm>
          <a:off x="4909382" y="2899290"/>
          <a:ext cx="266374" cy="31160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4909382" y="2961612"/>
        <a:ext cx="186462" cy="186964"/>
      </dsp:txXfrm>
    </dsp:sp>
    <dsp:sp modelId="{27B2D38F-95A1-45B1-8912-2B0787871B8A}">
      <dsp:nvSpPr>
        <dsp:cNvPr id="0" name=""/>
        <dsp:cNvSpPr/>
      </dsp:nvSpPr>
      <dsp:spPr>
        <a:xfrm>
          <a:off x="5286328" y="0"/>
          <a:ext cx="1256484" cy="6110190"/>
        </a:xfrm>
        <a:prstGeom prst="roundRect">
          <a:avLst>
            <a:gd name="adj" fmla="val 10000"/>
          </a:avLst>
        </a:prstGeom>
        <a:solidFill>
          <a:schemeClr val="accent1">
            <a:hueOff val="0"/>
            <a:satOff val="0"/>
            <a:lumOff val="0"/>
            <a:alpha val="46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solidFill>
                <a:schemeClr val="tx1"/>
              </a:solidFill>
              <a:latin typeface="Arial" panose="020B0604020202020204" pitchFamily="34" charset="0"/>
              <a:cs typeface="Arial" panose="020B0604020202020204" pitchFamily="34" charset="0"/>
            </a:rPr>
            <a:t>Interview Stages</a:t>
          </a:r>
        </a:p>
        <a:p>
          <a:pPr marL="0" lvl="0" indent="0" algn="just" defTabSz="577850">
            <a:lnSpc>
              <a:spcPct val="90000"/>
            </a:lnSpc>
            <a:spcBef>
              <a:spcPct val="0"/>
            </a:spcBef>
            <a:spcAft>
              <a:spcPct val="35000"/>
            </a:spcAft>
            <a:buNone/>
          </a:pPr>
          <a:r>
            <a:rPr lang="en-GB" sz="1300" kern="1200" dirty="0">
              <a:solidFill>
                <a:schemeClr val="tx1"/>
              </a:solidFill>
              <a:latin typeface="Arial" panose="020B0604020202020204" pitchFamily="34" charset="0"/>
              <a:cs typeface="Arial" panose="020B0604020202020204" pitchFamily="34" charset="0"/>
            </a:rPr>
            <a:t>• Stage 1: Testing knowledge of risk management and compliance with regulatory provisions (Willington, 2011).</a:t>
          </a:r>
        </a:p>
        <a:p>
          <a:pPr marL="0" lvl="0" indent="0" algn="just" defTabSz="577850">
            <a:lnSpc>
              <a:spcPct val="90000"/>
            </a:lnSpc>
            <a:spcBef>
              <a:spcPct val="0"/>
            </a:spcBef>
            <a:spcAft>
              <a:spcPct val="35000"/>
            </a:spcAft>
            <a:buNone/>
          </a:pPr>
          <a:r>
            <a:rPr lang="en-GB" sz="1300" kern="1200" dirty="0">
              <a:solidFill>
                <a:schemeClr val="tx1"/>
              </a:solidFill>
              <a:latin typeface="Arial" panose="020B0604020202020204" pitchFamily="34" charset="0"/>
              <a:cs typeface="Arial" panose="020B0604020202020204" pitchFamily="34" charset="0"/>
            </a:rPr>
            <a:t>• Stage 2: Assessment of the applicant’s ethical guidelines and decision-making procedures (Willington, 2011).</a:t>
          </a:r>
        </a:p>
        <a:p>
          <a:pPr marL="0" lvl="0" indent="0" algn="just" defTabSz="577850">
            <a:lnSpc>
              <a:spcPct val="90000"/>
            </a:lnSpc>
            <a:spcBef>
              <a:spcPct val="0"/>
            </a:spcBef>
            <a:spcAft>
              <a:spcPct val="35000"/>
            </a:spcAft>
            <a:buNone/>
          </a:pPr>
          <a:r>
            <a:rPr lang="en-GB" sz="1300" kern="1200" dirty="0">
              <a:solidFill>
                <a:schemeClr val="tx1"/>
              </a:solidFill>
              <a:latin typeface="Arial" panose="020B0604020202020204" pitchFamily="34" charset="0"/>
              <a:cs typeface="Arial" panose="020B0604020202020204" pitchFamily="34" charset="0"/>
            </a:rPr>
            <a:t>• Stage 3: Analysis of the ability to form effective interaction with all stakeholders (Willington, 2011).</a:t>
          </a:r>
        </a:p>
        <a:p>
          <a:pPr marL="0" lvl="0" indent="0" algn="just" defTabSz="577850">
            <a:lnSpc>
              <a:spcPct val="90000"/>
            </a:lnSpc>
            <a:spcBef>
              <a:spcPct val="0"/>
            </a:spcBef>
            <a:spcAft>
              <a:spcPct val="35000"/>
            </a:spcAft>
            <a:buNone/>
          </a:pPr>
          <a:endParaRPr lang="en-GB" sz="1300" kern="1200" dirty="0">
            <a:solidFill>
              <a:schemeClr val="tx1"/>
            </a:solidFill>
            <a:latin typeface="Arial" panose="020B0604020202020204" pitchFamily="34" charset="0"/>
            <a:cs typeface="Arial" panose="020B0604020202020204" pitchFamily="34" charset="0"/>
          </a:endParaRPr>
        </a:p>
      </dsp:txBody>
      <dsp:txXfrm>
        <a:off x="5323129" y="36801"/>
        <a:ext cx="1182882" cy="6036588"/>
      </dsp:txXfrm>
    </dsp:sp>
    <dsp:sp modelId="{B1A0C588-8317-483A-A311-6BCC9B92678B}">
      <dsp:nvSpPr>
        <dsp:cNvPr id="0" name=""/>
        <dsp:cNvSpPr/>
      </dsp:nvSpPr>
      <dsp:spPr>
        <a:xfrm>
          <a:off x="6668461" y="2899290"/>
          <a:ext cx="266374" cy="31160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6668461" y="2961612"/>
        <a:ext cx="186462" cy="186964"/>
      </dsp:txXfrm>
    </dsp:sp>
    <dsp:sp modelId="{80E3FCA5-2CF2-4155-BCBB-247FC5AFB6B5}">
      <dsp:nvSpPr>
        <dsp:cNvPr id="0" name=""/>
        <dsp:cNvSpPr/>
      </dsp:nvSpPr>
      <dsp:spPr>
        <a:xfrm>
          <a:off x="7045406" y="0"/>
          <a:ext cx="1256484" cy="6110190"/>
        </a:xfrm>
        <a:prstGeom prst="roundRect">
          <a:avLst>
            <a:gd name="adj" fmla="val 10000"/>
          </a:avLst>
        </a:prstGeom>
        <a:solidFill>
          <a:schemeClr val="accent1">
            <a:hueOff val="0"/>
            <a:satOff val="0"/>
            <a:lumOff val="0"/>
            <a:alpha val="46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solidFill>
                <a:schemeClr val="tx1"/>
              </a:solidFill>
              <a:latin typeface="Arial" panose="020B0604020202020204" pitchFamily="34" charset="0"/>
              <a:cs typeface="Arial" panose="020B0604020202020204" pitchFamily="34" charset="0"/>
            </a:rPr>
            <a:t>Assessment Centre (Optional)</a:t>
          </a:r>
        </a:p>
        <a:p>
          <a:pPr marL="0" lvl="0" indent="0" algn="just" defTabSz="577850">
            <a:lnSpc>
              <a:spcPct val="90000"/>
            </a:lnSpc>
            <a:spcBef>
              <a:spcPct val="0"/>
            </a:spcBef>
            <a:spcAft>
              <a:spcPct val="35000"/>
            </a:spcAft>
            <a:buNone/>
          </a:pPr>
          <a:r>
            <a:rPr lang="en-GB" sz="1300" kern="1200" dirty="0">
              <a:solidFill>
                <a:schemeClr val="tx1"/>
              </a:solidFill>
              <a:latin typeface="Arial" panose="020B0604020202020204" pitchFamily="34" charset="0"/>
              <a:cs typeface="Arial" panose="020B0604020202020204" pitchFamily="34" charset="0"/>
            </a:rPr>
            <a:t>• 	Include case study analysis, risk scenario simulation, and group discussion.</a:t>
          </a:r>
        </a:p>
        <a:p>
          <a:pPr marL="0" lvl="0" indent="0" algn="just" defTabSz="577850">
            <a:lnSpc>
              <a:spcPct val="90000"/>
            </a:lnSpc>
            <a:spcBef>
              <a:spcPct val="0"/>
            </a:spcBef>
            <a:spcAft>
              <a:spcPct val="35000"/>
            </a:spcAft>
            <a:buNone/>
          </a:pPr>
          <a:r>
            <a:rPr lang="en-GB" sz="1300" kern="1200" dirty="0">
              <a:solidFill>
                <a:schemeClr val="tx1"/>
              </a:solidFill>
              <a:latin typeface="Arial" panose="020B0604020202020204" pitchFamily="34" charset="0"/>
              <a:cs typeface="Arial" panose="020B0604020202020204" pitchFamily="34" charset="0"/>
            </a:rPr>
            <a:t>• 	Observe analytical thinking, teamwork, and presentation skills.</a:t>
          </a:r>
        </a:p>
      </dsp:txBody>
      <dsp:txXfrm>
        <a:off x="7082207" y="36801"/>
        <a:ext cx="1182882" cy="6036588"/>
      </dsp:txXfrm>
    </dsp:sp>
    <dsp:sp modelId="{C62D0F36-DE94-487E-BEFD-992C87160A1D}">
      <dsp:nvSpPr>
        <dsp:cNvPr id="0" name=""/>
        <dsp:cNvSpPr/>
      </dsp:nvSpPr>
      <dsp:spPr>
        <a:xfrm>
          <a:off x="8427539" y="2899290"/>
          <a:ext cx="266374" cy="31160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8427539" y="2961612"/>
        <a:ext cx="186462" cy="186964"/>
      </dsp:txXfrm>
    </dsp:sp>
    <dsp:sp modelId="{8C51C1F1-7875-4C98-B378-15E7C76DABF6}">
      <dsp:nvSpPr>
        <dsp:cNvPr id="0" name=""/>
        <dsp:cNvSpPr/>
      </dsp:nvSpPr>
      <dsp:spPr>
        <a:xfrm>
          <a:off x="8804484" y="0"/>
          <a:ext cx="1256484" cy="6110190"/>
        </a:xfrm>
        <a:prstGeom prst="roundRect">
          <a:avLst>
            <a:gd name="adj" fmla="val 10000"/>
          </a:avLst>
        </a:prstGeom>
        <a:solidFill>
          <a:schemeClr val="accent1">
            <a:hueOff val="0"/>
            <a:satOff val="0"/>
            <a:lumOff val="0"/>
            <a:alpha val="46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chemeClr val="tx1"/>
              </a:solidFill>
              <a:latin typeface="Arial" panose="020B0604020202020204" pitchFamily="34" charset="0"/>
              <a:cs typeface="Arial" panose="020B0604020202020204" pitchFamily="34" charset="0"/>
            </a:rPr>
            <a:t> </a:t>
          </a:r>
          <a:r>
            <a:rPr lang="en-GB" sz="1300" b="1" kern="1200" dirty="0">
              <a:solidFill>
                <a:schemeClr val="tx1"/>
              </a:solidFill>
              <a:latin typeface="Arial" panose="020B0604020202020204" pitchFamily="34" charset="0"/>
              <a:cs typeface="Arial" panose="020B0604020202020204" pitchFamily="34" charset="0"/>
            </a:rPr>
            <a:t>Final Selection &amp; Offer</a:t>
          </a:r>
        </a:p>
        <a:p>
          <a:pPr marL="0" lvl="0" indent="0" algn="just" defTabSz="577850">
            <a:lnSpc>
              <a:spcPct val="90000"/>
            </a:lnSpc>
            <a:spcBef>
              <a:spcPct val="0"/>
            </a:spcBef>
            <a:spcAft>
              <a:spcPct val="35000"/>
            </a:spcAft>
            <a:buNone/>
          </a:pPr>
          <a:r>
            <a:rPr lang="en-GB" sz="1300" kern="1200" dirty="0">
              <a:solidFill>
                <a:schemeClr val="tx1"/>
              </a:solidFill>
              <a:latin typeface="Arial" panose="020B0604020202020204" pitchFamily="34" charset="0"/>
              <a:cs typeface="Arial" panose="020B0604020202020204" pitchFamily="34" charset="0"/>
            </a:rPr>
            <a:t>• 	Score candidates using competency-based framework.</a:t>
          </a:r>
        </a:p>
        <a:p>
          <a:pPr marL="0" lvl="0" indent="0" algn="just" defTabSz="577850">
            <a:lnSpc>
              <a:spcPct val="90000"/>
            </a:lnSpc>
            <a:spcBef>
              <a:spcPct val="0"/>
            </a:spcBef>
            <a:spcAft>
              <a:spcPct val="35000"/>
            </a:spcAft>
            <a:buNone/>
          </a:pPr>
          <a:r>
            <a:rPr lang="en-GB" sz="1300" kern="1200" dirty="0">
              <a:solidFill>
                <a:schemeClr val="tx1"/>
              </a:solidFill>
              <a:latin typeface="Arial" panose="020B0604020202020204" pitchFamily="34" charset="0"/>
              <a:cs typeface="Arial" panose="020B0604020202020204" pitchFamily="34" charset="0"/>
            </a:rPr>
            <a:t>• 	Conduct reference checks and compliance verification.</a:t>
          </a:r>
        </a:p>
        <a:p>
          <a:pPr marL="0" lvl="0" indent="0" algn="just" defTabSz="577850">
            <a:lnSpc>
              <a:spcPct val="90000"/>
            </a:lnSpc>
            <a:spcBef>
              <a:spcPct val="0"/>
            </a:spcBef>
            <a:spcAft>
              <a:spcPct val="35000"/>
            </a:spcAft>
            <a:buNone/>
          </a:pPr>
          <a:r>
            <a:rPr lang="en-GB" sz="1300" kern="1200" dirty="0">
              <a:solidFill>
                <a:schemeClr val="tx1"/>
              </a:solidFill>
              <a:latin typeface="Arial" panose="020B0604020202020204" pitchFamily="34" charset="0"/>
              <a:cs typeface="Arial" panose="020B0604020202020204" pitchFamily="34" charset="0"/>
            </a:rPr>
            <a:t>• 	Issue formal offer with onboarding plan and induction schedule.</a:t>
          </a:r>
        </a:p>
        <a:p>
          <a:pPr marL="0" lvl="0" indent="0" algn="ctr" defTabSz="577850">
            <a:lnSpc>
              <a:spcPct val="90000"/>
            </a:lnSpc>
            <a:spcBef>
              <a:spcPct val="0"/>
            </a:spcBef>
            <a:spcAft>
              <a:spcPct val="35000"/>
            </a:spcAft>
            <a:buNone/>
          </a:pPr>
          <a:endParaRPr lang="en-GB" sz="1300" kern="1200" dirty="0">
            <a:solidFill>
              <a:schemeClr val="tx1"/>
            </a:solidFill>
            <a:latin typeface="Arial" panose="020B0604020202020204" pitchFamily="34" charset="0"/>
            <a:cs typeface="Arial" panose="020B0604020202020204" pitchFamily="34" charset="0"/>
          </a:endParaRPr>
        </a:p>
      </dsp:txBody>
      <dsp:txXfrm>
        <a:off x="8841285" y="36801"/>
        <a:ext cx="1182882" cy="6036588"/>
      </dsp:txXfrm>
    </dsp:sp>
    <dsp:sp modelId="{266621E2-9132-4E99-B2A3-4FF67FB97EFE}">
      <dsp:nvSpPr>
        <dsp:cNvPr id="0" name=""/>
        <dsp:cNvSpPr/>
      </dsp:nvSpPr>
      <dsp:spPr>
        <a:xfrm>
          <a:off x="10186617" y="2899290"/>
          <a:ext cx="266374" cy="31160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10186617" y="2961612"/>
        <a:ext cx="186462" cy="186964"/>
      </dsp:txXfrm>
    </dsp:sp>
    <dsp:sp modelId="{1030D762-5A9A-4EE0-AF6B-A08AD6BF06F2}">
      <dsp:nvSpPr>
        <dsp:cNvPr id="0" name=""/>
        <dsp:cNvSpPr/>
      </dsp:nvSpPr>
      <dsp:spPr>
        <a:xfrm>
          <a:off x="10563562" y="0"/>
          <a:ext cx="1256484" cy="6110190"/>
        </a:xfrm>
        <a:prstGeom prst="roundRect">
          <a:avLst>
            <a:gd name="adj" fmla="val 10000"/>
          </a:avLst>
        </a:prstGeom>
        <a:solidFill>
          <a:schemeClr val="accent1">
            <a:hueOff val="0"/>
            <a:satOff val="0"/>
            <a:lumOff val="0"/>
            <a:alpha val="46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solidFill>
                <a:schemeClr val="tx1"/>
              </a:solidFill>
              <a:latin typeface="Arial" panose="020B0604020202020204" pitchFamily="34" charset="0"/>
              <a:cs typeface="Arial" panose="020B0604020202020204" pitchFamily="34" charset="0"/>
            </a:rPr>
            <a:t>Onboarding &amp; Integration</a:t>
          </a:r>
        </a:p>
        <a:p>
          <a:pPr marL="0" lvl="0" indent="0" algn="just" defTabSz="577850">
            <a:lnSpc>
              <a:spcPct val="90000"/>
            </a:lnSpc>
            <a:spcBef>
              <a:spcPct val="0"/>
            </a:spcBef>
            <a:spcAft>
              <a:spcPct val="35000"/>
            </a:spcAft>
            <a:buNone/>
          </a:pPr>
          <a:r>
            <a:rPr lang="en-GB" sz="1300" kern="1200" dirty="0">
              <a:solidFill>
                <a:schemeClr val="tx1"/>
              </a:solidFill>
              <a:latin typeface="Arial" panose="020B0604020202020204" pitchFamily="34" charset="0"/>
              <a:cs typeface="Arial" panose="020B0604020202020204" pitchFamily="34" charset="0"/>
            </a:rPr>
            <a:t>• 	Introduce mutual values, risk governance structure, and role expectations.</a:t>
          </a:r>
        </a:p>
        <a:p>
          <a:pPr marL="0" lvl="0" indent="0" algn="just" defTabSz="577850">
            <a:lnSpc>
              <a:spcPct val="90000"/>
            </a:lnSpc>
            <a:spcBef>
              <a:spcPct val="0"/>
            </a:spcBef>
            <a:spcAft>
              <a:spcPct val="35000"/>
            </a:spcAft>
            <a:buNone/>
          </a:pPr>
          <a:r>
            <a:rPr lang="en-GB" sz="1300" kern="1200" dirty="0">
              <a:solidFill>
                <a:schemeClr val="tx1"/>
              </a:solidFill>
              <a:latin typeface="Arial" panose="020B0604020202020204" pitchFamily="34" charset="0"/>
              <a:cs typeface="Arial" panose="020B0604020202020204" pitchFamily="34" charset="0"/>
            </a:rPr>
            <a:t>• 	Assign mentor and set 90-day performance objectives.</a:t>
          </a:r>
        </a:p>
      </dsp:txBody>
      <dsp:txXfrm>
        <a:off x="10600363" y="36801"/>
        <a:ext cx="1182882" cy="60365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3B2577-F961-463B-B448-74101EA8B039}">
      <dsp:nvSpPr>
        <dsp:cNvPr id="0" name=""/>
        <dsp:cNvSpPr/>
      </dsp:nvSpPr>
      <dsp:spPr>
        <a:xfrm rot="5400000">
          <a:off x="3259774" y="-1416277"/>
          <a:ext cx="1213561" cy="4138023"/>
        </a:xfrm>
        <a:prstGeom prst="round2SameRect">
          <a:avLst/>
        </a:prstGeom>
        <a:solidFill>
          <a:schemeClr val="accent1">
            <a:tint val="40000"/>
            <a:hueOff val="0"/>
            <a:satOff val="0"/>
            <a:lumOff val="0"/>
            <a:alpha val="3800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GB" sz="1500" b="1" kern="1200" dirty="0">
              <a:latin typeface="Arial" panose="020B0604020202020204" pitchFamily="34" charset="0"/>
              <a:cs typeface="Arial" panose="020B0604020202020204" pitchFamily="34" charset="0"/>
            </a:rPr>
            <a:t>Advantage: </a:t>
          </a:r>
          <a:r>
            <a:rPr lang="en-GB" sz="1500" kern="1200" dirty="0">
              <a:latin typeface="Arial" panose="020B0604020202020204" pitchFamily="34" charset="0"/>
              <a:cs typeface="Arial" panose="020B0604020202020204" pitchFamily="34" charset="0"/>
            </a:rPr>
            <a:t>Non-verbal cues (eye contact, tone, posture) help assess confidence and authenticity.</a:t>
          </a:r>
        </a:p>
        <a:p>
          <a:pPr marL="114300" lvl="1" indent="-114300" algn="l" defTabSz="666750">
            <a:lnSpc>
              <a:spcPct val="90000"/>
            </a:lnSpc>
            <a:spcBef>
              <a:spcPct val="0"/>
            </a:spcBef>
            <a:spcAft>
              <a:spcPct val="15000"/>
            </a:spcAft>
            <a:buChar char="•"/>
          </a:pPr>
          <a:r>
            <a:rPr lang="en-GB" sz="1500" b="1" kern="1200" dirty="0">
              <a:latin typeface="Arial" panose="020B0604020202020204" pitchFamily="34" charset="0"/>
              <a:cs typeface="Arial" panose="020B0604020202020204" pitchFamily="34" charset="0"/>
            </a:rPr>
            <a:t>Disadvantage: </a:t>
          </a:r>
          <a:r>
            <a:rPr lang="en-GB" sz="1500" kern="1200" dirty="0">
              <a:latin typeface="Arial" panose="020B0604020202020204" pitchFamily="34" charset="0"/>
              <a:cs typeface="Arial" panose="020B0604020202020204" pitchFamily="34" charset="0"/>
            </a:rPr>
            <a:t>May cause performance anxiety, especially in formal settings.</a:t>
          </a:r>
        </a:p>
      </dsp:txBody>
      <dsp:txXfrm rot="-5400000">
        <a:off x="1797544" y="105194"/>
        <a:ext cx="4078782" cy="1095079"/>
      </dsp:txXfrm>
    </dsp:sp>
    <dsp:sp modelId="{496C31A1-E5C0-48AD-8FEF-392A5809BE51}">
      <dsp:nvSpPr>
        <dsp:cNvPr id="0" name=""/>
        <dsp:cNvSpPr/>
      </dsp:nvSpPr>
      <dsp:spPr>
        <a:xfrm>
          <a:off x="62" y="2702"/>
          <a:ext cx="1797480" cy="1300062"/>
        </a:xfrm>
        <a:prstGeom prst="roundRect">
          <a:avLst/>
        </a:prstGeom>
        <a:solidFill>
          <a:schemeClr val="accent1">
            <a:hueOff val="0"/>
            <a:satOff val="0"/>
            <a:lumOff val="0"/>
            <a:alpha val="2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GB" sz="1500" b="1" kern="1200" dirty="0">
              <a:solidFill>
                <a:schemeClr val="tx1"/>
              </a:solidFill>
              <a:latin typeface="Arial" panose="020B0604020202020204" pitchFamily="34" charset="0"/>
              <a:cs typeface="Arial" panose="020B0604020202020204" pitchFamily="34" charset="0"/>
            </a:rPr>
            <a:t>Communication Quality.</a:t>
          </a:r>
          <a:endParaRPr lang="en-GB" sz="1500" kern="1200" dirty="0">
            <a:solidFill>
              <a:schemeClr val="tx1"/>
            </a:solidFill>
            <a:latin typeface="Arial" panose="020B0604020202020204" pitchFamily="34" charset="0"/>
            <a:cs typeface="Arial" panose="020B0604020202020204" pitchFamily="34" charset="0"/>
          </a:endParaRPr>
        </a:p>
      </dsp:txBody>
      <dsp:txXfrm>
        <a:off x="63526" y="66166"/>
        <a:ext cx="1670552" cy="1173134"/>
      </dsp:txXfrm>
    </dsp:sp>
    <dsp:sp modelId="{B1610D3D-68C2-48E7-B922-148B2A831695}">
      <dsp:nvSpPr>
        <dsp:cNvPr id="0" name=""/>
        <dsp:cNvSpPr/>
      </dsp:nvSpPr>
      <dsp:spPr>
        <a:xfrm rot="5400000">
          <a:off x="3244487" y="-66298"/>
          <a:ext cx="1213561" cy="4168197"/>
        </a:xfrm>
        <a:prstGeom prst="round2SameRect">
          <a:avLst/>
        </a:prstGeom>
        <a:solidFill>
          <a:schemeClr val="accent1">
            <a:tint val="40000"/>
            <a:hueOff val="0"/>
            <a:satOff val="0"/>
            <a:lumOff val="0"/>
            <a:alpha val="3800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GB" sz="1500" b="1" kern="1200" dirty="0">
              <a:latin typeface="Arial" panose="020B0604020202020204" pitchFamily="34" charset="0"/>
              <a:cs typeface="Arial" panose="020B0604020202020204" pitchFamily="34" charset="0"/>
            </a:rPr>
            <a:t>Advantage: </a:t>
          </a:r>
          <a:r>
            <a:rPr lang="en-GB" sz="1500" kern="1200" dirty="0">
              <a:latin typeface="Arial" panose="020B0604020202020204" pitchFamily="34" charset="0"/>
              <a:cs typeface="Arial" panose="020B0604020202020204" pitchFamily="34" charset="0"/>
            </a:rPr>
            <a:t>Allows probing and spontaneous follow-up—ideal for behavioural </a:t>
          </a:r>
        </a:p>
        <a:p>
          <a:pPr marL="114300" lvl="1" indent="-114300" algn="l" defTabSz="666750">
            <a:lnSpc>
              <a:spcPct val="90000"/>
            </a:lnSpc>
            <a:spcBef>
              <a:spcPct val="0"/>
            </a:spcBef>
            <a:spcAft>
              <a:spcPct val="15000"/>
            </a:spcAft>
            <a:buChar char="•"/>
          </a:pPr>
          <a:r>
            <a:rPr lang="en-GB" sz="1500" b="1" kern="1200" dirty="0">
              <a:latin typeface="Arial" panose="020B0604020202020204" pitchFamily="34" charset="0"/>
              <a:cs typeface="Arial" panose="020B0604020202020204" pitchFamily="34" charset="0"/>
            </a:rPr>
            <a:t>Disadvantage: </a:t>
          </a:r>
          <a:r>
            <a:rPr lang="en-GB" sz="1500" kern="1200" dirty="0">
              <a:latin typeface="Arial" panose="020B0604020202020204" pitchFamily="34" charset="0"/>
              <a:cs typeface="Arial" panose="020B0604020202020204" pitchFamily="34" charset="0"/>
            </a:rPr>
            <a:t>May introduce bias if interviewers are influenced by appearance or personality.</a:t>
          </a:r>
        </a:p>
      </dsp:txBody>
      <dsp:txXfrm rot="-5400000">
        <a:off x="1767170" y="1470260"/>
        <a:ext cx="4108956" cy="1095079"/>
      </dsp:txXfrm>
    </dsp:sp>
    <dsp:sp modelId="{EE616245-695B-4B0C-B6E6-EBE12144824D}">
      <dsp:nvSpPr>
        <dsp:cNvPr id="0" name=""/>
        <dsp:cNvSpPr/>
      </dsp:nvSpPr>
      <dsp:spPr>
        <a:xfrm>
          <a:off x="62" y="1367769"/>
          <a:ext cx="1767107" cy="1300062"/>
        </a:xfrm>
        <a:prstGeom prst="roundRect">
          <a:avLst/>
        </a:prstGeom>
        <a:solidFill>
          <a:schemeClr val="accent1">
            <a:hueOff val="0"/>
            <a:satOff val="0"/>
            <a:lumOff val="0"/>
            <a:alpha val="38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GB" sz="1500" b="1" kern="1200" dirty="0">
              <a:solidFill>
                <a:schemeClr val="tx1"/>
              </a:solidFill>
              <a:latin typeface="Arial" panose="020B0604020202020204" pitchFamily="34" charset="0"/>
              <a:cs typeface="Arial" panose="020B0604020202020204" pitchFamily="34" charset="0"/>
            </a:rPr>
            <a:t>Assessment Depth</a:t>
          </a:r>
          <a:endParaRPr lang="en-GB" sz="1500" kern="1200" dirty="0">
            <a:solidFill>
              <a:schemeClr val="tx1"/>
            </a:solidFill>
            <a:latin typeface="Arial" panose="020B0604020202020204" pitchFamily="34" charset="0"/>
            <a:cs typeface="Arial" panose="020B0604020202020204" pitchFamily="34" charset="0"/>
          </a:endParaRPr>
        </a:p>
      </dsp:txBody>
      <dsp:txXfrm>
        <a:off x="63526" y="1431233"/>
        <a:ext cx="1640179" cy="1173134"/>
      </dsp:txXfrm>
    </dsp:sp>
    <dsp:sp modelId="{243C0659-9036-47F4-92FC-54747A2A497C}">
      <dsp:nvSpPr>
        <dsp:cNvPr id="0" name=""/>
        <dsp:cNvSpPr/>
      </dsp:nvSpPr>
      <dsp:spPr>
        <a:xfrm rot="5400000">
          <a:off x="3254949" y="1308751"/>
          <a:ext cx="1213561" cy="4148230"/>
        </a:xfrm>
        <a:prstGeom prst="round2SameRect">
          <a:avLst/>
        </a:prstGeom>
        <a:solidFill>
          <a:schemeClr val="accent1">
            <a:tint val="40000"/>
            <a:hueOff val="0"/>
            <a:satOff val="0"/>
            <a:lumOff val="0"/>
            <a:alpha val="3800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GB" sz="1500" b="1" kern="1200" dirty="0">
              <a:latin typeface="Arial" panose="020B0604020202020204" pitchFamily="34" charset="0"/>
              <a:cs typeface="Arial" panose="020B0604020202020204" pitchFamily="34" charset="0"/>
            </a:rPr>
            <a:t>Advantage: </a:t>
          </a:r>
          <a:r>
            <a:rPr lang="en-GB" sz="1500" kern="1200" dirty="0">
              <a:latin typeface="Arial" panose="020B0604020202020204" pitchFamily="34" charset="0"/>
              <a:cs typeface="Arial" panose="020B0604020202020204" pitchFamily="34" charset="0"/>
            </a:rPr>
            <a:t>No tech disruptions—ensures uninterrupted dialogue.</a:t>
          </a:r>
        </a:p>
        <a:p>
          <a:pPr marL="114300" lvl="1" indent="-114300" algn="l" defTabSz="666750">
            <a:lnSpc>
              <a:spcPct val="90000"/>
            </a:lnSpc>
            <a:spcBef>
              <a:spcPct val="0"/>
            </a:spcBef>
            <a:spcAft>
              <a:spcPct val="15000"/>
            </a:spcAft>
            <a:buChar char="•"/>
          </a:pPr>
          <a:r>
            <a:rPr lang="en-GB" sz="1500" b="1" kern="1200" dirty="0">
              <a:latin typeface="Arial" panose="020B0604020202020204" pitchFamily="34" charset="0"/>
              <a:cs typeface="Arial" panose="020B0604020202020204" pitchFamily="34" charset="0"/>
            </a:rPr>
            <a:t>Disadvantage: </a:t>
          </a:r>
          <a:r>
            <a:rPr lang="en-GB" sz="1500" kern="1200" dirty="0">
              <a:latin typeface="Arial" panose="020B0604020202020204" pitchFamily="34" charset="0"/>
              <a:cs typeface="Arial" panose="020B0604020202020204" pitchFamily="34" charset="0"/>
            </a:rPr>
            <a:t>Requires physical setup and scheduling, which can be resource-intensive.</a:t>
          </a:r>
        </a:p>
      </dsp:txBody>
      <dsp:txXfrm rot="-5400000">
        <a:off x="1787615" y="2835327"/>
        <a:ext cx="4088989" cy="1095079"/>
      </dsp:txXfrm>
    </dsp:sp>
    <dsp:sp modelId="{47CD4F6D-0ECD-4C0E-A6EE-90015F22EAB5}">
      <dsp:nvSpPr>
        <dsp:cNvPr id="0" name=""/>
        <dsp:cNvSpPr/>
      </dsp:nvSpPr>
      <dsp:spPr>
        <a:xfrm>
          <a:off x="62" y="2732835"/>
          <a:ext cx="1787553" cy="1300062"/>
        </a:xfrm>
        <a:prstGeom prst="roundRect">
          <a:avLst/>
        </a:prstGeom>
        <a:solidFill>
          <a:schemeClr val="accent1">
            <a:hueOff val="0"/>
            <a:satOff val="0"/>
            <a:lumOff val="0"/>
            <a:alpha val="38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GB" sz="1500" b="1" kern="1200" dirty="0">
              <a:solidFill>
                <a:schemeClr val="tx1"/>
              </a:solidFill>
              <a:latin typeface="Arial" panose="020B0604020202020204" pitchFamily="34" charset="0"/>
              <a:cs typeface="Arial" panose="020B0604020202020204" pitchFamily="34" charset="0"/>
            </a:rPr>
            <a:t>Technical Reliability</a:t>
          </a:r>
        </a:p>
      </dsp:txBody>
      <dsp:txXfrm>
        <a:off x="63526" y="2796299"/>
        <a:ext cx="1660625" cy="1173134"/>
      </dsp:txXfrm>
    </dsp:sp>
    <dsp:sp modelId="{95DBF501-C2BC-4463-8549-20CD24F622A8}">
      <dsp:nvSpPr>
        <dsp:cNvPr id="0" name=""/>
        <dsp:cNvSpPr/>
      </dsp:nvSpPr>
      <dsp:spPr>
        <a:xfrm rot="5400000">
          <a:off x="3234055" y="2649519"/>
          <a:ext cx="1213561" cy="4196825"/>
        </a:xfrm>
        <a:prstGeom prst="round2SameRect">
          <a:avLst/>
        </a:prstGeom>
        <a:solidFill>
          <a:schemeClr val="accent1">
            <a:tint val="40000"/>
            <a:hueOff val="0"/>
            <a:satOff val="0"/>
            <a:lumOff val="0"/>
            <a:alpha val="3800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GB" sz="1500" kern="1200" dirty="0">
              <a:latin typeface="Arial" panose="020B0604020202020204" pitchFamily="34" charset="0"/>
              <a:cs typeface="Arial" panose="020B0604020202020204" pitchFamily="34" charset="0"/>
            </a:rPr>
            <a:t> </a:t>
          </a:r>
          <a:r>
            <a:rPr lang="en-GB" sz="1500" b="1" kern="1200" dirty="0">
              <a:latin typeface="Arial" panose="020B0604020202020204" pitchFamily="34" charset="0"/>
              <a:cs typeface="Arial" panose="020B0604020202020204" pitchFamily="34" charset="0"/>
            </a:rPr>
            <a:t>Advantage: </a:t>
          </a:r>
          <a:r>
            <a:rPr lang="en-GB" sz="1500" kern="1200" dirty="0">
              <a:latin typeface="Arial" panose="020B0604020202020204" pitchFamily="34" charset="0"/>
              <a:cs typeface="Arial" panose="020B0604020202020204" pitchFamily="34" charset="0"/>
            </a:rPr>
            <a:t>Offers immersive experience—candidates engage directly with the organisation’s culture.</a:t>
          </a:r>
        </a:p>
        <a:p>
          <a:pPr marL="114300" lvl="1" indent="-114300" algn="l" defTabSz="666750">
            <a:lnSpc>
              <a:spcPct val="90000"/>
            </a:lnSpc>
            <a:spcBef>
              <a:spcPct val="0"/>
            </a:spcBef>
            <a:spcAft>
              <a:spcPct val="15000"/>
            </a:spcAft>
            <a:buChar char="•"/>
          </a:pPr>
          <a:r>
            <a:rPr lang="en-GB" sz="1500" b="1" kern="1200" dirty="0">
              <a:latin typeface="Arial" panose="020B0604020202020204" pitchFamily="34" charset="0"/>
              <a:cs typeface="Arial" panose="020B0604020202020204" pitchFamily="34" charset="0"/>
            </a:rPr>
            <a:t>Disadvantage: </a:t>
          </a:r>
          <a:r>
            <a:rPr lang="en-GB" sz="1500" kern="1200" dirty="0">
              <a:latin typeface="Arial" panose="020B0604020202020204" pitchFamily="34" charset="0"/>
              <a:cs typeface="Arial" panose="020B0604020202020204" pitchFamily="34" charset="0"/>
            </a:rPr>
            <a:t>Travel and time constraints may exclude qualified candidates.</a:t>
          </a:r>
        </a:p>
      </dsp:txBody>
      <dsp:txXfrm rot="-5400000">
        <a:off x="1742424" y="4200392"/>
        <a:ext cx="4137584" cy="1095079"/>
      </dsp:txXfrm>
    </dsp:sp>
    <dsp:sp modelId="{7794A8F8-B84A-46B1-9A70-F0D1AD9AB0C4}">
      <dsp:nvSpPr>
        <dsp:cNvPr id="0" name=""/>
        <dsp:cNvSpPr/>
      </dsp:nvSpPr>
      <dsp:spPr>
        <a:xfrm>
          <a:off x="62" y="4097901"/>
          <a:ext cx="1742361" cy="1300062"/>
        </a:xfrm>
        <a:prstGeom prst="roundRect">
          <a:avLst/>
        </a:prstGeom>
        <a:solidFill>
          <a:schemeClr val="accent1">
            <a:hueOff val="0"/>
            <a:satOff val="0"/>
            <a:lumOff val="0"/>
            <a:alpha val="38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GB" sz="1500" b="1" kern="1200" dirty="0">
              <a:solidFill>
                <a:schemeClr val="tx1"/>
              </a:solidFill>
              <a:latin typeface="Arial" panose="020B0604020202020204" pitchFamily="34" charset="0"/>
              <a:cs typeface="Arial" panose="020B0604020202020204" pitchFamily="34" charset="0"/>
            </a:rPr>
            <a:t>Accessibility &amp; Reach.</a:t>
          </a:r>
        </a:p>
      </dsp:txBody>
      <dsp:txXfrm>
        <a:off x="63526" y="4161365"/>
        <a:ext cx="1615433" cy="11731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3B2577-F961-463B-B448-74101EA8B039}">
      <dsp:nvSpPr>
        <dsp:cNvPr id="0" name=""/>
        <dsp:cNvSpPr/>
      </dsp:nvSpPr>
      <dsp:spPr>
        <a:xfrm rot="5400000">
          <a:off x="3214225" y="-1470270"/>
          <a:ext cx="1213599" cy="4234901"/>
        </a:xfrm>
        <a:prstGeom prst="round2SameRect">
          <a:avLst/>
        </a:prstGeom>
        <a:solidFill>
          <a:schemeClr val="accent1">
            <a:tint val="40000"/>
            <a:hueOff val="0"/>
            <a:satOff val="0"/>
            <a:lumOff val="0"/>
            <a:alpha val="3800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26670" rIns="53340" bIns="26670" numCol="1" spcCol="1270" anchor="ctr" anchorCtr="0">
          <a:noAutofit/>
        </a:bodyPr>
        <a:lstStyle/>
        <a:p>
          <a:pPr marL="114300" lvl="1" indent="-114300" algn="l" defTabSz="622300">
            <a:lnSpc>
              <a:spcPct val="90000"/>
            </a:lnSpc>
            <a:spcBef>
              <a:spcPct val="0"/>
            </a:spcBef>
            <a:spcAft>
              <a:spcPct val="15000"/>
            </a:spcAft>
            <a:buChar char="•"/>
          </a:pPr>
          <a:r>
            <a:rPr lang="en-GB" sz="1400" b="1" kern="1200" dirty="0">
              <a:latin typeface="Arial" panose="020B0604020202020204" pitchFamily="34" charset="0"/>
              <a:cs typeface="Arial" panose="020B0604020202020204" pitchFamily="34" charset="0"/>
            </a:rPr>
            <a:t>Advantage: </a:t>
          </a:r>
          <a:r>
            <a:rPr lang="en-GB" sz="1400" kern="1200" dirty="0">
              <a:latin typeface="Arial" panose="020B0604020202020204" pitchFamily="34" charset="0"/>
              <a:cs typeface="Arial" panose="020B0604020202020204" pitchFamily="34" charset="0"/>
            </a:rPr>
            <a:t>Encourages concise, structured responses—ideal for technical clarity..</a:t>
          </a:r>
          <a:endParaRPr lang="en-GB" sz="1400" kern="1200" dirty="0"/>
        </a:p>
        <a:p>
          <a:pPr marL="114300" lvl="1" indent="-114300" algn="l" defTabSz="622300">
            <a:lnSpc>
              <a:spcPct val="90000"/>
            </a:lnSpc>
            <a:spcBef>
              <a:spcPct val="0"/>
            </a:spcBef>
            <a:spcAft>
              <a:spcPct val="15000"/>
            </a:spcAft>
            <a:buChar char="•"/>
          </a:pPr>
          <a:r>
            <a:rPr lang="en-GB" sz="1400" b="1" kern="1200" dirty="0">
              <a:latin typeface="Arial" panose="020B0604020202020204" pitchFamily="34" charset="0"/>
              <a:cs typeface="Arial" panose="020B0604020202020204" pitchFamily="34" charset="0"/>
            </a:rPr>
            <a:t>Disadvantage: </a:t>
          </a:r>
          <a:r>
            <a:rPr lang="en-GB" sz="1400" kern="1200" dirty="0">
              <a:latin typeface="Arial" panose="020B0604020202020204" pitchFamily="34" charset="0"/>
              <a:cs typeface="Arial" panose="020B0604020202020204" pitchFamily="34" charset="0"/>
            </a:rPr>
            <a:t>Limits emotional connection and makes it harder to assess interpersonal warmth.</a:t>
          </a:r>
          <a:endParaRPr lang="en-GB" sz="1400" kern="1200" dirty="0"/>
        </a:p>
      </dsp:txBody>
      <dsp:txXfrm rot="-5400000">
        <a:off x="1703575" y="99623"/>
        <a:ext cx="4175658" cy="1095113"/>
      </dsp:txXfrm>
    </dsp:sp>
    <dsp:sp modelId="{496C31A1-E5C0-48AD-8FEF-392A5809BE51}">
      <dsp:nvSpPr>
        <dsp:cNvPr id="0" name=""/>
        <dsp:cNvSpPr/>
      </dsp:nvSpPr>
      <dsp:spPr>
        <a:xfrm>
          <a:off x="0" y="5361"/>
          <a:ext cx="1703442" cy="1289000"/>
        </a:xfrm>
        <a:prstGeom prst="roundRect">
          <a:avLst/>
        </a:prstGeom>
        <a:solidFill>
          <a:schemeClr val="accent1">
            <a:hueOff val="0"/>
            <a:satOff val="0"/>
            <a:lumOff val="0"/>
            <a:alpha val="38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tx1"/>
              </a:solidFill>
              <a:latin typeface="Arial" panose="020B0604020202020204" pitchFamily="34" charset="0"/>
              <a:cs typeface="Arial" panose="020B0604020202020204" pitchFamily="34" charset="0"/>
            </a:rPr>
            <a:t>Communication Quality</a:t>
          </a:r>
          <a:endParaRPr lang="en-GB" sz="1400" kern="1200" dirty="0">
            <a:solidFill>
              <a:schemeClr val="tx1"/>
            </a:solidFill>
          </a:endParaRPr>
        </a:p>
      </dsp:txBody>
      <dsp:txXfrm>
        <a:off x="62924" y="68285"/>
        <a:ext cx="1577594" cy="1163152"/>
      </dsp:txXfrm>
    </dsp:sp>
    <dsp:sp modelId="{B1610D3D-68C2-48E7-B922-148B2A831695}">
      <dsp:nvSpPr>
        <dsp:cNvPr id="0" name=""/>
        <dsp:cNvSpPr/>
      </dsp:nvSpPr>
      <dsp:spPr>
        <a:xfrm rot="5400000">
          <a:off x="3242088" y="-89621"/>
          <a:ext cx="1213599" cy="4180506"/>
        </a:xfrm>
        <a:prstGeom prst="round2SameRect">
          <a:avLst/>
        </a:prstGeom>
        <a:solidFill>
          <a:schemeClr val="accent1">
            <a:tint val="40000"/>
            <a:hueOff val="0"/>
            <a:satOff val="0"/>
            <a:lumOff val="0"/>
            <a:alpha val="3800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26670" rIns="53340" bIns="26670" numCol="1" spcCol="1270" anchor="ctr" anchorCtr="0">
          <a:noAutofit/>
        </a:bodyPr>
        <a:lstStyle/>
        <a:p>
          <a:pPr marL="114300" lvl="1" indent="-114300" algn="l" defTabSz="622300">
            <a:lnSpc>
              <a:spcPct val="90000"/>
            </a:lnSpc>
            <a:spcBef>
              <a:spcPct val="0"/>
            </a:spcBef>
            <a:spcAft>
              <a:spcPct val="15000"/>
            </a:spcAft>
            <a:buChar char="•"/>
          </a:pPr>
          <a:r>
            <a:rPr lang="en-GB" sz="1400" b="1" kern="1200" dirty="0">
              <a:latin typeface="Arial" panose="020B0604020202020204" pitchFamily="34" charset="0"/>
              <a:cs typeface="Arial" panose="020B0604020202020204" pitchFamily="34" charset="0"/>
            </a:rPr>
            <a:t>Advantage: </a:t>
          </a:r>
          <a:r>
            <a:rPr lang="en-GB" sz="1400" kern="1200" dirty="0">
              <a:latin typeface="Arial" panose="020B0604020202020204" pitchFamily="34" charset="0"/>
              <a:cs typeface="Arial" panose="020B0604020202020204" pitchFamily="34" charset="0"/>
            </a:rPr>
            <a:t>Supports structured questioning and objective scoring.</a:t>
          </a:r>
          <a:endParaRPr lang="en-GB" sz="1400" kern="1200" dirty="0"/>
        </a:p>
        <a:p>
          <a:pPr marL="114300" lvl="1" indent="-114300" algn="l" defTabSz="622300">
            <a:lnSpc>
              <a:spcPct val="90000"/>
            </a:lnSpc>
            <a:spcBef>
              <a:spcPct val="0"/>
            </a:spcBef>
            <a:spcAft>
              <a:spcPct val="15000"/>
            </a:spcAft>
            <a:buChar char="•"/>
          </a:pPr>
          <a:r>
            <a:rPr lang="en-GB" sz="1400" b="1" kern="1200" dirty="0">
              <a:latin typeface="Arial" panose="020B0604020202020204" pitchFamily="34" charset="0"/>
              <a:cs typeface="Arial" panose="020B0604020202020204" pitchFamily="34" charset="0"/>
            </a:rPr>
            <a:t>Disadvantage: </a:t>
          </a:r>
          <a:r>
            <a:rPr lang="en-GB" sz="1400" kern="1200" dirty="0">
              <a:latin typeface="Arial" panose="020B0604020202020204" pitchFamily="34" charset="0"/>
              <a:cs typeface="Arial" panose="020B0604020202020204" pitchFamily="34" charset="0"/>
            </a:rPr>
            <a:t>Responses may feel rehearsed; harder to test adaptability in real time</a:t>
          </a:r>
          <a:endParaRPr lang="en-GB" sz="1400" kern="1200" dirty="0"/>
        </a:p>
      </dsp:txBody>
      <dsp:txXfrm rot="-5400000">
        <a:off x="1758635" y="1453075"/>
        <a:ext cx="4121263" cy="1095113"/>
      </dsp:txXfrm>
    </dsp:sp>
    <dsp:sp modelId="{EE616245-695B-4B0C-B6E6-EBE12144824D}">
      <dsp:nvSpPr>
        <dsp:cNvPr id="0" name=""/>
        <dsp:cNvSpPr/>
      </dsp:nvSpPr>
      <dsp:spPr>
        <a:xfrm>
          <a:off x="0" y="1358812"/>
          <a:ext cx="1758503" cy="1289000"/>
        </a:xfrm>
        <a:prstGeom prst="roundRect">
          <a:avLst/>
        </a:prstGeom>
        <a:solidFill>
          <a:schemeClr val="accent1">
            <a:hueOff val="0"/>
            <a:satOff val="0"/>
            <a:lumOff val="0"/>
            <a:alpha val="38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tx1"/>
              </a:solidFill>
              <a:latin typeface="Arial" panose="020B0604020202020204" pitchFamily="34" charset="0"/>
              <a:cs typeface="Arial" panose="020B0604020202020204" pitchFamily="34" charset="0"/>
            </a:rPr>
            <a:t>Assessment Depth</a:t>
          </a:r>
          <a:endParaRPr lang="en-GB" sz="1400" kern="1200" dirty="0">
            <a:solidFill>
              <a:schemeClr val="tx1"/>
            </a:solidFill>
          </a:endParaRPr>
        </a:p>
      </dsp:txBody>
      <dsp:txXfrm>
        <a:off x="62924" y="1421736"/>
        <a:ext cx="1632655" cy="1163152"/>
      </dsp:txXfrm>
    </dsp:sp>
    <dsp:sp modelId="{243C0659-9036-47F4-92FC-54747A2A497C}">
      <dsp:nvSpPr>
        <dsp:cNvPr id="0" name=""/>
        <dsp:cNvSpPr/>
      </dsp:nvSpPr>
      <dsp:spPr>
        <a:xfrm rot="5400000">
          <a:off x="3220872" y="1243749"/>
          <a:ext cx="1213599" cy="4220665"/>
        </a:xfrm>
        <a:prstGeom prst="round2SameRect">
          <a:avLst/>
        </a:prstGeom>
        <a:solidFill>
          <a:schemeClr val="accent1">
            <a:tint val="40000"/>
            <a:hueOff val="0"/>
            <a:satOff val="0"/>
            <a:lumOff val="0"/>
            <a:alpha val="3800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26670" rIns="53340" bIns="26670" numCol="1" spcCol="1270" anchor="ctr" anchorCtr="0">
          <a:noAutofit/>
        </a:bodyPr>
        <a:lstStyle/>
        <a:p>
          <a:pPr marL="114300" lvl="1" indent="-114300" algn="l" defTabSz="622300">
            <a:lnSpc>
              <a:spcPct val="90000"/>
            </a:lnSpc>
            <a:spcBef>
              <a:spcPct val="0"/>
            </a:spcBef>
            <a:spcAft>
              <a:spcPct val="15000"/>
            </a:spcAft>
            <a:buChar char="•"/>
          </a:pPr>
          <a:r>
            <a:rPr lang="en-GB" sz="1400" b="1" kern="1200" dirty="0">
              <a:latin typeface="Arial" panose="020B0604020202020204" pitchFamily="34" charset="0"/>
              <a:cs typeface="Arial" panose="020B0604020202020204" pitchFamily="34" charset="0"/>
            </a:rPr>
            <a:t>Advantage: </a:t>
          </a:r>
          <a:r>
            <a:rPr lang="en-GB" sz="1400" kern="1200" dirty="0">
              <a:latin typeface="Arial" panose="020B0604020202020204" pitchFamily="34" charset="0"/>
              <a:cs typeface="Arial" panose="020B0604020202020204" pitchFamily="34" charset="0"/>
            </a:rPr>
            <a:t>Easy to record sessions for review and compliance.</a:t>
          </a:r>
        </a:p>
        <a:p>
          <a:pPr marL="114300" lvl="1" indent="-114300" algn="l" defTabSz="622300">
            <a:lnSpc>
              <a:spcPct val="90000"/>
            </a:lnSpc>
            <a:spcBef>
              <a:spcPct val="0"/>
            </a:spcBef>
            <a:spcAft>
              <a:spcPct val="15000"/>
            </a:spcAft>
            <a:buChar char="•"/>
          </a:pPr>
          <a:r>
            <a:rPr lang="en-GB" sz="1400" b="1" kern="1200" dirty="0">
              <a:latin typeface="Arial" panose="020B0604020202020204" pitchFamily="34" charset="0"/>
              <a:cs typeface="Arial" panose="020B0604020202020204" pitchFamily="34" charset="0"/>
            </a:rPr>
            <a:t>Disadvantage: </a:t>
          </a:r>
          <a:r>
            <a:rPr lang="en-GB" sz="1400" kern="1200" dirty="0">
              <a:latin typeface="Arial" panose="020B0604020202020204" pitchFamily="34" charset="0"/>
              <a:cs typeface="Arial" panose="020B0604020202020204" pitchFamily="34" charset="0"/>
            </a:rPr>
            <a:t>Connectivity issues can distort answers or interrupt flow, especially during complex discussions.</a:t>
          </a:r>
        </a:p>
      </dsp:txBody>
      <dsp:txXfrm rot="-5400000">
        <a:off x="1717340" y="2806525"/>
        <a:ext cx="4161422" cy="1095113"/>
      </dsp:txXfrm>
    </dsp:sp>
    <dsp:sp modelId="{47CD4F6D-0ECD-4C0E-A6EE-90015F22EAB5}">
      <dsp:nvSpPr>
        <dsp:cNvPr id="0" name=""/>
        <dsp:cNvSpPr/>
      </dsp:nvSpPr>
      <dsp:spPr>
        <a:xfrm>
          <a:off x="0" y="2712263"/>
          <a:ext cx="1717207" cy="1289000"/>
        </a:xfrm>
        <a:prstGeom prst="roundRect">
          <a:avLst/>
        </a:prstGeom>
        <a:solidFill>
          <a:schemeClr val="accent1">
            <a:hueOff val="0"/>
            <a:satOff val="0"/>
            <a:lumOff val="0"/>
            <a:alpha val="38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tx1"/>
              </a:solidFill>
              <a:latin typeface="Arial" panose="020B0604020202020204" pitchFamily="34" charset="0"/>
              <a:cs typeface="Arial" panose="020B0604020202020204" pitchFamily="34" charset="0"/>
            </a:rPr>
            <a:t>Technical Reliability</a:t>
          </a:r>
        </a:p>
      </dsp:txBody>
      <dsp:txXfrm>
        <a:off x="62924" y="2775187"/>
        <a:ext cx="1591359" cy="1163152"/>
      </dsp:txXfrm>
    </dsp:sp>
    <dsp:sp modelId="{728499CB-13FE-4D10-A73F-0425FF1C3A89}">
      <dsp:nvSpPr>
        <dsp:cNvPr id="0" name=""/>
        <dsp:cNvSpPr/>
      </dsp:nvSpPr>
      <dsp:spPr>
        <a:xfrm rot="5400000">
          <a:off x="3242107" y="2617261"/>
          <a:ext cx="1213599" cy="4180544"/>
        </a:xfrm>
        <a:prstGeom prst="round2SameRect">
          <a:avLst/>
        </a:prstGeom>
        <a:solidFill>
          <a:schemeClr val="accent1">
            <a:tint val="40000"/>
            <a:hueOff val="0"/>
            <a:satOff val="0"/>
            <a:lumOff val="0"/>
            <a:alpha val="3800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26670" rIns="53340" bIns="26670" numCol="1" spcCol="1270" anchor="ctr" anchorCtr="0">
          <a:noAutofit/>
        </a:bodyPr>
        <a:lstStyle/>
        <a:p>
          <a:pPr marL="114300" lvl="1" indent="-114300" algn="l" defTabSz="622300">
            <a:lnSpc>
              <a:spcPct val="90000"/>
            </a:lnSpc>
            <a:spcBef>
              <a:spcPct val="0"/>
            </a:spcBef>
            <a:spcAft>
              <a:spcPct val="15000"/>
            </a:spcAft>
            <a:buChar char="•"/>
          </a:pPr>
          <a:r>
            <a:rPr lang="en-GB" sz="1400" b="1" kern="1200" dirty="0">
              <a:latin typeface="Arial" panose="020B0604020202020204" pitchFamily="34" charset="0"/>
              <a:cs typeface="Arial" panose="020B0604020202020204" pitchFamily="34" charset="0"/>
            </a:rPr>
            <a:t>Advantage: </a:t>
          </a:r>
          <a:r>
            <a:rPr lang="en-GB" sz="1400" kern="1200" dirty="0">
              <a:latin typeface="Arial" panose="020B0604020202020204" pitchFamily="34" charset="0"/>
              <a:cs typeface="Arial" panose="020B0604020202020204" pitchFamily="34" charset="0"/>
            </a:rPr>
            <a:t>Broadens access to remote and international applicants.</a:t>
          </a:r>
        </a:p>
        <a:p>
          <a:pPr marL="114300" lvl="1" indent="-114300" algn="l" defTabSz="622300">
            <a:lnSpc>
              <a:spcPct val="90000"/>
            </a:lnSpc>
            <a:spcBef>
              <a:spcPct val="0"/>
            </a:spcBef>
            <a:spcAft>
              <a:spcPct val="15000"/>
            </a:spcAft>
            <a:buChar char="•"/>
          </a:pPr>
          <a:r>
            <a:rPr lang="en-GB" sz="1400" b="1" kern="1200" dirty="0">
              <a:latin typeface="Arial" panose="020B0604020202020204" pitchFamily="34" charset="0"/>
              <a:cs typeface="Arial" panose="020B0604020202020204" pitchFamily="34" charset="0"/>
            </a:rPr>
            <a:t>Disadvantage: </a:t>
          </a:r>
          <a:r>
            <a:rPr lang="en-GB" sz="1400" kern="1200" dirty="0">
              <a:latin typeface="Arial" panose="020B0604020202020204" pitchFamily="34" charset="0"/>
              <a:cs typeface="Arial" panose="020B0604020202020204" pitchFamily="34" charset="0"/>
            </a:rPr>
            <a:t>Limits exposure to workplace environment and team dynamics.</a:t>
          </a:r>
        </a:p>
      </dsp:txBody>
      <dsp:txXfrm rot="-5400000">
        <a:off x="1758635" y="4159977"/>
        <a:ext cx="4121301" cy="1095113"/>
      </dsp:txXfrm>
    </dsp:sp>
    <dsp:sp modelId="{39EE4F20-D18E-4178-96D5-6B6297BA74D9}">
      <dsp:nvSpPr>
        <dsp:cNvPr id="0" name=""/>
        <dsp:cNvSpPr/>
      </dsp:nvSpPr>
      <dsp:spPr>
        <a:xfrm>
          <a:off x="0" y="4065713"/>
          <a:ext cx="1758503" cy="1289000"/>
        </a:xfrm>
        <a:prstGeom prst="roundRect">
          <a:avLst/>
        </a:prstGeom>
        <a:solidFill>
          <a:schemeClr val="accent1">
            <a:hueOff val="0"/>
            <a:satOff val="0"/>
            <a:lumOff val="0"/>
            <a:alpha val="38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tx1"/>
              </a:solidFill>
              <a:latin typeface="Arial" panose="020B0604020202020204" pitchFamily="34" charset="0"/>
              <a:cs typeface="Arial" panose="020B0604020202020204" pitchFamily="34" charset="0"/>
            </a:rPr>
            <a:t>Accessibility &amp; Reach.</a:t>
          </a:r>
          <a:endParaRPr lang="en-GB" sz="1400" kern="1200" dirty="0"/>
        </a:p>
      </dsp:txBody>
      <dsp:txXfrm>
        <a:off x="62924" y="4128637"/>
        <a:ext cx="1632655" cy="1163152"/>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24325-09D5-0AF8-8A36-724CA545FD9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E1C48F5-5AAF-EC07-754A-2CCD9BEBC22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3E1F0A5C-320F-7C96-E020-DCAABC3DD76D}"/>
              </a:ext>
            </a:extLst>
          </p:cNvPr>
          <p:cNvSpPr>
            <a:spLocks noGrp="1"/>
          </p:cNvSpPr>
          <p:nvPr>
            <p:ph type="dt" sz="half" idx="10"/>
          </p:nvPr>
        </p:nvSpPr>
        <p:spPr/>
        <p:txBody>
          <a:bodyPr/>
          <a:lstStyle/>
          <a:p>
            <a:fld id="{BACACE7B-6C1B-4FEF-A872-2BC7A828669C}" type="datetimeFigureOut">
              <a:rPr lang="en-GB" smtClean="0"/>
              <a:t>12/10/2025</a:t>
            </a:fld>
            <a:endParaRPr lang="en-GB"/>
          </a:p>
        </p:txBody>
      </p:sp>
      <p:sp>
        <p:nvSpPr>
          <p:cNvPr id="5" name="Footer Placeholder 4">
            <a:extLst>
              <a:ext uri="{FF2B5EF4-FFF2-40B4-BE49-F238E27FC236}">
                <a16:creationId xmlns:a16="http://schemas.microsoft.com/office/drawing/2014/main" id="{C61AFA1D-4C34-2A77-4244-AE5D5FE944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6B171B-0FE0-4262-CFDD-55C916825022}"/>
              </a:ext>
            </a:extLst>
          </p:cNvPr>
          <p:cNvSpPr>
            <a:spLocks noGrp="1"/>
          </p:cNvSpPr>
          <p:nvPr>
            <p:ph type="sldNum" sz="quarter" idx="12"/>
          </p:nvPr>
        </p:nvSpPr>
        <p:spPr/>
        <p:txBody>
          <a:bodyPr/>
          <a:lstStyle/>
          <a:p>
            <a:fld id="{0C6B4B30-37F6-4D21-9F85-BC2EDFCD0190}" type="slidenum">
              <a:rPr lang="en-GB" smtClean="0"/>
              <a:t>‹#›</a:t>
            </a:fld>
            <a:endParaRPr lang="en-GB"/>
          </a:p>
        </p:txBody>
      </p:sp>
    </p:spTree>
    <p:extLst>
      <p:ext uri="{BB962C8B-B14F-4D97-AF65-F5344CB8AC3E}">
        <p14:creationId xmlns:p14="http://schemas.microsoft.com/office/powerpoint/2010/main" val="28785372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84A54-1C8E-9A01-AA52-4BCAA8D49A8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77259E0-8DB6-3FFA-D3A8-2A38155C292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DCB6F91-D44E-3811-5871-5397606182C9}"/>
              </a:ext>
            </a:extLst>
          </p:cNvPr>
          <p:cNvSpPr>
            <a:spLocks noGrp="1"/>
          </p:cNvSpPr>
          <p:nvPr>
            <p:ph type="dt" sz="half" idx="10"/>
          </p:nvPr>
        </p:nvSpPr>
        <p:spPr/>
        <p:txBody>
          <a:bodyPr/>
          <a:lstStyle/>
          <a:p>
            <a:fld id="{BACACE7B-6C1B-4FEF-A872-2BC7A828669C}" type="datetimeFigureOut">
              <a:rPr lang="en-GB" smtClean="0"/>
              <a:t>12/10/2025</a:t>
            </a:fld>
            <a:endParaRPr lang="en-GB"/>
          </a:p>
        </p:txBody>
      </p:sp>
      <p:sp>
        <p:nvSpPr>
          <p:cNvPr id="5" name="Footer Placeholder 4">
            <a:extLst>
              <a:ext uri="{FF2B5EF4-FFF2-40B4-BE49-F238E27FC236}">
                <a16:creationId xmlns:a16="http://schemas.microsoft.com/office/drawing/2014/main" id="{2A92C428-57FF-C80C-DEF2-54ABF0B7B2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CF0C5C-2239-A7B9-7EB6-5BD912EB6FAB}"/>
              </a:ext>
            </a:extLst>
          </p:cNvPr>
          <p:cNvSpPr>
            <a:spLocks noGrp="1"/>
          </p:cNvSpPr>
          <p:nvPr>
            <p:ph type="sldNum" sz="quarter" idx="12"/>
          </p:nvPr>
        </p:nvSpPr>
        <p:spPr/>
        <p:txBody>
          <a:bodyPr/>
          <a:lstStyle/>
          <a:p>
            <a:fld id="{0C6B4B30-37F6-4D21-9F85-BC2EDFCD0190}" type="slidenum">
              <a:rPr lang="en-GB" smtClean="0"/>
              <a:t>‹#›</a:t>
            </a:fld>
            <a:endParaRPr lang="en-GB"/>
          </a:p>
        </p:txBody>
      </p:sp>
    </p:spTree>
    <p:extLst>
      <p:ext uri="{BB962C8B-B14F-4D97-AF65-F5344CB8AC3E}">
        <p14:creationId xmlns:p14="http://schemas.microsoft.com/office/powerpoint/2010/main" val="37086108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CB0E4-4449-8402-78FE-E12E3DF4007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7C512255-0C58-75C7-3387-29F3B09C2AA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BAABB94-5AC9-8BF4-17D0-3127ABBDD84F}"/>
              </a:ext>
            </a:extLst>
          </p:cNvPr>
          <p:cNvSpPr>
            <a:spLocks noGrp="1"/>
          </p:cNvSpPr>
          <p:nvPr>
            <p:ph type="dt" sz="half" idx="10"/>
          </p:nvPr>
        </p:nvSpPr>
        <p:spPr/>
        <p:txBody>
          <a:bodyPr/>
          <a:lstStyle/>
          <a:p>
            <a:fld id="{BACACE7B-6C1B-4FEF-A872-2BC7A828669C}" type="datetimeFigureOut">
              <a:rPr lang="en-GB" smtClean="0"/>
              <a:t>12/10/2025</a:t>
            </a:fld>
            <a:endParaRPr lang="en-GB"/>
          </a:p>
        </p:txBody>
      </p:sp>
      <p:sp>
        <p:nvSpPr>
          <p:cNvPr id="5" name="Footer Placeholder 4">
            <a:extLst>
              <a:ext uri="{FF2B5EF4-FFF2-40B4-BE49-F238E27FC236}">
                <a16:creationId xmlns:a16="http://schemas.microsoft.com/office/drawing/2014/main" id="{DFEB92A7-B113-D97C-9458-2ABB6FDA37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5CE0F6-E6EA-D798-5FEE-8B7440479DE1}"/>
              </a:ext>
            </a:extLst>
          </p:cNvPr>
          <p:cNvSpPr>
            <a:spLocks noGrp="1"/>
          </p:cNvSpPr>
          <p:nvPr>
            <p:ph type="sldNum" sz="quarter" idx="12"/>
          </p:nvPr>
        </p:nvSpPr>
        <p:spPr/>
        <p:txBody>
          <a:bodyPr/>
          <a:lstStyle/>
          <a:p>
            <a:fld id="{0C6B4B30-37F6-4D21-9F85-BC2EDFCD0190}" type="slidenum">
              <a:rPr lang="en-GB" smtClean="0"/>
              <a:t>‹#›</a:t>
            </a:fld>
            <a:endParaRPr lang="en-GB"/>
          </a:p>
        </p:txBody>
      </p:sp>
    </p:spTree>
    <p:extLst>
      <p:ext uri="{BB962C8B-B14F-4D97-AF65-F5344CB8AC3E}">
        <p14:creationId xmlns:p14="http://schemas.microsoft.com/office/powerpoint/2010/main" val="29989335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AAC5D-A023-D343-C9A6-7E87AC934B9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810D589-5884-1CF8-DF6A-02EC672C120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48ADC04-7A2D-E980-A562-CD64CFFDD0A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EF5CEEBA-F960-E153-00E0-C7EC19D85693}"/>
              </a:ext>
            </a:extLst>
          </p:cNvPr>
          <p:cNvSpPr>
            <a:spLocks noGrp="1"/>
          </p:cNvSpPr>
          <p:nvPr>
            <p:ph type="dt" sz="half" idx="10"/>
          </p:nvPr>
        </p:nvSpPr>
        <p:spPr/>
        <p:txBody>
          <a:bodyPr/>
          <a:lstStyle/>
          <a:p>
            <a:fld id="{BACACE7B-6C1B-4FEF-A872-2BC7A828669C}" type="datetimeFigureOut">
              <a:rPr lang="en-GB" smtClean="0"/>
              <a:t>12/10/2025</a:t>
            </a:fld>
            <a:endParaRPr lang="en-GB"/>
          </a:p>
        </p:txBody>
      </p:sp>
      <p:sp>
        <p:nvSpPr>
          <p:cNvPr id="6" name="Footer Placeholder 5">
            <a:extLst>
              <a:ext uri="{FF2B5EF4-FFF2-40B4-BE49-F238E27FC236}">
                <a16:creationId xmlns:a16="http://schemas.microsoft.com/office/drawing/2014/main" id="{C277F256-59F5-A00F-D01B-97C875E03D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3766B1-D637-39F9-811B-F91D80753078}"/>
              </a:ext>
            </a:extLst>
          </p:cNvPr>
          <p:cNvSpPr>
            <a:spLocks noGrp="1"/>
          </p:cNvSpPr>
          <p:nvPr>
            <p:ph type="sldNum" sz="quarter" idx="12"/>
          </p:nvPr>
        </p:nvSpPr>
        <p:spPr/>
        <p:txBody>
          <a:bodyPr/>
          <a:lstStyle/>
          <a:p>
            <a:fld id="{0C6B4B30-37F6-4D21-9F85-BC2EDFCD0190}" type="slidenum">
              <a:rPr lang="en-GB" smtClean="0"/>
              <a:t>‹#›</a:t>
            </a:fld>
            <a:endParaRPr lang="en-GB"/>
          </a:p>
        </p:txBody>
      </p:sp>
    </p:spTree>
    <p:extLst>
      <p:ext uri="{BB962C8B-B14F-4D97-AF65-F5344CB8AC3E}">
        <p14:creationId xmlns:p14="http://schemas.microsoft.com/office/powerpoint/2010/main" val="852120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860F4-06A1-DDAB-80FE-397CE811AD8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BCE00293-BAE0-4E89-A5D5-518F4CA0E1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D68653B-3EC5-413D-7216-909DCE99F4E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BFD3D67-DABA-211B-02CE-4E2D2B75D3A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433A5F7-CD2B-A96B-D3E3-73D9093E3F4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FFE8BB9-A3C3-1D30-62CF-1A5373126D98}"/>
              </a:ext>
            </a:extLst>
          </p:cNvPr>
          <p:cNvSpPr>
            <a:spLocks noGrp="1"/>
          </p:cNvSpPr>
          <p:nvPr>
            <p:ph type="dt" sz="half" idx="10"/>
          </p:nvPr>
        </p:nvSpPr>
        <p:spPr/>
        <p:txBody>
          <a:bodyPr/>
          <a:lstStyle/>
          <a:p>
            <a:fld id="{BACACE7B-6C1B-4FEF-A872-2BC7A828669C}" type="datetimeFigureOut">
              <a:rPr lang="en-GB" smtClean="0"/>
              <a:t>12/10/2025</a:t>
            </a:fld>
            <a:endParaRPr lang="en-GB"/>
          </a:p>
        </p:txBody>
      </p:sp>
      <p:sp>
        <p:nvSpPr>
          <p:cNvPr id="8" name="Footer Placeholder 7">
            <a:extLst>
              <a:ext uri="{FF2B5EF4-FFF2-40B4-BE49-F238E27FC236}">
                <a16:creationId xmlns:a16="http://schemas.microsoft.com/office/drawing/2014/main" id="{05085FAB-4455-A322-2D24-4FA43D07C17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B230F2D-0528-95C4-8449-05AA6D10B6C3}"/>
              </a:ext>
            </a:extLst>
          </p:cNvPr>
          <p:cNvSpPr>
            <a:spLocks noGrp="1"/>
          </p:cNvSpPr>
          <p:nvPr>
            <p:ph type="sldNum" sz="quarter" idx="12"/>
          </p:nvPr>
        </p:nvSpPr>
        <p:spPr/>
        <p:txBody>
          <a:bodyPr/>
          <a:lstStyle/>
          <a:p>
            <a:fld id="{0C6B4B30-37F6-4D21-9F85-BC2EDFCD0190}" type="slidenum">
              <a:rPr lang="en-GB" smtClean="0"/>
              <a:t>‹#›</a:t>
            </a:fld>
            <a:endParaRPr lang="en-GB"/>
          </a:p>
        </p:txBody>
      </p:sp>
    </p:spTree>
    <p:extLst>
      <p:ext uri="{BB962C8B-B14F-4D97-AF65-F5344CB8AC3E}">
        <p14:creationId xmlns:p14="http://schemas.microsoft.com/office/powerpoint/2010/main" val="21745238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D97D2-B9BE-24EA-11B8-A7EAEEE0A5E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7704B522-773A-D9C0-A452-0A0C5BD9099D}"/>
              </a:ext>
            </a:extLst>
          </p:cNvPr>
          <p:cNvSpPr>
            <a:spLocks noGrp="1"/>
          </p:cNvSpPr>
          <p:nvPr>
            <p:ph type="dt" sz="half" idx="10"/>
          </p:nvPr>
        </p:nvSpPr>
        <p:spPr/>
        <p:txBody>
          <a:bodyPr/>
          <a:lstStyle/>
          <a:p>
            <a:fld id="{BACACE7B-6C1B-4FEF-A872-2BC7A828669C}" type="datetimeFigureOut">
              <a:rPr lang="en-GB" smtClean="0"/>
              <a:t>12/10/2025</a:t>
            </a:fld>
            <a:endParaRPr lang="en-GB"/>
          </a:p>
        </p:txBody>
      </p:sp>
      <p:sp>
        <p:nvSpPr>
          <p:cNvPr id="4" name="Footer Placeholder 3">
            <a:extLst>
              <a:ext uri="{FF2B5EF4-FFF2-40B4-BE49-F238E27FC236}">
                <a16:creationId xmlns:a16="http://schemas.microsoft.com/office/drawing/2014/main" id="{5B59250A-F86F-4391-8D21-9C70C454482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B68BEE5-FE83-0193-63D2-E5A2C4F00BFE}"/>
              </a:ext>
            </a:extLst>
          </p:cNvPr>
          <p:cNvSpPr>
            <a:spLocks noGrp="1"/>
          </p:cNvSpPr>
          <p:nvPr>
            <p:ph type="sldNum" sz="quarter" idx="12"/>
          </p:nvPr>
        </p:nvSpPr>
        <p:spPr/>
        <p:txBody>
          <a:bodyPr/>
          <a:lstStyle/>
          <a:p>
            <a:fld id="{0C6B4B30-37F6-4D21-9F85-BC2EDFCD0190}" type="slidenum">
              <a:rPr lang="en-GB" smtClean="0"/>
              <a:t>‹#›</a:t>
            </a:fld>
            <a:endParaRPr lang="en-GB"/>
          </a:p>
        </p:txBody>
      </p:sp>
    </p:spTree>
    <p:extLst>
      <p:ext uri="{BB962C8B-B14F-4D97-AF65-F5344CB8AC3E}">
        <p14:creationId xmlns:p14="http://schemas.microsoft.com/office/powerpoint/2010/main" val="3461381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35854DD-0D36-373C-3685-C532B22CEBB7}"/>
              </a:ext>
            </a:extLst>
          </p:cNvPr>
          <p:cNvSpPr>
            <a:spLocks noGrp="1"/>
          </p:cNvSpPr>
          <p:nvPr>
            <p:ph type="dt" sz="half" idx="10"/>
          </p:nvPr>
        </p:nvSpPr>
        <p:spPr/>
        <p:txBody>
          <a:bodyPr/>
          <a:lstStyle/>
          <a:p>
            <a:fld id="{BACACE7B-6C1B-4FEF-A872-2BC7A828669C}" type="datetimeFigureOut">
              <a:rPr lang="en-GB" smtClean="0"/>
              <a:t>12/10/2025</a:t>
            </a:fld>
            <a:endParaRPr lang="en-GB"/>
          </a:p>
        </p:txBody>
      </p:sp>
      <p:sp>
        <p:nvSpPr>
          <p:cNvPr id="3" name="Footer Placeholder 2">
            <a:extLst>
              <a:ext uri="{FF2B5EF4-FFF2-40B4-BE49-F238E27FC236}">
                <a16:creationId xmlns:a16="http://schemas.microsoft.com/office/drawing/2014/main" id="{839FF076-44F0-9CFC-D428-66AADB434FD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3C0A514-0285-08B7-2238-F335B6C378B3}"/>
              </a:ext>
            </a:extLst>
          </p:cNvPr>
          <p:cNvSpPr>
            <a:spLocks noGrp="1"/>
          </p:cNvSpPr>
          <p:nvPr>
            <p:ph type="sldNum" sz="quarter" idx="12"/>
          </p:nvPr>
        </p:nvSpPr>
        <p:spPr/>
        <p:txBody>
          <a:bodyPr/>
          <a:lstStyle/>
          <a:p>
            <a:fld id="{0C6B4B30-37F6-4D21-9F85-BC2EDFCD0190}" type="slidenum">
              <a:rPr lang="en-GB" smtClean="0"/>
              <a:t>‹#›</a:t>
            </a:fld>
            <a:endParaRPr lang="en-GB"/>
          </a:p>
        </p:txBody>
      </p:sp>
    </p:spTree>
    <p:extLst>
      <p:ext uri="{BB962C8B-B14F-4D97-AF65-F5344CB8AC3E}">
        <p14:creationId xmlns:p14="http://schemas.microsoft.com/office/powerpoint/2010/main" val="21333937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8FB54-23EF-A06A-B336-2573BFBB4CE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3728D31-0207-3734-E321-9C42C762B93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2D875C1-4EED-216E-E658-49AD17CE35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2E123F7-C16D-53EA-E674-A1B03B019869}"/>
              </a:ext>
            </a:extLst>
          </p:cNvPr>
          <p:cNvSpPr>
            <a:spLocks noGrp="1"/>
          </p:cNvSpPr>
          <p:nvPr>
            <p:ph type="dt" sz="half" idx="10"/>
          </p:nvPr>
        </p:nvSpPr>
        <p:spPr/>
        <p:txBody>
          <a:bodyPr/>
          <a:lstStyle/>
          <a:p>
            <a:fld id="{BACACE7B-6C1B-4FEF-A872-2BC7A828669C}" type="datetimeFigureOut">
              <a:rPr lang="en-GB" smtClean="0"/>
              <a:t>12/10/2025</a:t>
            </a:fld>
            <a:endParaRPr lang="en-GB"/>
          </a:p>
        </p:txBody>
      </p:sp>
      <p:sp>
        <p:nvSpPr>
          <p:cNvPr id="6" name="Footer Placeholder 5">
            <a:extLst>
              <a:ext uri="{FF2B5EF4-FFF2-40B4-BE49-F238E27FC236}">
                <a16:creationId xmlns:a16="http://schemas.microsoft.com/office/drawing/2014/main" id="{6BF56E8F-9C35-3D02-B6A9-417022173C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EF45A4-B49E-7E5A-8525-57AB924DEF80}"/>
              </a:ext>
            </a:extLst>
          </p:cNvPr>
          <p:cNvSpPr>
            <a:spLocks noGrp="1"/>
          </p:cNvSpPr>
          <p:nvPr>
            <p:ph type="sldNum" sz="quarter" idx="12"/>
          </p:nvPr>
        </p:nvSpPr>
        <p:spPr/>
        <p:txBody>
          <a:bodyPr/>
          <a:lstStyle/>
          <a:p>
            <a:fld id="{0C6B4B30-37F6-4D21-9F85-BC2EDFCD0190}" type="slidenum">
              <a:rPr lang="en-GB" smtClean="0"/>
              <a:t>‹#›</a:t>
            </a:fld>
            <a:endParaRPr lang="en-GB"/>
          </a:p>
        </p:txBody>
      </p:sp>
    </p:spTree>
    <p:extLst>
      <p:ext uri="{BB962C8B-B14F-4D97-AF65-F5344CB8AC3E}">
        <p14:creationId xmlns:p14="http://schemas.microsoft.com/office/powerpoint/2010/main" val="19008230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505C5-ADC0-E283-FD12-1A7330EE0EE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D81EEED-5749-0FEB-E237-E4D8AD1672A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E2EA6FB-24F2-BEA9-1B1B-DB295489D5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13AECD0-AF47-51A2-97D7-9878CE1250AD}"/>
              </a:ext>
            </a:extLst>
          </p:cNvPr>
          <p:cNvSpPr>
            <a:spLocks noGrp="1"/>
          </p:cNvSpPr>
          <p:nvPr>
            <p:ph type="dt" sz="half" idx="10"/>
          </p:nvPr>
        </p:nvSpPr>
        <p:spPr/>
        <p:txBody>
          <a:bodyPr/>
          <a:lstStyle/>
          <a:p>
            <a:fld id="{BACACE7B-6C1B-4FEF-A872-2BC7A828669C}" type="datetimeFigureOut">
              <a:rPr lang="en-GB" smtClean="0"/>
              <a:t>12/10/2025</a:t>
            </a:fld>
            <a:endParaRPr lang="en-GB"/>
          </a:p>
        </p:txBody>
      </p:sp>
      <p:sp>
        <p:nvSpPr>
          <p:cNvPr id="6" name="Footer Placeholder 5">
            <a:extLst>
              <a:ext uri="{FF2B5EF4-FFF2-40B4-BE49-F238E27FC236}">
                <a16:creationId xmlns:a16="http://schemas.microsoft.com/office/drawing/2014/main" id="{9C5DB843-72CB-F8E0-1A27-8E9D35E736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4F6022F-A854-46C8-37B6-36C4855088BA}"/>
              </a:ext>
            </a:extLst>
          </p:cNvPr>
          <p:cNvSpPr>
            <a:spLocks noGrp="1"/>
          </p:cNvSpPr>
          <p:nvPr>
            <p:ph type="sldNum" sz="quarter" idx="12"/>
          </p:nvPr>
        </p:nvSpPr>
        <p:spPr/>
        <p:txBody>
          <a:bodyPr/>
          <a:lstStyle/>
          <a:p>
            <a:fld id="{0C6B4B30-37F6-4D21-9F85-BC2EDFCD0190}" type="slidenum">
              <a:rPr lang="en-GB" smtClean="0"/>
              <a:t>‹#›</a:t>
            </a:fld>
            <a:endParaRPr lang="en-GB"/>
          </a:p>
        </p:txBody>
      </p:sp>
    </p:spTree>
    <p:extLst>
      <p:ext uri="{BB962C8B-B14F-4D97-AF65-F5344CB8AC3E}">
        <p14:creationId xmlns:p14="http://schemas.microsoft.com/office/powerpoint/2010/main" val="37101610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90827-00EA-FD11-675A-8413A1F68AE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829466E-761C-8DBF-1C4E-FA55D22793C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55D61DF-F948-1201-C241-0770A054906C}"/>
              </a:ext>
            </a:extLst>
          </p:cNvPr>
          <p:cNvSpPr>
            <a:spLocks noGrp="1"/>
          </p:cNvSpPr>
          <p:nvPr>
            <p:ph type="dt" sz="half" idx="10"/>
          </p:nvPr>
        </p:nvSpPr>
        <p:spPr/>
        <p:txBody>
          <a:bodyPr/>
          <a:lstStyle/>
          <a:p>
            <a:fld id="{BACACE7B-6C1B-4FEF-A872-2BC7A828669C}" type="datetimeFigureOut">
              <a:rPr lang="en-GB" smtClean="0"/>
              <a:t>12/10/2025</a:t>
            </a:fld>
            <a:endParaRPr lang="en-GB"/>
          </a:p>
        </p:txBody>
      </p:sp>
      <p:sp>
        <p:nvSpPr>
          <p:cNvPr id="5" name="Footer Placeholder 4">
            <a:extLst>
              <a:ext uri="{FF2B5EF4-FFF2-40B4-BE49-F238E27FC236}">
                <a16:creationId xmlns:a16="http://schemas.microsoft.com/office/drawing/2014/main" id="{EBB23C78-2E91-9BFD-3A4B-BC6D146134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B26EA4-1687-60D8-484D-905AA41C9FF7}"/>
              </a:ext>
            </a:extLst>
          </p:cNvPr>
          <p:cNvSpPr>
            <a:spLocks noGrp="1"/>
          </p:cNvSpPr>
          <p:nvPr>
            <p:ph type="sldNum" sz="quarter" idx="12"/>
          </p:nvPr>
        </p:nvSpPr>
        <p:spPr/>
        <p:txBody>
          <a:bodyPr/>
          <a:lstStyle/>
          <a:p>
            <a:fld id="{0C6B4B30-37F6-4D21-9F85-BC2EDFCD0190}" type="slidenum">
              <a:rPr lang="en-GB" smtClean="0"/>
              <a:t>‹#›</a:t>
            </a:fld>
            <a:endParaRPr lang="en-GB"/>
          </a:p>
        </p:txBody>
      </p:sp>
    </p:spTree>
    <p:extLst>
      <p:ext uri="{BB962C8B-B14F-4D97-AF65-F5344CB8AC3E}">
        <p14:creationId xmlns:p14="http://schemas.microsoft.com/office/powerpoint/2010/main" val="2938716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1AF2358-417D-58F2-69FD-002C90F8FF0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EA45C88-F916-ABA1-BBD8-D3BF5591DB0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5EBFEAF-6DF0-CC48-CD34-CD7491CF8E53}"/>
              </a:ext>
            </a:extLst>
          </p:cNvPr>
          <p:cNvSpPr>
            <a:spLocks noGrp="1"/>
          </p:cNvSpPr>
          <p:nvPr>
            <p:ph type="dt" sz="half" idx="10"/>
          </p:nvPr>
        </p:nvSpPr>
        <p:spPr/>
        <p:txBody>
          <a:bodyPr/>
          <a:lstStyle/>
          <a:p>
            <a:fld id="{BACACE7B-6C1B-4FEF-A872-2BC7A828669C}" type="datetimeFigureOut">
              <a:rPr lang="en-GB" smtClean="0"/>
              <a:t>12/10/2025</a:t>
            </a:fld>
            <a:endParaRPr lang="en-GB"/>
          </a:p>
        </p:txBody>
      </p:sp>
      <p:sp>
        <p:nvSpPr>
          <p:cNvPr id="5" name="Footer Placeholder 4">
            <a:extLst>
              <a:ext uri="{FF2B5EF4-FFF2-40B4-BE49-F238E27FC236}">
                <a16:creationId xmlns:a16="http://schemas.microsoft.com/office/drawing/2014/main" id="{5FF3B54F-20B1-DFC2-0755-F5A6949B7C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A2400D-9C70-5CA5-57C3-78911FA8A23B}"/>
              </a:ext>
            </a:extLst>
          </p:cNvPr>
          <p:cNvSpPr>
            <a:spLocks noGrp="1"/>
          </p:cNvSpPr>
          <p:nvPr>
            <p:ph type="sldNum" sz="quarter" idx="12"/>
          </p:nvPr>
        </p:nvSpPr>
        <p:spPr/>
        <p:txBody>
          <a:bodyPr/>
          <a:lstStyle/>
          <a:p>
            <a:fld id="{0C6B4B30-37F6-4D21-9F85-BC2EDFCD0190}" type="slidenum">
              <a:rPr lang="en-GB" smtClean="0"/>
              <a:t>‹#›</a:t>
            </a:fld>
            <a:endParaRPr lang="en-GB"/>
          </a:p>
        </p:txBody>
      </p:sp>
    </p:spTree>
    <p:extLst>
      <p:ext uri="{BB962C8B-B14F-4D97-AF65-F5344CB8AC3E}">
        <p14:creationId xmlns:p14="http://schemas.microsoft.com/office/powerpoint/2010/main" val="34202172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D65983-D63F-C30E-336E-13A08EBD441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BB109F8-ECB6-B097-1743-A0AABDCBD7A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5EA0286-D432-48A6-81FE-F6D05DBD975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ACACE7B-6C1B-4FEF-A872-2BC7A828669C}" type="datetimeFigureOut">
              <a:rPr lang="en-GB" smtClean="0"/>
              <a:t>12/10/2025</a:t>
            </a:fld>
            <a:endParaRPr lang="en-GB"/>
          </a:p>
        </p:txBody>
      </p:sp>
      <p:sp>
        <p:nvSpPr>
          <p:cNvPr id="5" name="Footer Placeholder 4">
            <a:extLst>
              <a:ext uri="{FF2B5EF4-FFF2-40B4-BE49-F238E27FC236}">
                <a16:creationId xmlns:a16="http://schemas.microsoft.com/office/drawing/2014/main" id="{629E315B-95BC-5057-5BF4-AC8AF304013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1523A9F-E2CC-99EF-CDC2-D93C41B0114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C6B4B30-37F6-4D21-9F85-BC2EDFCD0190}" type="slidenum">
              <a:rPr lang="en-GB" smtClean="0"/>
              <a:t>‹#›</a:t>
            </a:fld>
            <a:endParaRPr lang="en-GB"/>
          </a:p>
        </p:txBody>
      </p:sp>
    </p:spTree>
    <p:extLst>
      <p:ext uri="{BB962C8B-B14F-4D97-AF65-F5344CB8AC3E}">
        <p14:creationId xmlns:p14="http://schemas.microsoft.com/office/powerpoint/2010/main" val="3911438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1111/j.1744-6570.1997.tb00709.x" TargetMode="External"/><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hyperlink" Target="https://www.westbrom.co.uk/our-story" TargetMode="External"/><Relationship Id="rId4" Type="http://schemas.openxmlformats.org/officeDocument/2006/relationships/hyperlink" Target="https://doi.org/10.1002/jae.300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3000"/>
            <a:lum/>
          </a:blip>
          <a:srcRect/>
          <a:stretch>
            <a:fillRect l="-6000" r="-6000"/>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4225F18-D1A3-B3A0-AAD4-2A38E65762EB}"/>
              </a:ext>
            </a:extLst>
          </p:cNvPr>
          <p:cNvSpPr txBox="1"/>
          <p:nvPr/>
        </p:nvSpPr>
        <p:spPr>
          <a:xfrm>
            <a:off x="1187570" y="293298"/>
            <a:ext cx="9816860"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BA (Hons) Leadership and Management Skills for the Workplace </a:t>
            </a:r>
            <a:endParaRPr lang="en-GB" sz="2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627F315-C70C-F20C-311A-20B5DEB50394}"/>
              </a:ext>
            </a:extLst>
          </p:cNvPr>
          <p:cNvSpPr txBox="1"/>
          <p:nvPr/>
        </p:nvSpPr>
        <p:spPr>
          <a:xfrm>
            <a:off x="891397" y="2979732"/>
            <a:ext cx="10593237"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Module: Developing and Managing Individuals and Teams LCLM 5002 </a:t>
            </a:r>
            <a:endParaRPr lang="en-GB" sz="2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1EDF0E86-34F6-06E2-DEB6-A02344A24672}"/>
              </a:ext>
            </a:extLst>
          </p:cNvPr>
          <p:cNvSpPr txBox="1"/>
          <p:nvPr/>
        </p:nvSpPr>
        <p:spPr>
          <a:xfrm>
            <a:off x="891397" y="1893497"/>
            <a:ext cx="11300603"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Individual Presentation: Recruitment process for Risk Investment Analyst</a:t>
            </a:r>
          </a:p>
        </p:txBody>
      </p:sp>
      <p:sp>
        <p:nvSpPr>
          <p:cNvPr id="8" name="TextBox 7">
            <a:extLst>
              <a:ext uri="{FF2B5EF4-FFF2-40B4-BE49-F238E27FC236}">
                <a16:creationId xmlns:a16="http://schemas.microsoft.com/office/drawing/2014/main" id="{5A582715-9C55-1235-B634-9AF50A1D1E4A}"/>
              </a:ext>
            </a:extLst>
          </p:cNvPr>
          <p:cNvSpPr txBox="1"/>
          <p:nvPr/>
        </p:nvSpPr>
        <p:spPr>
          <a:xfrm>
            <a:off x="839638" y="4065967"/>
            <a:ext cx="8120332"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Student: Maryna </a:t>
            </a:r>
            <a:r>
              <a:rPr lang="en-GB" sz="2400" b="1" dirty="0" err="1">
                <a:latin typeface="Arial" panose="020B0604020202020204" pitchFamily="34" charset="0"/>
                <a:cs typeface="Arial" panose="020B0604020202020204" pitchFamily="34" charset="0"/>
              </a:rPr>
              <a:t>Zhzhonykh</a:t>
            </a:r>
            <a:r>
              <a:rPr lang="en-GB" sz="2400" b="1" dirty="0">
                <a:latin typeface="Arial" panose="020B0604020202020204" pitchFamily="34" charset="0"/>
                <a:cs typeface="Arial" panose="020B0604020202020204" pitchFamily="34" charset="0"/>
              </a:rPr>
              <a:t> 2411439</a:t>
            </a:r>
          </a:p>
        </p:txBody>
      </p:sp>
      <p:sp>
        <p:nvSpPr>
          <p:cNvPr id="9" name="TextBox 8">
            <a:extLst>
              <a:ext uri="{FF2B5EF4-FFF2-40B4-BE49-F238E27FC236}">
                <a16:creationId xmlns:a16="http://schemas.microsoft.com/office/drawing/2014/main" id="{52F00E37-5ED8-8329-4BD8-F97220380BF9}"/>
              </a:ext>
            </a:extLst>
          </p:cNvPr>
          <p:cNvSpPr txBox="1"/>
          <p:nvPr/>
        </p:nvSpPr>
        <p:spPr>
          <a:xfrm>
            <a:off x="891397" y="5152202"/>
            <a:ext cx="7798278"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Lecture’s name: Dr Mudassar Hasan</a:t>
            </a:r>
          </a:p>
        </p:txBody>
      </p:sp>
    </p:spTree>
    <p:extLst>
      <p:ext uri="{BB962C8B-B14F-4D97-AF65-F5344CB8AC3E}">
        <p14:creationId xmlns:p14="http://schemas.microsoft.com/office/powerpoint/2010/main" val="304437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1000" fill="hold"/>
                                        <p:tgtEl>
                                          <p:spTgt spid="4"/>
                                        </p:tgtEl>
                                        <p:attrNameLst>
                                          <p:attrName>ppt_x</p:attrName>
                                        </p:attrNameLst>
                                      </p:cBhvr>
                                      <p:tavLst>
                                        <p:tav tm="0">
                                          <p:val>
                                            <p:strVal val="#ppt_x"/>
                                          </p:val>
                                        </p:tav>
                                        <p:tav tm="100000">
                                          <p:val>
                                            <p:strVal val="#ppt_x"/>
                                          </p:val>
                                        </p:tav>
                                      </p:tavLst>
                                    </p:anim>
                                    <p:anim calcmode="lin" valueType="num">
                                      <p:cBhvr additive="base">
                                        <p:cTn id="8" dur="1000" fill="hold"/>
                                        <p:tgtEl>
                                          <p:spTgt spid="4"/>
                                        </p:tgtEl>
                                        <p:attrNameLst>
                                          <p:attrName>ppt_y</p:attrName>
                                        </p:attrNameLst>
                                      </p:cBhvr>
                                      <p:tavLst>
                                        <p:tav tm="0">
                                          <p:val>
                                            <p:strVal val="0-#ppt_h/2"/>
                                          </p:val>
                                        </p:tav>
                                        <p:tav tm="100000">
                                          <p:val>
                                            <p:strVal val="#ppt_y"/>
                                          </p:val>
                                        </p:tav>
                                      </p:tavLst>
                                    </p:anim>
                                  </p:childTnLst>
                                </p:cTn>
                              </p:par>
                              <p:par>
                                <p:cTn id="9" presetID="2" presetClass="entr" presetSubtype="1"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1000" fill="hold"/>
                                        <p:tgtEl>
                                          <p:spTgt spid="7"/>
                                        </p:tgtEl>
                                        <p:attrNameLst>
                                          <p:attrName>ppt_x</p:attrName>
                                        </p:attrNameLst>
                                      </p:cBhvr>
                                      <p:tavLst>
                                        <p:tav tm="0">
                                          <p:val>
                                            <p:strVal val="#ppt_x"/>
                                          </p:val>
                                        </p:tav>
                                        <p:tav tm="100000">
                                          <p:val>
                                            <p:strVal val="#ppt_x"/>
                                          </p:val>
                                        </p:tav>
                                      </p:tavLst>
                                    </p:anim>
                                    <p:anim calcmode="lin" valueType="num">
                                      <p:cBhvr additive="base">
                                        <p:cTn id="12" dur="1000" fill="hold"/>
                                        <p:tgtEl>
                                          <p:spTgt spid="7"/>
                                        </p:tgtEl>
                                        <p:attrNameLst>
                                          <p:attrName>ppt_y</p:attrName>
                                        </p:attrNameLst>
                                      </p:cBhvr>
                                      <p:tavLst>
                                        <p:tav tm="0">
                                          <p:val>
                                            <p:strVal val="0-#ppt_h/2"/>
                                          </p:val>
                                        </p:tav>
                                        <p:tav tm="100000">
                                          <p:val>
                                            <p:strVal val="#ppt_y"/>
                                          </p:val>
                                        </p:tav>
                                      </p:tavLst>
                                    </p:anim>
                                  </p:childTnLst>
                                </p:cTn>
                              </p:par>
                              <p:par>
                                <p:cTn id="13" presetID="2" presetClass="entr" presetSubtype="1" fill="hold" grpId="0" nodeType="with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1000" fill="hold"/>
                                        <p:tgtEl>
                                          <p:spTgt spid="5"/>
                                        </p:tgtEl>
                                        <p:attrNameLst>
                                          <p:attrName>ppt_x</p:attrName>
                                        </p:attrNameLst>
                                      </p:cBhvr>
                                      <p:tavLst>
                                        <p:tav tm="0">
                                          <p:val>
                                            <p:strVal val="#ppt_x"/>
                                          </p:val>
                                        </p:tav>
                                        <p:tav tm="100000">
                                          <p:val>
                                            <p:strVal val="#ppt_x"/>
                                          </p:val>
                                        </p:tav>
                                      </p:tavLst>
                                    </p:anim>
                                    <p:anim calcmode="lin" valueType="num">
                                      <p:cBhvr additive="base">
                                        <p:cTn id="16" dur="1000" fill="hold"/>
                                        <p:tgtEl>
                                          <p:spTgt spid="5"/>
                                        </p:tgtEl>
                                        <p:attrNameLst>
                                          <p:attrName>ppt_y</p:attrName>
                                        </p:attrNameLst>
                                      </p:cBhvr>
                                      <p:tavLst>
                                        <p:tav tm="0">
                                          <p:val>
                                            <p:strVal val="0-#ppt_h/2"/>
                                          </p:val>
                                        </p:tav>
                                        <p:tav tm="100000">
                                          <p:val>
                                            <p:strVal val="#ppt_y"/>
                                          </p:val>
                                        </p:tav>
                                      </p:tavLst>
                                    </p:anim>
                                  </p:childTnLst>
                                </p:cTn>
                              </p:par>
                              <p:par>
                                <p:cTn id="17" presetID="2" presetClass="entr" presetSubtype="1"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1000" fill="hold"/>
                                        <p:tgtEl>
                                          <p:spTgt spid="8"/>
                                        </p:tgtEl>
                                        <p:attrNameLst>
                                          <p:attrName>ppt_x</p:attrName>
                                        </p:attrNameLst>
                                      </p:cBhvr>
                                      <p:tavLst>
                                        <p:tav tm="0">
                                          <p:val>
                                            <p:strVal val="#ppt_x"/>
                                          </p:val>
                                        </p:tav>
                                        <p:tav tm="100000">
                                          <p:val>
                                            <p:strVal val="#ppt_x"/>
                                          </p:val>
                                        </p:tav>
                                      </p:tavLst>
                                    </p:anim>
                                    <p:anim calcmode="lin" valueType="num">
                                      <p:cBhvr additive="base">
                                        <p:cTn id="20" dur="1000" fill="hold"/>
                                        <p:tgtEl>
                                          <p:spTgt spid="8"/>
                                        </p:tgtEl>
                                        <p:attrNameLst>
                                          <p:attrName>ppt_y</p:attrName>
                                        </p:attrNameLst>
                                      </p:cBhvr>
                                      <p:tavLst>
                                        <p:tav tm="0">
                                          <p:val>
                                            <p:strVal val="0-#ppt_h/2"/>
                                          </p:val>
                                        </p:tav>
                                        <p:tav tm="100000">
                                          <p:val>
                                            <p:strVal val="#ppt_y"/>
                                          </p:val>
                                        </p:tav>
                                      </p:tavLst>
                                    </p:anim>
                                  </p:childTnLst>
                                </p:cTn>
                              </p:par>
                              <p:par>
                                <p:cTn id="21" presetID="2" presetClass="entr" presetSubtype="1"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anim calcmode="lin" valueType="num">
                                      <p:cBhvr additive="base">
                                        <p:cTn id="23" dur="1000" fill="hold"/>
                                        <p:tgtEl>
                                          <p:spTgt spid="9"/>
                                        </p:tgtEl>
                                        <p:attrNameLst>
                                          <p:attrName>ppt_x</p:attrName>
                                        </p:attrNameLst>
                                      </p:cBhvr>
                                      <p:tavLst>
                                        <p:tav tm="0">
                                          <p:val>
                                            <p:strVal val="#ppt_x"/>
                                          </p:val>
                                        </p:tav>
                                        <p:tav tm="100000">
                                          <p:val>
                                            <p:strVal val="#ppt_x"/>
                                          </p:val>
                                        </p:tav>
                                      </p:tavLst>
                                    </p:anim>
                                    <p:anim calcmode="lin" valueType="num">
                                      <p:cBhvr additive="base">
                                        <p:cTn id="24" dur="1000" fill="hold"/>
                                        <p:tgtEl>
                                          <p:spTgt spid="9"/>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7" grpId="0"/>
      <p:bldP spid="8" grpId="0"/>
      <p:bldP spid="9"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3000"/>
            <a:lum/>
          </a:blip>
          <a:srcRect/>
          <a:stretch>
            <a:fillRect l="-6000" r="-6000"/>
          </a:stretch>
        </a:blipFill>
        <a:effectLst/>
      </p:bgPr>
    </p:bg>
    <p:spTree>
      <p:nvGrpSpPr>
        <p:cNvPr id="1" name="">
          <a:extLst>
            <a:ext uri="{FF2B5EF4-FFF2-40B4-BE49-F238E27FC236}">
              <a16:creationId xmlns:a16="http://schemas.microsoft.com/office/drawing/2014/main" id="{961F9FDF-2EC3-77F1-4A97-A3B88A9D884D}"/>
            </a:ext>
          </a:extLst>
        </p:cNvPr>
        <p:cNvGrpSpPr/>
        <p:nvPr/>
      </p:nvGrpSpPr>
      <p:grpSpPr>
        <a:xfrm>
          <a:off x="0" y="0"/>
          <a:ext cx="0" cy="0"/>
          <a:chOff x="0" y="0"/>
          <a:chExt cx="0" cy="0"/>
        </a:xfrm>
      </p:grpSpPr>
      <p:grpSp>
        <p:nvGrpSpPr>
          <p:cNvPr id="17" name="Group 16">
            <a:extLst>
              <a:ext uri="{FF2B5EF4-FFF2-40B4-BE49-F238E27FC236}">
                <a16:creationId xmlns:a16="http://schemas.microsoft.com/office/drawing/2014/main" id="{9DF9EAF3-EBFE-E61F-BDFE-4E5EDDB9FA47}"/>
              </a:ext>
            </a:extLst>
          </p:cNvPr>
          <p:cNvGrpSpPr/>
          <p:nvPr/>
        </p:nvGrpSpPr>
        <p:grpSpPr>
          <a:xfrm>
            <a:off x="553307" y="5046769"/>
            <a:ext cx="9685658" cy="1067214"/>
            <a:chOff x="327036" y="4656450"/>
            <a:chExt cx="9685658" cy="1067214"/>
          </a:xfrm>
        </p:grpSpPr>
        <p:grpSp>
          <p:nvGrpSpPr>
            <p:cNvPr id="72" name="Group 71">
              <a:extLst>
                <a:ext uri="{FF2B5EF4-FFF2-40B4-BE49-F238E27FC236}">
                  <a16:creationId xmlns:a16="http://schemas.microsoft.com/office/drawing/2014/main" id="{9759C2EA-9A68-8F05-5F2F-73E3593478AC}"/>
                </a:ext>
              </a:extLst>
            </p:cNvPr>
            <p:cNvGrpSpPr/>
            <p:nvPr/>
          </p:nvGrpSpPr>
          <p:grpSpPr>
            <a:xfrm>
              <a:off x="350504" y="4656450"/>
              <a:ext cx="9662190" cy="1067214"/>
              <a:chOff x="235789" y="4264310"/>
              <a:chExt cx="9662190" cy="1067214"/>
            </a:xfrm>
          </p:grpSpPr>
          <p:grpSp>
            <p:nvGrpSpPr>
              <p:cNvPr id="57" name="Group 56">
                <a:extLst>
                  <a:ext uri="{FF2B5EF4-FFF2-40B4-BE49-F238E27FC236}">
                    <a16:creationId xmlns:a16="http://schemas.microsoft.com/office/drawing/2014/main" id="{78760C02-64FB-9521-02B1-1A0E6E78849D}"/>
                  </a:ext>
                </a:extLst>
              </p:cNvPr>
              <p:cNvGrpSpPr/>
              <p:nvPr/>
            </p:nvGrpSpPr>
            <p:grpSpPr>
              <a:xfrm>
                <a:off x="235789" y="4264310"/>
                <a:ext cx="9662190" cy="1067214"/>
                <a:chOff x="235789" y="4264310"/>
                <a:chExt cx="9662190" cy="1067214"/>
              </a:xfrm>
            </p:grpSpPr>
            <p:sp>
              <p:nvSpPr>
                <p:cNvPr id="13" name="Rectangle 12">
                  <a:extLst>
                    <a:ext uri="{FF2B5EF4-FFF2-40B4-BE49-F238E27FC236}">
                      <a16:creationId xmlns:a16="http://schemas.microsoft.com/office/drawing/2014/main" id="{E031C9AD-D2EE-28A8-6121-07A20D4656DC}"/>
                    </a:ext>
                  </a:extLst>
                </p:cNvPr>
                <p:cNvSpPr/>
                <p:nvPr/>
              </p:nvSpPr>
              <p:spPr>
                <a:xfrm>
                  <a:off x="235789" y="4278514"/>
                  <a:ext cx="612000" cy="868080"/>
                </a:xfrm>
                <a:prstGeom prst="rect">
                  <a:avLst/>
                </a:prstGeom>
                <a:solidFill>
                  <a:srgbClr val="24A3D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Arrow: Pentagon 31">
                  <a:extLst>
                    <a:ext uri="{FF2B5EF4-FFF2-40B4-BE49-F238E27FC236}">
                      <a16:creationId xmlns:a16="http://schemas.microsoft.com/office/drawing/2014/main" id="{5B7EB257-6645-7857-15D8-432EA9FD8CE4}"/>
                    </a:ext>
                  </a:extLst>
                </p:cNvPr>
                <p:cNvSpPr/>
                <p:nvPr/>
              </p:nvSpPr>
              <p:spPr>
                <a:xfrm>
                  <a:off x="1893974" y="4387135"/>
                  <a:ext cx="8004005" cy="758983"/>
                </a:xfrm>
                <a:prstGeom prst="homePlate">
                  <a:avLst/>
                </a:prstGeom>
                <a:solidFill>
                  <a:srgbClr val="24A3D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Free-form: Shape 40">
                  <a:extLst>
                    <a:ext uri="{FF2B5EF4-FFF2-40B4-BE49-F238E27FC236}">
                      <a16:creationId xmlns:a16="http://schemas.microsoft.com/office/drawing/2014/main" id="{20298EF3-7509-C315-ED88-BBA9E9A075E0}"/>
                    </a:ext>
                  </a:extLst>
                </p:cNvPr>
                <p:cNvSpPr/>
                <p:nvPr/>
              </p:nvSpPr>
              <p:spPr>
                <a:xfrm>
                  <a:off x="840728" y="4264310"/>
                  <a:ext cx="1057934" cy="871063"/>
                </a:xfrm>
                <a:custGeom>
                  <a:avLst/>
                  <a:gdLst>
                    <a:gd name="connsiteX0" fmla="*/ 4334 w 1057410"/>
                    <a:gd name="connsiteY0" fmla="*/ 0 h 858062"/>
                    <a:gd name="connsiteX1" fmla="*/ 1057410 w 1057410"/>
                    <a:gd name="connsiteY1" fmla="*/ 104007 h 858062"/>
                    <a:gd name="connsiteX2" fmla="*/ 1057410 w 1057410"/>
                    <a:gd name="connsiteY2" fmla="*/ 858062 h 858062"/>
                    <a:gd name="connsiteX3" fmla="*/ 0 w 1057410"/>
                    <a:gd name="connsiteY3" fmla="*/ 849395 h 858062"/>
                    <a:gd name="connsiteX4" fmla="*/ 4334 w 1057410"/>
                    <a:gd name="connsiteY4" fmla="*/ 0 h 858062"/>
                    <a:gd name="connsiteX0" fmla="*/ 4334 w 1066078"/>
                    <a:gd name="connsiteY0" fmla="*/ 0 h 858062"/>
                    <a:gd name="connsiteX1" fmla="*/ 1066078 w 1066078"/>
                    <a:gd name="connsiteY1" fmla="*/ 91006 h 858062"/>
                    <a:gd name="connsiteX2" fmla="*/ 1057410 w 1066078"/>
                    <a:gd name="connsiteY2" fmla="*/ 858062 h 858062"/>
                    <a:gd name="connsiteX3" fmla="*/ 0 w 1066078"/>
                    <a:gd name="connsiteY3" fmla="*/ 849395 h 858062"/>
                    <a:gd name="connsiteX4" fmla="*/ 4334 w 1066078"/>
                    <a:gd name="connsiteY4" fmla="*/ 0 h 858062"/>
                    <a:gd name="connsiteX0" fmla="*/ 4334 w 1066078"/>
                    <a:gd name="connsiteY0" fmla="*/ 0 h 871063"/>
                    <a:gd name="connsiteX1" fmla="*/ 1066078 w 1066078"/>
                    <a:gd name="connsiteY1" fmla="*/ 104007 h 871063"/>
                    <a:gd name="connsiteX2" fmla="*/ 1057410 w 1066078"/>
                    <a:gd name="connsiteY2" fmla="*/ 871063 h 871063"/>
                    <a:gd name="connsiteX3" fmla="*/ 0 w 1066078"/>
                    <a:gd name="connsiteY3" fmla="*/ 862396 h 871063"/>
                    <a:gd name="connsiteX4" fmla="*/ 4334 w 1066078"/>
                    <a:gd name="connsiteY4" fmla="*/ 0 h 871063"/>
                    <a:gd name="connsiteX0" fmla="*/ 4334 w 1057934"/>
                    <a:gd name="connsiteY0" fmla="*/ 0 h 871063"/>
                    <a:gd name="connsiteX1" fmla="*/ 1053077 w 1057934"/>
                    <a:gd name="connsiteY1" fmla="*/ 108341 h 871063"/>
                    <a:gd name="connsiteX2" fmla="*/ 1057410 w 1057934"/>
                    <a:gd name="connsiteY2" fmla="*/ 871063 h 871063"/>
                    <a:gd name="connsiteX3" fmla="*/ 0 w 1057934"/>
                    <a:gd name="connsiteY3" fmla="*/ 862396 h 871063"/>
                    <a:gd name="connsiteX4" fmla="*/ 4334 w 1057934"/>
                    <a:gd name="connsiteY4" fmla="*/ 0 h 8710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7934" h="871063">
                      <a:moveTo>
                        <a:pt x="4334" y="0"/>
                      </a:moveTo>
                      <a:lnTo>
                        <a:pt x="1053077" y="108341"/>
                      </a:lnTo>
                      <a:cubicBezTo>
                        <a:pt x="1050188" y="364026"/>
                        <a:pt x="1060299" y="615378"/>
                        <a:pt x="1057410" y="871063"/>
                      </a:cubicBezTo>
                      <a:lnTo>
                        <a:pt x="0" y="862396"/>
                      </a:lnTo>
                      <a:cubicBezTo>
                        <a:pt x="1445" y="579264"/>
                        <a:pt x="2889" y="283132"/>
                        <a:pt x="4334" y="0"/>
                      </a:cubicBezTo>
                      <a:close/>
                    </a:path>
                  </a:pathLst>
                </a:custGeom>
                <a:solidFill>
                  <a:srgbClr val="1B7DA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Right Triangle 49">
                  <a:extLst>
                    <a:ext uri="{FF2B5EF4-FFF2-40B4-BE49-F238E27FC236}">
                      <a16:creationId xmlns:a16="http://schemas.microsoft.com/office/drawing/2014/main" id="{DB490363-02F2-ABC8-38D9-A7F45688C44C}"/>
                    </a:ext>
                  </a:extLst>
                </p:cNvPr>
                <p:cNvSpPr/>
                <p:nvPr/>
              </p:nvSpPr>
              <p:spPr>
                <a:xfrm flipH="1" flipV="1">
                  <a:off x="6272967" y="5140361"/>
                  <a:ext cx="3336254" cy="191163"/>
                </a:xfrm>
                <a:prstGeom prst="rtTriangle">
                  <a:avLst/>
                </a:prstGeom>
                <a:gradFill>
                  <a:gsLst>
                    <a:gs pos="0">
                      <a:schemeClr val="tx1"/>
                    </a:gs>
                    <a:gs pos="66000">
                      <a:schemeClr val="tx1">
                        <a:alpha val="29000"/>
                        <a:lumMod val="100000"/>
                      </a:schemeClr>
                    </a:gs>
                    <a:gs pos="100000">
                      <a:schemeClr val="tx1">
                        <a:alpha val="13000"/>
                        <a:lumMod val="30000"/>
                        <a:lumOff val="70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65" name="TextBox 64">
                <a:extLst>
                  <a:ext uri="{FF2B5EF4-FFF2-40B4-BE49-F238E27FC236}">
                    <a16:creationId xmlns:a16="http://schemas.microsoft.com/office/drawing/2014/main" id="{34D9D8B4-6BB5-B5C6-C56F-5E3D69E78B5D}"/>
                  </a:ext>
                </a:extLst>
              </p:cNvPr>
              <p:cNvSpPr txBox="1"/>
              <p:nvPr/>
            </p:nvSpPr>
            <p:spPr>
              <a:xfrm>
                <a:off x="2598217" y="4529805"/>
                <a:ext cx="6511852" cy="461665"/>
              </a:xfrm>
              <a:prstGeom prst="rect">
                <a:avLst/>
              </a:prstGeom>
              <a:noFill/>
            </p:spPr>
            <p:txBody>
              <a:bodyPr wrap="square" rtlCol="0">
                <a:spAutoFit/>
              </a:bodyPr>
              <a:lstStyle/>
              <a:p>
                <a:r>
                  <a:rPr lang="en-GB" sz="2400" b="1" dirty="0">
                    <a:solidFill>
                      <a:schemeClr val="bg1"/>
                    </a:solidFill>
                    <a:latin typeface="Arial" panose="020B0604020202020204" pitchFamily="34" charset="0"/>
                    <a:cs typeface="Arial" panose="020B0604020202020204" pitchFamily="34" charset="0"/>
                  </a:rPr>
                  <a:t>References</a:t>
                </a:r>
              </a:p>
            </p:txBody>
          </p:sp>
        </p:grpSp>
        <p:sp>
          <p:nvSpPr>
            <p:cNvPr id="9" name="TextBox 8">
              <a:extLst>
                <a:ext uri="{FF2B5EF4-FFF2-40B4-BE49-F238E27FC236}">
                  <a16:creationId xmlns:a16="http://schemas.microsoft.com/office/drawing/2014/main" id="{50F21E41-F29E-C5FE-E59F-ECA60BF47B69}"/>
                </a:ext>
              </a:extLst>
            </p:cNvPr>
            <p:cNvSpPr txBox="1"/>
            <p:nvPr/>
          </p:nvSpPr>
          <p:spPr>
            <a:xfrm>
              <a:off x="327036" y="4762730"/>
              <a:ext cx="635468" cy="584775"/>
            </a:xfrm>
            <a:prstGeom prst="rect">
              <a:avLst/>
            </a:prstGeom>
            <a:noFill/>
          </p:spPr>
          <p:txBody>
            <a:bodyPr wrap="square" rtlCol="0">
              <a:spAutoFit/>
            </a:bodyPr>
            <a:lstStyle/>
            <a:p>
              <a:r>
                <a:rPr lang="en-GB" sz="3200" dirty="0">
                  <a:solidFill>
                    <a:schemeClr val="bg1"/>
                  </a:solidFill>
                  <a:latin typeface="Arial" panose="020B0604020202020204" pitchFamily="34" charset="0"/>
                  <a:cs typeface="Arial" panose="020B0604020202020204" pitchFamily="34" charset="0"/>
                </a:rPr>
                <a:t>10</a:t>
              </a:r>
            </a:p>
          </p:txBody>
        </p:sp>
      </p:grpSp>
      <p:grpSp>
        <p:nvGrpSpPr>
          <p:cNvPr id="16" name="Group 15">
            <a:extLst>
              <a:ext uri="{FF2B5EF4-FFF2-40B4-BE49-F238E27FC236}">
                <a16:creationId xmlns:a16="http://schemas.microsoft.com/office/drawing/2014/main" id="{7640C932-A11E-4F46-5B97-7AC0815A1D91}"/>
              </a:ext>
            </a:extLst>
          </p:cNvPr>
          <p:cNvGrpSpPr/>
          <p:nvPr/>
        </p:nvGrpSpPr>
        <p:grpSpPr>
          <a:xfrm>
            <a:off x="576775" y="4201707"/>
            <a:ext cx="10062236" cy="1174939"/>
            <a:chOff x="350504" y="3811388"/>
            <a:chExt cx="10062236" cy="1174939"/>
          </a:xfrm>
        </p:grpSpPr>
        <p:grpSp>
          <p:nvGrpSpPr>
            <p:cNvPr id="71" name="Group 70">
              <a:extLst>
                <a:ext uri="{FF2B5EF4-FFF2-40B4-BE49-F238E27FC236}">
                  <a16:creationId xmlns:a16="http://schemas.microsoft.com/office/drawing/2014/main" id="{DA60A780-6D5C-C487-3425-CD064CE1ADF0}"/>
                </a:ext>
              </a:extLst>
            </p:cNvPr>
            <p:cNvGrpSpPr/>
            <p:nvPr/>
          </p:nvGrpSpPr>
          <p:grpSpPr>
            <a:xfrm>
              <a:off x="350504" y="3811388"/>
              <a:ext cx="10062236" cy="1174939"/>
              <a:chOff x="235789" y="3419248"/>
              <a:chExt cx="10062236" cy="1174939"/>
            </a:xfrm>
          </p:grpSpPr>
          <p:grpSp>
            <p:nvGrpSpPr>
              <p:cNvPr id="56" name="Group 55">
                <a:extLst>
                  <a:ext uri="{FF2B5EF4-FFF2-40B4-BE49-F238E27FC236}">
                    <a16:creationId xmlns:a16="http://schemas.microsoft.com/office/drawing/2014/main" id="{8A2C29D4-9CE4-30A2-7887-6A9ECED571C9}"/>
                  </a:ext>
                </a:extLst>
              </p:cNvPr>
              <p:cNvGrpSpPr/>
              <p:nvPr/>
            </p:nvGrpSpPr>
            <p:grpSpPr>
              <a:xfrm>
                <a:off x="235789" y="3419248"/>
                <a:ext cx="10062236" cy="1174939"/>
                <a:chOff x="235789" y="3419248"/>
                <a:chExt cx="10062236" cy="1174939"/>
              </a:xfrm>
            </p:grpSpPr>
            <p:sp>
              <p:nvSpPr>
                <p:cNvPr id="12" name="Rectangle 11">
                  <a:extLst>
                    <a:ext uri="{FF2B5EF4-FFF2-40B4-BE49-F238E27FC236}">
                      <a16:creationId xmlns:a16="http://schemas.microsoft.com/office/drawing/2014/main" id="{403CAE9A-2172-5C53-35BF-B74FAD19E971}"/>
                    </a:ext>
                  </a:extLst>
                </p:cNvPr>
                <p:cNvSpPr/>
                <p:nvPr/>
              </p:nvSpPr>
              <p:spPr>
                <a:xfrm>
                  <a:off x="235789" y="3422811"/>
                  <a:ext cx="612000" cy="868080"/>
                </a:xfrm>
                <a:prstGeom prst="rect">
                  <a:avLst/>
                </a:prstGeom>
                <a:solidFill>
                  <a:srgbClr val="2093C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Arrow: Pentagon 30">
                  <a:extLst>
                    <a:ext uri="{FF2B5EF4-FFF2-40B4-BE49-F238E27FC236}">
                      <a16:creationId xmlns:a16="http://schemas.microsoft.com/office/drawing/2014/main" id="{E57A9896-9F1A-A8C3-F7B5-A85EEB2F4A43}"/>
                    </a:ext>
                  </a:extLst>
                </p:cNvPr>
                <p:cNvSpPr/>
                <p:nvPr/>
              </p:nvSpPr>
              <p:spPr>
                <a:xfrm>
                  <a:off x="1893974" y="3638974"/>
                  <a:ext cx="8404051" cy="758983"/>
                </a:xfrm>
                <a:prstGeom prst="homePlate">
                  <a:avLst/>
                </a:prstGeom>
                <a:solidFill>
                  <a:srgbClr val="2093C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Free-form: Shape 39">
                  <a:extLst>
                    <a:ext uri="{FF2B5EF4-FFF2-40B4-BE49-F238E27FC236}">
                      <a16:creationId xmlns:a16="http://schemas.microsoft.com/office/drawing/2014/main" id="{D9324EA0-7419-5C2B-1C8A-27A997430CC1}"/>
                    </a:ext>
                  </a:extLst>
                </p:cNvPr>
                <p:cNvSpPr/>
                <p:nvPr/>
              </p:nvSpPr>
              <p:spPr>
                <a:xfrm>
                  <a:off x="840727" y="3419248"/>
                  <a:ext cx="1061869" cy="957737"/>
                </a:xfrm>
                <a:custGeom>
                  <a:avLst/>
                  <a:gdLst>
                    <a:gd name="connsiteX0" fmla="*/ 8667 w 1066078"/>
                    <a:gd name="connsiteY0" fmla="*/ 0 h 953403"/>
                    <a:gd name="connsiteX1" fmla="*/ 1061744 w 1066078"/>
                    <a:gd name="connsiteY1" fmla="*/ 208015 h 953403"/>
                    <a:gd name="connsiteX2" fmla="*/ 1066078 w 1066078"/>
                    <a:gd name="connsiteY2" fmla="*/ 953403 h 953403"/>
                    <a:gd name="connsiteX3" fmla="*/ 0 w 1066078"/>
                    <a:gd name="connsiteY3" fmla="*/ 840728 h 953403"/>
                    <a:gd name="connsiteX4" fmla="*/ 8667 w 1066078"/>
                    <a:gd name="connsiteY4" fmla="*/ 0 h 953403"/>
                    <a:gd name="connsiteX0" fmla="*/ 8667 w 1066078"/>
                    <a:gd name="connsiteY0" fmla="*/ 0 h 966404"/>
                    <a:gd name="connsiteX1" fmla="*/ 1061744 w 1066078"/>
                    <a:gd name="connsiteY1" fmla="*/ 221016 h 966404"/>
                    <a:gd name="connsiteX2" fmla="*/ 1066078 w 1066078"/>
                    <a:gd name="connsiteY2" fmla="*/ 966404 h 966404"/>
                    <a:gd name="connsiteX3" fmla="*/ 0 w 1066078"/>
                    <a:gd name="connsiteY3" fmla="*/ 853729 h 966404"/>
                    <a:gd name="connsiteX4" fmla="*/ 8667 w 1066078"/>
                    <a:gd name="connsiteY4" fmla="*/ 0 h 966404"/>
                    <a:gd name="connsiteX0" fmla="*/ 8667 w 1061869"/>
                    <a:gd name="connsiteY0" fmla="*/ 0 h 957737"/>
                    <a:gd name="connsiteX1" fmla="*/ 1061744 w 1061869"/>
                    <a:gd name="connsiteY1" fmla="*/ 221016 h 957737"/>
                    <a:gd name="connsiteX2" fmla="*/ 1053077 w 1061869"/>
                    <a:gd name="connsiteY2" fmla="*/ 957737 h 957737"/>
                    <a:gd name="connsiteX3" fmla="*/ 0 w 1061869"/>
                    <a:gd name="connsiteY3" fmla="*/ 853729 h 957737"/>
                    <a:gd name="connsiteX4" fmla="*/ 8667 w 1061869"/>
                    <a:gd name="connsiteY4" fmla="*/ 0 h 9577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1869" h="957737">
                      <a:moveTo>
                        <a:pt x="8667" y="0"/>
                      </a:moveTo>
                      <a:cubicBezTo>
                        <a:pt x="359693" y="69338"/>
                        <a:pt x="710718" y="151678"/>
                        <a:pt x="1061744" y="221016"/>
                      </a:cubicBezTo>
                      <a:cubicBezTo>
                        <a:pt x="1063189" y="469479"/>
                        <a:pt x="1051632" y="709274"/>
                        <a:pt x="1053077" y="957737"/>
                      </a:cubicBezTo>
                      <a:lnTo>
                        <a:pt x="0" y="853729"/>
                      </a:lnTo>
                      <a:lnTo>
                        <a:pt x="8667" y="0"/>
                      </a:lnTo>
                      <a:close/>
                    </a:path>
                  </a:pathLst>
                </a:custGeom>
                <a:solidFill>
                  <a:srgbClr val="1A759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Right Triangle 48">
                  <a:extLst>
                    <a:ext uri="{FF2B5EF4-FFF2-40B4-BE49-F238E27FC236}">
                      <a16:creationId xmlns:a16="http://schemas.microsoft.com/office/drawing/2014/main" id="{F4362DB1-B7C2-257F-8F98-BE7DC67809D3}"/>
                    </a:ext>
                  </a:extLst>
                </p:cNvPr>
                <p:cNvSpPr/>
                <p:nvPr/>
              </p:nvSpPr>
              <p:spPr>
                <a:xfrm flipH="1" flipV="1">
                  <a:off x="6095999" y="4365164"/>
                  <a:ext cx="3801980" cy="229023"/>
                </a:xfrm>
                <a:prstGeom prst="rtTriangle">
                  <a:avLst/>
                </a:prstGeom>
                <a:gradFill>
                  <a:gsLst>
                    <a:gs pos="0">
                      <a:schemeClr val="tx1"/>
                    </a:gs>
                    <a:gs pos="66000">
                      <a:schemeClr val="tx1">
                        <a:alpha val="29000"/>
                        <a:lumMod val="100000"/>
                      </a:schemeClr>
                    </a:gs>
                    <a:gs pos="100000">
                      <a:schemeClr val="tx1">
                        <a:alpha val="13000"/>
                        <a:lumMod val="30000"/>
                        <a:lumOff val="70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64" name="TextBox 63">
                <a:extLst>
                  <a:ext uri="{FF2B5EF4-FFF2-40B4-BE49-F238E27FC236}">
                    <a16:creationId xmlns:a16="http://schemas.microsoft.com/office/drawing/2014/main" id="{A0FD86A5-5286-8D67-4087-F326E2D29E91}"/>
                  </a:ext>
                </a:extLst>
              </p:cNvPr>
              <p:cNvSpPr txBox="1"/>
              <p:nvPr/>
            </p:nvSpPr>
            <p:spPr>
              <a:xfrm>
                <a:off x="2634662" y="3761026"/>
                <a:ext cx="2746537" cy="461665"/>
              </a:xfrm>
              <a:prstGeom prst="rect">
                <a:avLst/>
              </a:prstGeom>
              <a:noFill/>
            </p:spPr>
            <p:txBody>
              <a:bodyPr wrap="square" rtlCol="0">
                <a:spAutoFit/>
              </a:bodyPr>
              <a:lstStyle/>
              <a:p>
                <a:pPr lvl="0"/>
                <a:r>
                  <a:rPr lang="en-GB" sz="2400" b="1" dirty="0">
                    <a:solidFill>
                      <a:schemeClr val="bg1"/>
                    </a:solidFill>
                    <a:latin typeface="Arial" panose="020B0604020202020204" pitchFamily="34" charset="0"/>
                    <a:cs typeface="Arial" panose="020B0604020202020204" pitchFamily="34" charset="0"/>
                  </a:rPr>
                  <a:t>Conclusion</a:t>
                </a:r>
              </a:p>
            </p:txBody>
          </p:sp>
        </p:grpSp>
        <p:sp>
          <p:nvSpPr>
            <p:cNvPr id="8" name="TextBox 7">
              <a:extLst>
                <a:ext uri="{FF2B5EF4-FFF2-40B4-BE49-F238E27FC236}">
                  <a16:creationId xmlns:a16="http://schemas.microsoft.com/office/drawing/2014/main" id="{67CD4913-832D-A731-E154-FE5D5EC32309}"/>
                </a:ext>
              </a:extLst>
            </p:cNvPr>
            <p:cNvSpPr txBox="1"/>
            <p:nvPr/>
          </p:nvSpPr>
          <p:spPr>
            <a:xfrm>
              <a:off x="456005" y="3933266"/>
              <a:ext cx="352926" cy="584775"/>
            </a:xfrm>
            <a:prstGeom prst="rect">
              <a:avLst/>
            </a:prstGeom>
            <a:noFill/>
          </p:spPr>
          <p:txBody>
            <a:bodyPr wrap="square" rtlCol="0">
              <a:spAutoFit/>
            </a:bodyPr>
            <a:lstStyle/>
            <a:p>
              <a:r>
                <a:rPr lang="en-GB" sz="3200" dirty="0">
                  <a:solidFill>
                    <a:schemeClr val="bg1"/>
                  </a:solidFill>
                  <a:latin typeface="Arial" panose="020B0604020202020204" pitchFamily="34" charset="0"/>
                  <a:cs typeface="Arial" panose="020B0604020202020204" pitchFamily="34" charset="0"/>
                </a:rPr>
                <a:t>9</a:t>
              </a:r>
            </a:p>
          </p:txBody>
        </p:sp>
      </p:grpSp>
      <p:grpSp>
        <p:nvGrpSpPr>
          <p:cNvPr id="15" name="Group 14">
            <a:extLst>
              <a:ext uri="{FF2B5EF4-FFF2-40B4-BE49-F238E27FC236}">
                <a16:creationId xmlns:a16="http://schemas.microsoft.com/office/drawing/2014/main" id="{71F7EEE1-F735-6415-F3EB-B47B936A4D52}"/>
              </a:ext>
            </a:extLst>
          </p:cNvPr>
          <p:cNvGrpSpPr/>
          <p:nvPr/>
        </p:nvGrpSpPr>
        <p:grpSpPr>
          <a:xfrm>
            <a:off x="576775" y="3347979"/>
            <a:ext cx="10416170" cy="1424161"/>
            <a:chOff x="350504" y="2957660"/>
            <a:chExt cx="10416170" cy="1424161"/>
          </a:xfrm>
        </p:grpSpPr>
        <p:grpSp>
          <p:nvGrpSpPr>
            <p:cNvPr id="70" name="Group 69">
              <a:extLst>
                <a:ext uri="{FF2B5EF4-FFF2-40B4-BE49-F238E27FC236}">
                  <a16:creationId xmlns:a16="http://schemas.microsoft.com/office/drawing/2014/main" id="{EAEF170E-3FCC-394E-8BC6-097FD7C4BA96}"/>
                </a:ext>
              </a:extLst>
            </p:cNvPr>
            <p:cNvGrpSpPr/>
            <p:nvPr/>
          </p:nvGrpSpPr>
          <p:grpSpPr>
            <a:xfrm>
              <a:off x="350504" y="2957660"/>
              <a:ext cx="10416170" cy="1424161"/>
              <a:chOff x="235789" y="2565520"/>
              <a:chExt cx="10416170" cy="1424161"/>
            </a:xfrm>
          </p:grpSpPr>
          <p:grpSp>
            <p:nvGrpSpPr>
              <p:cNvPr id="55" name="Group 54">
                <a:extLst>
                  <a:ext uri="{FF2B5EF4-FFF2-40B4-BE49-F238E27FC236}">
                    <a16:creationId xmlns:a16="http://schemas.microsoft.com/office/drawing/2014/main" id="{AECCBD91-500E-597F-25E4-D1274CBEC7A4}"/>
                  </a:ext>
                </a:extLst>
              </p:cNvPr>
              <p:cNvGrpSpPr/>
              <p:nvPr/>
            </p:nvGrpSpPr>
            <p:grpSpPr>
              <a:xfrm>
                <a:off x="235789" y="2565520"/>
                <a:ext cx="10416170" cy="1291330"/>
                <a:chOff x="235789" y="2565520"/>
                <a:chExt cx="10416170" cy="1291330"/>
              </a:xfrm>
            </p:grpSpPr>
            <p:sp>
              <p:nvSpPr>
                <p:cNvPr id="30" name="Arrow: Pentagon 29">
                  <a:extLst>
                    <a:ext uri="{FF2B5EF4-FFF2-40B4-BE49-F238E27FC236}">
                      <a16:creationId xmlns:a16="http://schemas.microsoft.com/office/drawing/2014/main" id="{C16546F4-3D1C-5FFA-6BDA-2DEFD7802262}"/>
                    </a:ext>
                  </a:extLst>
                </p:cNvPr>
                <p:cNvSpPr/>
                <p:nvPr/>
              </p:nvSpPr>
              <p:spPr>
                <a:xfrm>
                  <a:off x="1893975" y="2890813"/>
                  <a:ext cx="8757984" cy="758983"/>
                </a:xfrm>
                <a:prstGeom prst="homePlate">
                  <a:avLst/>
                </a:prstGeom>
                <a:solidFill>
                  <a:srgbClr val="1C82B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10">
                  <a:extLst>
                    <a:ext uri="{FF2B5EF4-FFF2-40B4-BE49-F238E27FC236}">
                      <a16:creationId xmlns:a16="http://schemas.microsoft.com/office/drawing/2014/main" id="{C5622A03-C814-50FC-2B60-814C5C8FB3DB}"/>
                    </a:ext>
                  </a:extLst>
                </p:cNvPr>
                <p:cNvSpPr/>
                <p:nvPr/>
              </p:nvSpPr>
              <p:spPr>
                <a:xfrm>
                  <a:off x="235789" y="2567108"/>
                  <a:ext cx="612000" cy="868080"/>
                </a:xfrm>
                <a:prstGeom prst="rect">
                  <a:avLst/>
                </a:prstGeom>
                <a:solidFill>
                  <a:srgbClr val="1C82B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Free-form: Shape 38">
                  <a:extLst>
                    <a:ext uri="{FF2B5EF4-FFF2-40B4-BE49-F238E27FC236}">
                      <a16:creationId xmlns:a16="http://schemas.microsoft.com/office/drawing/2014/main" id="{2B658C5F-82AE-D15B-A7F1-6B87EFCEF3D0}"/>
                    </a:ext>
                  </a:extLst>
                </p:cNvPr>
                <p:cNvSpPr/>
                <p:nvPr/>
              </p:nvSpPr>
              <p:spPr>
                <a:xfrm>
                  <a:off x="840728" y="2565520"/>
                  <a:ext cx="1066077" cy="1079079"/>
                </a:xfrm>
                <a:custGeom>
                  <a:avLst/>
                  <a:gdLst>
                    <a:gd name="connsiteX0" fmla="*/ 0 w 1057410"/>
                    <a:gd name="connsiteY0" fmla="*/ 0 h 1092080"/>
                    <a:gd name="connsiteX1" fmla="*/ 1057410 w 1057410"/>
                    <a:gd name="connsiteY1" fmla="*/ 342359 h 1092080"/>
                    <a:gd name="connsiteX2" fmla="*/ 1057410 w 1057410"/>
                    <a:gd name="connsiteY2" fmla="*/ 1092080 h 1092080"/>
                    <a:gd name="connsiteX3" fmla="*/ 8667 w 1057410"/>
                    <a:gd name="connsiteY3" fmla="*/ 853729 h 1092080"/>
                    <a:gd name="connsiteX4" fmla="*/ 0 w 1057410"/>
                    <a:gd name="connsiteY4" fmla="*/ 0 h 1092080"/>
                    <a:gd name="connsiteX0" fmla="*/ 0 w 1066077"/>
                    <a:gd name="connsiteY0" fmla="*/ 0 h 1092080"/>
                    <a:gd name="connsiteX1" fmla="*/ 1066077 w 1066077"/>
                    <a:gd name="connsiteY1" fmla="*/ 329358 h 1092080"/>
                    <a:gd name="connsiteX2" fmla="*/ 1057410 w 1066077"/>
                    <a:gd name="connsiteY2" fmla="*/ 1092080 h 1092080"/>
                    <a:gd name="connsiteX3" fmla="*/ 8667 w 1066077"/>
                    <a:gd name="connsiteY3" fmla="*/ 853729 h 1092080"/>
                    <a:gd name="connsiteX4" fmla="*/ 0 w 1066077"/>
                    <a:gd name="connsiteY4" fmla="*/ 0 h 1092080"/>
                    <a:gd name="connsiteX0" fmla="*/ 0 w 1066077"/>
                    <a:gd name="connsiteY0" fmla="*/ 0 h 1092080"/>
                    <a:gd name="connsiteX1" fmla="*/ 1066077 w 1066077"/>
                    <a:gd name="connsiteY1" fmla="*/ 329358 h 1092080"/>
                    <a:gd name="connsiteX2" fmla="*/ 1057410 w 1066077"/>
                    <a:gd name="connsiteY2" fmla="*/ 1092080 h 1092080"/>
                    <a:gd name="connsiteX3" fmla="*/ 4333 w 1066077"/>
                    <a:gd name="connsiteY3" fmla="*/ 875397 h 1092080"/>
                    <a:gd name="connsiteX4" fmla="*/ 0 w 1066077"/>
                    <a:gd name="connsiteY4" fmla="*/ 0 h 1092080"/>
                    <a:gd name="connsiteX0" fmla="*/ 0 w 1066077"/>
                    <a:gd name="connsiteY0" fmla="*/ 0 h 1079079"/>
                    <a:gd name="connsiteX1" fmla="*/ 1066077 w 1066077"/>
                    <a:gd name="connsiteY1" fmla="*/ 316357 h 1079079"/>
                    <a:gd name="connsiteX2" fmla="*/ 1057410 w 1066077"/>
                    <a:gd name="connsiteY2" fmla="*/ 1079079 h 1079079"/>
                    <a:gd name="connsiteX3" fmla="*/ 4333 w 1066077"/>
                    <a:gd name="connsiteY3" fmla="*/ 862396 h 1079079"/>
                    <a:gd name="connsiteX4" fmla="*/ 0 w 1066077"/>
                    <a:gd name="connsiteY4" fmla="*/ 0 h 10790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6077" h="1079079">
                      <a:moveTo>
                        <a:pt x="0" y="0"/>
                      </a:moveTo>
                      <a:lnTo>
                        <a:pt x="1066077" y="316357"/>
                      </a:lnTo>
                      <a:lnTo>
                        <a:pt x="1057410" y="1079079"/>
                      </a:lnTo>
                      <a:lnTo>
                        <a:pt x="4333" y="862396"/>
                      </a:lnTo>
                      <a:cubicBezTo>
                        <a:pt x="2889" y="577820"/>
                        <a:pt x="5778" y="284576"/>
                        <a:pt x="0" y="0"/>
                      </a:cubicBezTo>
                      <a:close/>
                    </a:path>
                  </a:pathLst>
                </a:custGeom>
                <a:solidFill>
                  <a:srgbClr val="186E9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ight Triangle 47">
                  <a:extLst>
                    <a:ext uri="{FF2B5EF4-FFF2-40B4-BE49-F238E27FC236}">
                      <a16:creationId xmlns:a16="http://schemas.microsoft.com/office/drawing/2014/main" id="{03C36248-508E-6A75-8B3D-8C1EDC9EFA95}"/>
                    </a:ext>
                  </a:extLst>
                </p:cNvPr>
                <p:cNvSpPr/>
                <p:nvPr/>
              </p:nvSpPr>
              <p:spPr>
                <a:xfrm flipH="1" flipV="1">
                  <a:off x="6095999" y="3637124"/>
                  <a:ext cx="4202026" cy="219726"/>
                </a:xfrm>
                <a:prstGeom prst="rtTriangle">
                  <a:avLst/>
                </a:prstGeom>
                <a:gradFill>
                  <a:gsLst>
                    <a:gs pos="0">
                      <a:schemeClr val="tx1"/>
                    </a:gs>
                    <a:gs pos="66000">
                      <a:schemeClr val="tx1">
                        <a:alpha val="29000"/>
                        <a:lumMod val="100000"/>
                      </a:schemeClr>
                    </a:gs>
                    <a:gs pos="100000">
                      <a:schemeClr val="tx1">
                        <a:alpha val="13000"/>
                        <a:lumMod val="30000"/>
                        <a:lumOff val="70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63" name="TextBox 62">
                <a:extLst>
                  <a:ext uri="{FF2B5EF4-FFF2-40B4-BE49-F238E27FC236}">
                    <a16:creationId xmlns:a16="http://schemas.microsoft.com/office/drawing/2014/main" id="{191EB548-FC82-D81E-6F8F-8EC4F2D20824}"/>
                  </a:ext>
                </a:extLst>
              </p:cNvPr>
              <p:cNvSpPr txBox="1"/>
              <p:nvPr/>
            </p:nvSpPr>
            <p:spPr>
              <a:xfrm>
                <a:off x="2543862" y="2866297"/>
                <a:ext cx="7842057" cy="1123384"/>
              </a:xfrm>
              <a:prstGeom prst="rect">
                <a:avLst/>
              </a:prstGeom>
              <a:noFill/>
            </p:spPr>
            <p:txBody>
              <a:bodyPr wrap="square" rtlCol="0">
                <a:spAutoFit/>
              </a:bodyPr>
              <a:lstStyle/>
              <a:p>
                <a:r>
                  <a:rPr lang="en-GB" sz="2200" b="1" dirty="0">
                    <a:solidFill>
                      <a:schemeClr val="bg1"/>
                    </a:solidFill>
                    <a:latin typeface="Arial" panose="020B0604020202020204" pitchFamily="34" charset="0"/>
                    <a:cs typeface="Arial" panose="020B0604020202020204" pitchFamily="34" charset="0"/>
                  </a:rPr>
                  <a:t>Comparison between a face-to-face interview and Online Interview</a:t>
                </a:r>
              </a:p>
              <a:p>
                <a:endParaRPr lang="en-GB" sz="2300" b="1" dirty="0">
                  <a:solidFill>
                    <a:schemeClr val="bg1"/>
                  </a:solidFill>
                  <a:latin typeface="Arial" panose="020B0604020202020204" pitchFamily="34" charset="0"/>
                  <a:cs typeface="Arial" panose="020B0604020202020204" pitchFamily="34" charset="0"/>
                </a:endParaRPr>
              </a:p>
            </p:txBody>
          </p:sp>
        </p:grpSp>
        <p:sp>
          <p:nvSpPr>
            <p:cNvPr id="7" name="TextBox 6">
              <a:extLst>
                <a:ext uri="{FF2B5EF4-FFF2-40B4-BE49-F238E27FC236}">
                  <a16:creationId xmlns:a16="http://schemas.microsoft.com/office/drawing/2014/main" id="{76FE6C38-1635-771E-4041-21CE34BC06CA}"/>
                </a:ext>
              </a:extLst>
            </p:cNvPr>
            <p:cNvSpPr txBox="1"/>
            <p:nvPr/>
          </p:nvSpPr>
          <p:spPr>
            <a:xfrm>
              <a:off x="431367" y="3049505"/>
              <a:ext cx="352926" cy="584775"/>
            </a:xfrm>
            <a:prstGeom prst="rect">
              <a:avLst/>
            </a:prstGeom>
            <a:noFill/>
          </p:spPr>
          <p:txBody>
            <a:bodyPr wrap="square" rtlCol="0">
              <a:spAutoFit/>
            </a:bodyPr>
            <a:lstStyle/>
            <a:p>
              <a:r>
                <a:rPr lang="en-GB" sz="3200" dirty="0">
                  <a:solidFill>
                    <a:schemeClr val="bg1"/>
                  </a:solidFill>
                  <a:latin typeface="Arial" panose="020B0604020202020204" pitchFamily="34" charset="0"/>
                  <a:cs typeface="Arial" panose="020B0604020202020204" pitchFamily="34" charset="0"/>
                </a:rPr>
                <a:t>8</a:t>
              </a:r>
            </a:p>
          </p:txBody>
        </p:sp>
      </p:grpSp>
      <p:grpSp>
        <p:nvGrpSpPr>
          <p:cNvPr id="79" name="Group 78">
            <a:extLst>
              <a:ext uri="{FF2B5EF4-FFF2-40B4-BE49-F238E27FC236}">
                <a16:creationId xmlns:a16="http://schemas.microsoft.com/office/drawing/2014/main" id="{DB7D43E7-2D3C-CDA3-C607-201BC1E2848A}"/>
              </a:ext>
            </a:extLst>
          </p:cNvPr>
          <p:cNvGrpSpPr/>
          <p:nvPr/>
        </p:nvGrpSpPr>
        <p:grpSpPr>
          <a:xfrm>
            <a:off x="547884" y="2489917"/>
            <a:ext cx="10797986" cy="1355719"/>
            <a:chOff x="321613" y="2099598"/>
            <a:chExt cx="10797986" cy="1355719"/>
          </a:xfrm>
        </p:grpSpPr>
        <p:grpSp>
          <p:nvGrpSpPr>
            <p:cNvPr id="69" name="Group 68">
              <a:extLst>
                <a:ext uri="{FF2B5EF4-FFF2-40B4-BE49-F238E27FC236}">
                  <a16:creationId xmlns:a16="http://schemas.microsoft.com/office/drawing/2014/main" id="{7329D640-1FC8-1BD7-5A14-5E46C3F50266}"/>
                </a:ext>
              </a:extLst>
            </p:cNvPr>
            <p:cNvGrpSpPr/>
            <p:nvPr/>
          </p:nvGrpSpPr>
          <p:grpSpPr>
            <a:xfrm>
              <a:off x="350504" y="2099598"/>
              <a:ext cx="10769095" cy="1355719"/>
              <a:chOff x="235789" y="1707458"/>
              <a:chExt cx="10769095" cy="1355719"/>
            </a:xfrm>
          </p:grpSpPr>
          <p:grpSp>
            <p:nvGrpSpPr>
              <p:cNvPr id="54" name="Group 53">
                <a:extLst>
                  <a:ext uri="{FF2B5EF4-FFF2-40B4-BE49-F238E27FC236}">
                    <a16:creationId xmlns:a16="http://schemas.microsoft.com/office/drawing/2014/main" id="{486C37DD-61E7-7205-8F93-616A1C5F2EF6}"/>
                  </a:ext>
                </a:extLst>
              </p:cNvPr>
              <p:cNvGrpSpPr/>
              <p:nvPr/>
            </p:nvGrpSpPr>
            <p:grpSpPr>
              <a:xfrm>
                <a:off x="235789" y="1707458"/>
                <a:ext cx="10706915" cy="1355719"/>
                <a:chOff x="235789" y="1707458"/>
                <a:chExt cx="10706915" cy="1355719"/>
              </a:xfrm>
            </p:grpSpPr>
            <p:sp>
              <p:nvSpPr>
                <p:cNvPr id="29" name="Arrow: Pentagon 28">
                  <a:extLst>
                    <a:ext uri="{FF2B5EF4-FFF2-40B4-BE49-F238E27FC236}">
                      <a16:creationId xmlns:a16="http://schemas.microsoft.com/office/drawing/2014/main" id="{5CA07708-DD6C-7065-E838-1BB40545BBAD}"/>
                    </a:ext>
                  </a:extLst>
                </p:cNvPr>
                <p:cNvSpPr/>
                <p:nvPr/>
              </p:nvSpPr>
              <p:spPr>
                <a:xfrm>
                  <a:off x="1831794" y="2141270"/>
                  <a:ext cx="9110910" cy="758983"/>
                </a:xfrm>
                <a:prstGeom prst="homePlate">
                  <a:avLst/>
                </a:prstGeom>
                <a:solidFill>
                  <a:srgbClr val="19739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B866B33D-5BE1-169B-4AF0-5CEC78C7947F}"/>
                    </a:ext>
                  </a:extLst>
                </p:cNvPr>
                <p:cNvSpPr/>
                <p:nvPr/>
              </p:nvSpPr>
              <p:spPr>
                <a:xfrm>
                  <a:off x="235789" y="1711406"/>
                  <a:ext cx="612000" cy="868080"/>
                </a:xfrm>
                <a:prstGeom prst="rect">
                  <a:avLst/>
                </a:prstGeom>
                <a:solidFill>
                  <a:srgbClr val="19739B"/>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Free-form: Shape 37">
                  <a:extLst>
                    <a:ext uri="{FF2B5EF4-FFF2-40B4-BE49-F238E27FC236}">
                      <a16:creationId xmlns:a16="http://schemas.microsoft.com/office/drawing/2014/main" id="{094FF285-64D8-A755-5D53-80A25CEAAA32}"/>
                    </a:ext>
                  </a:extLst>
                </p:cNvPr>
                <p:cNvSpPr/>
                <p:nvPr/>
              </p:nvSpPr>
              <p:spPr>
                <a:xfrm>
                  <a:off x="840728" y="1707458"/>
                  <a:ext cx="1061744" cy="1187420"/>
                </a:xfrm>
                <a:custGeom>
                  <a:avLst/>
                  <a:gdLst>
                    <a:gd name="connsiteX0" fmla="*/ 8667 w 1061744"/>
                    <a:gd name="connsiteY0" fmla="*/ 0 h 1187420"/>
                    <a:gd name="connsiteX1" fmla="*/ 1061744 w 1061744"/>
                    <a:gd name="connsiteY1" fmla="*/ 437698 h 1187420"/>
                    <a:gd name="connsiteX2" fmla="*/ 1061744 w 1061744"/>
                    <a:gd name="connsiteY2" fmla="*/ 1187420 h 1187420"/>
                    <a:gd name="connsiteX3" fmla="*/ 0 w 1061744"/>
                    <a:gd name="connsiteY3" fmla="*/ 849395 h 1187420"/>
                    <a:gd name="connsiteX4" fmla="*/ 8667 w 1061744"/>
                    <a:gd name="connsiteY4" fmla="*/ 0 h 1187420"/>
                    <a:gd name="connsiteX0" fmla="*/ 8667 w 1061744"/>
                    <a:gd name="connsiteY0" fmla="*/ 0 h 1187420"/>
                    <a:gd name="connsiteX1" fmla="*/ 1061744 w 1061744"/>
                    <a:gd name="connsiteY1" fmla="*/ 424697 h 1187420"/>
                    <a:gd name="connsiteX2" fmla="*/ 1061744 w 1061744"/>
                    <a:gd name="connsiteY2" fmla="*/ 1187420 h 1187420"/>
                    <a:gd name="connsiteX3" fmla="*/ 0 w 1061744"/>
                    <a:gd name="connsiteY3" fmla="*/ 849395 h 1187420"/>
                    <a:gd name="connsiteX4" fmla="*/ 8667 w 1061744"/>
                    <a:gd name="connsiteY4" fmla="*/ 0 h 1187420"/>
                    <a:gd name="connsiteX0" fmla="*/ 8667 w 1061744"/>
                    <a:gd name="connsiteY0" fmla="*/ 0 h 1187420"/>
                    <a:gd name="connsiteX1" fmla="*/ 1061744 w 1061744"/>
                    <a:gd name="connsiteY1" fmla="*/ 424697 h 1187420"/>
                    <a:gd name="connsiteX2" fmla="*/ 1061744 w 1061744"/>
                    <a:gd name="connsiteY2" fmla="*/ 1187420 h 1187420"/>
                    <a:gd name="connsiteX3" fmla="*/ 0 w 1061744"/>
                    <a:gd name="connsiteY3" fmla="*/ 866730 h 1187420"/>
                    <a:gd name="connsiteX4" fmla="*/ 8667 w 1061744"/>
                    <a:gd name="connsiteY4" fmla="*/ 0 h 11874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1744" h="1187420">
                      <a:moveTo>
                        <a:pt x="8667" y="0"/>
                      </a:moveTo>
                      <a:lnTo>
                        <a:pt x="1061744" y="424697"/>
                      </a:lnTo>
                      <a:lnTo>
                        <a:pt x="1061744" y="1187420"/>
                      </a:lnTo>
                      <a:lnTo>
                        <a:pt x="0" y="866730"/>
                      </a:lnTo>
                      <a:cubicBezTo>
                        <a:pt x="1445" y="582154"/>
                        <a:pt x="2889" y="280242"/>
                        <a:pt x="8667" y="0"/>
                      </a:cubicBezTo>
                      <a:close/>
                    </a:path>
                  </a:pathLst>
                </a:custGeom>
                <a:solidFill>
                  <a:srgbClr val="15608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ight Triangle 46">
                  <a:extLst>
                    <a:ext uri="{FF2B5EF4-FFF2-40B4-BE49-F238E27FC236}">
                      <a16:creationId xmlns:a16="http://schemas.microsoft.com/office/drawing/2014/main" id="{FB784210-B229-120C-437F-AEA0E5334A4C}"/>
                    </a:ext>
                  </a:extLst>
                </p:cNvPr>
                <p:cNvSpPr/>
                <p:nvPr/>
              </p:nvSpPr>
              <p:spPr>
                <a:xfrm flipH="1" flipV="1">
                  <a:off x="5998740" y="2843450"/>
                  <a:ext cx="4653219" cy="219727"/>
                </a:xfrm>
                <a:prstGeom prst="rtTriangle">
                  <a:avLst/>
                </a:prstGeom>
                <a:gradFill>
                  <a:gsLst>
                    <a:gs pos="0">
                      <a:schemeClr val="tx1"/>
                    </a:gs>
                    <a:gs pos="66000">
                      <a:schemeClr val="tx1">
                        <a:alpha val="29000"/>
                        <a:lumMod val="100000"/>
                      </a:schemeClr>
                    </a:gs>
                    <a:gs pos="100000">
                      <a:schemeClr val="tx1">
                        <a:alpha val="13000"/>
                        <a:lumMod val="30000"/>
                        <a:lumOff val="70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62" name="TextBox 61">
                <a:extLst>
                  <a:ext uri="{FF2B5EF4-FFF2-40B4-BE49-F238E27FC236}">
                    <a16:creationId xmlns:a16="http://schemas.microsoft.com/office/drawing/2014/main" id="{1D54046F-2709-9930-708E-69F450446EB5}"/>
                  </a:ext>
                </a:extLst>
              </p:cNvPr>
              <p:cNvSpPr txBox="1"/>
              <p:nvPr/>
            </p:nvSpPr>
            <p:spPr>
              <a:xfrm>
                <a:off x="2548195" y="2140799"/>
                <a:ext cx="8456689" cy="769441"/>
              </a:xfrm>
              <a:prstGeom prst="rect">
                <a:avLst/>
              </a:prstGeom>
              <a:noFill/>
            </p:spPr>
            <p:txBody>
              <a:bodyPr wrap="square" rtlCol="0">
                <a:spAutoFit/>
              </a:bodyPr>
              <a:lstStyle/>
              <a:p>
                <a:r>
                  <a:rPr lang="en-GB" sz="2200" b="1" dirty="0">
                    <a:solidFill>
                      <a:schemeClr val="bg1"/>
                    </a:solidFill>
                    <a:latin typeface="Arial" panose="020B0604020202020204" pitchFamily="34" charset="0"/>
                    <a:cs typeface="Arial" panose="020B0604020202020204" pitchFamily="34" charset="0"/>
                  </a:rPr>
                  <a:t>Types of interviews and Questioning Techniques for Risk Investment Analyst  </a:t>
                </a:r>
              </a:p>
            </p:txBody>
          </p:sp>
        </p:grpSp>
        <p:sp>
          <p:nvSpPr>
            <p:cNvPr id="78" name="TextBox 77">
              <a:extLst>
                <a:ext uri="{FF2B5EF4-FFF2-40B4-BE49-F238E27FC236}">
                  <a16:creationId xmlns:a16="http://schemas.microsoft.com/office/drawing/2014/main" id="{68A031BB-A404-4E51-75DD-AB62FC6B7C59}"/>
                </a:ext>
              </a:extLst>
            </p:cNvPr>
            <p:cNvSpPr txBox="1"/>
            <p:nvPr/>
          </p:nvSpPr>
          <p:spPr>
            <a:xfrm>
              <a:off x="321613" y="2221860"/>
              <a:ext cx="808798" cy="553998"/>
            </a:xfrm>
            <a:prstGeom prst="rect">
              <a:avLst/>
            </a:prstGeom>
            <a:noFill/>
          </p:spPr>
          <p:txBody>
            <a:bodyPr wrap="square" rtlCol="0">
              <a:spAutoFit/>
            </a:bodyPr>
            <a:lstStyle/>
            <a:p>
              <a:r>
                <a:rPr lang="en-GB" sz="3000" b="1" dirty="0">
                  <a:solidFill>
                    <a:schemeClr val="bg1"/>
                  </a:solidFill>
                  <a:latin typeface="Arial" panose="020B0604020202020204" pitchFamily="34" charset="0"/>
                  <a:cs typeface="Arial" panose="020B0604020202020204" pitchFamily="34" charset="0"/>
                </a:rPr>
                <a:t>5-7</a:t>
              </a:r>
            </a:p>
          </p:txBody>
        </p:sp>
      </p:grpSp>
      <p:grpSp>
        <p:nvGrpSpPr>
          <p:cNvPr id="77" name="Group 76">
            <a:extLst>
              <a:ext uri="{FF2B5EF4-FFF2-40B4-BE49-F238E27FC236}">
                <a16:creationId xmlns:a16="http://schemas.microsoft.com/office/drawing/2014/main" id="{98A7A88C-3D09-C44C-B523-7311DFE528FB}"/>
              </a:ext>
            </a:extLst>
          </p:cNvPr>
          <p:cNvGrpSpPr/>
          <p:nvPr/>
        </p:nvGrpSpPr>
        <p:grpSpPr>
          <a:xfrm>
            <a:off x="576775" y="1638162"/>
            <a:ext cx="11918125" cy="1589092"/>
            <a:chOff x="350504" y="1247843"/>
            <a:chExt cx="11918125" cy="1589092"/>
          </a:xfrm>
        </p:grpSpPr>
        <p:grpSp>
          <p:nvGrpSpPr>
            <p:cNvPr id="68" name="Group 67">
              <a:extLst>
                <a:ext uri="{FF2B5EF4-FFF2-40B4-BE49-F238E27FC236}">
                  <a16:creationId xmlns:a16="http://schemas.microsoft.com/office/drawing/2014/main" id="{46791CE0-6D0D-689B-6250-07311FFDF582}"/>
                </a:ext>
              </a:extLst>
            </p:cNvPr>
            <p:cNvGrpSpPr/>
            <p:nvPr/>
          </p:nvGrpSpPr>
          <p:grpSpPr>
            <a:xfrm>
              <a:off x="350504" y="1247843"/>
              <a:ext cx="11918125" cy="1589092"/>
              <a:chOff x="235789" y="855703"/>
              <a:chExt cx="11918125" cy="1589092"/>
            </a:xfrm>
          </p:grpSpPr>
          <p:grpSp>
            <p:nvGrpSpPr>
              <p:cNvPr id="53" name="Group 52">
                <a:extLst>
                  <a:ext uri="{FF2B5EF4-FFF2-40B4-BE49-F238E27FC236}">
                    <a16:creationId xmlns:a16="http://schemas.microsoft.com/office/drawing/2014/main" id="{40BA60A9-640B-79DF-FAEE-05C753AD8E7C}"/>
                  </a:ext>
                </a:extLst>
              </p:cNvPr>
              <p:cNvGrpSpPr/>
              <p:nvPr/>
            </p:nvGrpSpPr>
            <p:grpSpPr>
              <a:xfrm>
                <a:off x="235789" y="855703"/>
                <a:ext cx="11115484" cy="1589092"/>
                <a:chOff x="235789" y="855703"/>
                <a:chExt cx="11115484" cy="1589092"/>
              </a:xfrm>
            </p:grpSpPr>
            <p:sp>
              <p:nvSpPr>
                <p:cNvPr id="3" name="Rectangle 2">
                  <a:extLst>
                    <a:ext uri="{FF2B5EF4-FFF2-40B4-BE49-F238E27FC236}">
                      <a16:creationId xmlns:a16="http://schemas.microsoft.com/office/drawing/2014/main" id="{0EFC8FFA-3945-8CF8-BDCF-525E770D61EB}"/>
                    </a:ext>
                  </a:extLst>
                </p:cNvPr>
                <p:cNvSpPr/>
                <p:nvPr/>
              </p:nvSpPr>
              <p:spPr>
                <a:xfrm>
                  <a:off x="235789" y="855703"/>
                  <a:ext cx="612000" cy="86808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Arrow: Pentagon 26">
                  <a:extLst>
                    <a:ext uri="{FF2B5EF4-FFF2-40B4-BE49-F238E27FC236}">
                      <a16:creationId xmlns:a16="http://schemas.microsoft.com/office/drawing/2014/main" id="{7479CC34-6268-60A8-FBA4-8615F6CF7E3A}"/>
                    </a:ext>
                  </a:extLst>
                </p:cNvPr>
                <p:cNvSpPr/>
                <p:nvPr/>
              </p:nvSpPr>
              <p:spPr>
                <a:xfrm>
                  <a:off x="1893975" y="1394492"/>
                  <a:ext cx="9457298" cy="758983"/>
                </a:xfrm>
                <a:prstGeom prst="homePlat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Free-form: Shape 35">
                  <a:extLst>
                    <a:ext uri="{FF2B5EF4-FFF2-40B4-BE49-F238E27FC236}">
                      <a16:creationId xmlns:a16="http://schemas.microsoft.com/office/drawing/2014/main" id="{4383FF04-DD2A-4701-AF11-473579336682}"/>
                    </a:ext>
                  </a:extLst>
                </p:cNvPr>
                <p:cNvSpPr/>
                <p:nvPr/>
              </p:nvSpPr>
              <p:spPr>
                <a:xfrm>
                  <a:off x="840728" y="866730"/>
                  <a:ext cx="1057410" cy="1274093"/>
                </a:xfrm>
                <a:custGeom>
                  <a:avLst/>
                  <a:gdLst>
                    <a:gd name="connsiteX0" fmla="*/ 0 w 1057410"/>
                    <a:gd name="connsiteY0" fmla="*/ 0 h 1274093"/>
                    <a:gd name="connsiteX1" fmla="*/ 1057410 w 1057410"/>
                    <a:gd name="connsiteY1" fmla="*/ 528705 h 1274093"/>
                    <a:gd name="connsiteX2" fmla="*/ 1057410 w 1057410"/>
                    <a:gd name="connsiteY2" fmla="*/ 1274093 h 1274093"/>
                    <a:gd name="connsiteX3" fmla="*/ 0 w 1057410"/>
                    <a:gd name="connsiteY3" fmla="*/ 836394 h 1274093"/>
                    <a:gd name="connsiteX4" fmla="*/ 0 w 1057410"/>
                    <a:gd name="connsiteY4" fmla="*/ 0 h 1274093"/>
                    <a:gd name="connsiteX0" fmla="*/ 0 w 1057410"/>
                    <a:gd name="connsiteY0" fmla="*/ 0 h 1274093"/>
                    <a:gd name="connsiteX1" fmla="*/ 1057410 w 1057410"/>
                    <a:gd name="connsiteY1" fmla="*/ 528705 h 1274093"/>
                    <a:gd name="connsiteX2" fmla="*/ 1057410 w 1057410"/>
                    <a:gd name="connsiteY2" fmla="*/ 1274093 h 1274093"/>
                    <a:gd name="connsiteX3" fmla="*/ 8667 w 1057410"/>
                    <a:gd name="connsiteY3" fmla="*/ 849395 h 1274093"/>
                    <a:gd name="connsiteX4" fmla="*/ 0 w 1057410"/>
                    <a:gd name="connsiteY4" fmla="*/ 0 h 1274093"/>
                    <a:gd name="connsiteX0" fmla="*/ 0 w 1057410"/>
                    <a:gd name="connsiteY0" fmla="*/ 0 h 1274093"/>
                    <a:gd name="connsiteX1" fmla="*/ 1053077 w 1057410"/>
                    <a:gd name="connsiteY1" fmla="*/ 533038 h 1274093"/>
                    <a:gd name="connsiteX2" fmla="*/ 1057410 w 1057410"/>
                    <a:gd name="connsiteY2" fmla="*/ 1274093 h 1274093"/>
                    <a:gd name="connsiteX3" fmla="*/ 8667 w 1057410"/>
                    <a:gd name="connsiteY3" fmla="*/ 849395 h 1274093"/>
                    <a:gd name="connsiteX4" fmla="*/ 0 w 1057410"/>
                    <a:gd name="connsiteY4" fmla="*/ 0 h 12740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7410" h="1274093">
                      <a:moveTo>
                        <a:pt x="0" y="0"/>
                      </a:moveTo>
                      <a:lnTo>
                        <a:pt x="1053077" y="533038"/>
                      </a:lnTo>
                      <a:cubicBezTo>
                        <a:pt x="1054521" y="780056"/>
                        <a:pt x="1055966" y="1027075"/>
                        <a:pt x="1057410" y="1274093"/>
                      </a:cubicBezTo>
                      <a:lnTo>
                        <a:pt x="8667" y="849395"/>
                      </a:lnTo>
                      <a:cubicBezTo>
                        <a:pt x="10112" y="570597"/>
                        <a:pt x="2889" y="278798"/>
                        <a:pt x="0" y="0"/>
                      </a:cubicBezTo>
                      <a:close/>
                    </a:path>
                  </a:pathLst>
                </a:custGeom>
                <a:solidFill>
                  <a:srgbClr val="104B6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ight Triangle 45">
                  <a:extLst>
                    <a:ext uri="{FF2B5EF4-FFF2-40B4-BE49-F238E27FC236}">
                      <a16:creationId xmlns:a16="http://schemas.microsoft.com/office/drawing/2014/main" id="{A806790A-0A81-3CE4-094B-1835FB5A6CCA}"/>
                    </a:ext>
                  </a:extLst>
                </p:cNvPr>
                <p:cNvSpPr/>
                <p:nvPr/>
              </p:nvSpPr>
              <p:spPr>
                <a:xfrm flipH="1" flipV="1">
                  <a:off x="5959135" y="2140821"/>
                  <a:ext cx="5045749" cy="303974"/>
                </a:xfrm>
                <a:prstGeom prst="rtTriangle">
                  <a:avLst/>
                </a:prstGeom>
                <a:gradFill>
                  <a:gsLst>
                    <a:gs pos="0">
                      <a:schemeClr val="tx1"/>
                    </a:gs>
                    <a:gs pos="66000">
                      <a:schemeClr val="tx1">
                        <a:alpha val="29000"/>
                        <a:lumMod val="100000"/>
                      </a:schemeClr>
                    </a:gs>
                    <a:gs pos="100000">
                      <a:schemeClr val="tx1">
                        <a:alpha val="13000"/>
                        <a:lumMod val="30000"/>
                        <a:lumOff val="70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61" name="TextBox 60">
                <a:extLst>
                  <a:ext uri="{FF2B5EF4-FFF2-40B4-BE49-F238E27FC236}">
                    <a16:creationId xmlns:a16="http://schemas.microsoft.com/office/drawing/2014/main" id="{D66E136F-80ED-9252-324D-3AF8F4587C90}"/>
                  </a:ext>
                </a:extLst>
              </p:cNvPr>
              <p:cNvSpPr txBox="1"/>
              <p:nvPr/>
            </p:nvSpPr>
            <p:spPr>
              <a:xfrm>
                <a:off x="2634437" y="1535308"/>
                <a:ext cx="9519477" cy="461665"/>
              </a:xfrm>
              <a:prstGeom prst="rect">
                <a:avLst/>
              </a:prstGeom>
              <a:noFill/>
            </p:spPr>
            <p:txBody>
              <a:bodyPr wrap="square" rtlCol="0">
                <a:spAutoFit/>
              </a:bodyPr>
              <a:lstStyle/>
              <a:p>
                <a:r>
                  <a:rPr lang="en-GB" sz="2400" b="1" dirty="0">
                    <a:solidFill>
                      <a:schemeClr val="bg1"/>
                    </a:solidFill>
                    <a:latin typeface="Arial" panose="020B0604020202020204" pitchFamily="34" charset="0"/>
                    <a:cs typeface="Arial" panose="020B0604020202020204" pitchFamily="34" charset="0"/>
                  </a:rPr>
                  <a:t>Recruitment</a:t>
                </a:r>
                <a:r>
                  <a:rPr lang="en-GB" sz="2000" b="1" dirty="0">
                    <a:solidFill>
                      <a:schemeClr val="bg1"/>
                    </a:solidFill>
                    <a:latin typeface="Arial" panose="020B0604020202020204" pitchFamily="34" charset="0"/>
                    <a:cs typeface="Arial" panose="020B0604020202020204" pitchFamily="34" charset="0"/>
                  </a:rPr>
                  <a:t> </a:t>
                </a:r>
                <a:r>
                  <a:rPr lang="en-GB" sz="2400" b="1" dirty="0">
                    <a:solidFill>
                      <a:schemeClr val="bg1"/>
                    </a:solidFill>
                    <a:latin typeface="Arial" panose="020B0604020202020204" pitchFamily="34" charset="0"/>
                    <a:cs typeface="Arial" panose="020B0604020202020204" pitchFamily="34" charset="0"/>
                  </a:rPr>
                  <a:t>process</a:t>
                </a:r>
              </a:p>
            </p:txBody>
          </p:sp>
        </p:grpSp>
        <p:sp>
          <p:nvSpPr>
            <p:cNvPr id="76" name="TextBox 75">
              <a:extLst>
                <a:ext uri="{FF2B5EF4-FFF2-40B4-BE49-F238E27FC236}">
                  <a16:creationId xmlns:a16="http://schemas.microsoft.com/office/drawing/2014/main" id="{5B4269C0-080A-BFE5-DA2D-EAB713856B92}"/>
                </a:ext>
              </a:extLst>
            </p:cNvPr>
            <p:cNvSpPr txBox="1"/>
            <p:nvPr/>
          </p:nvSpPr>
          <p:spPr>
            <a:xfrm>
              <a:off x="433116" y="1366157"/>
              <a:ext cx="352926" cy="584775"/>
            </a:xfrm>
            <a:prstGeom prst="rect">
              <a:avLst/>
            </a:prstGeom>
            <a:noFill/>
          </p:spPr>
          <p:txBody>
            <a:bodyPr wrap="square" rtlCol="0">
              <a:spAutoFit/>
            </a:bodyPr>
            <a:lstStyle/>
            <a:p>
              <a:r>
                <a:rPr lang="en-GB" sz="3200" dirty="0">
                  <a:solidFill>
                    <a:schemeClr val="bg1"/>
                  </a:solidFill>
                  <a:latin typeface="Arial" panose="020B0604020202020204" pitchFamily="34" charset="0"/>
                  <a:cs typeface="Arial" panose="020B0604020202020204" pitchFamily="34" charset="0"/>
                </a:rPr>
                <a:t>4</a:t>
              </a:r>
            </a:p>
          </p:txBody>
        </p:sp>
      </p:grpSp>
      <p:sp>
        <p:nvSpPr>
          <p:cNvPr id="2" name="TextBox 1">
            <a:extLst>
              <a:ext uri="{FF2B5EF4-FFF2-40B4-BE49-F238E27FC236}">
                <a16:creationId xmlns:a16="http://schemas.microsoft.com/office/drawing/2014/main" id="{BA8F9EBE-978C-0B73-5B39-C1276010590B}"/>
              </a:ext>
            </a:extLst>
          </p:cNvPr>
          <p:cNvSpPr txBox="1"/>
          <p:nvPr/>
        </p:nvSpPr>
        <p:spPr>
          <a:xfrm>
            <a:off x="4983192" y="380809"/>
            <a:ext cx="2225615" cy="646331"/>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Contents</a:t>
            </a:r>
          </a:p>
        </p:txBody>
      </p:sp>
      <p:grpSp>
        <p:nvGrpSpPr>
          <p:cNvPr id="75" name="Group 74">
            <a:extLst>
              <a:ext uri="{FF2B5EF4-FFF2-40B4-BE49-F238E27FC236}">
                <a16:creationId xmlns:a16="http://schemas.microsoft.com/office/drawing/2014/main" id="{ACA0D971-50DB-0A33-ED1D-92D5415EB951}"/>
              </a:ext>
            </a:extLst>
          </p:cNvPr>
          <p:cNvGrpSpPr/>
          <p:nvPr/>
        </p:nvGrpSpPr>
        <p:grpSpPr>
          <a:xfrm>
            <a:off x="576775" y="772809"/>
            <a:ext cx="11490990" cy="1717108"/>
            <a:chOff x="350504" y="382490"/>
            <a:chExt cx="11490990" cy="1717108"/>
          </a:xfrm>
        </p:grpSpPr>
        <p:grpSp>
          <p:nvGrpSpPr>
            <p:cNvPr id="67" name="Group 66">
              <a:extLst>
                <a:ext uri="{FF2B5EF4-FFF2-40B4-BE49-F238E27FC236}">
                  <a16:creationId xmlns:a16="http://schemas.microsoft.com/office/drawing/2014/main" id="{15307601-A6AA-CFE5-D15F-2FB2BB64EEEF}"/>
                </a:ext>
              </a:extLst>
            </p:cNvPr>
            <p:cNvGrpSpPr/>
            <p:nvPr/>
          </p:nvGrpSpPr>
          <p:grpSpPr>
            <a:xfrm>
              <a:off x="350504" y="382490"/>
              <a:ext cx="11490990" cy="1717108"/>
              <a:chOff x="235789" y="-9650"/>
              <a:chExt cx="11490990" cy="1717108"/>
            </a:xfrm>
          </p:grpSpPr>
          <p:grpSp>
            <p:nvGrpSpPr>
              <p:cNvPr id="52" name="Group 51">
                <a:extLst>
                  <a:ext uri="{FF2B5EF4-FFF2-40B4-BE49-F238E27FC236}">
                    <a16:creationId xmlns:a16="http://schemas.microsoft.com/office/drawing/2014/main" id="{EE797B05-D03C-E658-95BC-EEC673121394}"/>
                  </a:ext>
                </a:extLst>
              </p:cNvPr>
              <p:cNvGrpSpPr/>
              <p:nvPr/>
            </p:nvGrpSpPr>
            <p:grpSpPr>
              <a:xfrm>
                <a:off x="235789" y="-9650"/>
                <a:ext cx="11490990" cy="1717108"/>
                <a:chOff x="235789" y="-9650"/>
                <a:chExt cx="11490990" cy="1717108"/>
              </a:xfrm>
            </p:grpSpPr>
            <p:sp>
              <p:nvSpPr>
                <p:cNvPr id="6" name="Rectangle 5">
                  <a:extLst>
                    <a:ext uri="{FF2B5EF4-FFF2-40B4-BE49-F238E27FC236}">
                      <a16:creationId xmlns:a16="http://schemas.microsoft.com/office/drawing/2014/main" id="{FF7AA079-DACC-CE49-2E15-CB13FB5D0729}"/>
                    </a:ext>
                  </a:extLst>
                </p:cNvPr>
                <p:cNvSpPr/>
                <p:nvPr/>
              </p:nvSpPr>
              <p:spPr>
                <a:xfrm>
                  <a:off x="235789" y="0"/>
                  <a:ext cx="612000" cy="868080"/>
                </a:xfrm>
                <a:prstGeom prst="rect">
                  <a:avLst/>
                </a:prstGeom>
                <a:solidFill>
                  <a:srgbClr val="0E405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Arrow: Pentagon 27">
                  <a:extLst>
                    <a:ext uri="{FF2B5EF4-FFF2-40B4-BE49-F238E27FC236}">
                      <a16:creationId xmlns:a16="http://schemas.microsoft.com/office/drawing/2014/main" id="{9D77FD94-932C-0A11-7083-8EFE51CF180A}"/>
                    </a:ext>
                  </a:extLst>
                </p:cNvPr>
                <p:cNvSpPr/>
                <p:nvPr/>
              </p:nvSpPr>
              <p:spPr>
                <a:xfrm>
                  <a:off x="1893974" y="646331"/>
                  <a:ext cx="9832805" cy="758983"/>
                </a:xfrm>
                <a:prstGeom prst="homePlate">
                  <a:avLst/>
                </a:prstGeom>
                <a:solidFill>
                  <a:srgbClr val="0E405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Free-form: Shape 34">
                  <a:extLst>
                    <a:ext uri="{FF2B5EF4-FFF2-40B4-BE49-F238E27FC236}">
                      <a16:creationId xmlns:a16="http://schemas.microsoft.com/office/drawing/2014/main" id="{8698F9C0-3928-C7C1-2C13-1239F39D262F}"/>
                    </a:ext>
                  </a:extLst>
                </p:cNvPr>
                <p:cNvSpPr/>
                <p:nvPr/>
              </p:nvSpPr>
              <p:spPr>
                <a:xfrm>
                  <a:off x="837560" y="-9650"/>
                  <a:ext cx="1060396" cy="1415828"/>
                </a:xfrm>
                <a:custGeom>
                  <a:avLst/>
                  <a:gdLst>
                    <a:gd name="connsiteX0" fmla="*/ 7684 w 1060396"/>
                    <a:gd name="connsiteY0" fmla="*/ 0 h 1398494"/>
                    <a:gd name="connsiteX1" fmla="*/ 1060396 w 1060396"/>
                    <a:gd name="connsiteY1" fmla="*/ 637775 h 1398494"/>
                    <a:gd name="connsiteX2" fmla="*/ 1060396 w 1060396"/>
                    <a:gd name="connsiteY2" fmla="*/ 1398494 h 1398494"/>
                    <a:gd name="connsiteX3" fmla="*/ 0 w 1060396"/>
                    <a:gd name="connsiteY3" fmla="*/ 837560 h 1398494"/>
                    <a:gd name="connsiteX4" fmla="*/ 7684 w 1060396"/>
                    <a:gd name="connsiteY4" fmla="*/ 0 h 1398494"/>
                    <a:gd name="connsiteX0" fmla="*/ 3351 w 1060396"/>
                    <a:gd name="connsiteY0" fmla="*/ 0 h 1415828"/>
                    <a:gd name="connsiteX1" fmla="*/ 1060396 w 1060396"/>
                    <a:gd name="connsiteY1" fmla="*/ 655109 h 1415828"/>
                    <a:gd name="connsiteX2" fmla="*/ 1060396 w 1060396"/>
                    <a:gd name="connsiteY2" fmla="*/ 1415828 h 1415828"/>
                    <a:gd name="connsiteX3" fmla="*/ 0 w 1060396"/>
                    <a:gd name="connsiteY3" fmla="*/ 854894 h 1415828"/>
                    <a:gd name="connsiteX4" fmla="*/ 3351 w 1060396"/>
                    <a:gd name="connsiteY4" fmla="*/ 0 h 1415828"/>
                    <a:gd name="connsiteX0" fmla="*/ 7684 w 1064729"/>
                    <a:gd name="connsiteY0" fmla="*/ 0 h 1415828"/>
                    <a:gd name="connsiteX1" fmla="*/ 1064729 w 1064729"/>
                    <a:gd name="connsiteY1" fmla="*/ 655109 h 1415828"/>
                    <a:gd name="connsiteX2" fmla="*/ 1064729 w 1064729"/>
                    <a:gd name="connsiteY2" fmla="*/ 1415828 h 1415828"/>
                    <a:gd name="connsiteX3" fmla="*/ 0 w 1064729"/>
                    <a:gd name="connsiteY3" fmla="*/ 872229 h 1415828"/>
                    <a:gd name="connsiteX4" fmla="*/ 7684 w 1064729"/>
                    <a:gd name="connsiteY4" fmla="*/ 0 h 1415828"/>
                    <a:gd name="connsiteX0" fmla="*/ 3351 w 1060396"/>
                    <a:gd name="connsiteY0" fmla="*/ 0 h 1415828"/>
                    <a:gd name="connsiteX1" fmla="*/ 1060396 w 1060396"/>
                    <a:gd name="connsiteY1" fmla="*/ 655109 h 1415828"/>
                    <a:gd name="connsiteX2" fmla="*/ 1060396 w 1060396"/>
                    <a:gd name="connsiteY2" fmla="*/ 1415828 h 1415828"/>
                    <a:gd name="connsiteX3" fmla="*/ 0 w 1060396"/>
                    <a:gd name="connsiteY3" fmla="*/ 885230 h 1415828"/>
                    <a:gd name="connsiteX4" fmla="*/ 3351 w 1060396"/>
                    <a:gd name="connsiteY4" fmla="*/ 0 h 14158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0396" h="1415828">
                      <a:moveTo>
                        <a:pt x="3351" y="0"/>
                      </a:moveTo>
                      <a:lnTo>
                        <a:pt x="1060396" y="655109"/>
                      </a:lnTo>
                      <a:lnTo>
                        <a:pt x="1060396" y="1415828"/>
                      </a:lnTo>
                      <a:lnTo>
                        <a:pt x="0" y="885230"/>
                      </a:lnTo>
                      <a:cubicBezTo>
                        <a:pt x="2561" y="606043"/>
                        <a:pt x="790" y="279187"/>
                        <a:pt x="3351" y="0"/>
                      </a:cubicBezTo>
                      <a:close/>
                    </a:path>
                  </a:pathLst>
                </a:custGeom>
                <a:solidFill>
                  <a:srgbClr val="08253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ight Triangle 44">
                  <a:extLst>
                    <a:ext uri="{FF2B5EF4-FFF2-40B4-BE49-F238E27FC236}">
                      <a16:creationId xmlns:a16="http://schemas.microsoft.com/office/drawing/2014/main" id="{A5C690CE-C605-5ADC-7590-1ACB55EB9215}"/>
                    </a:ext>
                  </a:extLst>
                </p:cNvPr>
                <p:cNvSpPr/>
                <p:nvPr/>
              </p:nvSpPr>
              <p:spPr>
                <a:xfrm flipH="1" flipV="1">
                  <a:off x="5975179" y="1410535"/>
                  <a:ext cx="5438275" cy="296923"/>
                </a:xfrm>
                <a:prstGeom prst="rtTriangle">
                  <a:avLst/>
                </a:prstGeom>
                <a:gradFill>
                  <a:gsLst>
                    <a:gs pos="0">
                      <a:schemeClr val="tx1"/>
                    </a:gs>
                    <a:gs pos="66000">
                      <a:schemeClr val="tx1">
                        <a:alpha val="29000"/>
                        <a:lumMod val="100000"/>
                      </a:schemeClr>
                    </a:gs>
                    <a:gs pos="100000">
                      <a:schemeClr val="tx1">
                        <a:alpha val="13000"/>
                        <a:lumMod val="30000"/>
                        <a:lumOff val="70000"/>
                      </a:scheme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60" name="TextBox 59">
                <a:extLst>
                  <a:ext uri="{FF2B5EF4-FFF2-40B4-BE49-F238E27FC236}">
                    <a16:creationId xmlns:a16="http://schemas.microsoft.com/office/drawing/2014/main" id="{5258C12B-B95A-F00E-216F-63A265E26F42}"/>
                  </a:ext>
                </a:extLst>
              </p:cNvPr>
              <p:cNvSpPr txBox="1"/>
              <p:nvPr/>
            </p:nvSpPr>
            <p:spPr>
              <a:xfrm>
                <a:off x="2634437" y="784682"/>
                <a:ext cx="7050505" cy="461665"/>
              </a:xfrm>
              <a:prstGeom prst="rect">
                <a:avLst/>
              </a:prstGeom>
              <a:noFill/>
            </p:spPr>
            <p:txBody>
              <a:bodyPr wrap="square" rtlCol="0">
                <a:spAutoFit/>
              </a:bodyPr>
              <a:lstStyle/>
              <a:p>
                <a:r>
                  <a:rPr lang="en-GB" sz="2400" b="1" dirty="0">
                    <a:solidFill>
                      <a:schemeClr val="bg1"/>
                    </a:solidFill>
                    <a:latin typeface="Arial" panose="020B0604020202020204" pitchFamily="34" charset="0"/>
                    <a:cs typeface="Arial" panose="020B0604020202020204" pitchFamily="34" charset="0"/>
                  </a:rPr>
                  <a:t>Brief introduction of  The </a:t>
                </a:r>
                <a:r>
                  <a:rPr lang="en-GB" sz="2400" b="1" dirty="0" err="1">
                    <a:solidFill>
                      <a:schemeClr val="bg1"/>
                    </a:solidFill>
                    <a:latin typeface="Arial" panose="020B0604020202020204" pitchFamily="34" charset="0"/>
                    <a:cs typeface="Arial" panose="020B0604020202020204" pitchFamily="34" charset="0"/>
                  </a:rPr>
                  <a:t>WestBrom</a:t>
                </a:r>
                <a:endParaRPr lang="en-GB" sz="2400" b="1" dirty="0">
                  <a:solidFill>
                    <a:schemeClr val="bg1"/>
                  </a:solidFill>
                  <a:latin typeface="Arial" panose="020B0604020202020204" pitchFamily="34" charset="0"/>
                  <a:cs typeface="Arial" panose="020B0604020202020204" pitchFamily="34" charset="0"/>
                </a:endParaRPr>
              </a:p>
            </p:txBody>
          </p:sp>
        </p:grpSp>
        <p:sp>
          <p:nvSpPr>
            <p:cNvPr id="74" name="TextBox 73">
              <a:extLst>
                <a:ext uri="{FF2B5EF4-FFF2-40B4-BE49-F238E27FC236}">
                  <a16:creationId xmlns:a16="http://schemas.microsoft.com/office/drawing/2014/main" id="{BEA725A7-E88C-F077-3498-05B3698C0560}"/>
                </a:ext>
              </a:extLst>
            </p:cNvPr>
            <p:cNvSpPr txBox="1"/>
            <p:nvPr/>
          </p:nvSpPr>
          <p:spPr>
            <a:xfrm>
              <a:off x="462616" y="523506"/>
              <a:ext cx="352926" cy="584775"/>
            </a:xfrm>
            <a:prstGeom prst="rect">
              <a:avLst/>
            </a:prstGeom>
            <a:noFill/>
          </p:spPr>
          <p:txBody>
            <a:bodyPr wrap="square" rtlCol="0">
              <a:spAutoFit/>
            </a:bodyPr>
            <a:lstStyle/>
            <a:p>
              <a:r>
                <a:rPr lang="en-GB" sz="3200" dirty="0">
                  <a:solidFill>
                    <a:schemeClr val="bg1"/>
                  </a:solidFill>
                  <a:latin typeface="Arial" panose="020B0604020202020204" pitchFamily="34" charset="0"/>
                  <a:cs typeface="Arial" panose="020B0604020202020204" pitchFamily="34" charset="0"/>
                </a:rPr>
                <a:t>3</a:t>
              </a:r>
            </a:p>
          </p:txBody>
        </p:sp>
      </p:grpSp>
      <p:sp>
        <p:nvSpPr>
          <p:cNvPr id="4" name="TextBox 3">
            <a:extLst>
              <a:ext uri="{FF2B5EF4-FFF2-40B4-BE49-F238E27FC236}">
                <a16:creationId xmlns:a16="http://schemas.microsoft.com/office/drawing/2014/main" id="{19E71959-261F-810B-04F8-630AF92C3561}"/>
              </a:ext>
            </a:extLst>
          </p:cNvPr>
          <p:cNvSpPr txBox="1"/>
          <p:nvPr/>
        </p:nvSpPr>
        <p:spPr>
          <a:xfrm>
            <a:off x="576775" y="0"/>
            <a:ext cx="11211951" cy="430887"/>
          </a:xfrm>
          <a:prstGeom prst="rect">
            <a:avLst/>
          </a:prstGeom>
          <a:noFill/>
        </p:spPr>
        <p:txBody>
          <a:bodyPr wrap="square">
            <a:spAutoFit/>
          </a:bodyPr>
          <a:lstStyle/>
          <a:p>
            <a:r>
              <a:rPr lang="en-GB" sz="2200" b="1" dirty="0">
                <a:latin typeface="Arial" panose="020B0604020202020204" pitchFamily="34" charset="0"/>
                <a:cs typeface="Arial" panose="020B0604020202020204" pitchFamily="34" charset="0"/>
              </a:rPr>
              <a:t>Types of interviews and Questioning Techniques for Risk Investment Analyst  </a:t>
            </a:r>
          </a:p>
        </p:txBody>
      </p:sp>
    </p:spTree>
    <p:extLst>
      <p:ext uri="{BB962C8B-B14F-4D97-AF65-F5344CB8AC3E}">
        <p14:creationId xmlns:p14="http://schemas.microsoft.com/office/powerpoint/2010/main" val="668846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nodeType="clickEffect">
                                  <p:stCondLst>
                                    <p:cond delay="0"/>
                                  </p:stCondLst>
                                  <p:childTnLst>
                                    <p:set>
                                      <p:cBhvr>
                                        <p:cTn id="6" dur="1" fill="hold">
                                          <p:stCondLst>
                                            <p:cond delay="0"/>
                                          </p:stCondLst>
                                        </p:cTn>
                                        <p:tgtEl>
                                          <p:spTgt spid="75"/>
                                        </p:tgtEl>
                                        <p:attrNameLst>
                                          <p:attrName>style.visibility</p:attrName>
                                        </p:attrNameLst>
                                      </p:cBhvr>
                                      <p:to>
                                        <p:strVal val="visible"/>
                                      </p:to>
                                    </p:set>
                                    <p:animEffect transition="in" filter="fade">
                                      <p:cBhvr>
                                        <p:cTn id="7" dur="1000"/>
                                        <p:tgtEl>
                                          <p:spTgt spid="75"/>
                                        </p:tgtEl>
                                      </p:cBhvr>
                                    </p:animEffect>
                                    <p:anim calcmode="lin" valueType="num">
                                      <p:cBhvr>
                                        <p:cTn id="8" dur="1000" fill="hold"/>
                                        <p:tgtEl>
                                          <p:spTgt spid="75"/>
                                        </p:tgtEl>
                                        <p:attrNameLst>
                                          <p:attrName>ppt_x</p:attrName>
                                        </p:attrNameLst>
                                      </p:cBhvr>
                                      <p:tavLst>
                                        <p:tav tm="0">
                                          <p:val>
                                            <p:strVal val="#ppt_x"/>
                                          </p:val>
                                        </p:tav>
                                        <p:tav tm="100000">
                                          <p:val>
                                            <p:strVal val="#ppt_x"/>
                                          </p:val>
                                        </p:tav>
                                      </p:tavLst>
                                    </p:anim>
                                    <p:anim calcmode="lin" valueType="num">
                                      <p:cBhvr>
                                        <p:cTn id="9" dur="1000" fill="hold"/>
                                        <p:tgtEl>
                                          <p:spTgt spid="7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7" presetClass="entr" presetSubtype="0" fill="hold" nodeType="clickEffect">
                                  <p:stCondLst>
                                    <p:cond delay="0"/>
                                  </p:stCondLst>
                                  <p:childTnLst>
                                    <p:set>
                                      <p:cBhvr>
                                        <p:cTn id="13" dur="1" fill="hold">
                                          <p:stCondLst>
                                            <p:cond delay="0"/>
                                          </p:stCondLst>
                                        </p:cTn>
                                        <p:tgtEl>
                                          <p:spTgt spid="77"/>
                                        </p:tgtEl>
                                        <p:attrNameLst>
                                          <p:attrName>style.visibility</p:attrName>
                                        </p:attrNameLst>
                                      </p:cBhvr>
                                      <p:to>
                                        <p:strVal val="visible"/>
                                      </p:to>
                                    </p:set>
                                    <p:animEffect transition="in" filter="fade">
                                      <p:cBhvr>
                                        <p:cTn id="14" dur="1000"/>
                                        <p:tgtEl>
                                          <p:spTgt spid="77"/>
                                        </p:tgtEl>
                                      </p:cBhvr>
                                    </p:animEffect>
                                    <p:anim calcmode="lin" valueType="num">
                                      <p:cBhvr>
                                        <p:cTn id="15" dur="1000" fill="hold"/>
                                        <p:tgtEl>
                                          <p:spTgt spid="77"/>
                                        </p:tgtEl>
                                        <p:attrNameLst>
                                          <p:attrName>ppt_x</p:attrName>
                                        </p:attrNameLst>
                                      </p:cBhvr>
                                      <p:tavLst>
                                        <p:tav tm="0">
                                          <p:val>
                                            <p:strVal val="#ppt_x"/>
                                          </p:val>
                                        </p:tav>
                                        <p:tav tm="100000">
                                          <p:val>
                                            <p:strVal val="#ppt_x"/>
                                          </p:val>
                                        </p:tav>
                                      </p:tavLst>
                                    </p:anim>
                                    <p:anim calcmode="lin" valueType="num">
                                      <p:cBhvr>
                                        <p:cTn id="16" dur="1000" fill="hold"/>
                                        <p:tgtEl>
                                          <p:spTgt spid="7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7" presetClass="entr" presetSubtype="0" fill="hold" nodeType="clickEffect">
                                  <p:stCondLst>
                                    <p:cond delay="0"/>
                                  </p:stCondLst>
                                  <p:childTnLst>
                                    <p:set>
                                      <p:cBhvr>
                                        <p:cTn id="20" dur="1" fill="hold">
                                          <p:stCondLst>
                                            <p:cond delay="0"/>
                                          </p:stCondLst>
                                        </p:cTn>
                                        <p:tgtEl>
                                          <p:spTgt spid="79"/>
                                        </p:tgtEl>
                                        <p:attrNameLst>
                                          <p:attrName>style.visibility</p:attrName>
                                        </p:attrNameLst>
                                      </p:cBhvr>
                                      <p:to>
                                        <p:strVal val="visible"/>
                                      </p:to>
                                    </p:set>
                                    <p:animEffect transition="in" filter="fade">
                                      <p:cBhvr>
                                        <p:cTn id="21" dur="1000"/>
                                        <p:tgtEl>
                                          <p:spTgt spid="79"/>
                                        </p:tgtEl>
                                      </p:cBhvr>
                                    </p:animEffect>
                                    <p:anim calcmode="lin" valueType="num">
                                      <p:cBhvr>
                                        <p:cTn id="22" dur="1000" fill="hold"/>
                                        <p:tgtEl>
                                          <p:spTgt spid="79"/>
                                        </p:tgtEl>
                                        <p:attrNameLst>
                                          <p:attrName>ppt_x</p:attrName>
                                        </p:attrNameLst>
                                      </p:cBhvr>
                                      <p:tavLst>
                                        <p:tav tm="0">
                                          <p:val>
                                            <p:strVal val="#ppt_x"/>
                                          </p:val>
                                        </p:tav>
                                        <p:tav tm="100000">
                                          <p:val>
                                            <p:strVal val="#ppt_x"/>
                                          </p:val>
                                        </p:tav>
                                      </p:tavLst>
                                    </p:anim>
                                    <p:anim calcmode="lin" valueType="num">
                                      <p:cBhvr>
                                        <p:cTn id="23" dur="1000" fill="hold"/>
                                        <p:tgtEl>
                                          <p:spTgt spid="79"/>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7" presetClass="entr" presetSubtype="0" fill="hold" nodeType="clickEffect">
                                  <p:stCondLst>
                                    <p:cond delay="0"/>
                                  </p:stCondLst>
                                  <p:childTnLst>
                                    <p:set>
                                      <p:cBhvr>
                                        <p:cTn id="27" dur="1" fill="hold">
                                          <p:stCondLst>
                                            <p:cond delay="0"/>
                                          </p:stCondLst>
                                        </p:cTn>
                                        <p:tgtEl>
                                          <p:spTgt spid="15"/>
                                        </p:tgtEl>
                                        <p:attrNameLst>
                                          <p:attrName>style.visibility</p:attrName>
                                        </p:attrNameLst>
                                      </p:cBhvr>
                                      <p:to>
                                        <p:strVal val="visible"/>
                                      </p:to>
                                    </p:set>
                                    <p:animEffect transition="in" filter="fade">
                                      <p:cBhvr>
                                        <p:cTn id="28" dur="1000"/>
                                        <p:tgtEl>
                                          <p:spTgt spid="15"/>
                                        </p:tgtEl>
                                      </p:cBhvr>
                                    </p:animEffect>
                                    <p:anim calcmode="lin" valueType="num">
                                      <p:cBhvr>
                                        <p:cTn id="29" dur="1000" fill="hold"/>
                                        <p:tgtEl>
                                          <p:spTgt spid="15"/>
                                        </p:tgtEl>
                                        <p:attrNameLst>
                                          <p:attrName>ppt_x</p:attrName>
                                        </p:attrNameLst>
                                      </p:cBhvr>
                                      <p:tavLst>
                                        <p:tav tm="0">
                                          <p:val>
                                            <p:strVal val="#ppt_x"/>
                                          </p:val>
                                        </p:tav>
                                        <p:tav tm="100000">
                                          <p:val>
                                            <p:strVal val="#ppt_x"/>
                                          </p:val>
                                        </p:tav>
                                      </p:tavLst>
                                    </p:anim>
                                    <p:anim calcmode="lin" valueType="num">
                                      <p:cBhvr>
                                        <p:cTn id="30"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7" presetClass="entr" presetSubtype="0" fill="hold" nodeType="clickEffect">
                                  <p:stCondLst>
                                    <p:cond delay="0"/>
                                  </p:stCondLst>
                                  <p:childTnLst>
                                    <p:set>
                                      <p:cBhvr>
                                        <p:cTn id="34" dur="1" fill="hold">
                                          <p:stCondLst>
                                            <p:cond delay="0"/>
                                          </p:stCondLst>
                                        </p:cTn>
                                        <p:tgtEl>
                                          <p:spTgt spid="16"/>
                                        </p:tgtEl>
                                        <p:attrNameLst>
                                          <p:attrName>style.visibility</p:attrName>
                                        </p:attrNameLst>
                                      </p:cBhvr>
                                      <p:to>
                                        <p:strVal val="visible"/>
                                      </p:to>
                                    </p:set>
                                    <p:animEffect transition="in" filter="fade">
                                      <p:cBhvr>
                                        <p:cTn id="35" dur="1000"/>
                                        <p:tgtEl>
                                          <p:spTgt spid="16"/>
                                        </p:tgtEl>
                                      </p:cBhvr>
                                    </p:animEffect>
                                    <p:anim calcmode="lin" valueType="num">
                                      <p:cBhvr>
                                        <p:cTn id="36" dur="1000" fill="hold"/>
                                        <p:tgtEl>
                                          <p:spTgt spid="16"/>
                                        </p:tgtEl>
                                        <p:attrNameLst>
                                          <p:attrName>ppt_x</p:attrName>
                                        </p:attrNameLst>
                                      </p:cBhvr>
                                      <p:tavLst>
                                        <p:tav tm="0">
                                          <p:val>
                                            <p:strVal val="#ppt_x"/>
                                          </p:val>
                                        </p:tav>
                                        <p:tav tm="100000">
                                          <p:val>
                                            <p:strVal val="#ppt_x"/>
                                          </p:val>
                                        </p:tav>
                                      </p:tavLst>
                                    </p:anim>
                                    <p:anim calcmode="lin" valueType="num">
                                      <p:cBhvr>
                                        <p:cTn id="37"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7" presetClass="entr" presetSubtype="0" fill="hold" nodeType="clickEffect">
                                  <p:stCondLst>
                                    <p:cond delay="0"/>
                                  </p:stCondLst>
                                  <p:childTnLst>
                                    <p:set>
                                      <p:cBhvr>
                                        <p:cTn id="41" dur="1" fill="hold">
                                          <p:stCondLst>
                                            <p:cond delay="0"/>
                                          </p:stCondLst>
                                        </p:cTn>
                                        <p:tgtEl>
                                          <p:spTgt spid="17"/>
                                        </p:tgtEl>
                                        <p:attrNameLst>
                                          <p:attrName>style.visibility</p:attrName>
                                        </p:attrNameLst>
                                      </p:cBhvr>
                                      <p:to>
                                        <p:strVal val="visible"/>
                                      </p:to>
                                    </p:set>
                                    <p:animEffect transition="in" filter="fade">
                                      <p:cBhvr>
                                        <p:cTn id="42" dur="1000"/>
                                        <p:tgtEl>
                                          <p:spTgt spid="17"/>
                                        </p:tgtEl>
                                      </p:cBhvr>
                                    </p:animEffect>
                                    <p:anim calcmode="lin" valueType="num">
                                      <p:cBhvr>
                                        <p:cTn id="43" dur="1000" fill="hold"/>
                                        <p:tgtEl>
                                          <p:spTgt spid="17"/>
                                        </p:tgtEl>
                                        <p:attrNameLst>
                                          <p:attrName>ppt_x</p:attrName>
                                        </p:attrNameLst>
                                      </p:cBhvr>
                                      <p:tavLst>
                                        <p:tav tm="0">
                                          <p:val>
                                            <p:strVal val="#ppt_x"/>
                                          </p:val>
                                        </p:tav>
                                        <p:tav tm="100000">
                                          <p:val>
                                            <p:strVal val="#ppt_x"/>
                                          </p:val>
                                        </p:tav>
                                      </p:tavLst>
                                    </p:anim>
                                    <p:anim calcmode="lin" valueType="num">
                                      <p:cBhvr>
                                        <p:cTn id="44"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3000"/>
            <a:lum/>
          </a:blip>
          <a:srcRect/>
          <a:stretch>
            <a:fillRect l="-6000" r="-6000"/>
          </a:stretch>
        </a:blipFill>
        <a:effectLst/>
      </p:bgPr>
    </p:bg>
    <p:spTree>
      <p:nvGrpSpPr>
        <p:cNvPr id="1" name="">
          <a:extLst>
            <a:ext uri="{FF2B5EF4-FFF2-40B4-BE49-F238E27FC236}">
              <a16:creationId xmlns:a16="http://schemas.microsoft.com/office/drawing/2014/main" id="{FF91806F-BDE7-F481-BCC9-27595307380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CB7F089B-2EBB-17FB-FE13-B428222C5F72}"/>
              </a:ext>
            </a:extLst>
          </p:cNvPr>
          <p:cNvSpPr txBox="1"/>
          <p:nvPr/>
        </p:nvSpPr>
        <p:spPr>
          <a:xfrm>
            <a:off x="2919663" y="39395"/>
            <a:ext cx="7138736" cy="523220"/>
          </a:xfrm>
          <a:prstGeom prst="rect">
            <a:avLst/>
          </a:prstGeom>
          <a:noFill/>
        </p:spPr>
        <p:txBody>
          <a:bodyPr wrap="square">
            <a:spAutoFit/>
          </a:bodyPr>
          <a:lstStyle/>
          <a:p>
            <a:r>
              <a:rPr lang="en-GB" sz="2800" b="1" dirty="0">
                <a:latin typeface="Arial" panose="020B0604020202020204" pitchFamily="34" charset="0"/>
                <a:cs typeface="Arial" panose="020B0604020202020204" pitchFamily="34" charset="0"/>
              </a:rPr>
              <a:t>Brief introduction of  The </a:t>
            </a:r>
            <a:r>
              <a:rPr lang="en-GB" sz="2800" b="1" dirty="0" err="1">
                <a:latin typeface="Arial" panose="020B0604020202020204" pitchFamily="34" charset="0"/>
                <a:cs typeface="Arial" panose="020B0604020202020204" pitchFamily="34" charset="0"/>
              </a:rPr>
              <a:t>WestBrom</a:t>
            </a:r>
            <a:endParaRPr lang="en-GB" sz="2800" b="1" dirty="0">
              <a:latin typeface="Arial" panose="020B0604020202020204" pitchFamily="34" charset="0"/>
              <a:cs typeface="Arial" panose="020B0604020202020204" pitchFamily="34" charset="0"/>
            </a:endParaRPr>
          </a:p>
        </p:txBody>
      </p:sp>
      <p:pic>
        <p:nvPicPr>
          <p:cNvPr id="10" name="Picture 9" descr="A purple sign with white text&#10;&#10;AI-generated content may be incorrect.">
            <a:extLst>
              <a:ext uri="{FF2B5EF4-FFF2-40B4-BE49-F238E27FC236}">
                <a16:creationId xmlns:a16="http://schemas.microsoft.com/office/drawing/2014/main" id="{2F55BF4D-3114-B31E-2CC7-95561C7A2A6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4381" y="667658"/>
            <a:ext cx="2395620" cy="1232354"/>
          </a:xfrm>
          <a:prstGeom prst="rect">
            <a:avLst/>
          </a:prstGeom>
        </p:spPr>
      </p:pic>
      <p:sp>
        <p:nvSpPr>
          <p:cNvPr id="11" name="TextBox 10">
            <a:extLst>
              <a:ext uri="{FF2B5EF4-FFF2-40B4-BE49-F238E27FC236}">
                <a16:creationId xmlns:a16="http://schemas.microsoft.com/office/drawing/2014/main" id="{BB02A0E2-766A-13F3-B681-C374EF3D2ACB}"/>
              </a:ext>
            </a:extLst>
          </p:cNvPr>
          <p:cNvSpPr txBox="1"/>
          <p:nvPr/>
        </p:nvSpPr>
        <p:spPr>
          <a:xfrm>
            <a:off x="2540000" y="681727"/>
            <a:ext cx="9507619" cy="1200329"/>
          </a:xfrm>
          <a:prstGeom prst="rect">
            <a:avLst/>
          </a:prstGeom>
          <a:noFill/>
        </p:spPr>
        <p:txBody>
          <a:bodyPr wrap="square" rtlCol="0">
            <a:spAutoFit/>
          </a:bodyPr>
          <a:lstStyle/>
          <a:p>
            <a:pPr algn="just"/>
            <a:r>
              <a:rPr lang="en-GB" dirty="0"/>
              <a:t>For over 175 years, since its foundation in 1849, the West Brom Building Society has been helping people with their finances through savings accounts and mortgages. True to its "people over profit" philosophy, the Society consistently puts its customers first and actively invests in local communities (The West Brom, 2024).</a:t>
            </a:r>
          </a:p>
        </p:txBody>
      </p:sp>
      <p:sp>
        <p:nvSpPr>
          <p:cNvPr id="13" name="TextBox 12">
            <a:extLst>
              <a:ext uri="{FF2B5EF4-FFF2-40B4-BE49-F238E27FC236}">
                <a16:creationId xmlns:a16="http://schemas.microsoft.com/office/drawing/2014/main" id="{910568E4-2920-4541-BD96-3FE1F87209A9}"/>
              </a:ext>
            </a:extLst>
          </p:cNvPr>
          <p:cNvSpPr txBox="1"/>
          <p:nvPr/>
        </p:nvSpPr>
        <p:spPr>
          <a:xfrm>
            <a:off x="4469104" y="2278902"/>
            <a:ext cx="3431673" cy="3785652"/>
          </a:xfrm>
          <a:prstGeom prst="rect">
            <a:avLst/>
          </a:prstGeom>
          <a:solidFill>
            <a:schemeClr val="bg2">
              <a:lumMod val="50000"/>
              <a:alpha val="28000"/>
            </a:schemeClr>
          </a:solidFill>
        </p:spPr>
        <p:txBody>
          <a:bodyPr wrap="square" rtlCol="0">
            <a:spAutoFit/>
          </a:bodyPr>
          <a:lstStyle/>
          <a:p>
            <a:pPr algn="ctr"/>
            <a:r>
              <a:rPr lang="en-GB" sz="2000" b="1" dirty="0">
                <a:latin typeface="Arial" panose="020B0604020202020204" pitchFamily="34" charset="0"/>
                <a:cs typeface="Arial" panose="020B0604020202020204" pitchFamily="34" charset="0"/>
              </a:rPr>
              <a:t>Job Description The Risk Investment Analyst </a:t>
            </a:r>
          </a:p>
          <a:p>
            <a:endParaRPr lang="en-GB" sz="2000" b="1"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 role involves performing market analysis and regulatory compliance to manage investment portfolios, while developing risk mitigation strategies through identifying emerging risks and reporting to stakeholders.</a:t>
            </a:r>
          </a:p>
        </p:txBody>
      </p:sp>
      <p:sp>
        <p:nvSpPr>
          <p:cNvPr id="14" name="TextBox 13">
            <a:extLst>
              <a:ext uri="{FF2B5EF4-FFF2-40B4-BE49-F238E27FC236}">
                <a16:creationId xmlns:a16="http://schemas.microsoft.com/office/drawing/2014/main" id="{BEE7AC75-88B3-D385-F279-7DF32EF6AB1B}"/>
              </a:ext>
            </a:extLst>
          </p:cNvPr>
          <p:cNvSpPr txBox="1"/>
          <p:nvPr/>
        </p:nvSpPr>
        <p:spPr>
          <a:xfrm>
            <a:off x="144381" y="2278901"/>
            <a:ext cx="3914273" cy="3477875"/>
          </a:xfrm>
          <a:prstGeom prst="rect">
            <a:avLst/>
          </a:prstGeom>
          <a:solidFill>
            <a:schemeClr val="bg2">
              <a:lumMod val="50000"/>
              <a:alpha val="28000"/>
            </a:schemeClr>
          </a:solidFill>
        </p:spPr>
        <p:txBody>
          <a:bodyPr wrap="square" rtlCol="0">
            <a:spAutoFit/>
          </a:bodyPr>
          <a:lstStyle/>
          <a:p>
            <a:pPr algn="ctr"/>
            <a:r>
              <a:rPr lang="en-GB" sz="2000" b="1" dirty="0">
                <a:latin typeface="Arial" panose="020B0604020202020204" pitchFamily="34" charset="0"/>
                <a:cs typeface="Arial" panose="020B0604020202020204" pitchFamily="34" charset="0"/>
              </a:rPr>
              <a:t>Job Analysis The Risk Investment Analyst </a:t>
            </a:r>
          </a:p>
          <a:p>
            <a:pPr algn="ctr"/>
            <a:endParaRPr lang="en-GB" sz="2000" b="1"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Balances profit goals with risk management and regulatory compliance. Using advanced forecasting tools, they support the Society's long-term financial objectives through strategic asset management.</a:t>
            </a:r>
          </a:p>
          <a:p>
            <a:endParaRPr lang="en-GB" sz="2000" b="1"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196AF385-3895-A189-0864-DF649859FA81}"/>
              </a:ext>
            </a:extLst>
          </p:cNvPr>
          <p:cNvSpPr txBox="1"/>
          <p:nvPr/>
        </p:nvSpPr>
        <p:spPr>
          <a:xfrm>
            <a:off x="8462727" y="2316940"/>
            <a:ext cx="3431672" cy="3785652"/>
          </a:xfrm>
          <a:prstGeom prst="rect">
            <a:avLst/>
          </a:prstGeom>
          <a:solidFill>
            <a:schemeClr val="bg2">
              <a:lumMod val="50000"/>
              <a:alpha val="28000"/>
            </a:schemeClr>
          </a:solidFill>
        </p:spPr>
        <p:txBody>
          <a:bodyPr wrap="square" rtlCol="0">
            <a:spAutoFit/>
          </a:bodyPr>
          <a:lstStyle/>
          <a:p>
            <a:pPr algn="ctr"/>
            <a:r>
              <a:rPr lang="en-GB" sz="2000" b="1" dirty="0">
                <a:latin typeface="Arial" panose="020B0604020202020204" pitchFamily="34" charset="0"/>
                <a:cs typeface="Arial" panose="020B0604020202020204" pitchFamily="34" charset="0"/>
              </a:rPr>
              <a:t>Person Specification The Risk Investment Analyst </a:t>
            </a:r>
          </a:p>
          <a:p>
            <a:pPr algn="ctr"/>
            <a:endParaRPr lang="en-GB" sz="2000" b="1"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Requires finance degree with investment risk background. Essential: financial </a:t>
            </a:r>
            <a:r>
              <a:rPr lang="en-GB" sz="2000" dirty="0" err="1">
                <a:latin typeface="Arial" panose="020B0604020202020204" pitchFamily="34" charset="0"/>
                <a:cs typeface="Arial" panose="020B0604020202020204" pitchFamily="34" charset="0"/>
              </a:rPr>
              <a:t>modeling</a:t>
            </a:r>
            <a:r>
              <a:rPr lang="en-GB" sz="2000" dirty="0">
                <a:latin typeface="Arial" panose="020B0604020202020204" pitchFamily="34" charset="0"/>
                <a:cs typeface="Arial" panose="020B0604020202020204" pitchFamily="34" charset="0"/>
              </a:rPr>
              <a:t>, regulatory knowledge, and risk software proficiency. CFA/FRM preferred with excellent analytical and communication skills.</a:t>
            </a:r>
          </a:p>
        </p:txBody>
      </p:sp>
    </p:spTree>
    <p:extLst>
      <p:ext uri="{BB962C8B-B14F-4D97-AF65-F5344CB8AC3E}">
        <p14:creationId xmlns:p14="http://schemas.microsoft.com/office/powerpoint/2010/main" val="498870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par>
                                <p:cTn id="10" presetID="47" presetClass="entr" presetSubtype="0" fill="hold"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7" presetClass="entr" presetSubtype="0" fill="hold" grpId="0" nodeType="clickEffect">
                                  <p:stCondLst>
                                    <p:cond delay="0"/>
                                  </p:stCondLst>
                                  <p:childTnLst>
                                    <p:set>
                                      <p:cBhvr>
                                        <p:cTn id="18" dur="1" fill="hold">
                                          <p:stCondLst>
                                            <p:cond delay="0"/>
                                          </p:stCondLst>
                                        </p:cTn>
                                        <p:tgtEl>
                                          <p:spTgt spid="14">
                                            <p:bg/>
                                          </p:spTgt>
                                        </p:tgtEl>
                                        <p:attrNameLst>
                                          <p:attrName>style.visibility</p:attrName>
                                        </p:attrNameLst>
                                      </p:cBhvr>
                                      <p:to>
                                        <p:strVal val="visible"/>
                                      </p:to>
                                    </p:set>
                                    <p:animEffect transition="in" filter="fade">
                                      <p:cBhvr>
                                        <p:cTn id="19" dur="1000"/>
                                        <p:tgtEl>
                                          <p:spTgt spid="14">
                                            <p:bg/>
                                          </p:spTgt>
                                        </p:tgtEl>
                                      </p:cBhvr>
                                    </p:animEffect>
                                    <p:anim calcmode="lin" valueType="num">
                                      <p:cBhvr>
                                        <p:cTn id="20" dur="1000" fill="hold"/>
                                        <p:tgtEl>
                                          <p:spTgt spid="14">
                                            <p:bg/>
                                          </p:spTgt>
                                        </p:tgtEl>
                                        <p:attrNameLst>
                                          <p:attrName>ppt_x</p:attrName>
                                        </p:attrNameLst>
                                      </p:cBhvr>
                                      <p:tavLst>
                                        <p:tav tm="0">
                                          <p:val>
                                            <p:strVal val="#ppt_x"/>
                                          </p:val>
                                        </p:tav>
                                        <p:tav tm="100000">
                                          <p:val>
                                            <p:strVal val="#ppt_x"/>
                                          </p:val>
                                        </p:tav>
                                      </p:tavLst>
                                    </p:anim>
                                    <p:anim calcmode="lin" valueType="num">
                                      <p:cBhvr>
                                        <p:cTn id="21" dur="1000" fill="hold"/>
                                        <p:tgtEl>
                                          <p:spTgt spid="14">
                                            <p:bg/>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7" presetClass="entr" presetSubtype="0" fill="hold" grpId="0" nodeType="clickEffect">
                                  <p:stCondLst>
                                    <p:cond delay="0"/>
                                  </p:stCondLst>
                                  <p:childTnLst>
                                    <p:set>
                                      <p:cBhvr>
                                        <p:cTn id="25" dur="1" fill="hold">
                                          <p:stCondLst>
                                            <p:cond delay="0"/>
                                          </p:stCondLst>
                                        </p:cTn>
                                        <p:tgtEl>
                                          <p:spTgt spid="14">
                                            <p:txEl>
                                              <p:pRg st="0" end="0"/>
                                            </p:txEl>
                                          </p:spTgt>
                                        </p:tgtEl>
                                        <p:attrNameLst>
                                          <p:attrName>style.visibility</p:attrName>
                                        </p:attrNameLst>
                                      </p:cBhvr>
                                      <p:to>
                                        <p:strVal val="visible"/>
                                      </p:to>
                                    </p:set>
                                    <p:animEffect transition="in" filter="fade">
                                      <p:cBhvr>
                                        <p:cTn id="26" dur="1000"/>
                                        <p:tgtEl>
                                          <p:spTgt spid="14">
                                            <p:txEl>
                                              <p:pRg st="0" end="0"/>
                                            </p:txEl>
                                          </p:spTgt>
                                        </p:tgtEl>
                                      </p:cBhvr>
                                    </p:animEffect>
                                    <p:anim calcmode="lin" valueType="num">
                                      <p:cBhvr>
                                        <p:cTn id="27" dur="1000" fill="hold"/>
                                        <p:tgtEl>
                                          <p:spTgt spid="14">
                                            <p:txEl>
                                              <p:pRg st="0" end="0"/>
                                            </p:txEl>
                                          </p:spTgt>
                                        </p:tgtEl>
                                        <p:attrNameLst>
                                          <p:attrName>ppt_x</p:attrName>
                                        </p:attrNameLst>
                                      </p:cBhvr>
                                      <p:tavLst>
                                        <p:tav tm="0">
                                          <p:val>
                                            <p:strVal val="#ppt_x"/>
                                          </p:val>
                                        </p:tav>
                                        <p:tav tm="100000">
                                          <p:val>
                                            <p:strVal val="#ppt_x"/>
                                          </p:val>
                                        </p:tav>
                                      </p:tavLst>
                                    </p:anim>
                                    <p:anim calcmode="lin" valueType="num">
                                      <p:cBhvr>
                                        <p:cTn id="28" dur="1000" fill="hold"/>
                                        <p:tgtEl>
                                          <p:spTgt spid="1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7" presetClass="entr" presetSubtype="0" fill="hold" grpId="0" nodeType="clickEffect">
                                  <p:stCondLst>
                                    <p:cond delay="0"/>
                                  </p:stCondLst>
                                  <p:childTnLst>
                                    <p:set>
                                      <p:cBhvr>
                                        <p:cTn id="32" dur="1" fill="hold">
                                          <p:stCondLst>
                                            <p:cond delay="0"/>
                                          </p:stCondLst>
                                        </p:cTn>
                                        <p:tgtEl>
                                          <p:spTgt spid="14">
                                            <p:txEl>
                                              <p:pRg st="2" end="2"/>
                                            </p:txEl>
                                          </p:spTgt>
                                        </p:tgtEl>
                                        <p:attrNameLst>
                                          <p:attrName>style.visibility</p:attrName>
                                        </p:attrNameLst>
                                      </p:cBhvr>
                                      <p:to>
                                        <p:strVal val="visible"/>
                                      </p:to>
                                    </p:set>
                                    <p:animEffect transition="in" filter="fade">
                                      <p:cBhvr>
                                        <p:cTn id="33" dur="1000"/>
                                        <p:tgtEl>
                                          <p:spTgt spid="14">
                                            <p:txEl>
                                              <p:pRg st="2" end="2"/>
                                            </p:txEl>
                                          </p:spTgt>
                                        </p:tgtEl>
                                      </p:cBhvr>
                                    </p:animEffect>
                                    <p:anim calcmode="lin" valueType="num">
                                      <p:cBhvr>
                                        <p:cTn id="34" dur="1000" fill="hold"/>
                                        <p:tgtEl>
                                          <p:spTgt spid="14">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14">
                                            <p:txEl>
                                              <p:pRg st="2" end="2"/>
                                            </p:txEl>
                                          </p:spTgt>
                                        </p:tgtEl>
                                        <p:attrNameLst>
                                          <p:attrName>ppt_y</p:attrName>
                                        </p:attrNameLst>
                                      </p:cBhvr>
                                      <p:tavLst>
                                        <p:tav tm="0">
                                          <p:val>
                                            <p:strVal val="#ppt_y-.1"/>
                                          </p:val>
                                        </p:tav>
                                        <p:tav tm="100000">
                                          <p:val>
                                            <p:strVal val="#ppt_y"/>
                                          </p:val>
                                        </p:tav>
                                      </p:tavLst>
                                    </p:anim>
                                  </p:childTnLst>
                                </p:cTn>
                              </p:par>
                              <p:par>
                                <p:cTn id="36" presetID="47" presetClass="entr" presetSubtype="0" fill="hold" grpId="0" nodeType="withEffect">
                                  <p:stCondLst>
                                    <p:cond delay="0"/>
                                  </p:stCondLst>
                                  <p:childTnLst>
                                    <p:set>
                                      <p:cBhvr>
                                        <p:cTn id="37" dur="1" fill="hold">
                                          <p:stCondLst>
                                            <p:cond delay="0"/>
                                          </p:stCondLst>
                                        </p:cTn>
                                        <p:tgtEl>
                                          <p:spTgt spid="13">
                                            <p:bg/>
                                          </p:spTgt>
                                        </p:tgtEl>
                                        <p:attrNameLst>
                                          <p:attrName>style.visibility</p:attrName>
                                        </p:attrNameLst>
                                      </p:cBhvr>
                                      <p:to>
                                        <p:strVal val="visible"/>
                                      </p:to>
                                    </p:set>
                                    <p:animEffect transition="in" filter="fade">
                                      <p:cBhvr>
                                        <p:cTn id="38" dur="1000"/>
                                        <p:tgtEl>
                                          <p:spTgt spid="13">
                                            <p:bg/>
                                          </p:spTgt>
                                        </p:tgtEl>
                                      </p:cBhvr>
                                    </p:animEffect>
                                    <p:anim calcmode="lin" valueType="num">
                                      <p:cBhvr>
                                        <p:cTn id="39" dur="1000" fill="hold"/>
                                        <p:tgtEl>
                                          <p:spTgt spid="13">
                                            <p:bg/>
                                          </p:spTgt>
                                        </p:tgtEl>
                                        <p:attrNameLst>
                                          <p:attrName>ppt_x</p:attrName>
                                        </p:attrNameLst>
                                      </p:cBhvr>
                                      <p:tavLst>
                                        <p:tav tm="0">
                                          <p:val>
                                            <p:strVal val="#ppt_x"/>
                                          </p:val>
                                        </p:tav>
                                        <p:tav tm="100000">
                                          <p:val>
                                            <p:strVal val="#ppt_x"/>
                                          </p:val>
                                        </p:tav>
                                      </p:tavLst>
                                    </p:anim>
                                    <p:anim calcmode="lin" valueType="num">
                                      <p:cBhvr>
                                        <p:cTn id="40" dur="1000" fill="hold"/>
                                        <p:tgtEl>
                                          <p:spTgt spid="13">
                                            <p:bg/>
                                          </p:spTgt>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47" presetClass="entr" presetSubtype="0" fill="hold" grpId="0" nodeType="clickEffect">
                                  <p:stCondLst>
                                    <p:cond delay="0"/>
                                  </p:stCondLst>
                                  <p:childTnLst>
                                    <p:set>
                                      <p:cBhvr>
                                        <p:cTn id="44" dur="1" fill="hold">
                                          <p:stCondLst>
                                            <p:cond delay="0"/>
                                          </p:stCondLst>
                                        </p:cTn>
                                        <p:tgtEl>
                                          <p:spTgt spid="13">
                                            <p:txEl>
                                              <p:pRg st="0" end="0"/>
                                            </p:txEl>
                                          </p:spTgt>
                                        </p:tgtEl>
                                        <p:attrNameLst>
                                          <p:attrName>style.visibility</p:attrName>
                                        </p:attrNameLst>
                                      </p:cBhvr>
                                      <p:to>
                                        <p:strVal val="visible"/>
                                      </p:to>
                                    </p:set>
                                    <p:animEffect transition="in" filter="fade">
                                      <p:cBhvr>
                                        <p:cTn id="45" dur="1000"/>
                                        <p:tgtEl>
                                          <p:spTgt spid="13">
                                            <p:txEl>
                                              <p:pRg st="0" end="0"/>
                                            </p:txEl>
                                          </p:spTgt>
                                        </p:tgtEl>
                                      </p:cBhvr>
                                    </p:animEffect>
                                    <p:anim calcmode="lin" valueType="num">
                                      <p:cBhvr>
                                        <p:cTn id="46" dur="1000" fill="hold"/>
                                        <p:tgtEl>
                                          <p:spTgt spid="13">
                                            <p:txEl>
                                              <p:pRg st="0" end="0"/>
                                            </p:txEl>
                                          </p:spTgt>
                                        </p:tgtEl>
                                        <p:attrNameLst>
                                          <p:attrName>ppt_x</p:attrName>
                                        </p:attrNameLst>
                                      </p:cBhvr>
                                      <p:tavLst>
                                        <p:tav tm="0">
                                          <p:val>
                                            <p:strVal val="#ppt_x"/>
                                          </p:val>
                                        </p:tav>
                                        <p:tav tm="100000">
                                          <p:val>
                                            <p:strVal val="#ppt_x"/>
                                          </p:val>
                                        </p:tav>
                                      </p:tavLst>
                                    </p:anim>
                                    <p:anim calcmode="lin" valueType="num">
                                      <p:cBhvr>
                                        <p:cTn id="47" dur="1000" fill="hold"/>
                                        <p:tgtEl>
                                          <p:spTgt spid="1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47" presetClass="entr" presetSubtype="0" fill="hold" grpId="0" nodeType="clickEffect">
                                  <p:stCondLst>
                                    <p:cond delay="0"/>
                                  </p:stCondLst>
                                  <p:childTnLst>
                                    <p:set>
                                      <p:cBhvr>
                                        <p:cTn id="51" dur="1" fill="hold">
                                          <p:stCondLst>
                                            <p:cond delay="0"/>
                                          </p:stCondLst>
                                        </p:cTn>
                                        <p:tgtEl>
                                          <p:spTgt spid="13">
                                            <p:txEl>
                                              <p:pRg st="2" end="2"/>
                                            </p:txEl>
                                          </p:spTgt>
                                        </p:tgtEl>
                                        <p:attrNameLst>
                                          <p:attrName>style.visibility</p:attrName>
                                        </p:attrNameLst>
                                      </p:cBhvr>
                                      <p:to>
                                        <p:strVal val="visible"/>
                                      </p:to>
                                    </p:set>
                                    <p:animEffect transition="in" filter="fade">
                                      <p:cBhvr>
                                        <p:cTn id="52" dur="1000"/>
                                        <p:tgtEl>
                                          <p:spTgt spid="13">
                                            <p:txEl>
                                              <p:pRg st="2" end="2"/>
                                            </p:txEl>
                                          </p:spTgt>
                                        </p:tgtEl>
                                      </p:cBhvr>
                                    </p:animEffect>
                                    <p:anim calcmode="lin" valueType="num">
                                      <p:cBhvr>
                                        <p:cTn id="53" dur="1000" fill="hold"/>
                                        <p:tgtEl>
                                          <p:spTgt spid="13">
                                            <p:txEl>
                                              <p:pRg st="2" end="2"/>
                                            </p:txEl>
                                          </p:spTgt>
                                        </p:tgtEl>
                                        <p:attrNameLst>
                                          <p:attrName>ppt_x</p:attrName>
                                        </p:attrNameLst>
                                      </p:cBhvr>
                                      <p:tavLst>
                                        <p:tav tm="0">
                                          <p:val>
                                            <p:strVal val="#ppt_x"/>
                                          </p:val>
                                        </p:tav>
                                        <p:tav tm="100000">
                                          <p:val>
                                            <p:strVal val="#ppt_x"/>
                                          </p:val>
                                        </p:tav>
                                      </p:tavLst>
                                    </p:anim>
                                    <p:anim calcmode="lin" valueType="num">
                                      <p:cBhvr>
                                        <p:cTn id="54" dur="1000" fill="hold"/>
                                        <p:tgtEl>
                                          <p:spTgt spid="13">
                                            <p:txEl>
                                              <p:pRg st="2" end="2"/>
                                            </p:txEl>
                                          </p:spTgt>
                                        </p:tgtEl>
                                        <p:attrNameLst>
                                          <p:attrName>ppt_y</p:attrName>
                                        </p:attrNameLst>
                                      </p:cBhvr>
                                      <p:tavLst>
                                        <p:tav tm="0">
                                          <p:val>
                                            <p:strVal val="#ppt_y-.1"/>
                                          </p:val>
                                        </p:tav>
                                        <p:tav tm="100000">
                                          <p:val>
                                            <p:strVal val="#ppt_y"/>
                                          </p:val>
                                        </p:tav>
                                      </p:tavLst>
                                    </p:anim>
                                  </p:childTnLst>
                                </p:cTn>
                              </p:par>
                              <p:par>
                                <p:cTn id="55" presetID="47" presetClass="entr" presetSubtype="0" fill="hold" grpId="0" nodeType="withEffect">
                                  <p:stCondLst>
                                    <p:cond delay="0"/>
                                  </p:stCondLst>
                                  <p:childTnLst>
                                    <p:set>
                                      <p:cBhvr>
                                        <p:cTn id="56" dur="1" fill="hold">
                                          <p:stCondLst>
                                            <p:cond delay="0"/>
                                          </p:stCondLst>
                                        </p:cTn>
                                        <p:tgtEl>
                                          <p:spTgt spid="15">
                                            <p:bg/>
                                          </p:spTgt>
                                        </p:tgtEl>
                                        <p:attrNameLst>
                                          <p:attrName>style.visibility</p:attrName>
                                        </p:attrNameLst>
                                      </p:cBhvr>
                                      <p:to>
                                        <p:strVal val="visible"/>
                                      </p:to>
                                    </p:set>
                                    <p:animEffect transition="in" filter="fade">
                                      <p:cBhvr>
                                        <p:cTn id="57" dur="1000"/>
                                        <p:tgtEl>
                                          <p:spTgt spid="15">
                                            <p:bg/>
                                          </p:spTgt>
                                        </p:tgtEl>
                                      </p:cBhvr>
                                    </p:animEffect>
                                    <p:anim calcmode="lin" valueType="num">
                                      <p:cBhvr>
                                        <p:cTn id="58" dur="1000" fill="hold"/>
                                        <p:tgtEl>
                                          <p:spTgt spid="15">
                                            <p:bg/>
                                          </p:spTgt>
                                        </p:tgtEl>
                                        <p:attrNameLst>
                                          <p:attrName>ppt_x</p:attrName>
                                        </p:attrNameLst>
                                      </p:cBhvr>
                                      <p:tavLst>
                                        <p:tav tm="0">
                                          <p:val>
                                            <p:strVal val="#ppt_x"/>
                                          </p:val>
                                        </p:tav>
                                        <p:tav tm="100000">
                                          <p:val>
                                            <p:strVal val="#ppt_x"/>
                                          </p:val>
                                        </p:tav>
                                      </p:tavLst>
                                    </p:anim>
                                    <p:anim calcmode="lin" valueType="num">
                                      <p:cBhvr>
                                        <p:cTn id="59" dur="1000" fill="hold"/>
                                        <p:tgtEl>
                                          <p:spTgt spid="15">
                                            <p:bg/>
                                          </p:spTgt>
                                        </p:tgtEl>
                                        <p:attrNameLst>
                                          <p:attrName>ppt_y</p:attrName>
                                        </p:attrNameLst>
                                      </p:cBhvr>
                                      <p:tavLst>
                                        <p:tav tm="0">
                                          <p:val>
                                            <p:strVal val="#ppt_y-.1"/>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47" presetClass="entr" presetSubtype="0" fill="hold" grpId="0" nodeType="clickEffect">
                                  <p:stCondLst>
                                    <p:cond delay="0"/>
                                  </p:stCondLst>
                                  <p:childTnLst>
                                    <p:set>
                                      <p:cBhvr>
                                        <p:cTn id="63" dur="1" fill="hold">
                                          <p:stCondLst>
                                            <p:cond delay="0"/>
                                          </p:stCondLst>
                                        </p:cTn>
                                        <p:tgtEl>
                                          <p:spTgt spid="15">
                                            <p:txEl>
                                              <p:pRg st="0" end="0"/>
                                            </p:txEl>
                                          </p:spTgt>
                                        </p:tgtEl>
                                        <p:attrNameLst>
                                          <p:attrName>style.visibility</p:attrName>
                                        </p:attrNameLst>
                                      </p:cBhvr>
                                      <p:to>
                                        <p:strVal val="visible"/>
                                      </p:to>
                                    </p:set>
                                    <p:animEffect transition="in" filter="fade">
                                      <p:cBhvr>
                                        <p:cTn id="64" dur="1000"/>
                                        <p:tgtEl>
                                          <p:spTgt spid="15">
                                            <p:txEl>
                                              <p:pRg st="0" end="0"/>
                                            </p:txEl>
                                          </p:spTgt>
                                        </p:tgtEl>
                                      </p:cBhvr>
                                    </p:animEffect>
                                    <p:anim calcmode="lin" valueType="num">
                                      <p:cBhvr>
                                        <p:cTn id="65" dur="1000" fill="hold"/>
                                        <p:tgtEl>
                                          <p:spTgt spid="15">
                                            <p:txEl>
                                              <p:pRg st="0" end="0"/>
                                            </p:txEl>
                                          </p:spTgt>
                                        </p:tgtEl>
                                        <p:attrNameLst>
                                          <p:attrName>ppt_x</p:attrName>
                                        </p:attrNameLst>
                                      </p:cBhvr>
                                      <p:tavLst>
                                        <p:tav tm="0">
                                          <p:val>
                                            <p:strVal val="#ppt_x"/>
                                          </p:val>
                                        </p:tav>
                                        <p:tav tm="100000">
                                          <p:val>
                                            <p:strVal val="#ppt_x"/>
                                          </p:val>
                                        </p:tav>
                                      </p:tavLst>
                                    </p:anim>
                                    <p:anim calcmode="lin" valueType="num">
                                      <p:cBhvr>
                                        <p:cTn id="66" dur="1000" fill="hold"/>
                                        <p:tgtEl>
                                          <p:spTgt spid="1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47" presetClass="entr" presetSubtype="0" fill="hold" grpId="0" nodeType="clickEffect">
                                  <p:stCondLst>
                                    <p:cond delay="0"/>
                                  </p:stCondLst>
                                  <p:childTnLst>
                                    <p:set>
                                      <p:cBhvr>
                                        <p:cTn id="70" dur="1" fill="hold">
                                          <p:stCondLst>
                                            <p:cond delay="0"/>
                                          </p:stCondLst>
                                        </p:cTn>
                                        <p:tgtEl>
                                          <p:spTgt spid="15">
                                            <p:txEl>
                                              <p:pRg st="2" end="2"/>
                                            </p:txEl>
                                          </p:spTgt>
                                        </p:tgtEl>
                                        <p:attrNameLst>
                                          <p:attrName>style.visibility</p:attrName>
                                        </p:attrNameLst>
                                      </p:cBhvr>
                                      <p:to>
                                        <p:strVal val="visible"/>
                                      </p:to>
                                    </p:set>
                                    <p:animEffect transition="in" filter="fade">
                                      <p:cBhvr>
                                        <p:cTn id="71" dur="1000"/>
                                        <p:tgtEl>
                                          <p:spTgt spid="15">
                                            <p:txEl>
                                              <p:pRg st="2" end="2"/>
                                            </p:txEl>
                                          </p:spTgt>
                                        </p:tgtEl>
                                      </p:cBhvr>
                                    </p:animEffect>
                                    <p:anim calcmode="lin" valueType="num">
                                      <p:cBhvr>
                                        <p:cTn id="72" dur="1000" fill="hold"/>
                                        <p:tgtEl>
                                          <p:spTgt spid="15">
                                            <p:txEl>
                                              <p:pRg st="2" end="2"/>
                                            </p:txEl>
                                          </p:spTgt>
                                        </p:tgtEl>
                                        <p:attrNameLst>
                                          <p:attrName>ppt_x</p:attrName>
                                        </p:attrNameLst>
                                      </p:cBhvr>
                                      <p:tavLst>
                                        <p:tav tm="0">
                                          <p:val>
                                            <p:strVal val="#ppt_x"/>
                                          </p:val>
                                        </p:tav>
                                        <p:tav tm="100000">
                                          <p:val>
                                            <p:strVal val="#ppt_x"/>
                                          </p:val>
                                        </p:tav>
                                      </p:tavLst>
                                    </p:anim>
                                    <p:anim calcmode="lin" valueType="num">
                                      <p:cBhvr>
                                        <p:cTn id="73" dur="1000" fill="hold"/>
                                        <p:tgtEl>
                                          <p:spTgt spid="1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3" grpId="0" build="p" animBg="1"/>
      <p:bldP spid="14" grpId="0" build="p" animBg="1"/>
      <p:bldP spid="15" grpId="0"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3000"/>
            <a:lum/>
          </a:blip>
          <a:srcRect/>
          <a:stretch>
            <a:fillRect l="-6000" r="-6000"/>
          </a:stretch>
        </a:blipFill>
        <a:effectLst/>
      </p:bgPr>
    </p:bg>
    <p:spTree>
      <p:nvGrpSpPr>
        <p:cNvPr id="1" name="">
          <a:extLst>
            <a:ext uri="{FF2B5EF4-FFF2-40B4-BE49-F238E27FC236}">
              <a16:creationId xmlns:a16="http://schemas.microsoft.com/office/drawing/2014/main" id="{E786752A-0020-E3DD-9783-DD9A238016B2}"/>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873219E-7A7D-64D9-4FBC-863B0080F220}"/>
              </a:ext>
            </a:extLst>
          </p:cNvPr>
          <p:cNvSpPr txBox="1"/>
          <p:nvPr/>
        </p:nvSpPr>
        <p:spPr>
          <a:xfrm>
            <a:off x="2061410" y="0"/>
            <a:ext cx="8069179" cy="523220"/>
          </a:xfrm>
          <a:prstGeom prst="rect">
            <a:avLst/>
          </a:prstGeom>
          <a:noFill/>
        </p:spPr>
        <p:txBody>
          <a:bodyPr wrap="square">
            <a:spAutoFit/>
          </a:bodyPr>
          <a:lstStyle/>
          <a:p>
            <a:r>
              <a:rPr lang="en-GB" sz="2800" b="1" dirty="0">
                <a:latin typeface="Arial" panose="020B0604020202020204" pitchFamily="34" charset="0"/>
                <a:cs typeface="Arial" panose="020B0604020202020204" pitchFamily="34" charset="0"/>
              </a:rPr>
              <a:t>Recruitment</a:t>
            </a:r>
            <a:r>
              <a:rPr lang="en-GB" sz="2400" b="1" dirty="0">
                <a:latin typeface="Arial" panose="020B0604020202020204" pitchFamily="34" charset="0"/>
                <a:cs typeface="Arial" panose="020B0604020202020204" pitchFamily="34" charset="0"/>
              </a:rPr>
              <a:t> </a:t>
            </a:r>
            <a:r>
              <a:rPr lang="en-GB" sz="2800" b="1" dirty="0">
                <a:latin typeface="Arial" panose="020B0604020202020204" pitchFamily="34" charset="0"/>
                <a:cs typeface="Arial" panose="020B0604020202020204" pitchFamily="34" charset="0"/>
              </a:rPr>
              <a:t>process Risk Investment Analyst</a:t>
            </a:r>
          </a:p>
        </p:txBody>
      </p:sp>
      <p:graphicFrame>
        <p:nvGraphicFramePr>
          <p:cNvPr id="2" name="Diagram 1">
            <a:extLst>
              <a:ext uri="{FF2B5EF4-FFF2-40B4-BE49-F238E27FC236}">
                <a16:creationId xmlns:a16="http://schemas.microsoft.com/office/drawing/2014/main" id="{86DF9637-39AA-A1D7-C399-73EA74CDE1E3}"/>
              </a:ext>
            </a:extLst>
          </p:cNvPr>
          <p:cNvGraphicFramePr/>
          <p:nvPr>
            <p:extLst>
              <p:ext uri="{D42A27DB-BD31-4B8C-83A1-F6EECF244321}">
                <p14:modId xmlns:p14="http://schemas.microsoft.com/office/powerpoint/2010/main" val="3523305816"/>
              </p:ext>
            </p:extLst>
          </p:nvPr>
        </p:nvGraphicFramePr>
        <p:xfrm>
          <a:off x="130629" y="635515"/>
          <a:ext cx="11829141" cy="61101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73767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2">
                                            <p:graphicEl>
                                              <a:dgm id="{2E2B2CBA-C209-4274-A9F9-465044783F22}"/>
                                            </p:graphicEl>
                                          </p:spTgt>
                                        </p:tgtEl>
                                        <p:attrNameLst>
                                          <p:attrName>style.visibility</p:attrName>
                                        </p:attrNameLst>
                                      </p:cBhvr>
                                      <p:to>
                                        <p:strVal val="visible"/>
                                      </p:to>
                                    </p:set>
                                    <p:animEffect transition="in" filter="fade">
                                      <p:cBhvr>
                                        <p:cTn id="7" dur="1000"/>
                                        <p:tgtEl>
                                          <p:spTgt spid="2">
                                            <p:graphicEl>
                                              <a:dgm id="{2E2B2CBA-C209-4274-A9F9-465044783F22}"/>
                                            </p:graphicEl>
                                          </p:spTgt>
                                        </p:tgtEl>
                                      </p:cBhvr>
                                    </p:animEffect>
                                    <p:anim calcmode="lin" valueType="num">
                                      <p:cBhvr>
                                        <p:cTn id="8" dur="1000" fill="hold"/>
                                        <p:tgtEl>
                                          <p:spTgt spid="2">
                                            <p:graphicEl>
                                              <a:dgm id="{2E2B2CBA-C209-4274-A9F9-465044783F22}"/>
                                            </p:graphicEl>
                                          </p:spTgt>
                                        </p:tgtEl>
                                        <p:attrNameLst>
                                          <p:attrName>ppt_x</p:attrName>
                                        </p:attrNameLst>
                                      </p:cBhvr>
                                      <p:tavLst>
                                        <p:tav tm="0">
                                          <p:val>
                                            <p:strVal val="#ppt_x"/>
                                          </p:val>
                                        </p:tav>
                                        <p:tav tm="100000">
                                          <p:val>
                                            <p:strVal val="#ppt_x"/>
                                          </p:val>
                                        </p:tav>
                                      </p:tavLst>
                                    </p:anim>
                                    <p:anim calcmode="lin" valueType="num">
                                      <p:cBhvr>
                                        <p:cTn id="9" dur="1000" fill="hold"/>
                                        <p:tgtEl>
                                          <p:spTgt spid="2">
                                            <p:graphicEl>
                                              <a:dgm id="{2E2B2CBA-C209-4274-A9F9-465044783F22}"/>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7" presetClass="entr" presetSubtype="0" fill="hold" grpId="0" nodeType="clickEffect">
                                  <p:stCondLst>
                                    <p:cond delay="0"/>
                                  </p:stCondLst>
                                  <p:childTnLst>
                                    <p:set>
                                      <p:cBhvr>
                                        <p:cTn id="13" dur="1" fill="hold">
                                          <p:stCondLst>
                                            <p:cond delay="0"/>
                                          </p:stCondLst>
                                        </p:cTn>
                                        <p:tgtEl>
                                          <p:spTgt spid="2">
                                            <p:graphicEl>
                                              <a:dgm id="{6624E656-D198-46BC-A6CE-5511D4C5D2C2}"/>
                                            </p:graphicEl>
                                          </p:spTgt>
                                        </p:tgtEl>
                                        <p:attrNameLst>
                                          <p:attrName>style.visibility</p:attrName>
                                        </p:attrNameLst>
                                      </p:cBhvr>
                                      <p:to>
                                        <p:strVal val="visible"/>
                                      </p:to>
                                    </p:set>
                                    <p:animEffect transition="in" filter="fade">
                                      <p:cBhvr>
                                        <p:cTn id="14" dur="1000"/>
                                        <p:tgtEl>
                                          <p:spTgt spid="2">
                                            <p:graphicEl>
                                              <a:dgm id="{6624E656-D198-46BC-A6CE-5511D4C5D2C2}"/>
                                            </p:graphicEl>
                                          </p:spTgt>
                                        </p:tgtEl>
                                      </p:cBhvr>
                                    </p:animEffect>
                                    <p:anim calcmode="lin" valueType="num">
                                      <p:cBhvr>
                                        <p:cTn id="15" dur="1000" fill="hold"/>
                                        <p:tgtEl>
                                          <p:spTgt spid="2">
                                            <p:graphicEl>
                                              <a:dgm id="{6624E656-D198-46BC-A6CE-5511D4C5D2C2}"/>
                                            </p:graphicEl>
                                          </p:spTgt>
                                        </p:tgtEl>
                                        <p:attrNameLst>
                                          <p:attrName>ppt_x</p:attrName>
                                        </p:attrNameLst>
                                      </p:cBhvr>
                                      <p:tavLst>
                                        <p:tav tm="0">
                                          <p:val>
                                            <p:strVal val="#ppt_x"/>
                                          </p:val>
                                        </p:tav>
                                        <p:tav tm="100000">
                                          <p:val>
                                            <p:strVal val="#ppt_x"/>
                                          </p:val>
                                        </p:tav>
                                      </p:tavLst>
                                    </p:anim>
                                    <p:anim calcmode="lin" valueType="num">
                                      <p:cBhvr>
                                        <p:cTn id="16" dur="1000" fill="hold"/>
                                        <p:tgtEl>
                                          <p:spTgt spid="2">
                                            <p:graphicEl>
                                              <a:dgm id="{6624E656-D198-46BC-A6CE-5511D4C5D2C2}"/>
                                            </p:graphicEl>
                                          </p:spTgt>
                                        </p:tgtEl>
                                        <p:attrNameLst>
                                          <p:attrName>ppt_y</p:attrName>
                                        </p:attrNameLst>
                                      </p:cBhvr>
                                      <p:tavLst>
                                        <p:tav tm="0">
                                          <p:val>
                                            <p:strVal val="#ppt_y-.1"/>
                                          </p:val>
                                        </p:tav>
                                        <p:tav tm="100000">
                                          <p:val>
                                            <p:strVal val="#ppt_y"/>
                                          </p:val>
                                        </p:tav>
                                      </p:tavLst>
                                    </p:anim>
                                  </p:childTnLst>
                                </p:cTn>
                              </p:par>
                              <p:par>
                                <p:cTn id="17" presetID="47" presetClass="entr" presetSubtype="0" fill="hold" grpId="0" nodeType="withEffect">
                                  <p:stCondLst>
                                    <p:cond delay="0"/>
                                  </p:stCondLst>
                                  <p:childTnLst>
                                    <p:set>
                                      <p:cBhvr>
                                        <p:cTn id="18" dur="1" fill="hold">
                                          <p:stCondLst>
                                            <p:cond delay="0"/>
                                          </p:stCondLst>
                                        </p:cTn>
                                        <p:tgtEl>
                                          <p:spTgt spid="2">
                                            <p:graphicEl>
                                              <a:dgm id="{83B3AD9C-089A-44EE-B74C-9F892E22D8FD}"/>
                                            </p:graphicEl>
                                          </p:spTgt>
                                        </p:tgtEl>
                                        <p:attrNameLst>
                                          <p:attrName>style.visibility</p:attrName>
                                        </p:attrNameLst>
                                      </p:cBhvr>
                                      <p:to>
                                        <p:strVal val="visible"/>
                                      </p:to>
                                    </p:set>
                                    <p:animEffect transition="in" filter="fade">
                                      <p:cBhvr>
                                        <p:cTn id="19" dur="1000"/>
                                        <p:tgtEl>
                                          <p:spTgt spid="2">
                                            <p:graphicEl>
                                              <a:dgm id="{83B3AD9C-089A-44EE-B74C-9F892E22D8FD}"/>
                                            </p:graphicEl>
                                          </p:spTgt>
                                        </p:tgtEl>
                                      </p:cBhvr>
                                    </p:animEffect>
                                    <p:anim calcmode="lin" valueType="num">
                                      <p:cBhvr>
                                        <p:cTn id="20" dur="1000" fill="hold"/>
                                        <p:tgtEl>
                                          <p:spTgt spid="2">
                                            <p:graphicEl>
                                              <a:dgm id="{83B3AD9C-089A-44EE-B74C-9F892E22D8FD}"/>
                                            </p:graphicEl>
                                          </p:spTgt>
                                        </p:tgtEl>
                                        <p:attrNameLst>
                                          <p:attrName>ppt_x</p:attrName>
                                        </p:attrNameLst>
                                      </p:cBhvr>
                                      <p:tavLst>
                                        <p:tav tm="0">
                                          <p:val>
                                            <p:strVal val="#ppt_x"/>
                                          </p:val>
                                        </p:tav>
                                        <p:tav tm="100000">
                                          <p:val>
                                            <p:strVal val="#ppt_x"/>
                                          </p:val>
                                        </p:tav>
                                      </p:tavLst>
                                    </p:anim>
                                    <p:anim calcmode="lin" valueType="num">
                                      <p:cBhvr>
                                        <p:cTn id="21" dur="1000" fill="hold"/>
                                        <p:tgtEl>
                                          <p:spTgt spid="2">
                                            <p:graphicEl>
                                              <a:dgm id="{83B3AD9C-089A-44EE-B74C-9F892E22D8FD}"/>
                                            </p:graphic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7" presetClass="entr" presetSubtype="0" fill="hold" grpId="0" nodeType="clickEffect">
                                  <p:stCondLst>
                                    <p:cond delay="0"/>
                                  </p:stCondLst>
                                  <p:childTnLst>
                                    <p:set>
                                      <p:cBhvr>
                                        <p:cTn id="25" dur="1" fill="hold">
                                          <p:stCondLst>
                                            <p:cond delay="0"/>
                                          </p:stCondLst>
                                        </p:cTn>
                                        <p:tgtEl>
                                          <p:spTgt spid="2">
                                            <p:graphicEl>
                                              <a:dgm id="{59FA1D6B-DF2D-4CF0-9A3C-D6CC820D2D05}"/>
                                            </p:graphicEl>
                                          </p:spTgt>
                                        </p:tgtEl>
                                        <p:attrNameLst>
                                          <p:attrName>style.visibility</p:attrName>
                                        </p:attrNameLst>
                                      </p:cBhvr>
                                      <p:to>
                                        <p:strVal val="visible"/>
                                      </p:to>
                                    </p:set>
                                    <p:animEffect transition="in" filter="fade">
                                      <p:cBhvr>
                                        <p:cTn id="26" dur="1000"/>
                                        <p:tgtEl>
                                          <p:spTgt spid="2">
                                            <p:graphicEl>
                                              <a:dgm id="{59FA1D6B-DF2D-4CF0-9A3C-D6CC820D2D05}"/>
                                            </p:graphicEl>
                                          </p:spTgt>
                                        </p:tgtEl>
                                      </p:cBhvr>
                                    </p:animEffect>
                                    <p:anim calcmode="lin" valueType="num">
                                      <p:cBhvr>
                                        <p:cTn id="27" dur="1000" fill="hold"/>
                                        <p:tgtEl>
                                          <p:spTgt spid="2">
                                            <p:graphicEl>
                                              <a:dgm id="{59FA1D6B-DF2D-4CF0-9A3C-D6CC820D2D05}"/>
                                            </p:graphicEl>
                                          </p:spTgt>
                                        </p:tgtEl>
                                        <p:attrNameLst>
                                          <p:attrName>ppt_x</p:attrName>
                                        </p:attrNameLst>
                                      </p:cBhvr>
                                      <p:tavLst>
                                        <p:tav tm="0">
                                          <p:val>
                                            <p:strVal val="#ppt_x"/>
                                          </p:val>
                                        </p:tav>
                                        <p:tav tm="100000">
                                          <p:val>
                                            <p:strVal val="#ppt_x"/>
                                          </p:val>
                                        </p:tav>
                                      </p:tavLst>
                                    </p:anim>
                                    <p:anim calcmode="lin" valueType="num">
                                      <p:cBhvr>
                                        <p:cTn id="28" dur="1000" fill="hold"/>
                                        <p:tgtEl>
                                          <p:spTgt spid="2">
                                            <p:graphicEl>
                                              <a:dgm id="{59FA1D6B-DF2D-4CF0-9A3C-D6CC820D2D05}"/>
                                            </p:graphicEl>
                                          </p:spTgt>
                                        </p:tgtEl>
                                        <p:attrNameLst>
                                          <p:attrName>ppt_y</p:attrName>
                                        </p:attrNameLst>
                                      </p:cBhvr>
                                      <p:tavLst>
                                        <p:tav tm="0">
                                          <p:val>
                                            <p:strVal val="#ppt_y-.1"/>
                                          </p:val>
                                        </p:tav>
                                        <p:tav tm="100000">
                                          <p:val>
                                            <p:strVal val="#ppt_y"/>
                                          </p:val>
                                        </p:tav>
                                      </p:tavLst>
                                    </p:anim>
                                  </p:childTnLst>
                                </p:cTn>
                              </p:par>
                              <p:par>
                                <p:cTn id="29" presetID="47" presetClass="entr" presetSubtype="0" fill="hold" grpId="0" nodeType="withEffect">
                                  <p:stCondLst>
                                    <p:cond delay="0"/>
                                  </p:stCondLst>
                                  <p:childTnLst>
                                    <p:set>
                                      <p:cBhvr>
                                        <p:cTn id="30" dur="1" fill="hold">
                                          <p:stCondLst>
                                            <p:cond delay="0"/>
                                          </p:stCondLst>
                                        </p:cTn>
                                        <p:tgtEl>
                                          <p:spTgt spid="2">
                                            <p:graphicEl>
                                              <a:dgm id="{C87671A9-FF2E-41A0-8678-0EFE71D99F50}"/>
                                            </p:graphicEl>
                                          </p:spTgt>
                                        </p:tgtEl>
                                        <p:attrNameLst>
                                          <p:attrName>style.visibility</p:attrName>
                                        </p:attrNameLst>
                                      </p:cBhvr>
                                      <p:to>
                                        <p:strVal val="visible"/>
                                      </p:to>
                                    </p:set>
                                    <p:animEffect transition="in" filter="fade">
                                      <p:cBhvr>
                                        <p:cTn id="31" dur="1000"/>
                                        <p:tgtEl>
                                          <p:spTgt spid="2">
                                            <p:graphicEl>
                                              <a:dgm id="{C87671A9-FF2E-41A0-8678-0EFE71D99F50}"/>
                                            </p:graphicEl>
                                          </p:spTgt>
                                        </p:tgtEl>
                                      </p:cBhvr>
                                    </p:animEffect>
                                    <p:anim calcmode="lin" valueType="num">
                                      <p:cBhvr>
                                        <p:cTn id="32" dur="1000" fill="hold"/>
                                        <p:tgtEl>
                                          <p:spTgt spid="2">
                                            <p:graphicEl>
                                              <a:dgm id="{C87671A9-FF2E-41A0-8678-0EFE71D99F50}"/>
                                            </p:graphicEl>
                                          </p:spTgt>
                                        </p:tgtEl>
                                        <p:attrNameLst>
                                          <p:attrName>ppt_x</p:attrName>
                                        </p:attrNameLst>
                                      </p:cBhvr>
                                      <p:tavLst>
                                        <p:tav tm="0">
                                          <p:val>
                                            <p:strVal val="#ppt_x"/>
                                          </p:val>
                                        </p:tav>
                                        <p:tav tm="100000">
                                          <p:val>
                                            <p:strVal val="#ppt_x"/>
                                          </p:val>
                                        </p:tav>
                                      </p:tavLst>
                                    </p:anim>
                                    <p:anim calcmode="lin" valueType="num">
                                      <p:cBhvr>
                                        <p:cTn id="33" dur="1000" fill="hold"/>
                                        <p:tgtEl>
                                          <p:spTgt spid="2">
                                            <p:graphicEl>
                                              <a:dgm id="{C87671A9-FF2E-41A0-8678-0EFE71D99F50}"/>
                                            </p:graphic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7" presetClass="entr" presetSubtype="0" fill="hold" grpId="0" nodeType="clickEffect">
                                  <p:stCondLst>
                                    <p:cond delay="0"/>
                                  </p:stCondLst>
                                  <p:childTnLst>
                                    <p:set>
                                      <p:cBhvr>
                                        <p:cTn id="37" dur="1" fill="hold">
                                          <p:stCondLst>
                                            <p:cond delay="0"/>
                                          </p:stCondLst>
                                        </p:cTn>
                                        <p:tgtEl>
                                          <p:spTgt spid="2">
                                            <p:graphicEl>
                                              <a:dgm id="{09EE2902-5BBB-4147-8AF3-4BFABD8D9345}"/>
                                            </p:graphicEl>
                                          </p:spTgt>
                                        </p:tgtEl>
                                        <p:attrNameLst>
                                          <p:attrName>style.visibility</p:attrName>
                                        </p:attrNameLst>
                                      </p:cBhvr>
                                      <p:to>
                                        <p:strVal val="visible"/>
                                      </p:to>
                                    </p:set>
                                    <p:animEffect transition="in" filter="fade">
                                      <p:cBhvr>
                                        <p:cTn id="38" dur="1000"/>
                                        <p:tgtEl>
                                          <p:spTgt spid="2">
                                            <p:graphicEl>
                                              <a:dgm id="{09EE2902-5BBB-4147-8AF3-4BFABD8D9345}"/>
                                            </p:graphicEl>
                                          </p:spTgt>
                                        </p:tgtEl>
                                      </p:cBhvr>
                                    </p:animEffect>
                                    <p:anim calcmode="lin" valueType="num">
                                      <p:cBhvr>
                                        <p:cTn id="39" dur="1000" fill="hold"/>
                                        <p:tgtEl>
                                          <p:spTgt spid="2">
                                            <p:graphicEl>
                                              <a:dgm id="{09EE2902-5BBB-4147-8AF3-4BFABD8D9345}"/>
                                            </p:graphicEl>
                                          </p:spTgt>
                                        </p:tgtEl>
                                        <p:attrNameLst>
                                          <p:attrName>ppt_x</p:attrName>
                                        </p:attrNameLst>
                                      </p:cBhvr>
                                      <p:tavLst>
                                        <p:tav tm="0">
                                          <p:val>
                                            <p:strVal val="#ppt_x"/>
                                          </p:val>
                                        </p:tav>
                                        <p:tav tm="100000">
                                          <p:val>
                                            <p:strVal val="#ppt_x"/>
                                          </p:val>
                                        </p:tav>
                                      </p:tavLst>
                                    </p:anim>
                                    <p:anim calcmode="lin" valueType="num">
                                      <p:cBhvr>
                                        <p:cTn id="40" dur="1000" fill="hold"/>
                                        <p:tgtEl>
                                          <p:spTgt spid="2">
                                            <p:graphicEl>
                                              <a:dgm id="{09EE2902-5BBB-4147-8AF3-4BFABD8D9345}"/>
                                            </p:graphicEl>
                                          </p:spTgt>
                                        </p:tgtEl>
                                        <p:attrNameLst>
                                          <p:attrName>ppt_y</p:attrName>
                                        </p:attrNameLst>
                                      </p:cBhvr>
                                      <p:tavLst>
                                        <p:tav tm="0">
                                          <p:val>
                                            <p:strVal val="#ppt_y-.1"/>
                                          </p:val>
                                        </p:tav>
                                        <p:tav tm="100000">
                                          <p:val>
                                            <p:strVal val="#ppt_y"/>
                                          </p:val>
                                        </p:tav>
                                      </p:tavLst>
                                    </p:anim>
                                  </p:childTnLst>
                                </p:cTn>
                              </p:par>
                              <p:par>
                                <p:cTn id="41" presetID="47" presetClass="entr" presetSubtype="0" fill="hold" grpId="0" nodeType="withEffect">
                                  <p:stCondLst>
                                    <p:cond delay="0"/>
                                  </p:stCondLst>
                                  <p:childTnLst>
                                    <p:set>
                                      <p:cBhvr>
                                        <p:cTn id="42" dur="1" fill="hold">
                                          <p:stCondLst>
                                            <p:cond delay="0"/>
                                          </p:stCondLst>
                                        </p:cTn>
                                        <p:tgtEl>
                                          <p:spTgt spid="2">
                                            <p:graphicEl>
                                              <a:dgm id="{27B2D38F-95A1-45B1-8912-2B0787871B8A}"/>
                                            </p:graphicEl>
                                          </p:spTgt>
                                        </p:tgtEl>
                                        <p:attrNameLst>
                                          <p:attrName>style.visibility</p:attrName>
                                        </p:attrNameLst>
                                      </p:cBhvr>
                                      <p:to>
                                        <p:strVal val="visible"/>
                                      </p:to>
                                    </p:set>
                                    <p:animEffect transition="in" filter="fade">
                                      <p:cBhvr>
                                        <p:cTn id="43" dur="1000"/>
                                        <p:tgtEl>
                                          <p:spTgt spid="2">
                                            <p:graphicEl>
                                              <a:dgm id="{27B2D38F-95A1-45B1-8912-2B0787871B8A}"/>
                                            </p:graphicEl>
                                          </p:spTgt>
                                        </p:tgtEl>
                                      </p:cBhvr>
                                    </p:animEffect>
                                    <p:anim calcmode="lin" valueType="num">
                                      <p:cBhvr>
                                        <p:cTn id="44" dur="1000" fill="hold"/>
                                        <p:tgtEl>
                                          <p:spTgt spid="2">
                                            <p:graphicEl>
                                              <a:dgm id="{27B2D38F-95A1-45B1-8912-2B0787871B8A}"/>
                                            </p:graphicEl>
                                          </p:spTgt>
                                        </p:tgtEl>
                                        <p:attrNameLst>
                                          <p:attrName>ppt_x</p:attrName>
                                        </p:attrNameLst>
                                      </p:cBhvr>
                                      <p:tavLst>
                                        <p:tav tm="0">
                                          <p:val>
                                            <p:strVal val="#ppt_x"/>
                                          </p:val>
                                        </p:tav>
                                        <p:tav tm="100000">
                                          <p:val>
                                            <p:strVal val="#ppt_x"/>
                                          </p:val>
                                        </p:tav>
                                      </p:tavLst>
                                    </p:anim>
                                    <p:anim calcmode="lin" valueType="num">
                                      <p:cBhvr>
                                        <p:cTn id="45" dur="1000" fill="hold"/>
                                        <p:tgtEl>
                                          <p:spTgt spid="2">
                                            <p:graphicEl>
                                              <a:dgm id="{27B2D38F-95A1-45B1-8912-2B0787871B8A}"/>
                                            </p:graphic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7" presetClass="entr" presetSubtype="0" fill="hold" grpId="0" nodeType="clickEffect">
                                  <p:stCondLst>
                                    <p:cond delay="0"/>
                                  </p:stCondLst>
                                  <p:childTnLst>
                                    <p:set>
                                      <p:cBhvr>
                                        <p:cTn id="49" dur="1" fill="hold">
                                          <p:stCondLst>
                                            <p:cond delay="0"/>
                                          </p:stCondLst>
                                        </p:cTn>
                                        <p:tgtEl>
                                          <p:spTgt spid="2">
                                            <p:graphicEl>
                                              <a:dgm id="{B1A0C588-8317-483A-A311-6BCC9B92678B}"/>
                                            </p:graphicEl>
                                          </p:spTgt>
                                        </p:tgtEl>
                                        <p:attrNameLst>
                                          <p:attrName>style.visibility</p:attrName>
                                        </p:attrNameLst>
                                      </p:cBhvr>
                                      <p:to>
                                        <p:strVal val="visible"/>
                                      </p:to>
                                    </p:set>
                                    <p:animEffect transition="in" filter="fade">
                                      <p:cBhvr>
                                        <p:cTn id="50" dur="1000"/>
                                        <p:tgtEl>
                                          <p:spTgt spid="2">
                                            <p:graphicEl>
                                              <a:dgm id="{B1A0C588-8317-483A-A311-6BCC9B92678B}"/>
                                            </p:graphicEl>
                                          </p:spTgt>
                                        </p:tgtEl>
                                      </p:cBhvr>
                                    </p:animEffect>
                                    <p:anim calcmode="lin" valueType="num">
                                      <p:cBhvr>
                                        <p:cTn id="51" dur="1000" fill="hold"/>
                                        <p:tgtEl>
                                          <p:spTgt spid="2">
                                            <p:graphicEl>
                                              <a:dgm id="{B1A0C588-8317-483A-A311-6BCC9B92678B}"/>
                                            </p:graphicEl>
                                          </p:spTgt>
                                        </p:tgtEl>
                                        <p:attrNameLst>
                                          <p:attrName>ppt_x</p:attrName>
                                        </p:attrNameLst>
                                      </p:cBhvr>
                                      <p:tavLst>
                                        <p:tav tm="0">
                                          <p:val>
                                            <p:strVal val="#ppt_x"/>
                                          </p:val>
                                        </p:tav>
                                        <p:tav tm="100000">
                                          <p:val>
                                            <p:strVal val="#ppt_x"/>
                                          </p:val>
                                        </p:tav>
                                      </p:tavLst>
                                    </p:anim>
                                    <p:anim calcmode="lin" valueType="num">
                                      <p:cBhvr>
                                        <p:cTn id="52" dur="1000" fill="hold"/>
                                        <p:tgtEl>
                                          <p:spTgt spid="2">
                                            <p:graphicEl>
                                              <a:dgm id="{B1A0C588-8317-483A-A311-6BCC9B92678B}"/>
                                            </p:graphicEl>
                                          </p:spTgt>
                                        </p:tgtEl>
                                        <p:attrNameLst>
                                          <p:attrName>ppt_y</p:attrName>
                                        </p:attrNameLst>
                                      </p:cBhvr>
                                      <p:tavLst>
                                        <p:tav tm="0">
                                          <p:val>
                                            <p:strVal val="#ppt_y-.1"/>
                                          </p:val>
                                        </p:tav>
                                        <p:tav tm="100000">
                                          <p:val>
                                            <p:strVal val="#ppt_y"/>
                                          </p:val>
                                        </p:tav>
                                      </p:tavLst>
                                    </p:anim>
                                  </p:childTnLst>
                                </p:cTn>
                              </p:par>
                              <p:par>
                                <p:cTn id="53" presetID="47" presetClass="entr" presetSubtype="0" fill="hold" grpId="0" nodeType="withEffect">
                                  <p:stCondLst>
                                    <p:cond delay="0"/>
                                  </p:stCondLst>
                                  <p:childTnLst>
                                    <p:set>
                                      <p:cBhvr>
                                        <p:cTn id="54" dur="1" fill="hold">
                                          <p:stCondLst>
                                            <p:cond delay="0"/>
                                          </p:stCondLst>
                                        </p:cTn>
                                        <p:tgtEl>
                                          <p:spTgt spid="2">
                                            <p:graphicEl>
                                              <a:dgm id="{80E3FCA5-2CF2-4155-BCBB-247FC5AFB6B5}"/>
                                            </p:graphicEl>
                                          </p:spTgt>
                                        </p:tgtEl>
                                        <p:attrNameLst>
                                          <p:attrName>style.visibility</p:attrName>
                                        </p:attrNameLst>
                                      </p:cBhvr>
                                      <p:to>
                                        <p:strVal val="visible"/>
                                      </p:to>
                                    </p:set>
                                    <p:animEffect transition="in" filter="fade">
                                      <p:cBhvr>
                                        <p:cTn id="55" dur="1000"/>
                                        <p:tgtEl>
                                          <p:spTgt spid="2">
                                            <p:graphicEl>
                                              <a:dgm id="{80E3FCA5-2CF2-4155-BCBB-247FC5AFB6B5}"/>
                                            </p:graphicEl>
                                          </p:spTgt>
                                        </p:tgtEl>
                                      </p:cBhvr>
                                    </p:animEffect>
                                    <p:anim calcmode="lin" valueType="num">
                                      <p:cBhvr>
                                        <p:cTn id="56" dur="1000" fill="hold"/>
                                        <p:tgtEl>
                                          <p:spTgt spid="2">
                                            <p:graphicEl>
                                              <a:dgm id="{80E3FCA5-2CF2-4155-BCBB-247FC5AFB6B5}"/>
                                            </p:graphicEl>
                                          </p:spTgt>
                                        </p:tgtEl>
                                        <p:attrNameLst>
                                          <p:attrName>ppt_x</p:attrName>
                                        </p:attrNameLst>
                                      </p:cBhvr>
                                      <p:tavLst>
                                        <p:tav tm="0">
                                          <p:val>
                                            <p:strVal val="#ppt_x"/>
                                          </p:val>
                                        </p:tav>
                                        <p:tav tm="100000">
                                          <p:val>
                                            <p:strVal val="#ppt_x"/>
                                          </p:val>
                                        </p:tav>
                                      </p:tavLst>
                                    </p:anim>
                                    <p:anim calcmode="lin" valueType="num">
                                      <p:cBhvr>
                                        <p:cTn id="57" dur="1000" fill="hold"/>
                                        <p:tgtEl>
                                          <p:spTgt spid="2">
                                            <p:graphicEl>
                                              <a:dgm id="{80E3FCA5-2CF2-4155-BCBB-247FC5AFB6B5}"/>
                                            </p:graphic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7" presetClass="entr" presetSubtype="0" fill="hold" grpId="0" nodeType="clickEffect">
                                  <p:stCondLst>
                                    <p:cond delay="0"/>
                                  </p:stCondLst>
                                  <p:childTnLst>
                                    <p:set>
                                      <p:cBhvr>
                                        <p:cTn id="61" dur="1" fill="hold">
                                          <p:stCondLst>
                                            <p:cond delay="0"/>
                                          </p:stCondLst>
                                        </p:cTn>
                                        <p:tgtEl>
                                          <p:spTgt spid="2">
                                            <p:graphicEl>
                                              <a:dgm id="{C62D0F36-DE94-487E-BEFD-992C87160A1D}"/>
                                            </p:graphicEl>
                                          </p:spTgt>
                                        </p:tgtEl>
                                        <p:attrNameLst>
                                          <p:attrName>style.visibility</p:attrName>
                                        </p:attrNameLst>
                                      </p:cBhvr>
                                      <p:to>
                                        <p:strVal val="visible"/>
                                      </p:to>
                                    </p:set>
                                    <p:animEffect transition="in" filter="fade">
                                      <p:cBhvr>
                                        <p:cTn id="62" dur="1000"/>
                                        <p:tgtEl>
                                          <p:spTgt spid="2">
                                            <p:graphicEl>
                                              <a:dgm id="{C62D0F36-DE94-487E-BEFD-992C87160A1D}"/>
                                            </p:graphicEl>
                                          </p:spTgt>
                                        </p:tgtEl>
                                      </p:cBhvr>
                                    </p:animEffect>
                                    <p:anim calcmode="lin" valueType="num">
                                      <p:cBhvr>
                                        <p:cTn id="63" dur="1000" fill="hold"/>
                                        <p:tgtEl>
                                          <p:spTgt spid="2">
                                            <p:graphicEl>
                                              <a:dgm id="{C62D0F36-DE94-487E-BEFD-992C87160A1D}"/>
                                            </p:graphicEl>
                                          </p:spTgt>
                                        </p:tgtEl>
                                        <p:attrNameLst>
                                          <p:attrName>ppt_x</p:attrName>
                                        </p:attrNameLst>
                                      </p:cBhvr>
                                      <p:tavLst>
                                        <p:tav tm="0">
                                          <p:val>
                                            <p:strVal val="#ppt_x"/>
                                          </p:val>
                                        </p:tav>
                                        <p:tav tm="100000">
                                          <p:val>
                                            <p:strVal val="#ppt_x"/>
                                          </p:val>
                                        </p:tav>
                                      </p:tavLst>
                                    </p:anim>
                                    <p:anim calcmode="lin" valueType="num">
                                      <p:cBhvr>
                                        <p:cTn id="64" dur="1000" fill="hold"/>
                                        <p:tgtEl>
                                          <p:spTgt spid="2">
                                            <p:graphicEl>
                                              <a:dgm id="{C62D0F36-DE94-487E-BEFD-992C87160A1D}"/>
                                            </p:graphicEl>
                                          </p:spTgt>
                                        </p:tgtEl>
                                        <p:attrNameLst>
                                          <p:attrName>ppt_y</p:attrName>
                                        </p:attrNameLst>
                                      </p:cBhvr>
                                      <p:tavLst>
                                        <p:tav tm="0">
                                          <p:val>
                                            <p:strVal val="#ppt_y-.1"/>
                                          </p:val>
                                        </p:tav>
                                        <p:tav tm="100000">
                                          <p:val>
                                            <p:strVal val="#ppt_y"/>
                                          </p:val>
                                        </p:tav>
                                      </p:tavLst>
                                    </p:anim>
                                  </p:childTnLst>
                                </p:cTn>
                              </p:par>
                              <p:par>
                                <p:cTn id="65" presetID="47" presetClass="entr" presetSubtype="0" fill="hold" grpId="0" nodeType="withEffect">
                                  <p:stCondLst>
                                    <p:cond delay="0"/>
                                  </p:stCondLst>
                                  <p:childTnLst>
                                    <p:set>
                                      <p:cBhvr>
                                        <p:cTn id="66" dur="1" fill="hold">
                                          <p:stCondLst>
                                            <p:cond delay="0"/>
                                          </p:stCondLst>
                                        </p:cTn>
                                        <p:tgtEl>
                                          <p:spTgt spid="2">
                                            <p:graphicEl>
                                              <a:dgm id="{8C51C1F1-7875-4C98-B378-15E7C76DABF6}"/>
                                            </p:graphicEl>
                                          </p:spTgt>
                                        </p:tgtEl>
                                        <p:attrNameLst>
                                          <p:attrName>style.visibility</p:attrName>
                                        </p:attrNameLst>
                                      </p:cBhvr>
                                      <p:to>
                                        <p:strVal val="visible"/>
                                      </p:to>
                                    </p:set>
                                    <p:animEffect transition="in" filter="fade">
                                      <p:cBhvr>
                                        <p:cTn id="67" dur="1000"/>
                                        <p:tgtEl>
                                          <p:spTgt spid="2">
                                            <p:graphicEl>
                                              <a:dgm id="{8C51C1F1-7875-4C98-B378-15E7C76DABF6}"/>
                                            </p:graphicEl>
                                          </p:spTgt>
                                        </p:tgtEl>
                                      </p:cBhvr>
                                    </p:animEffect>
                                    <p:anim calcmode="lin" valueType="num">
                                      <p:cBhvr>
                                        <p:cTn id="68" dur="1000" fill="hold"/>
                                        <p:tgtEl>
                                          <p:spTgt spid="2">
                                            <p:graphicEl>
                                              <a:dgm id="{8C51C1F1-7875-4C98-B378-15E7C76DABF6}"/>
                                            </p:graphicEl>
                                          </p:spTgt>
                                        </p:tgtEl>
                                        <p:attrNameLst>
                                          <p:attrName>ppt_x</p:attrName>
                                        </p:attrNameLst>
                                      </p:cBhvr>
                                      <p:tavLst>
                                        <p:tav tm="0">
                                          <p:val>
                                            <p:strVal val="#ppt_x"/>
                                          </p:val>
                                        </p:tav>
                                        <p:tav tm="100000">
                                          <p:val>
                                            <p:strVal val="#ppt_x"/>
                                          </p:val>
                                        </p:tav>
                                      </p:tavLst>
                                    </p:anim>
                                    <p:anim calcmode="lin" valueType="num">
                                      <p:cBhvr>
                                        <p:cTn id="69" dur="1000" fill="hold"/>
                                        <p:tgtEl>
                                          <p:spTgt spid="2">
                                            <p:graphicEl>
                                              <a:dgm id="{8C51C1F1-7875-4C98-B378-15E7C76DABF6}"/>
                                            </p:graphicEl>
                                          </p:spTgt>
                                        </p:tgtEl>
                                        <p:attrNameLst>
                                          <p:attrName>ppt_y</p:attrName>
                                        </p:attrNameLst>
                                      </p:cBhvr>
                                      <p:tavLst>
                                        <p:tav tm="0">
                                          <p:val>
                                            <p:strVal val="#ppt_y-.1"/>
                                          </p:val>
                                        </p:tav>
                                        <p:tav tm="100000">
                                          <p:val>
                                            <p:strVal val="#ppt_y"/>
                                          </p:val>
                                        </p:tav>
                                      </p:tavLst>
                                    </p:anim>
                                  </p:childTnLst>
                                </p:cTn>
                              </p:par>
                            </p:childTnLst>
                          </p:cTn>
                        </p:par>
                      </p:childTnLst>
                    </p:cTn>
                  </p:par>
                  <p:par>
                    <p:cTn id="70" fill="hold">
                      <p:stCondLst>
                        <p:cond delay="indefinite"/>
                      </p:stCondLst>
                      <p:childTnLst>
                        <p:par>
                          <p:cTn id="71" fill="hold">
                            <p:stCondLst>
                              <p:cond delay="0"/>
                            </p:stCondLst>
                            <p:childTnLst>
                              <p:par>
                                <p:cTn id="72" presetID="47" presetClass="entr" presetSubtype="0" fill="hold" grpId="0" nodeType="clickEffect">
                                  <p:stCondLst>
                                    <p:cond delay="0"/>
                                  </p:stCondLst>
                                  <p:childTnLst>
                                    <p:set>
                                      <p:cBhvr>
                                        <p:cTn id="73" dur="1" fill="hold">
                                          <p:stCondLst>
                                            <p:cond delay="0"/>
                                          </p:stCondLst>
                                        </p:cTn>
                                        <p:tgtEl>
                                          <p:spTgt spid="2">
                                            <p:graphicEl>
                                              <a:dgm id="{266621E2-9132-4E99-B2A3-4FF67FB97EFE}"/>
                                            </p:graphicEl>
                                          </p:spTgt>
                                        </p:tgtEl>
                                        <p:attrNameLst>
                                          <p:attrName>style.visibility</p:attrName>
                                        </p:attrNameLst>
                                      </p:cBhvr>
                                      <p:to>
                                        <p:strVal val="visible"/>
                                      </p:to>
                                    </p:set>
                                    <p:animEffect transition="in" filter="fade">
                                      <p:cBhvr>
                                        <p:cTn id="74" dur="1000"/>
                                        <p:tgtEl>
                                          <p:spTgt spid="2">
                                            <p:graphicEl>
                                              <a:dgm id="{266621E2-9132-4E99-B2A3-4FF67FB97EFE}"/>
                                            </p:graphicEl>
                                          </p:spTgt>
                                        </p:tgtEl>
                                      </p:cBhvr>
                                    </p:animEffect>
                                    <p:anim calcmode="lin" valueType="num">
                                      <p:cBhvr>
                                        <p:cTn id="75" dur="1000" fill="hold"/>
                                        <p:tgtEl>
                                          <p:spTgt spid="2">
                                            <p:graphicEl>
                                              <a:dgm id="{266621E2-9132-4E99-B2A3-4FF67FB97EFE}"/>
                                            </p:graphicEl>
                                          </p:spTgt>
                                        </p:tgtEl>
                                        <p:attrNameLst>
                                          <p:attrName>ppt_x</p:attrName>
                                        </p:attrNameLst>
                                      </p:cBhvr>
                                      <p:tavLst>
                                        <p:tav tm="0">
                                          <p:val>
                                            <p:strVal val="#ppt_x"/>
                                          </p:val>
                                        </p:tav>
                                        <p:tav tm="100000">
                                          <p:val>
                                            <p:strVal val="#ppt_x"/>
                                          </p:val>
                                        </p:tav>
                                      </p:tavLst>
                                    </p:anim>
                                    <p:anim calcmode="lin" valueType="num">
                                      <p:cBhvr>
                                        <p:cTn id="76" dur="1000" fill="hold"/>
                                        <p:tgtEl>
                                          <p:spTgt spid="2">
                                            <p:graphicEl>
                                              <a:dgm id="{266621E2-9132-4E99-B2A3-4FF67FB97EFE}"/>
                                            </p:graphicEl>
                                          </p:spTgt>
                                        </p:tgtEl>
                                        <p:attrNameLst>
                                          <p:attrName>ppt_y</p:attrName>
                                        </p:attrNameLst>
                                      </p:cBhvr>
                                      <p:tavLst>
                                        <p:tav tm="0">
                                          <p:val>
                                            <p:strVal val="#ppt_y-.1"/>
                                          </p:val>
                                        </p:tav>
                                        <p:tav tm="100000">
                                          <p:val>
                                            <p:strVal val="#ppt_y"/>
                                          </p:val>
                                        </p:tav>
                                      </p:tavLst>
                                    </p:anim>
                                  </p:childTnLst>
                                </p:cTn>
                              </p:par>
                              <p:par>
                                <p:cTn id="77" presetID="47" presetClass="entr" presetSubtype="0" fill="hold" grpId="0" nodeType="withEffect">
                                  <p:stCondLst>
                                    <p:cond delay="0"/>
                                  </p:stCondLst>
                                  <p:childTnLst>
                                    <p:set>
                                      <p:cBhvr>
                                        <p:cTn id="78" dur="1" fill="hold">
                                          <p:stCondLst>
                                            <p:cond delay="0"/>
                                          </p:stCondLst>
                                        </p:cTn>
                                        <p:tgtEl>
                                          <p:spTgt spid="2">
                                            <p:graphicEl>
                                              <a:dgm id="{1030D762-5A9A-4EE0-AF6B-A08AD6BF06F2}"/>
                                            </p:graphicEl>
                                          </p:spTgt>
                                        </p:tgtEl>
                                        <p:attrNameLst>
                                          <p:attrName>style.visibility</p:attrName>
                                        </p:attrNameLst>
                                      </p:cBhvr>
                                      <p:to>
                                        <p:strVal val="visible"/>
                                      </p:to>
                                    </p:set>
                                    <p:animEffect transition="in" filter="fade">
                                      <p:cBhvr>
                                        <p:cTn id="79" dur="1000"/>
                                        <p:tgtEl>
                                          <p:spTgt spid="2">
                                            <p:graphicEl>
                                              <a:dgm id="{1030D762-5A9A-4EE0-AF6B-A08AD6BF06F2}"/>
                                            </p:graphicEl>
                                          </p:spTgt>
                                        </p:tgtEl>
                                      </p:cBhvr>
                                    </p:animEffect>
                                    <p:anim calcmode="lin" valueType="num">
                                      <p:cBhvr>
                                        <p:cTn id="80" dur="1000" fill="hold"/>
                                        <p:tgtEl>
                                          <p:spTgt spid="2">
                                            <p:graphicEl>
                                              <a:dgm id="{1030D762-5A9A-4EE0-AF6B-A08AD6BF06F2}"/>
                                            </p:graphicEl>
                                          </p:spTgt>
                                        </p:tgtEl>
                                        <p:attrNameLst>
                                          <p:attrName>ppt_x</p:attrName>
                                        </p:attrNameLst>
                                      </p:cBhvr>
                                      <p:tavLst>
                                        <p:tav tm="0">
                                          <p:val>
                                            <p:strVal val="#ppt_x"/>
                                          </p:val>
                                        </p:tav>
                                        <p:tav tm="100000">
                                          <p:val>
                                            <p:strVal val="#ppt_x"/>
                                          </p:val>
                                        </p:tav>
                                      </p:tavLst>
                                    </p:anim>
                                    <p:anim calcmode="lin" valueType="num">
                                      <p:cBhvr>
                                        <p:cTn id="81" dur="1000" fill="hold"/>
                                        <p:tgtEl>
                                          <p:spTgt spid="2">
                                            <p:graphicEl>
                                              <a:dgm id="{1030D762-5A9A-4EE0-AF6B-A08AD6BF06F2}"/>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3000"/>
            <a:lum/>
          </a:blip>
          <a:srcRect/>
          <a:stretch>
            <a:fillRect l="-6000" r="-6000"/>
          </a:stretch>
        </a:blipFill>
        <a:effectLst/>
      </p:bgPr>
    </p:bg>
    <p:spTree>
      <p:nvGrpSpPr>
        <p:cNvPr id="1" name="">
          <a:extLst>
            <a:ext uri="{FF2B5EF4-FFF2-40B4-BE49-F238E27FC236}">
              <a16:creationId xmlns:a16="http://schemas.microsoft.com/office/drawing/2014/main" id="{05DDA8F7-FBC8-80B7-C519-4656F4847E5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745F441-955E-A271-269B-FE86C70A83AC}"/>
              </a:ext>
            </a:extLst>
          </p:cNvPr>
          <p:cNvSpPr txBox="1"/>
          <p:nvPr/>
        </p:nvSpPr>
        <p:spPr>
          <a:xfrm>
            <a:off x="576775" y="0"/>
            <a:ext cx="11211951" cy="430887"/>
          </a:xfrm>
          <a:prstGeom prst="rect">
            <a:avLst/>
          </a:prstGeom>
          <a:noFill/>
        </p:spPr>
        <p:txBody>
          <a:bodyPr wrap="square">
            <a:spAutoFit/>
          </a:bodyPr>
          <a:lstStyle/>
          <a:p>
            <a:r>
              <a:rPr lang="en-GB" sz="2200" b="1" dirty="0">
                <a:latin typeface="Arial" panose="020B0604020202020204" pitchFamily="34" charset="0"/>
                <a:cs typeface="Arial" panose="020B0604020202020204" pitchFamily="34" charset="0"/>
              </a:rPr>
              <a:t>Types of interviews and Questioning Techniques for Risk Investment Analyst  </a:t>
            </a:r>
          </a:p>
        </p:txBody>
      </p:sp>
      <p:sp>
        <p:nvSpPr>
          <p:cNvPr id="4" name="TextBox 3">
            <a:extLst>
              <a:ext uri="{FF2B5EF4-FFF2-40B4-BE49-F238E27FC236}">
                <a16:creationId xmlns:a16="http://schemas.microsoft.com/office/drawing/2014/main" id="{A4342756-E7FD-4C43-333C-157FC401FEE3}"/>
              </a:ext>
            </a:extLst>
          </p:cNvPr>
          <p:cNvSpPr txBox="1"/>
          <p:nvPr/>
        </p:nvSpPr>
        <p:spPr>
          <a:xfrm>
            <a:off x="3991428" y="477883"/>
            <a:ext cx="4209143" cy="830997"/>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Stage 1: Structured Interview</a:t>
            </a:r>
          </a:p>
          <a:p>
            <a:endParaRPr lang="en-GB" sz="2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E5FC2DED-1CDE-2A6D-B370-C31DE7076E04}"/>
              </a:ext>
            </a:extLst>
          </p:cNvPr>
          <p:cNvSpPr txBox="1"/>
          <p:nvPr/>
        </p:nvSpPr>
        <p:spPr>
          <a:xfrm>
            <a:off x="576775" y="1182231"/>
            <a:ext cx="11596915" cy="4493538"/>
          </a:xfrm>
          <a:prstGeom prst="rect">
            <a:avLst/>
          </a:prstGeom>
          <a:noFill/>
        </p:spPr>
        <p:txBody>
          <a:bodyPr wrap="square" rtlCol="0">
            <a:spAutoFit/>
          </a:bodyPr>
          <a:lstStyle/>
          <a:p>
            <a:r>
              <a:rPr lang="en-GB" sz="2200" b="1" dirty="0">
                <a:latin typeface="Arial" panose="020B0604020202020204" pitchFamily="34" charset="0"/>
                <a:cs typeface="Arial" panose="020B0604020202020204" pitchFamily="34" charset="0"/>
              </a:rPr>
              <a:t> Purpose</a:t>
            </a:r>
            <a:r>
              <a:rPr lang="en-GB" sz="2200" dirty="0">
                <a:latin typeface="Arial" panose="020B0604020202020204" pitchFamily="34" charset="0"/>
                <a:cs typeface="Arial" panose="020B0604020202020204" pitchFamily="34" charset="0"/>
              </a:rPr>
              <a:t>: Diagnose the level of mastery of professional skills and abilities.</a:t>
            </a:r>
          </a:p>
          <a:p>
            <a:endParaRPr lang="en-GB" sz="2200" dirty="0">
              <a:latin typeface="Arial" panose="020B0604020202020204" pitchFamily="34" charset="0"/>
              <a:cs typeface="Arial" panose="020B0604020202020204" pitchFamily="34" charset="0"/>
            </a:endParaRPr>
          </a:p>
          <a:p>
            <a:r>
              <a:rPr lang="en-GB" sz="2200" b="1" dirty="0">
                <a:latin typeface="Arial" panose="020B0604020202020204" pitchFamily="34" charset="0"/>
                <a:cs typeface="Arial" panose="020B0604020202020204" pitchFamily="34" charset="0"/>
              </a:rPr>
              <a:t> Technique: </a:t>
            </a:r>
            <a:r>
              <a:rPr lang="en-GB" sz="2200" dirty="0">
                <a:latin typeface="Arial" panose="020B0604020202020204" pitchFamily="34" charset="0"/>
                <a:cs typeface="Arial" panose="020B0604020202020204" pitchFamily="34" charset="0"/>
              </a:rPr>
              <a:t>Probing questions— where understanding how and why a candidate acted is just as important as what they did. This method supports consistency and depth in candidate evaluation (Campion et al., 2006).</a:t>
            </a:r>
          </a:p>
          <a:p>
            <a:endParaRPr lang="en-GB" sz="2200" dirty="0">
              <a:latin typeface="Arial" panose="020B0604020202020204" pitchFamily="34" charset="0"/>
              <a:cs typeface="Arial" panose="020B0604020202020204" pitchFamily="34" charset="0"/>
            </a:endParaRPr>
          </a:p>
          <a:p>
            <a:r>
              <a:rPr lang="en-GB" sz="2200" b="1" dirty="0">
                <a:latin typeface="Arial" panose="020B0604020202020204" pitchFamily="34" charset="0"/>
                <a:cs typeface="Arial" panose="020B0604020202020204" pitchFamily="34" charset="0"/>
              </a:rPr>
              <a:t>Justification: </a:t>
            </a:r>
            <a:r>
              <a:rPr lang="en-GB" sz="2200" dirty="0">
                <a:latin typeface="Arial" panose="020B0604020202020204" pitchFamily="34" charset="0"/>
                <a:cs typeface="Arial" panose="020B0604020202020204" pitchFamily="34" charset="0"/>
              </a:rPr>
              <a:t>This technique guarantees the standardization and comprehensiveness of candidate diagnostics (Campion et al., 2006). </a:t>
            </a:r>
          </a:p>
          <a:p>
            <a:endParaRPr lang="en-GB" sz="2200" dirty="0">
              <a:latin typeface="Arial" panose="020B0604020202020204" pitchFamily="34" charset="0"/>
              <a:cs typeface="Arial" panose="020B0604020202020204" pitchFamily="34" charset="0"/>
            </a:endParaRPr>
          </a:p>
          <a:p>
            <a:r>
              <a:rPr lang="en-GB" sz="2200" b="1" dirty="0">
                <a:latin typeface="Arial" panose="020B0604020202020204" pitchFamily="34" charset="0"/>
                <a:cs typeface="Arial" panose="020B0604020202020204" pitchFamily="34" charset="0"/>
              </a:rPr>
              <a:t> Aim: </a:t>
            </a:r>
            <a:r>
              <a:rPr lang="en-GB" sz="2200" dirty="0">
                <a:latin typeface="Arial" panose="020B0604020202020204" pitchFamily="34" charset="0"/>
                <a:cs typeface="Arial" panose="020B0604020202020204" pitchFamily="34" charset="0"/>
              </a:rPr>
              <a:t>To discover factual knowledge, analytical skills, and regulatory awareness.</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 </a:t>
            </a:r>
            <a:r>
              <a:rPr lang="en-GB" sz="2200" b="1" dirty="0">
                <a:latin typeface="Arial" panose="020B0604020202020204" pitchFamily="34" charset="0"/>
                <a:cs typeface="Arial" panose="020B0604020202020204" pitchFamily="34" charset="0"/>
              </a:rPr>
              <a:t>Importance: </a:t>
            </a:r>
            <a:r>
              <a:rPr lang="en-GB" sz="2200" dirty="0">
                <a:latin typeface="Arial" panose="020B0604020202020204" pitchFamily="34" charset="0"/>
                <a:cs typeface="Arial" panose="020B0604020202020204" pitchFamily="34" charset="0"/>
              </a:rPr>
              <a:t>In risk roles, precision and compliance are non-negotiable—structured interviews reduce bias and surface core competencies.</a:t>
            </a:r>
          </a:p>
        </p:txBody>
      </p:sp>
    </p:spTree>
    <p:extLst>
      <p:ext uri="{BB962C8B-B14F-4D97-AF65-F5344CB8AC3E}">
        <p14:creationId xmlns:p14="http://schemas.microsoft.com/office/powerpoint/2010/main" val="3184441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7" presetClass="entr" presetSubtype="0" fill="hold" grpId="0" nodeType="with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1000"/>
                                        <p:tgtEl>
                                          <p:spTgt spid="5">
                                            <p:txEl>
                                              <p:pRg st="2" end="2"/>
                                            </p:txEl>
                                          </p:spTgt>
                                        </p:tgtEl>
                                      </p:cBhvr>
                                    </p:animEffect>
                                    <p:anim calcmode="lin" valueType="num">
                                      <p:cBhvr>
                                        <p:cTn id="13"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2" end="2"/>
                                            </p:txEl>
                                          </p:spTgt>
                                        </p:tgtEl>
                                        <p:attrNameLst>
                                          <p:attrName>ppt_y</p:attrName>
                                        </p:attrNameLst>
                                      </p:cBhvr>
                                      <p:tavLst>
                                        <p:tav tm="0">
                                          <p:val>
                                            <p:strVal val="#ppt_y-.1"/>
                                          </p:val>
                                        </p:tav>
                                        <p:tav tm="100000">
                                          <p:val>
                                            <p:strVal val="#ppt_y"/>
                                          </p:val>
                                        </p:tav>
                                      </p:tavLst>
                                    </p:anim>
                                  </p:childTnLst>
                                </p:cTn>
                              </p:par>
                              <p:par>
                                <p:cTn id="15" presetID="47" presetClass="entr" presetSubtype="0" fill="hold" grpId="0"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1000"/>
                                        <p:tgtEl>
                                          <p:spTgt spid="5">
                                            <p:txEl>
                                              <p:pRg st="4" end="4"/>
                                            </p:txEl>
                                          </p:spTgt>
                                        </p:tgtEl>
                                      </p:cBhvr>
                                    </p:animEffect>
                                    <p:anim calcmode="lin" valueType="num">
                                      <p:cBhvr>
                                        <p:cTn id="18"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4" end="4"/>
                                            </p:txEl>
                                          </p:spTgt>
                                        </p:tgtEl>
                                        <p:attrNameLst>
                                          <p:attrName>ppt_y</p:attrName>
                                        </p:attrNameLst>
                                      </p:cBhvr>
                                      <p:tavLst>
                                        <p:tav tm="0">
                                          <p:val>
                                            <p:strVal val="#ppt_y-.1"/>
                                          </p:val>
                                        </p:tav>
                                        <p:tav tm="100000">
                                          <p:val>
                                            <p:strVal val="#ppt_y"/>
                                          </p:val>
                                        </p:tav>
                                      </p:tavLst>
                                    </p:anim>
                                  </p:childTnLst>
                                </p:cTn>
                              </p:par>
                              <p:par>
                                <p:cTn id="20" presetID="47" presetClass="entr" presetSubtype="0" fill="hold" grpId="0" nodeType="withEffect">
                                  <p:stCondLst>
                                    <p:cond delay="0"/>
                                  </p:stCondLst>
                                  <p:childTnLst>
                                    <p:set>
                                      <p:cBhvr>
                                        <p:cTn id="21" dur="1" fill="hold">
                                          <p:stCondLst>
                                            <p:cond delay="0"/>
                                          </p:stCondLst>
                                        </p:cTn>
                                        <p:tgtEl>
                                          <p:spTgt spid="5">
                                            <p:txEl>
                                              <p:pRg st="6" end="6"/>
                                            </p:txEl>
                                          </p:spTgt>
                                        </p:tgtEl>
                                        <p:attrNameLst>
                                          <p:attrName>style.visibility</p:attrName>
                                        </p:attrNameLst>
                                      </p:cBhvr>
                                      <p:to>
                                        <p:strVal val="visible"/>
                                      </p:to>
                                    </p:set>
                                    <p:animEffect transition="in" filter="fade">
                                      <p:cBhvr>
                                        <p:cTn id="22" dur="1000"/>
                                        <p:tgtEl>
                                          <p:spTgt spid="5">
                                            <p:txEl>
                                              <p:pRg st="6" end="6"/>
                                            </p:txEl>
                                          </p:spTgt>
                                        </p:tgtEl>
                                      </p:cBhvr>
                                    </p:animEffect>
                                    <p:anim calcmode="lin" valueType="num">
                                      <p:cBhvr>
                                        <p:cTn id="23"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24" dur="1000" fill="hold"/>
                                        <p:tgtEl>
                                          <p:spTgt spid="5">
                                            <p:txEl>
                                              <p:pRg st="6" end="6"/>
                                            </p:txEl>
                                          </p:spTgt>
                                        </p:tgtEl>
                                        <p:attrNameLst>
                                          <p:attrName>ppt_y</p:attrName>
                                        </p:attrNameLst>
                                      </p:cBhvr>
                                      <p:tavLst>
                                        <p:tav tm="0">
                                          <p:val>
                                            <p:strVal val="#ppt_y-.1"/>
                                          </p:val>
                                        </p:tav>
                                        <p:tav tm="100000">
                                          <p:val>
                                            <p:strVal val="#ppt_y"/>
                                          </p:val>
                                        </p:tav>
                                      </p:tavLst>
                                    </p:anim>
                                  </p:childTnLst>
                                </p:cTn>
                              </p:par>
                              <p:par>
                                <p:cTn id="25" presetID="47" presetClass="entr" presetSubtype="0" fill="hold" grpId="0" nodeType="withEffect">
                                  <p:stCondLst>
                                    <p:cond delay="0"/>
                                  </p:stCondLst>
                                  <p:childTnLst>
                                    <p:set>
                                      <p:cBhvr>
                                        <p:cTn id="26" dur="1" fill="hold">
                                          <p:stCondLst>
                                            <p:cond delay="0"/>
                                          </p:stCondLst>
                                        </p:cTn>
                                        <p:tgtEl>
                                          <p:spTgt spid="5">
                                            <p:txEl>
                                              <p:pRg st="8" end="8"/>
                                            </p:txEl>
                                          </p:spTgt>
                                        </p:tgtEl>
                                        <p:attrNameLst>
                                          <p:attrName>style.visibility</p:attrName>
                                        </p:attrNameLst>
                                      </p:cBhvr>
                                      <p:to>
                                        <p:strVal val="visible"/>
                                      </p:to>
                                    </p:set>
                                    <p:animEffect transition="in" filter="fade">
                                      <p:cBhvr>
                                        <p:cTn id="27" dur="1000"/>
                                        <p:tgtEl>
                                          <p:spTgt spid="5">
                                            <p:txEl>
                                              <p:pRg st="8" end="8"/>
                                            </p:txEl>
                                          </p:spTgt>
                                        </p:tgtEl>
                                      </p:cBhvr>
                                    </p:animEffect>
                                    <p:anim calcmode="lin" valueType="num">
                                      <p:cBhvr>
                                        <p:cTn id="28" dur="1000" fill="hold"/>
                                        <p:tgtEl>
                                          <p:spTgt spid="5">
                                            <p:txEl>
                                              <p:pRg st="8" end="8"/>
                                            </p:txEl>
                                          </p:spTgt>
                                        </p:tgtEl>
                                        <p:attrNameLst>
                                          <p:attrName>ppt_x</p:attrName>
                                        </p:attrNameLst>
                                      </p:cBhvr>
                                      <p:tavLst>
                                        <p:tav tm="0">
                                          <p:val>
                                            <p:strVal val="#ppt_x"/>
                                          </p:val>
                                        </p:tav>
                                        <p:tav tm="100000">
                                          <p:val>
                                            <p:strVal val="#ppt_x"/>
                                          </p:val>
                                        </p:tav>
                                      </p:tavLst>
                                    </p:anim>
                                    <p:anim calcmode="lin" valueType="num">
                                      <p:cBhvr>
                                        <p:cTn id="29" dur="1000" fill="hold"/>
                                        <p:tgtEl>
                                          <p:spTgt spid="5">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allAtOnce"/>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3000"/>
            <a:lum/>
          </a:blip>
          <a:srcRect/>
          <a:stretch>
            <a:fillRect l="-6000" r="-6000"/>
          </a:stretch>
        </a:blipFill>
        <a:effectLst/>
      </p:bgPr>
    </p:bg>
    <p:spTree>
      <p:nvGrpSpPr>
        <p:cNvPr id="1" name="">
          <a:extLst>
            <a:ext uri="{FF2B5EF4-FFF2-40B4-BE49-F238E27FC236}">
              <a16:creationId xmlns:a16="http://schemas.microsoft.com/office/drawing/2014/main" id="{581790C5-45E3-EAC4-938C-FEB29E35ED83}"/>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45896ACE-BE98-A045-E5F3-4599AFBADCB9}"/>
              </a:ext>
            </a:extLst>
          </p:cNvPr>
          <p:cNvSpPr txBox="1"/>
          <p:nvPr/>
        </p:nvSpPr>
        <p:spPr>
          <a:xfrm>
            <a:off x="3831769" y="607499"/>
            <a:ext cx="4528457"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Stage 2: Behavioural Interview</a:t>
            </a:r>
          </a:p>
        </p:txBody>
      </p:sp>
      <p:sp>
        <p:nvSpPr>
          <p:cNvPr id="5" name="TextBox 4">
            <a:extLst>
              <a:ext uri="{FF2B5EF4-FFF2-40B4-BE49-F238E27FC236}">
                <a16:creationId xmlns:a16="http://schemas.microsoft.com/office/drawing/2014/main" id="{BF0AFECB-0D8A-3715-FB4A-8D4DBB7702B0}"/>
              </a:ext>
            </a:extLst>
          </p:cNvPr>
          <p:cNvSpPr txBox="1"/>
          <p:nvPr/>
        </p:nvSpPr>
        <p:spPr>
          <a:xfrm>
            <a:off x="319313" y="1038386"/>
            <a:ext cx="11596915" cy="5755422"/>
          </a:xfrm>
          <a:prstGeom prst="rect">
            <a:avLst/>
          </a:prstGeom>
          <a:noFill/>
        </p:spPr>
        <p:txBody>
          <a:bodyPr wrap="square" rtlCol="0">
            <a:spAutoFit/>
          </a:bodyPr>
          <a:lstStyle/>
          <a:p>
            <a:r>
              <a:rPr lang="en-GB" sz="2300" b="1" dirty="0">
                <a:latin typeface="Arial" panose="020B0604020202020204" pitchFamily="34" charset="0"/>
                <a:cs typeface="Arial" panose="020B0604020202020204" pitchFamily="34" charset="0"/>
              </a:rPr>
              <a:t>Purpose</a:t>
            </a:r>
            <a:r>
              <a:rPr lang="en-GB" sz="2300" dirty="0">
                <a:latin typeface="Arial" panose="020B0604020202020204" pitchFamily="34" charset="0"/>
                <a:cs typeface="Arial" panose="020B0604020202020204" pitchFamily="34" charset="0"/>
              </a:rPr>
              <a:t>: To </a:t>
            </a:r>
            <a:r>
              <a:rPr lang="en-GB" sz="2300" dirty="0" err="1">
                <a:latin typeface="Arial" panose="020B0604020202020204" pitchFamily="34" charset="0"/>
                <a:cs typeface="Arial" panose="020B0604020202020204" pitchFamily="34" charset="0"/>
              </a:rPr>
              <a:t>investigite</a:t>
            </a:r>
            <a:r>
              <a:rPr lang="en-GB" sz="2300" dirty="0">
                <a:latin typeface="Arial" panose="020B0604020202020204" pitchFamily="34" charset="0"/>
                <a:cs typeface="Arial" panose="020B0604020202020204" pitchFamily="34" charset="0"/>
              </a:rPr>
              <a:t> how candidates have reacted and made decisions during  </a:t>
            </a:r>
            <a:r>
              <a:rPr lang="en-GB" sz="2300" dirty="0" err="1">
                <a:latin typeface="Arial" panose="020B0604020202020204" pitchFamily="34" charset="0"/>
                <a:cs typeface="Arial" panose="020B0604020202020204" pitchFamily="34" charset="0"/>
              </a:rPr>
              <a:t>crisise</a:t>
            </a:r>
            <a:r>
              <a:rPr lang="en-GB" sz="2300" dirty="0">
                <a:latin typeface="Arial" panose="020B0604020202020204" pitchFamily="34" charset="0"/>
                <a:cs typeface="Arial" panose="020B0604020202020204" pitchFamily="34" charset="0"/>
              </a:rPr>
              <a:t> situations.</a:t>
            </a:r>
          </a:p>
          <a:p>
            <a:endParaRPr lang="en-GB" sz="2300" dirty="0">
              <a:latin typeface="Arial" panose="020B0604020202020204" pitchFamily="34" charset="0"/>
              <a:cs typeface="Arial" panose="020B0604020202020204" pitchFamily="34" charset="0"/>
            </a:endParaRPr>
          </a:p>
          <a:p>
            <a:r>
              <a:rPr lang="en-GB" sz="2300" b="1" dirty="0">
                <a:latin typeface="Arial" panose="020B0604020202020204" pitchFamily="34" charset="0"/>
                <a:cs typeface="Arial" panose="020B0604020202020204" pitchFamily="34" charset="0"/>
              </a:rPr>
              <a:t>Technique: </a:t>
            </a:r>
            <a:r>
              <a:rPr lang="en-GB" sz="2300" dirty="0">
                <a:latin typeface="Arial" panose="020B0604020202020204" pitchFamily="34" charset="0"/>
                <a:cs typeface="Arial" panose="020B0604020202020204" pitchFamily="34" charset="0"/>
              </a:rPr>
              <a:t>Using Socratic questioning—</a:t>
            </a:r>
            <a:r>
              <a:rPr lang="en-GB" sz="2300" dirty="0" err="1">
                <a:latin typeface="Arial" panose="020B0604020202020204" pitchFamily="34" charset="0"/>
                <a:cs typeface="Arial" panose="020B0604020202020204" pitchFamily="34" charset="0"/>
              </a:rPr>
              <a:t>thoughful</a:t>
            </a:r>
            <a:r>
              <a:rPr lang="en-GB" sz="2300" dirty="0">
                <a:latin typeface="Arial" panose="020B0604020202020204" pitchFamily="34" charset="0"/>
                <a:cs typeface="Arial" panose="020B0604020202020204" pitchFamily="34" charset="0"/>
              </a:rPr>
              <a:t>, open-ended </a:t>
            </a:r>
            <a:r>
              <a:rPr lang="en-GB" sz="2300" dirty="0" err="1">
                <a:latin typeface="Arial" panose="020B0604020202020204" pitchFamily="34" charset="0"/>
                <a:cs typeface="Arial" panose="020B0604020202020204" pitchFamily="34" charset="0"/>
              </a:rPr>
              <a:t>questionss</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thet</a:t>
            </a:r>
            <a:r>
              <a:rPr lang="en-GB" sz="2300" dirty="0">
                <a:latin typeface="Arial" panose="020B0604020202020204" pitchFamily="34" charset="0"/>
                <a:cs typeface="Arial" panose="020B0604020202020204" pitchFamily="34" charset="0"/>
              </a:rPr>
              <a:t> encourage candidates to reflect in their choices, motivations, and ethical reasoning, rather than offering surface-level responses.</a:t>
            </a:r>
          </a:p>
          <a:p>
            <a:endParaRPr lang="en-GB" sz="2300" dirty="0">
              <a:latin typeface="Arial" panose="020B0604020202020204" pitchFamily="34" charset="0"/>
              <a:cs typeface="Arial" panose="020B0604020202020204" pitchFamily="34" charset="0"/>
            </a:endParaRPr>
          </a:p>
          <a:p>
            <a:r>
              <a:rPr lang="en-GB" sz="2300" b="1" dirty="0">
                <a:latin typeface="Arial" panose="020B0604020202020204" pitchFamily="34" charset="0"/>
                <a:cs typeface="Arial" panose="020B0604020202020204" pitchFamily="34" charset="0"/>
              </a:rPr>
              <a:t>Justification: </a:t>
            </a:r>
            <a:r>
              <a:rPr lang="en-GB" sz="2300" dirty="0">
                <a:latin typeface="Arial" panose="020B0604020202020204" pitchFamily="34" charset="0"/>
                <a:cs typeface="Arial" panose="020B0604020202020204" pitchFamily="34" charset="0"/>
              </a:rPr>
              <a:t>This approach helps uncover how individuals handle real-world challenges and aligns with evidence-based performance </a:t>
            </a:r>
            <a:r>
              <a:rPr lang="en-GB" sz="2300" dirty="0" err="1">
                <a:latin typeface="Arial" panose="020B0604020202020204" pitchFamily="34" charset="0"/>
                <a:cs typeface="Arial" panose="020B0604020202020204" pitchFamily="34" charset="0"/>
              </a:rPr>
              <a:t>leadershp</a:t>
            </a:r>
            <a:r>
              <a:rPr lang="en-GB" sz="2300" dirty="0">
                <a:latin typeface="Arial" panose="020B0604020202020204" pitchFamily="34" charset="0"/>
                <a:cs typeface="Arial" panose="020B0604020202020204" pitchFamily="34" charset="0"/>
              </a:rPr>
              <a:t> practices (Armstrong, 2022).</a:t>
            </a:r>
          </a:p>
          <a:p>
            <a:endParaRPr lang="en-GB" sz="2300" dirty="0">
              <a:latin typeface="Arial" panose="020B0604020202020204" pitchFamily="34" charset="0"/>
              <a:cs typeface="Arial" panose="020B0604020202020204" pitchFamily="34" charset="0"/>
            </a:endParaRPr>
          </a:p>
          <a:p>
            <a:r>
              <a:rPr lang="en-GB" sz="2300" b="1" dirty="0">
                <a:latin typeface="Arial" panose="020B0604020202020204" pitchFamily="34" charset="0"/>
                <a:cs typeface="Arial" panose="020B0604020202020204" pitchFamily="34" charset="0"/>
              </a:rPr>
              <a:t>Aim: </a:t>
            </a:r>
            <a:r>
              <a:rPr lang="en-GB" sz="2300" dirty="0">
                <a:latin typeface="Arial" panose="020B0604020202020204" pitchFamily="34" charset="0"/>
                <a:cs typeface="Arial" panose="020B0604020202020204" pitchFamily="34" charset="0"/>
              </a:rPr>
              <a:t>To identify traits like </a:t>
            </a:r>
            <a:r>
              <a:rPr lang="en-GB" sz="2300" dirty="0" err="1">
                <a:latin typeface="Arial" panose="020B0604020202020204" pitchFamily="34" charset="0"/>
                <a:cs typeface="Arial" panose="020B0604020202020204" pitchFamily="34" charset="0"/>
              </a:rPr>
              <a:t>ethicsl</a:t>
            </a:r>
            <a:r>
              <a:rPr lang="en-GB" sz="2300" dirty="0">
                <a:latin typeface="Arial" panose="020B0604020202020204" pitchFamily="34" charset="0"/>
                <a:cs typeface="Arial" panose="020B0604020202020204" pitchFamily="34" charset="0"/>
              </a:rPr>
              <a:t> judgement, emotional resilience, and shared values.</a:t>
            </a:r>
          </a:p>
          <a:p>
            <a:endParaRPr lang="en-GB" sz="2300" dirty="0">
              <a:latin typeface="Arial" panose="020B0604020202020204" pitchFamily="34" charset="0"/>
              <a:cs typeface="Arial" panose="020B0604020202020204" pitchFamily="34" charset="0"/>
            </a:endParaRPr>
          </a:p>
          <a:p>
            <a:r>
              <a:rPr lang="en-GB" sz="2300" b="1" dirty="0">
                <a:latin typeface="Arial" panose="020B0604020202020204" pitchFamily="34" charset="0"/>
                <a:cs typeface="Arial" panose="020B0604020202020204" pitchFamily="34" charset="0"/>
              </a:rPr>
              <a:t>Importance</a:t>
            </a:r>
            <a:r>
              <a:rPr lang="en-GB" sz="2300" dirty="0">
                <a:latin typeface="Arial" panose="020B0604020202020204" pitchFamily="34" charset="0"/>
                <a:cs typeface="Arial" panose="020B0604020202020204" pitchFamily="34" charset="0"/>
              </a:rPr>
              <a:t>: At West Brom, putting members first is a core principle. Understanding behavioural tendencies helps ensure candidates are a strong cultural fit and possess the maturity needed for risk-sensitive roles.</a:t>
            </a:r>
          </a:p>
        </p:txBody>
      </p:sp>
      <p:sp>
        <p:nvSpPr>
          <p:cNvPr id="2" name="TextBox 1">
            <a:extLst>
              <a:ext uri="{FF2B5EF4-FFF2-40B4-BE49-F238E27FC236}">
                <a16:creationId xmlns:a16="http://schemas.microsoft.com/office/drawing/2014/main" id="{A1FBF920-06B8-382B-75B9-F1EC0F994388}"/>
              </a:ext>
            </a:extLst>
          </p:cNvPr>
          <p:cNvSpPr txBox="1"/>
          <p:nvPr/>
        </p:nvSpPr>
        <p:spPr>
          <a:xfrm>
            <a:off x="704277" y="176612"/>
            <a:ext cx="11211951" cy="430887"/>
          </a:xfrm>
          <a:prstGeom prst="rect">
            <a:avLst/>
          </a:prstGeom>
          <a:noFill/>
        </p:spPr>
        <p:txBody>
          <a:bodyPr wrap="square">
            <a:spAutoFit/>
          </a:bodyPr>
          <a:lstStyle/>
          <a:p>
            <a:r>
              <a:rPr lang="en-GB" sz="2200" b="1" dirty="0">
                <a:latin typeface="Arial" panose="020B0604020202020204" pitchFamily="34" charset="0"/>
                <a:cs typeface="Arial" panose="020B0604020202020204" pitchFamily="34" charset="0"/>
              </a:rPr>
              <a:t>Types of interviews and Questioning Techniques for Risk Investment Analyst  </a:t>
            </a:r>
          </a:p>
        </p:txBody>
      </p:sp>
    </p:spTree>
    <p:extLst>
      <p:ext uri="{BB962C8B-B14F-4D97-AF65-F5344CB8AC3E}">
        <p14:creationId xmlns:p14="http://schemas.microsoft.com/office/powerpoint/2010/main" val="2281631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7" presetClass="entr" presetSubtype="0" fill="hold" grpId="0" nodeType="with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1000"/>
                                        <p:tgtEl>
                                          <p:spTgt spid="5">
                                            <p:txEl>
                                              <p:pRg st="2" end="2"/>
                                            </p:txEl>
                                          </p:spTgt>
                                        </p:tgtEl>
                                      </p:cBhvr>
                                    </p:animEffect>
                                    <p:anim calcmode="lin" valueType="num">
                                      <p:cBhvr>
                                        <p:cTn id="13"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2" end="2"/>
                                            </p:txEl>
                                          </p:spTgt>
                                        </p:tgtEl>
                                        <p:attrNameLst>
                                          <p:attrName>ppt_y</p:attrName>
                                        </p:attrNameLst>
                                      </p:cBhvr>
                                      <p:tavLst>
                                        <p:tav tm="0">
                                          <p:val>
                                            <p:strVal val="#ppt_y-.1"/>
                                          </p:val>
                                        </p:tav>
                                        <p:tav tm="100000">
                                          <p:val>
                                            <p:strVal val="#ppt_y"/>
                                          </p:val>
                                        </p:tav>
                                      </p:tavLst>
                                    </p:anim>
                                  </p:childTnLst>
                                </p:cTn>
                              </p:par>
                              <p:par>
                                <p:cTn id="15" presetID="47" presetClass="entr" presetSubtype="0" fill="hold" grpId="0"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1000"/>
                                        <p:tgtEl>
                                          <p:spTgt spid="5">
                                            <p:txEl>
                                              <p:pRg st="4" end="4"/>
                                            </p:txEl>
                                          </p:spTgt>
                                        </p:tgtEl>
                                      </p:cBhvr>
                                    </p:animEffect>
                                    <p:anim calcmode="lin" valueType="num">
                                      <p:cBhvr>
                                        <p:cTn id="18"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4" end="4"/>
                                            </p:txEl>
                                          </p:spTgt>
                                        </p:tgtEl>
                                        <p:attrNameLst>
                                          <p:attrName>ppt_y</p:attrName>
                                        </p:attrNameLst>
                                      </p:cBhvr>
                                      <p:tavLst>
                                        <p:tav tm="0">
                                          <p:val>
                                            <p:strVal val="#ppt_y-.1"/>
                                          </p:val>
                                        </p:tav>
                                        <p:tav tm="100000">
                                          <p:val>
                                            <p:strVal val="#ppt_y"/>
                                          </p:val>
                                        </p:tav>
                                      </p:tavLst>
                                    </p:anim>
                                  </p:childTnLst>
                                </p:cTn>
                              </p:par>
                              <p:par>
                                <p:cTn id="20" presetID="47" presetClass="entr" presetSubtype="0" fill="hold" grpId="0" nodeType="withEffect">
                                  <p:stCondLst>
                                    <p:cond delay="0"/>
                                  </p:stCondLst>
                                  <p:childTnLst>
                                    <p:set>
                                      <p:cBhvr>
                                        <p:cTn id="21" dur="1" fill="hold">
                                          <p:stCondLst>
                                            <p:cond delay="0"/>
                                          </p:stCondLst>
                                        </p:cTn>
                                        <p:tgtEl>
                                          <p:spTgt spid="5">
                                            <p:txEl>
                                              <p:pRg st="6" end="6"/>
                                            </p:txEl>
                                          </p:spTgt>
                                        </p:tgtEl>
                                        <p:attrNameLst>
                                          <p:attrName>style.visibility</p:attrName>
                                        </p:attrNameLst>
                                      </p:cBhvr>
                                      <p:to>
                                        <p:strVal val="visible"/>
                                      </p:to>
                                    </p:set>
                                    <p:animEffect transition="in" filter="fade">
                                      <p:cBhvr>
                                        <p:cTn id="22" dur="1000"/>
                                        <p:tgtEl>
                                          <p:spTgt spid="5">
                                            <p:txEl>
                                              <p:pRg st="6" end="6"/>
                                            </p:txEl>
                                          </p:spTgt>
                                        </p:tgtEl>
                                      </p:cBhvr>
                                    </p:animEffect>
                                    <p:anim calcmode="lin" valueType="num">
                                      <p:cBhvr>
                                        <p:cTn id="23"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24" dur="1000" fill="hold"/>
                                        <p:tgtEl>
                                          <p:spTgt spid="5">
                                            <p:txEl>
                                              <p:pRg st="6" end="6"/>
                                            </p:txEl>
                                          </p:spTgt>
                                        </p:tgtEl>
                                        <p:attrNameLst>
                                          <p:attrName>ppt_y</p:attrName>
                                        </p:attrNameLst>
                                      </p:cBhvr>
                                      <p:tavLst>
                                        <p:tav tm="0">
                                          <p:val>
                                            <p:strVal val="#ppt_y-.1"/>
                                          </p:val>
                                        </p:tav>
                                        <p:tav tm="100000">
                                          <p:val>
                                            <p:strVal val="#ppt_y"/>
                                          </p:val>
                                        </p:tav>
                                      </p:tavLst>
                                    </p:anim>
                                  </p:childTnLst>
                                </p:cTn>
                              </p:par>
                              <p:par>
                                <p:cTn id="25" presetID="47" presetClass="entr" presetSubtype="0" fill="hold" grpId="0" nodeType="withEffect">
                                  <p:stCondLst>
                                    <p:cond delay="0"/>
                                  </p:stCondLst>
                                  <p:childTnLst>
                                    <p:set>
                                      <p:cBhvr>
                                        <p:cTn id="26" dur="1" fill="hold">
                                          <p:stCondLst>
                                            <p:cond delay="0"/>
                                          </p:stCondLst>
                                        </p:cTn>
                                        <p:tgtEl>
                                          <p:spTgt spid="5">
                                            <p:txEl>
                                              <p:pRg st="8" end="8"/>
                                            </p:txEl>
                                          </p:spTgt>
                                        </p:tgtEl>
                                        <p:attrNameLst>
                                          <p:attrName>style.visibility</p:attrName>
                                        </p:attrNameLst>
                                      </p:cBhvr>
                                      <p:to>
                                        <p:strVal val="visible"/>
                                      </p:to>
                                    </p:set>
                                    <p:animEffect transition="in" filter="fade">
                                      <p:cBhvr>
                                        <p:cTn id="27" dur="1000"/>
                                        <p:tgtEl>
                                          <p:spTgt spid="5">
                                            <p:txEl>
                                              <p:pRg st="8" end="8"/>
                                            </p:txEl>
                                          </p:spTgt>
                                        </p:tgtEl>
                                      </p:cBhvr>
                                    </p:animEffect>
                                    <p:anim calcmode="lin" valueType="num">
                                      <p:cBhvr>
                                        <p:cTn id="28" dur="1000" fill="hold"/>
                                        <p:tgtEl>
                                          <p:spTgt spid="5">
                                            <p:txEl>
                                              <p:pRg st="8" end="8"/>
                                            </p:txEl>
                                          </p:spTgt>
                                        </p:tgtEl>
                                        <p:attrNameLst>
                                          <p:attrName>ppt_x</p:attrName>
                                        </p:attrNameLst>
                                      </p:cBhvr>
                                      <p:tavLst>
                                        <p:tav tm="0">
                                          <p:val>
                                            <p:strVal val="#ppt_x"/>
                                          </p:val>
                                        </p:tav>
                                        <p:tav tm="100000">
                                          <p:val>
                                            <p:strVal val="#ppt_x"/>
                                          </p:val>
                                        </p:tav>
                                      </p:tavLst>
                                    </p:anim>
                                    <p:anim calcmode="lin" valueType="num">
                                      <p:cBhvr>
                                        <p:cTn id="29" dur="1000" fill="hold"/>
                                        <p:tgtEl>
                                          <p:spTgt spid="5">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allAtOnce"/>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3000"/>
            <a:lum/>
          </a:blip>
          <a:srcRect/>
          <a:stretch>
            <a:fillRect l="-6000" r="-6000"/>
          </a:stretch>
        </a:blipFill>
        <a:effectLst/>
      </p:bgPr>
    </p:bg>
    <p:spTree>
      <p:nvGrpSpPr>
        <p:cNvPr id="1" name="">
          <a:extLst>
            <a:ext uri="{FF2B5EF4-FFF2-40B4-BE49-F238E27FC236}">
              <a16:creationId xmlns:a16="http://schemas.microsoft.com/office/drawing/2014/main" id="{7A3BF307-6AD3-8861-F2B2-BE1FF1E06253}"/>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42D9570-60AE-A796-8E9D-7B0A3E61902F}"/>
              </a:ext>
            </a:extLst>
          </p:cNvPr>
          <p:cNvSpPr txBox="1"/>
          <p:nvPr/>
        </p:nvSpPr>
        <p:spPr>
          <a:xfrm>
            <a:off x="3991428" y="565359"/>
            <a:ext cx="4209143"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Stage 3: Panel Interview</a:t>
            </a:r>
          </a:p>
        </p:txBody>
      </p:sp>
      <p:sp>
        <p:nvSpPr>
          <p:cNvPr id="5" name="TextBox 4">
            <a:extLst>
              <a:ext uri="{FF2B5EF4-FFF2-40B4-BE49-F238E27FC236}">
                <a16:creationId xmlns:a16="http://schemas.microsoft.com/office/drawing/2014/main" id="{A5C68659-4A2D-891A-9FC6-18DF9E519BCD}"/>
              </a:ext>
            </a:extLst>
          </p:cNvPr>
          <p:cNvSpPr txBox="1"/>
          <p:nvPr/>
        </p:nvSpPr>
        <p:spPr>
          <a:xfrm>
            <a:off x="319313" y="1623162"/>
            <a:ext cx="11596915" cy="452431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 Purpose</a:t>
            </a:r>
            <a:r>
              <a:rPr lang="en-GB" sz="2400" dirty="0">
                <a:latin typeface="Arial" panose="020B0604020202020204" pitchFamily="34" charset="0"/>
                <a:cs typeface="Arial" panose="020B0604020202020204" pitchFamily="34" charset="0"/>
              </a:rPr>
              <a:t>: To </a:t>
            </a:r>
            <a:r>
              <a:rPr lang="en-GB" sz="2400" dirty="0" err="1">
                <a:latin typeface="Arial" panose="020B0604020202020204" pitchFamily="34" charset="0"/>
                <a:cs typeface="Arial" panose="020B0604020202020204" pitchFamily="34" charset="0"/>
              </a:rPr>
              <a:t>asess</a:t>
            </a:r>
            <a:r>
              <a:rPr lang="en-GB" sz="2400" dirty="0">
                <a:latin typeface="Arial" panose="020B0604020202020204" pitchFamily="34" charset="0"/>
                <a:cs typeface="Arial" panose="020B0604020202020204" pitchFamily="34" charset="0"/>
              </a:rPr>
              <a:t> cross-functional collaboration and stakeholder </a:t>
            </a:r>
            <a:r>
              <a:rPr lang="en-GB" sz="2400" dirty="0" err="1">
                <a:latin typeface="Arial" panose="020B0604020202020204" pitchFamily="34" charset="0"/>
                <a:cs typeface="Arial" panose="020B0604020202020204" pitchFamily="34" charset="0"/>
              </a:rPr>
              <a:t>communicetion</a:t>
            </a:r>
            <a:r>
              <a:rPr lang="en-GB" sz="2400" dirty="0">
                <a:latin typeface="Arial" panose="020B0604020202020204" pitchFamily="34" charset="0"/>
                <a:cs typeface="Arial" panose="020B0604020202020204" pitchFamily="34" charset="0"/>
              </a:rPr>
              <a:t>.</a:t>
            </a:r>
          </a:p>
          <a:p>
            <a:r>
              <a:rPr lang="en-GB" sz="2400" dirty="0">
                <a:latin typeface="Arial" panose="020B0604020202020204" pitchFamily="34" charset="0"/>
                <a:cs typeface="Arial" panose="020B0604020202020204" pitchFamily="34" charset="0"/>
              </a:rPr>
              <a:t> </a:t>
            </a:r>
          </a:p>
          <a:p>
            <a:r>
              <a:rPr lang="en-GB" sz="2400" b="1" dirty="0">
                <a:latin typeface="Arial" panose="020B0604020202020204" pitchFamily="34" charset="0"/>
                <a:cs typeface="Arial" panose="020B0604020202020204" pitchFamily="34" charset="0"/>
              </a:rPr>
              <a:t> Technique: </a:t>
            </a:r>
            <a:r>
              <a:rPr lang="en-GB" sz="2400" dirty="0">
                <a:latin typeface="Arial" panose="020B0604020202020204" pitchFamily="34" charset="0"/>
                <a:cs typeface="Arial" panose="020B0604020202020204" pitchFamily="34" charset="0"/>
              </a:rPr>
              <a:t>Leading and clarifying questions—Tactically guide the candidate by examining competencies and eliminating ambiguity through clarifying questions.</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Justification: </a:t>
            </a:r>
            <a:r>
              <a:rPr lang="en-GB" sz="2400" dirty="0" err="1">
                <a:latin typeface="Arial" panose="020B0604020202020204" pitchFamily="34" charset="0"/>
                <a:cs typeface="Arial" panose="020B0604020202020204" pitchFamily="34" charset="0"/>
              </a:rPr>
              <a:t>Panal</a:t>
            </a:r>
            <a:r>
              <a:rPr lang="en-GB" sz="2400" dirty="0">
                <a:latin typeface="Arial" panose="020B0604020202020204" pitchFamily="34" charset="0"/>
                <a:cs typeface="Arial" panose="020B0604020202020204" pitchFamily="34" charset="0"/>
              </a:rPr>
              <a:t> interviews simulate real team dynamics and test interpersonal skills, supporting evidence-based performance assessment (Armstrong, 2022).</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Aim: </a:t>
            </a:r>
            <a:r>
              <a:rPr lang="en-GB" sz="2400" dirty="0">
                <a:latin typeface="Arial" panose="020B0604020202020204" pitchFamily="34" charset="0"/>
                <a:cs typeface="Arial" panose="020B0604020202020204" pitchFamily="34" charset="0"/>
              </a:rPr>
              <a:t>To evaluate communication, influence, and teamwork.</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Importance: </a:t>
            </a:r>
            <a:r>
              <a:rPr lang="en-GB" sz="2400" dirty="0">
                <a:latin typeface="Arial" panose="020B0604020202020204" pitchFamily="34" charset="0"/>
                <a:cs typeface="Arial" panose="020B0604020202020204" pitchFamily="34" charset="0"/>
              </a:rPr>
              <a:t>Risk analysts must collaborate across departments—panel formats reveal adaptability and clarity.</a:t>
            </a:r>
          </a:p>
        </p:txBody>
      </p:sp>
      <p:sp>
        <p:nvSpPr>
          <p:cNvPr id="2" name="TextBox 1">
            <a:extLst>
              <a:ext uri="{FF2B5EF4-FFF2-40B4-BE49-F238E27FC236}">
                <a16:creationId xmlns:a16="http://schemas.microsoft.com/office/drawing/2014/main" id="{C6526AEF-13D6-9E4A-814F-F0B9A8191830}"/>
              </a:ext>
            </a:extLst>
          </p:cNvPr>
          <p:cNvSpPr txBox="1"/>
          <p:nvPr/>
        </p:nvSpPr>
        <p:spPr>
          <a:xfrm>
            <a:off x="704277" y="0"/>
            <a:ext cx="11211951" cy="430887"/>
          </a:xfrm>
          <a:prstGeom prst="rect">
            <a:avLst/>
          </a:prstGeom>
          <a:noFill/>
        </p:spPr>
        <p:txBody>
          <a:bodyPr wrap="square">
            <a:spAutoFit/>
          </a:bodyPr>
          <a:lstStyle/>
          <a:p>
            <a:r>
              <a:rPr lang="en-GB" sz="2200" b="1" dirty="0">
                <a:latin typeface="Arial" panose="020B0604020202020204" pitchFamily="34" charset="0"/>
                <a:cs typeface="Arial" panose="020B0604020202020204" pitchFamily="34" charset="0"/>
              </a:rPr>
              <a:t>Types of interviews and Questioning Techniques for Risk Investment Analyst  </a:t>
            </a:r>
          </a:p>
        </p:txBody>
      </p:sp>
    </p:spTree>
    <p:extLst>
      <p:ext uri="{BB962C8B-B14F-4D97-AF65-F5344CB8AC3E}">
        <p14:creationId xmlns:p14="http://schemas.microsoft.com/office/powerpoint/2010/main" val="1592003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7" presetClass="entr" presetSubtype="0" fill="hold" grpId="0"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7" presetClass="entr" presetSubtype="0" fill="hold" grpId="0"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000"/>
                                        <p:tgtEl>
                                          <p:spTgt spid="5">
                                            <p:txEl>
                                              <p:pRg st="2" end="2"/>
                                            </p:txEl>
                                          </p:spTgt>
                                        </p:tgtEl>
                                      </p:cBhvr>
                                    </p:animEffect>
                                    <p:anim calcmode="lin" valueType="num">
                                      <p:cBhvr>
                                        <p:cTn id="1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0" presetID="47" presetClass="entr" presetSubtype="0" fill="hold" grpId="0" nodeType="with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fade">
                                      <p:cBhvr>
                                        <p:cTn id="22" dur="1000"/>
                                        <p:tgtEl>
                                          <p:spTgt spid="5">
                                            <p:txEl>
                                              <p:pRg st="4" end="4"/>
                                            </p:txEl>
                                          </p:spTgt>
                                        </p:tgtEl>
                                      </p:cBhvr>
                                    </p:animEffect>
                                    <p:anim calcmode="lin" valueType="num">
                                      <p:cBhvr>
                                        <p:cTn id="23"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5">
                                            <p:txEl>
                                              <p:pRg st="4" end="4"/>
                                            </p:txEl>
                                          </p:spTgt>
                                        </p:tgtEl>
                                        <p:attrNameLst>
                                          <p:attrName>ppt_y</p:attrName>
                                        </p:attrNameLst>
                                      </p:cBhvr>
                                      <p:tavLst>
                                        <p:tav tm="0">
                                          <p:val>
                                            <p:strVal val="#ppt_y-.1"/>
                                          </p:val>
                                        </p:tav>
                                        <p:tav tm="100000">
                                          <p:val>
                                            <p:strVal val="#ppt_y"/>
                                          </p:val>
                                        </p:tav>
                                      </p:tavLst>
                                    </p:anim>
                                  </p:childTnLst>
                                </p:cTn>
                              </p:par>
                              <p:par>
                                <p:cTn id="25" presetID="47" presetClass="entr" presetSubtype="0" fill="hold" grpId="0" nodeType="with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animEffect transition="in" filter="fade">
                                      <p:cBhvr>
                                        <p:cTn id="27" dur="1000"/>
                                        <p:tgtEl>
                                          <p:spTgt spid="5">
                                            <p:txEl>
                                              <p:pRg st="6" end="6"/>
                                            </p:txEl>
                                          </p:spTgt>
                                        </p:tgtEl>
                                      </p:cBhvr>
                                    </p:animEffect>
                                    <p:anim calcmode="lin" valueType="num">
                                      <p:cBhvr>
                                        <p:cTn id="28"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29" dur="1000" fill="hold"/>
                                        <p:tgtEl>
                                          <p:spTgt spid="5">
                                            <p:txEl>
                                              <p:pRg st="6" end="6"/>
                                            </p:txEl>
                                          </p:spTgt>
                                        </p:tgtEl>
                                        <p:attrNameLst>
                                          <p:attrName>ppt_y</p:attrName>
                                        </p:attrNameLst>
                                      </p:cBhvr>
                                      <p:tavLst>
                                        <p:tav tm="0">
                                          <p:val>
                                            <p:strVal val="#ppt_y-.1"/>
                                          </p:val>
                                        </p:tav>
                                        <p:tav tm="100000">
                                          <p:val>
                                            <p:strVal val="#ppt_y"/>
                                          </p:val>
                                        </p:tav>
                                      </p:tavLst>
                                    </p:anim>
                                  </p:childTnLst>
                                </p:cTn>
                              </p:par>
                              <p:par>
                                <p:cTn id="30" presetID="47" presetClass="entr" presetSubtype="0" fill="hold" grpId="0" nodeType="withEffect">
                                  <p:stCondLst>
                                    <p:cond delay="0"/>
                                  </p:stCondLst>
                                  <p:childTnLst>
                                    <p:set>
                                      <p:cBhvr>
                                        <p:cTn id="31" dur="1" fill="hold">
                                          <p:stCondLst>
                                            <p:cond delay="0"/>
                                          </p:stCondLst>
                                        </p:cTn>
                                        <p:tgtEl>
                                          <p:spTgt spid="5">
                                            <p:txEl>
                                              <p:pRg st="8" end="8"/>
                                            </p:txEl>
                                          </p:spTgt>
                                        </p:tgtEl>
                                        <p:attrNameLst>
                                          <p:attrName>style.visibility</p:attrName>
                                        </p:attrNameLst>
                                      </p:cBhvr>
                                      <p:to>
                                        <p:strVal val="visible"/>
                                      </p:to>
                                    </p:set>
                                    <p:animEffect transition="in" filter="fade">
                                      <p:cBhvr>
                                        <p:cTn id="32" dur="1000"/>
                                        <p:tgtEl>
                                          <p:spTgt spid="5">
                                            <p:txEl>
                                              <p:pRg st="8" end="8"/>
                                            </p:txEl>
                                          </p:spTgt>
                                        </p:tgtEl>
                                      </p:cBhvr>
                                    </p:animEffect>
                                    <p:anim calcmode="lin" valueType="num">
                                      <p:cBhvr>
                                        <p:cTn id="33" dur="1000" fill="hold"/>
                                        <p:tgtEl>
                                          <p:spTgt spid="5">
                                            <p:txEl>
                                              <p:pRg st="8" end="8"/>
                                            </p:txEl>
                                          </p:spTgt>
                                        </p:tgtEl>
                                        <p:attrNameLst>
                                          <p:attrName>ppt_x</p:attrName>
                                        </p:attrNameLst>
                                      </p:cBhvr>
                                      <p:tavLst>
                                        <p:tav tm="0">
                                          <p:val>
                                            <p:strVal val="#ppt_x"/>
                                          </p:val>
                                        </p:tav>
                                        <p:tav tm="100000">
                                          <p:val>
                                            <p:strVal val="#ppt_x"/>
                                          </p:val>
                                        </p:tav>
                                      </p:tavLst>
                                    </p:anim>
                                    <p:anim calcmode="lin" valueType="num">
                                      <p:cBhvr>
                                        <p:cTn id="34" dur="1000" fill="hold"/>
                                        <p:tgtEl>
                                          <p:spTgt spid="5">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allAtOnce"/>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3000"/>
            <a:lum/>
          </a:blip>
          <a:srcRect/>
          <a:stretch>
            <a:fillRect l="-6000" r="-6000"/>
          </a:stretch>
        </a:blipFill>
        <a:effectLst/>
      </p:bgPr>
    </p:bg>
    <p:spTree>
      <p:nvGrpSpPr>
        <p:cNvPr id="1" name="">
          <a:extLst>
            <a:ext uri="{FF2B5EF4-FFF2-40B4-BE49-F238E27FC236}">
              <a16:creationId xmlns:a16="http://schemas.microsoft.com/office/drawing/2014/main" id="{5BA5FA18-2C6F-C98A-0C2A-707062DF4DC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356BC0F4-6351-8E39-16ED-999AE658CB4C}"/>
              </a:ext>
            </a:extLst>
          </p:cNvPr>
          <p:cNvSpPr txBox="1"/>
          <p:nvPr/>
        </p:nvSpPr>
        <p:spPr>
          <a:xfrm>
            <a:off x="297543" y="0"/>
            <a:ext cx="11596915" cy="523220"/>
          </a:xfrm>
          <a:prstGeom prst="rect">
            <a:avLst/>
          </a:prstGeom>
          <a:noFill/>
        </p:spPr>
        <p:txBody>
          <a:bodyPr wrap="square">
            <a:spAutoFit/>
          </a:bodyPr>
          <a:lstStyle/>
          <a:p>
            <a:r>
              <a:rPr lang="en-GB" sz="2800" b="1" dirty="0">
                <a:latin typeface="Arial" panose="020B0604020202020204" pitchFamily="34" charset="0"/>
                <a:cs typeface="Arial" panose="020B0604020202020204" pitchFamily="34" charset="0"/>
              </a:rPr>
              <a:t>Comparison between a face-to-face interview and Online Interview</a:t>
            </a:r>
          </a:p>
        </p:txBody>
      </p:sp>
      <p:grpSp>
        <p:nvGrpSpPr>
          <p:cNvPr id="34" name="Group 33">
            <a:extLst>
              <a:ext uri="{FF2B5EF4-FFF2-40B4-BE49-F238E27FC236}">
                <a16:creationId xmlns:a16="http://schemas.microsoft.com/office/drawing/2014/main" id="{25C68A21-6D81-5649-4307-DCC41F9C6B0B}"/>
              </a:ext>
            </a:extLst>
          </p:cNvPr>
          <p:cNvGrpSpPr/>
          <p:nvPr/>
        </p:nvGrpSpPr>
        <p:grpSpPr>
          <a:xfrm>
            <a:off x="568759" y="523220"/>
            <a:ext cx="5256000" cy="798285"/>
            <a:chOff x="595988" y="506872"/>
            <a:chExt cx="5256000" cy="798285"/>
          </a:xfrm>
        </p:grpSpPr>
        <p:sp>
          <p:nvSpPr>
            <p:cNvPr id="5" name="Rectangle 4">
              <a:extLst>
                <a:ext uri="{FF2B5EF4-FFF2-40B4-BE49-F238E27FC236}">
                  <a16:creationId xmlns:a16="http://schemas.microsoft.com/office/drawing/2014/main" id="{342E013E-BEEC-2B68-F17A-96507393E1C4}"/>
                </a:ext>
              </a:extLst>
            </p:cNvPr>
            <p:cNvSpPr/>
            <p:nvPr/>
          </p:nvSpPr>
          <p:spPr>
            <a:xfrm>
              <a:off x="595988" y="506872"/>
              <a:ext cx="5256000" cy="798285"/>
            </a:xfrm>
            <a:prstGeom prst="rect">
              <a:avLst/>
            </a:prstGeom>
            <a:solidFill>
              <a:schemeClr val="accent1">
                <a:alpha val="39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E2892412-5341-B835-159B-E8B63FC24D32}"/>
                </a:ext>
              </a:extLst>
            </p:cNvPr>
            <p:cNvSpPr txBox="1"/>
            <p:nvPr/>
          </p:nvSpPr>
          <p:spPr>
            <a:xfrm>
              <a:off x="1895931" y="721348"/>
              <a:ext cx="2656114"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Face-to-face interview</a:t>
              </a:r>
            </a:p>
          </p:txBody>
        </p:sp>
      </p:grpSp>
      <p:grpSp>
        <p:nvGrpSpPr>
          <p:cNvPr id="35" name="Group 34">
            <a:extLst>
              <a:ext uri="{FF2B5EF4-FFF2-40B4-BE49-F238E27FC236}">
                <a16:creationId xmlns:a16="http://schemas.microsoft.com/office/drawing/2014/main" id="{B32F71A9-E21F-FE77-F3B6-5BEE9FDFB73E}"/>
              </a:ext>
            </a:extLst>
          </p:cNvPr>
          <p:cNvGrpSpPr/>
          <p:nvPr/>
        </p:nvGrpSpPr>
        <p:grpSpPr>
          <a:xfrm>
            <a:off x="6367241" y="506873"/>
            <a:ext cx="5256000" cy="798285"/>
            <a:chOff x="6367241" y="506873"/>
            <a:chExt cx="5256000" cy="798285"/>
          </a:xfrm>
        </p:grpSpPr>
        <p:sp>
          <p:nvSpPr>
            <p:cNvPr id="4" name="Rectangle 3">
              <a:extLst>
                <a:ext uri="{FF2B5EF4-FFF2-40B4-BE49-F238E27FC236}">
                  <a16:creationId xmlns:a16="http://schemas.microsoft.com/office/drawing/2014/main" id="{F17A28B1-8216-8EED-5027-429DB902ADDE}"/>
                </a:ext>
              </a:extLst>
            </p:cNvPr>
            <p:cNvSpPr/>
            <p:nvPr/>
          </p:nvSpPr>
          <p:spPr>
            <a:xfrm>
              <a:off x="6367241" y="506873"/>
              <a:ext cx="5256000" cy="798285"/>
            </a:xfrm>
            <a:prstGeom prst="rect">
              <a:avLst/>
            </a:prstGeom>
            <a:solidFill>
              <a:schemeClr val="accent1">
                <a:alpha val="39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C8A2CB6F-8FE5-A350-597E-C6ED853C1213}"/>
                </a:ext>
              </a:extLst>
            </p:cNvPr>
            <p:cNvSpPr txBox="1"/>
            <p:nvPr/>
          </p:nvSpPr>
          <p:spPr>
            <a:xfrm>
              <a:off x="8146156" y="721348"/>
              <a:ext cx="2041973"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Online interview</a:t>
              </a:r>
            </a:p>
          </p:txBody>
        </p:sp>
      </p:grpSp>
      <p:graphicFrame>
        <p:nvGraphicFramePr>
          <p:cNvPr id="49" name="Diagram 48">
            <a:extLst>
              <a:ext uri="{FF2B5EF4-FFF2-40B4-BE49-F238E27FC236}">
                <a16:creationId xmlns:a16="http://schemas.microsoft.com/office/drawing/2014/main" id="{A3716F7A-D335-B2EE-E3F1-418CC4E7953E}"/>
              </a:ext>
            </a:extLst>
          </p:cNvPr>
          <p:cNvGraphicFramePr/>
          <p:nvPr>
            <p:extLst>
              <p:ext uri="{D42A27DB-BD31-4B8C-83A1-F6EECF244321}">
                <p14:modId xmlns:p14="http://schemas.microsoft.com/office/powerpoint/2010/main" val="1633556871"/>
              </p:ext>
            </p:extLst>
          </p:nvPr>
        </p:nvGraphicFramePr>
        <p:xfrm>
          <a:off x="0" y="1457333"/>
          <a:ext cx="5939312" cy="5400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0" name="Diagram 49">
            <a:extLst>
              <a:ext uri="{FF2B5EF4-FFF2-40B4-BE49-F238E27FC236}">
                <a16:creationId xmlns:a16="http://schemas.microsoft.com/office/drawing/2014/main" id="{50EBB62A-5BB2-870B-0342-ABE23220B9C8}"/>
              </a:ext>
            </a:extLst>
          </p:cNvPr>
          <p:cNvGraphicFramePr/>
          <p:nvPr>
            <p:extLst>
              <p:ext uri="{D42A27DB-BD31-4B8C-83A1-F6EECF244321}">
                <p14:modId xmlns:p14="http://schemas.microsoft.com/office/powerpoint/2010/main" val="4045211187"/>
              </p:ext>
            </p:extLst>
          </p:nvPr>
        </p:nvGraphicFramePr>
        <p:xfrm>
          <a:off x="6196114" y="1503286"/>
          <a:ext cx="5939312" cy="535471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155256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wipe(up)">
                                      <p:cBhvr>
                                        <p:cTn id="7" dur="500"/>
                                        <p:tgtEl>
                                          <p:spTgt spid="34"/>
                                        </p:tgtEl>
                                      </p:cBhvr>
                                    </p:animEffect>
                                  </p:childTnLst>
                                </p:cTn>
                              </p:par>
                              <p:par>
                                <p:cTn id="8" presetID="22" presetClass="entr" presetSubtype="1" fill="hold" nodeType="withEffect">
                                  <p:stCondLst>
                                    <p:cond delay="0"/>
                                  </p:stCondLst>
                                  <p:childTnLst>
                                    <p:set>
                                      <p:cBhvr>
                                        <p:cTn id="9" dur="1" fill="hold">
                                          <p:stCondLst>
                                            <p:cond delay="0"/>
                                          </p:stCondLst>
                                        </p:cTn>
                                        <p:tgtEl>
                                          <p:spTgt spid="35"/>
                                        </p:tgtEl>
                                        <p:attrNameLst>
                                          <p:attrName>style.visibility</p:attrName>
                                        </p:attrNameLst>
                                      </p:cBhvr>
                                      <p:to>
                                        <p:strVal val="visible"/>
                                      </p:to>
                                    </p:set>
                                    <p:animEffect transition="in" filter="wipe(up)">
                                      <p:cBhvr>
                                        <p:cTn id="10" dur="500"/>
                                        <p:tgtEl>
                                          <p:spTgt spid="35"/>
                                        </p:tgtEl>
                                      </p:cBhvr>
                                    </p:animEffect>
                                  </p:childTnLst>
                                </p:cTn>
                              </p:par>
                            </p:childTnLst>
                          </p:cTn>
                        </p:par>
                      </p:childTnLst>
                    </p:cTn>
                  </p:par>
                  <p:par>
                    <p:cTn id="11" fill="hold">
                      <p:stCondLst>
                        <p:cond delay="indefinite"/>
                      </p:stCondLst>
                      <p:childTnLst>
                        <p:par>
                          <p:cTn id="12" fill="hold">
                            <p:stCondLst>
                              <p:cond delay="0"/>
                            </p:stCondLst>
                            <p:childTnLst>
                              <p:par>
                                <p:cTn id="13" presetID="47" presetClass="entr" presetSubtype="0" fill="hold" grpId="0" nodeType="clickEffect">
                                  <p:stCondLst>
                                    <p:cond delay="0"/>
                                  </p:stCondLst>
                                  <p:childTnLst>
                                    <p:set>
                                      <p:cBhvr>
                                        <p:cTn id="14" dur="1" fill="hold">
                                          <p:stCondLst>
                                            <p:cond delay="0"/>
                                          </p:stCondLst>
                                        </p:cTn>
                                        <p:tgtEl>
                                          <p:spTgt spid="49">
                                            <p:graphicEl>
                                              <a:dgm id="{496C31A1-E5C0-48AD-8FEF-392A5809BE51}"/>
                                            </p:graphicEl>
                                          </p:spTgt>
                                        </p:tgtEl>
                                        <p:attrNameLst>
                                          <p:attrName>style.visibility</p:attrName>
                                        </p:attrNameLst>
                                      </p:cBhvr>
                                      <p:to>
                                        <p:strVal val="visible"/>
                                      </p:to>
                                    </p:set>
                                    <p:animEffect transition="in" filter="fade">
                                      <p:cBhvr>
                                        <p:cTn id="15" dur="1000"/>
                                        <p:tgtEl>
                                          <p:spTgt spid="49">
                                            <p:graphicEl>
                                              <a:dgm id="{496C31A1-E5C0-48AD-8FEF-392A5809BE51}"/>
                                            </p:graphicEl>
                                          </p:spTgt>
                                        </p:tgtEl>
                                      </p:cBhvr>
                                    </p:animEffect>
                                    <p:anim calcmode="lin" valueType="num">
                                      <p:cBhvr>
                                        <p:cTn id="16" dur="1000" fill="hold"/>
                                        <p:tgtEl>
                                          <p:spTgt spid="49">
                                            <p:graphicEl>
                                              <a:dgm id="{496C31A1-E5C0-48AD-8FEF-392A5809BE51}"/>
                                            </p:graphicEl>
                                          </p:spTgt>
                                        </p:tgtEl>
                                        <p:attrNameLst>
                                          <p:attrName>ppt_x</p:attrName>
                                        </p:attrNameLst>
                                      </p:cBhvr>
                                      <p:tavLst>
                                        <p:tav tm="0">
                                          <p:val>
                                            <p:strVal val="#ppt_x"/>
                                          </p:val>
                                        </p:tav>
                                        <p:tav tm="100000">
                                          <p:val>
                                            <p:strVal val="#ppt_x"/>
                                          </p:val>
                                        </p:tav>
                                      </p:tavLst>
                                    </p:anim>
                                    <p:anim calcmode="lin" valueType="num">
                                      <p:cBhvr>
                                        <p:cTn id="17" dur="1000" fill="hold"/>
                                        <p:tgtEl>
                                          <p:spTgt spid="49">
                                            <p:graphicEl>
                                              <a:dgm id="{496C31A1-E5C0-48AD-8FEF-392A5809BE51}"/>
                                            </p:graphicEl>
                                          </p:spTgt>
                                        </p:tgtEl>
                                        <p:attrNameLst>
                                          <p:attrName>ppt_y</p:attrName>
                                        </p:attrNameLst>
                                      </p:cBhvr>
                                      <p:tavLst>
                                        <p:tav tm="0">
                                          <p:val>
                                            <p:strVal val="#ppt_y-.1"/>
                                          </p:val>
                                        </p:tav>
                                        <p:tav tm="100000">
                                          <p:val>
                                            <p:strVal val="#ppt_y"/>
                                          </p:val>
                                        </p:tav>
                                      </p:tavLst>
                                    </p:anim>
                                  </p:childTnLst>
                                </p:cTn>
                              </p:par>
                              <p:par>
                                <p:cTn id="18" presetID="47" presetClass="entr" presetSubtype="0" fill="hold" grpId="0" nodeType="withEffect">
                                  <p:stCondLst>
                                    <p:cond delay="0"/>
                                  </p:stCondLst>
                                  <p:childTnLst>
                                    <p:set>
                                      <p:cBhvr>
                                        <p:cTn id="19" dur="1" fill="hold">
                                          <p:stCondLst>
                                            <p:cond delay="0"/>
                                          </p:stCondLst>
                                        </p:cTn>
                                        <p:tgtEl>
                                          <p:spTgt spid="49">
                                            <p:graphicEl>
                                              <a:dgm id="{5A3B2577-F961-463B-B448-74101EA8B039}"/>
                                            </p:graphicEl>
                                          </p:spTgt>
                                        </p:tgtEl>
                                        <p:attrNameLst>
                                          <p:attrName>style.visibility</p:attrName>
                                        </p:attrNameLst>
                                      </p:cBhvr>
                                      <p:to>
                                        <p:strVal val="visible"/>
                                      </p:to>
                                    </p:set>
                                    <p:animEffect transition="in" filter="fade">
                                      <p:cBhvr>
                                        <p:cTn id="20" dur="1000"/>
                                        <p:tgtEl>
                                          <p:spTgt spid="49">
                                            <p:graphicEl>
                                              <a:dgm id="{5A3B2577-F961-463B-B448-74101EA8B039}"/>
                                            </p:graphicEl>
                                          </p:spTgt>
                                        </p:tgtEl>
                                      </p:cBhvr>
                                    </p:animEffect>
                                    <p:anim calcmode="lin" valueType="num">
                                      <p:cBhvr>
                                        <p:cTn id="21" dur="1000" fill="hold"/>
                                        <p:tgtEl>
                                          <p:spTgt spid="49">
                                            <p:graphicEl>
                                              <a:dgm id="{5A3B2577-F961-463B-B448-74101EA8B039}"/>
                                            </p:graphicEl>
                                          </p:spTgt>
                                        </p:tgtEl>
                                        <p:attrNameLst>
                                          <p:attrName>ppt_x</p:attrName>
                                        </p:attrNameLst>
                                      </p:cBhvr>
                                      <p:tavLst>
                                        <p:tav tm="0">
                                          <p:val>
                                            <p:strVal val="#ppt_x"/>
                                          </p:val>
                                        </p:tav>
                                        <p:tav tm="100000">
                                          <p:val>
                                            <p:strVal val="#ppt_x"/>
                                          </p:val>
                                        </p:tav>
                                      </p:tavLst>
                                    </p:anim>
                                    <p:anim calcmode="lin" valueType="num">
                                      <p:cBhvr>
                                        <p:cTn id="22" dur="1000" fill="hold"/>
                                        <p:tgtEl>
                                          <p:spTgt spid="49">
                                            <p:graphicEl>
                                              <a:dgm id="{5A3B2577-F961-463B-B448-74101EA8B039}"/>
                                            </p:graphicEl>
                                          </p:spTgt>
                                        </p:tgtEl>
                                        <p:attrNameLst>
                                          <p:attrName>ppt_y</p:attrName>
                                        </p:attrNameLst>
                                      </p:cBhvr>
                                      <p:tavLst>
                                        <p:tav tm="0">
                                          <p:val>
                                            <p:strVal val="#ppt_y-.1"/>
                                          </p:val>
                                        </p:tav>
                                        <p:tav tm="100000">
                                          <p:val>
                                            <p:strVal val="#ppt_y"/>
                                          </p:val>
                                        </p:tav>
                                      </p:tavLst>
                                    </p:anim>
                                  </p:childTnLst>
                                </p:cTn>
                              </p:par>
                              <p:par>
                                <p:cTn id="23" presetID="47" presetClass="entr" presetSubtype="0" fill="hold" grpId="0" nodeType="withEffect">
                                  <p:stCondLst>
                                    <p:cond delay="0"/>
                                  </p:stCondLst>
                                  <p:childTnLst>
                                    <p:set>
                                      <p:cBhvr>
                                        <p:cTn id="24" dur="1" fill="hold">
                                          <p:stCondLst>
                                            <p:cond delay="0"/>
                                          </p:stCondLst>
                                        </p:cTn>
                                        <p:tgtEl>
                                          <p:spTgt spid="49">
                                            <p:graphicEl>
                                              <a:dgm id="{EE616245-695B-4B0C-B6E6-EBE12144824D}"/>
                                            </p:graphicEl>
                                          </p:spTgt>
                                        </p:tgtEl>
                                        <p:attrNameLst>
                                          <p:attrName>style.visibility</p:attrName>
                                        </p:attrNameLst>
                                      </p:cBhvr>
                                      <p:to>
                                        <p:strVal val="visible"/>
                                      </p:to>
                                    </p:set>
                                    <p:animEffect transition="in" filter="fade">
                                      <p:cBhvr>
                                        <p:cTn id="25" dur="1000"/>
                                        <p:tgtEl>
                                          <p:spTgt spid="49">
                                            <p:graphicEl>
                                              <a:dgm id="{EE616245-695B-4B0C-B6E6-EBE12144824D}"/>
                                            </p:graphicEl>
                                          </p:spTgt>
                                        </p:tgtEl>
                                      </p:cBhvr>
                                    </p:animEffect>
                                    <p:anim calcmode="lin" valueType="num">
                                      <p:cBhvr>
                                        <p:cTn id="26" dur="1000" fill="hold"/>
                                        <p:tgtEl>
                                          <p:spTgt spid="49">
                                            <p:graphicEl>
                                              <a:dgm id="{EE616245-695B-4B0C-B6E6-EBE12144824D}"/>
                                            </p:graphicEl>
                                          </p:spTgt>
                                        </p:tgtEl>
                                        <p:attrNameLst>
                                          <p:attrName>ppt_x</p:attrName>
                                        </p:attrNameLst>
                                      </p:cBhvr>
                                      <p:tavLst>
                                        <p:tav tm="0">
                                          <p:val>
                                            <p:strVal val="#ppt_x"/>
                                          </p:val>
                                        </p:tav>
                                        <p:tav tm="100000">
                                          <p:val>
                                            <p:strVal val="#ppt_x"/>
                                          </p:val>
                                        </p:tav>
                                      </p:tavLst>
                                    </p:anim>
                                    <p:anim calcmode="lin" valueType="num">
                                      <p:cBhvr>
                                        <p:cTn id="27" dur="1000" fill="hold"/>
                                        <p:tgtEl>
                                          <p:spTgt spid="49">
                                            <p:graphicEl>
                                              <a:dgm id="{EE616245-695B-4B0C-B6E6-EBE12144824D}"/>
                                            </p:graphicEl>
                                          </p:spTgt>
                                        </p:tgtEl>
                                        <p:attrNameLst>
                                          <p:attrName>ppt_y</p:attrName>
                                        </p:attrNameLst>
                                      </p:cBhvr>
                                      <p:tavLst>
                                        <p:tav tm="0">
                                          <p:val>
                                            <p:strVal val="#ppt_y-.1"/>
                                          </p:val>
                                        </p:tav>
                                        <p:tav tm="100000">
                                          <p:val>
                                            <p:strVal val="#ppt_y"/>
                                          </p:val>
                                        </p:tav>
                                      </p:tavLst>
                                    </p:anim>
                                  </p:childTnLst>
                                </p:cTn>
                              </p:par>
                              <p:par>
                                <p:cTn id="28" presetID="47" presetClass="entr" presetSubtype="0" fill="hold" grpId="0" nodeType="withEffect">
                                  <p:stCondLst>
                                    <p:cond delay="0"/>
                                  </p:stCondLst>
                                  <p:childTnLst>
                                    <p:set>
                                      <p:cBhvr>
                                        <p:cTn id="29" dur="1" fill="hold">
                                          <p:stCondLst>
                                            <p:cond delay="0"/>
                                          </p:stCondLst>
                                        </p:cTn>
                                        <p:tgtEl>
                                          <p:spTgt spid="49">
                                            <p:graphicEl>
                                              <a:dgm id="{B1610D3D-68C2-48E7-B922-148B2A831695}"/>
                                            </p:graphicEl>
                                          </p:spTgt>
                                        </p:tgtEl>
                                        <p:attrNameLst>
                                          <p:attrName>style.visibility</p:attrName>
                                        </p:attrNameLst>
                                      </p:cBhvr>
                                      <p:to>
                                        <p:strVal val="visible"/>
                                      </p:to>
                                    </p:set>
                                    <p:animEffect transition="in" filter="fade">
                                      <p:cBhvr>
                                        <p:cTn id="30" dur="1000"/>
                                        <p:tgtEl>
                                          <p:spTgt spid="49">
                                            <p:graphicEl>
                                              <a:dgm id="{B1610D3D-68C2-48E7-B922-148B2A831695}"/>
                                            </p:graphicEl>
                                          </p:spTgt>
                                        </p:tgtEl>
                                      </p:cBhvr>
                                    </p:animEffect>
                                    <p:anim calcmode="lin" valueType="num">
                                      <p:cBhvr>
                                        <p:cTn id="31" dur="1000" fill="hold"/>
                                        <p:tgtEl>
                                          <p:spTgt spid="49">
                                            <p:graphicEl>
                                              <a:dgm id="{B1610D3D-68C2-48E7-B922-148B2A831695}"/>
                                            </p:graphicEl>
                                          </p:spTgt>
                                        </p:tgtEl>
                                        <p:attrNameLst>
                                          <p:attrName>ppt_x</p:attrName>
                                        </p:attrNameLst>
                                      </p:cBhvr>
                                      <p:tavLst>
                                        <p:tav tm="0">
                                          <p:val>
                                            <p:strVal val="#ppt_x"/>
                                          </p:val>
                                        </p:tav>
                                        <p:tav tm="100000">
                                          <p:val>
                                            <p:strVal val="#ppt_x"/>
                                          </p:val>
                                        </p:tav>
                                      </p:tavLst>
                                    </p:anim>
                                    <p:anim calcmode="lin" valueType="num">
                                      <p:cBhvr>
                                        <p:cTn id="32" dur="1000" fill="hold"/>
                                        <p:tgtEl>
                                          <p:spTgt spid="49">
                                            <p:graphicEl>
                                              <a:dgm id="{B1610D3D-68C2-48E7-B922-148B2A831695}"/>
                                            </p:graphicEl>
                                          </p:spTgt>
                                        </p:tgtEl>
                                        <p:attrNameLst>
                                          <p:attrName>ppt_y</p:attrName>
                                        </p:attrNameLst>
                                      </p:cBhvr>
                                      <p:tavLst>
                                        <p:tav tm="0">
                                          <p:val>
                                            <p:strVal val="#ppt_y-.1"/>
                                          </p:val>
                                        </p:tav>
                                        <p:tav tm="100000">
                                          <p:val>
                                            <p:strVal val="#ppt_y"/>
                                          </p:val>
                                        </p:tav>
                                      </p:tavLst>
                                    </p:anim>
                                  </p:childTnLst>
                                </p:cTn>
                              </p:par>
                              <p:par>
                                <p:cTn id="33" presetID="47" presetClass="entr" presetSubtype="0" fill="hold" grpId="0" nodeType="withEffect">
                                  <p:stCondLst>
                                    <p:cond delay="0"/>
                                  </p:stCondLst>
                                  <p:childTnLst>
                                    <p:set>
                                      <p:cBhvr>
                                        <p:cTn id="34" dur="1" fill="hold">
                                          <p:stCondLst>
                                            <p:cond delay="0"/>
                                          </p:stCondLst>
                                        </p:cTn>
                                        <p:tgtEl>
                                          <p:spTgt spid="49">
                                            <p:graphicEl>
                                              <a:dgm id="{47CD4F6D-0ECD-4C0E-A6EE-90015F22EAB5}"/>
                                            </p:graphicEl>
                                          </p:spTgt>
                                        </p:tgtEl>
                                        <p:attrNameLst>
                                          <p:attrName>style.visibility</p:attrName>
                                        </p:attrNameLst>
                                      </p:cBhvr>
                                      <p:to>
                                        <p:strVal val="visible"/>
                                      </p:to>
                                    </p:set>
                                    <p:animEffect transition="in" filter="fade">
                                      <p:cBhvr>
                                        <p:cTn id="35" dur="1000"/>
                                        <p:tgtEl>
                                          <p:spTgt spid="49">
                                            <p:graphicEl>
                                              <a:dgm id="{47CD4F6D-0ECD-4C0E-A6EE-90015F22EAB5}"/>
                                            </p:graphicEl>
                                          </p:spTgt>
                                        </p:tgtEl>
                                      </p:cBhvr>
                                    </p:animEffect>
                                    <p:anim calcmode="lin" valueType="num">
                                      <p:cBhvr>
                                        <p:cTn id="36" dur="1000" fill="hold"/>
                                        <p:tgtEl>
                                          <p:spTgt spid="49">
                                            <p:graphicEl>
                                              <a:dgm id="{47CD4F6D-0ECD-4C0E-A6EE-90015F22EAB5}"/>
                                            </p:graphicEl>
                                          </p:spTgt>
                                        </p:tgtEl>
                                        <p:attrNameLst>
                                          <p:attrName>ppt_x</p:attrName>
                                        </p:attrNameLst>
                                      </p:cBhvr>
                                      <p:tavLst>
                                        <p:tav tm="0">
                                          <p:val>
                                            <p:strVal val="#ppt_x"/>
                                          </p:val>
                                        </p:tav>
                                        <p:tav tm="100000">
                                          <p:val>
                                            <p:strVal val="#ppt_x"/>
                                          </p:val>
                                        </p:tav>
                                      </p:tavLst>
                                    </p:anim>
                                    <p:anim calcmode="lin" valueType="num">
                                      <p:cBhvr>
                                        <p:cTn id="37" dur="1000" fill="hold"/>
                                        <p:tgtEl>
                                          <p:spTgt spid="49">
                                            <p:graphicEl>
                                              <a:dgm id="{47CD4F6D-0ECD-4C0E-A6EE-90015F22EAB5}"/>
                                            </p:graphicEl>
                                          </p:spTgt>
                                        </p:tgtEl>
                                        <p:attrNameLst>
                                          <p:attrName>ppt_y</p:attrName>
                                        </p:attrNameLst>
                                      </p:cBhvr>
                                      <p:tavLst>
                                        <p:tav tm="0">
                                          <p:val>
                                            <p:strVal val="#ppt_y-.1"/>
                                          </p:val>
                                        </p:tav>
                                        <p:tav tm="100000">
                                          <p:val>
                                            <p:strVal val="#ppt_y"/>
                                          </p:val>
                                        </p:tav>
                                      </p:tavLst>
                                    </p:anim>
                                  </p:childTnLst>
                                </p:cTn>
                              </p:par>
                              <p:par>
                                <p:cTn id="38" presetID="47" presetClass="entr" presetSubtype="0" fill="hold" grpId="0" nodeType="withEffect">
                                  <p:stCondLst>
                                    <p:cond delay="0"/>
                                  </p:stCondLst>
                                  <p:childTnLst>
                                    <p:set>
                                      <p:cBhvr>
                                        <p:cTn id="39" dur="1" fill="hold">
                                          <p:stCondLst>
                                            <p:cond delay="0"/>
                                          </p:stCondLst>
                                        </p:cTn>
                                        <p:tgtEl>
                                          <p:spTgt spid="49">
                                            <p:graphicEl>
                                              <a:dgm id="{243C0659-9036-47F4-92FC-54747A2A497C}"/>
                                            </p:graphicEl>
                                          </p:spTgt>
                                        </p:tgtEl>
                                        <p:attrNameLst>
                                          <p:attrName>style.visibility</p:attrName>
                                        </p:attrNameLst>
                                      </p:cBhvr>
                                      <p:to>
                                        <p:strVal val="visible"/>
                                      </p:to>
                                    </p:set>
                                    <p:animEffect transition="in" filter="fade">
                                      <p:cBhvr>
                                        <p:cTn id="40" dur="1000"/>
                                        <p:tgtEl>
                                          <p:spTgt spid="49">
                                            <p:graphicEl>
                                              <a:dgm id="{243C0659-9036-47F4-92FC-54747A2A497C}"/>
                                            </p:graphicEl>
                                          </p:spTgt>
                                        </p:tgtEl>
                                      </p:cBhvr>
                                    </p:animEffect>
                                    <p:anim calcmode="lin" valueType="num">
                                      <p:cBhvr>
                                        <p:cTn id="41" dur="1000" fill="hold"/>
                                        <p:tgtEl>
                                          <p:spTgt spid="49">
                                            <p:graphicEl>
                                              <a:dgm id="{243C0659-9036-47F4-92FC-54747A2A497C}"/>
                                            </p:graphicEl>
                                          </p:spTgt>
                                        </p:tgtEl>
                                        <p:attrNameLst>
                                          <p:attrName>ppt_x</p:attrName>
                                        </p:attrNameLst>
                                      </p:cBhvr>
                                      <p:tavLst>
                                        <p:tav tm="0">
                                          <p:val>
                                            <p:strVal val="#ppt_x"/>
                                          </p:val>
                                        </p:tav>
                                        <p:tav tm="100000">
                                          <p:val>
                                            <p:strVal val="#ppt_x"/>
                                          </p:val>
                                        </p:tav>
                                      </p:tavLst>
                                    </p:anim>
                                    <p:anim calcmode="lin" valueType="num">
                                      <p:cBhvr>
                                        <p:cTn id="42" dur="1000" fill="hold"/>
                                        <p:tgtEl>
                                          <p:spTgt spid="49">
                                            <p:graphicEl>
                                              <a:dgm id="{243C0659-9036-47F4-92FC-54747A2A497C}"/>
                                            </p:graphicEl>
                                          </p:spTgt>
                                        </p:tgtEl>
                                        <p:attrNameLst>
                                          <p:attrName>ppt_y</p:attrName>
                                        </p:attrNameLst>
                                      </p:cBhvr>
                                      <p:tavLst>
                                        <p:tav tm="0">
                                          <p:val>
                                            <p:strVal val="#ppt_y-.1"/>
                                          </p:val>
                                        </p:tav>
                                        <p:tav tm="100000">
                                          <p:val>
                                            <p:strVal val="#ppt_y"/>
                                          </p:val>
                                        </p:tav>
                                      </p:tavLst>
                                    </p:anim>
                                  </p:childTnLst>
                                </p:cTn>
                              </p:par>
                              <p:par>
                                <p:cTn id="43" presetID="47" presetClass="entr" presetSubtype="0" fill="hold" grpId="0" nodeType="withEffect">
                                  <p:stCondLst>
                                    <p:cond delay="0"/>
                                  </p:stCondLst>
                                  <p:childTnLst>
                                    <p:set>
                                      <p:cBhvr>
                                        <p:cTn id="44" dur="1" fill="hold">
                                          <p:stCondLst>
                                            <p:cond delay="0"/>
                                          </p:stCondLst>
                                        </p:cTn>
                                        <p:tgtEl>
                                          <p:spTgt spid="49">
                                            <p:graphicEl>
                                              <a:dgm id="{7794A8F8-B84A-46B1-9A70-F0D1AD9AB0C4}"/>
                                            </p:graphicEl>
                                          </p:spTgt>
                                        </p:tgtEl>
                                        <p:attrNameLst>
                                          <p:attrName>style.visibility</p:attrName>
                                        </p:attrNameLst>
                                      </p:cBhvr>
                                      <p:to>
                                        <p:strVal val="visible"/>
                                      </p:to>
                                    </p:set>
                                    <p:animEffect transition="in" filter="fade">
                                      <p:cBhvr>
                                        <p:cTn id="45" dur="1000"/>
                                        <p:tgtEl>
                                          <p:spTgt spid="49">
                                            <p:graphicEl>
                                              <a:dgm id="{7794A8F8-B84A-46B1-9A70-F0D1AD9AB0C4}"/>
                                            </p:graphicEl>
                                          </p:spTgt>
                                        </p:tgtEl>
                                      </p:cBhvr>
                                    </p:animEffect>
                                    <p:anim calcmode="lin" valueType="num">
                                      <p:cBhvr>
                                        <p:cTn id="46" dur="1000" fill="hold"/>
                                        <p:tgtEl>
                                          <p:spTgt spid="49">
                                            <p:graphicEl>
                                              <a:dgm id="{7794A8F8-B84A-46B1-9A70-F0D1AD9AB0C4}"/>
                                            </p:graphicEl>
                                          </p:spTgt>
                                        </p:tgtEl>
                                        <p:attrNameLst>
                                          <p:attrName>ppt_x</p:attrName>
                                        </p:attrNameLst>
                                      </p:cBhvr>
                                      <p:tavLst>
                                        <p:tav tm="0">
                                          <p:val>
                                            <p:strVal val="#ppt_x"/>
                                          </p:val>
                                        </p:tav>
                                        <p:tav tm="100000">
                                          <p:val>
                                            <p:strVal val="#ppt_x"/>
                                          </p:val>
                                        </p:tav>
                                      </p:tavLst>
                                    </p:anim>
                                    <p:anim calcmode="lin" valueType="num">
                                      <p:cBhvr>
                                        <p:cTn id="47" dur="1000" fill="hold"/>
                                        <p:tgtEl>
                                          <p:spTgt spid="49">
                                            <p:graphicEl>
                                              <a:dgm id="{7794A8F8-B84A-46B1-9A70-F0D1AD9AB0C4}"/>
                                            </p:graphicEl>
                                          </p:spTgt>
                                        </p:tgtEl>
                                        <p:attrNameLst>
                                          <p:attrName>ppt_y</p:attrName>
                                        </p:attrNameLst>
                                      </p:cBhvr>
                                      <p:tavLst>
                                        <p:tav tm="0">
                                          <p:val>
                                            <p:strVal val="#ppt_y-.1"/>
                                          </p:val>
                                        </p:tav>
                                        <p:tav tm="100000">
                                          <p:val>
                                            <p:strVal val="#ppt_y"/>
                                          </p:val>
                                        </p:tav>
                                      </p:tavLst>
                                    </p:anim>
                                  </p:childTnLst>
                                </p:cTn>
                              </p:par>
                              <p:par>
                                <p:cTn id="48" presetID="47" presetClass="entr" presetSubtype="0" fill="hold" grpId="0" nodeType="withEffect">
                                  <p:stCondLst>
                                    <p:cond delay="0"/>
                                  </p:stCondLst>
                                  <p:childTnLst>
                                    <p:set>
                                      <p:cBhvr>
                                        <p:cTn id="49" dur="1" fill="hold">
                                          <p:stCondLst>
                                            <p:cond delay="0"/>
                                          </p:stCondLst>
                                        </p:cTn>
                                        <p:tgtEl>
                                          <p:spTgt spid="49">
                                            <p:graphicEl>
                                              <a:dgm id="{95DBF501-C2BC-4463-8549-20CD24F622A8}"/>
                                            </p:graphicEl>
                                          </p:spTgt>
                                        </p:tgtEl>
                                        <p:attrNameLst>
                                          <p:attrName>style.visibility</p:attrName>
                                        </p:attrNameLst>
                                      </p:cBhvr>
                                      <p:to>
                                        <p:strVal val="visible"/>
                                      </p:to>
                                    </p:set>
                                    <p:animEffect transition="in" filter="fade">
                                      <p:cBhvr>
                                        <p:cTn id="50" dur="1000"/>
                                        <p:tgtEl>
                                          <p:spTgt spid="49">
                                            <p:graphicEl>
                                              <a:dgm id="{95DBF501-C2BC-4463-8549-20CD24F622A8}"/>
                                            </p:graphicEl>
                                          </p:spTgt>
                                        </p:tgtEl>
                                      </p:cBhvr>
                                    </p:animEffect>
                                    <p:anim calcmode="lin" valueType="num">
                                      <p:cBhvr>
                                        <p:cTn id="51" dur="1000" fill="hold"/>
                                        <p:tgtEl>
                                          <p:spTgt spid="49">
                                            <p:graphicEl>
                                              <a:dgm id="{95DBF501-C2BC-4463-8549-20CD24F622A8}"/>
                                            </p:graphicEl>
                                          </p:spTgt>
                                        </p:tgtEl>
                                        <p:attrNameLst>
                                          <p:attrName>ppt_x</p:attrName>
                                        </p:attrNameLst>
                                      </p:cBhvr>
                                      <p:tavLst>
                                        <p:tav tm="0">
                                          <p:val>
                                            <p:strVal val="#ppt_x"/>
                                          </p:val>
                                        </p:tav>
                                        <p:tav tm="100000">
                                          <p:val>
                                            <p:strVal val="#ppt_x"/>
                                          </p:val>
                                        </p:tav>
                                      </p:tavLst>
                                    </p:anim>
                                    <p:anim calcmode="lin" valueType="num">
                                      <p:cBhvr>
                                        <p:cTn id="52" dur="1000" fill="hold"/>
                                        <p:tgtEl>
                                          <p:spTgt spid="49">
                                            <p:graphicEl>
                                              <a:dgm id="{95DBF501-C2BC-4463-8549-20CD24F622A8}"/>
                                            </p:graphicEl>
                                          </p:spTgt>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47" presetClass="entr" presetSubtype="0" fill="hold" grpId="0" nodeType="clickEffect">
                                  <p:stCondLst>
                                    <p:cond delay="0"/>
                                  </p:stCondLst>
                                  <p:childTnLst>
                                    <p:set>
                                      <p:cBhvr>
                                        <p:cTn id="56" dur="1" fill="hold">
                                          <p:stCondLst>
                                            <p:cond delay="0"/>
                                          </p:stCondLst>
                                        </p:cTn>
                                        <p:tgtEl>
                                          <p:spTgt spid="50">
                                            <p:graphicEl>
                                              <a:dgm id="{496C31A1-E5C0-48AD-8FEF-392A5809BE51}"/>
                                            </p:graphicEl>
                                          </p:spTgt>
                                        </p:tgtEl>
                                        <p:attrNameLst>
                                          <p:attrName>style.visibility</p:attrName>
                                        </p:attrNameLst>
                                      </p:cBhvr>
                                      <p:to>
                                        <p:strVal val="visible"/>
                                      </p:to>
                                    </p:set>
                                    <p:animEffect transition="in" filter="fade">
                                      <p:cBhvr>
                                        <p:cTn id="57" dur="1000"/>
                                        <p:tgtEl>
                                          <p:spTgt spid="50">
                                            <p:graphicEl>
                                              <a:dgm id="{496C31A1-E5C0-48AD-8FEF-392A5809BE51}"/>
                                            </p:graphicEl>
                                          </p:spTgt>
                                        </p:tgtEl>
                                      </p:cBhvr>
                                    </p:animEffect>
                                    <p:anim calcmode="lin" valueType="num">
                                      <p:cBhvr>
                                        <p:cTn id="58" dur="1000" fill="hold"/>
                                        <p:tgtEl>
                                          <p:spTgt spid="50">
                                            <p:graphicEl>
                                              <a:dgm id="{496C31A1-E5C0-48AD-8FEF-392A5809BE51}"/>
                                            </p:graphicEl>
                                          </p:spTgt>
                                        </p:tgtEl>
                                        <p:attrNameLst>
                                          <p:attrName>ppt_x</p:attrName>
                                        </p:attrNameLst>
                                      </p:cBhvr>
                                      <p:tavLst>
                                        <p:tav tm="0">
                                          <p:val>
                                            <p:strVal val="#ppt_x"/>
                                          </p:val>
                                        </p:tav>
                                        <p:tav tm="100000">
                                          <p:val>
                                            <p:strVal val="#ppt_x"/>
                                          </p:val>
                                        </p:tav>
                                      </p:tavLst>
                                    </p:anim>
                                    <p:anim calcmode="lin" valueType="num">
                                      <p:cBhvr>
                                        <p:cTn id="59" dur="1000" fill="hold"/>
                                        <p:tgtEl>
                                          <p:spTgt spid="50">
                                            <p:graphicEl>
                                              <a:dgm id="{496C31A1-E5C0-48AD-8FEF-392A5809BE51}"/>
                                            </p:graphicEl>
                                          </p:spTgt>
                                        </p:tgtEl>
                                        <p:attrNameLst>
                                          <p:attrName>ppt_y</p:attrName>
                                        </p:attrNameLst>
                                      </p:cBhvr>
                                      <p:tavLst>
                                        <p:tav tm="0">
                                          <p:val>
                                            <p:strVal val="#ppt_y-.1"/>
                                          </p:val>
                                        </p:tav>
                                        <p:tav tm="100000">
                                          <p:val>
                                            <p:strVal val="#ppt_y"/>
                                          </p:val>
                                        </p:tav>
                                      </p:tavLst>
                                    </p:anim>
                                  </p:childTnLst>
                                </p:cTn>
                              </p:par>
                              <p:par>
                                <p:cTn id="60" presetID="47" presetClass="entr" presetSubtype="0" fill="hold" grpId="0" nodeType="withEffect">
                                  <p:stCondLst>
                                    <p:cond delay="0"/>
                                  </p:stCondLst>
                                  <p:childTnLst>
                                    <p:set>
                                      <p:cBhvr>
                                        <p:cTn id="61" dur="1" fill="hold">
                                          <p:stCondLst>
                                            <p:cond delay="0"/>
                                          </p:stCondLst>
                                        </p:cTn>
                                        <p:tgtEl>
                                          <p:spTgt spid="50">
                                            <p:graphicEl>
                                              <a:dgm id="{5A3B2577-F961-463B-B448-74101EA8B039}"/>
                                            </p:graphicEl>
                                          </p:spTgt>
                                        </p:tgtEl>
                                        <p:attrNameLst>
                                          <p:attrName>style.visibility</p:attrName>
                                        </p:attrNameLst>
                                      </p:cBhvr>
                                      <p:to>
                                        <p:strVal val="visible"/>
                                      </p:to>
                                    </p:set>
                                    <p:animEffect transition="in" filter="fade">
                                      <p:cBhvr>
                                        <p:cTn id="62" dur="1000"/>
                                        <p:tgtEl>
                                          <p:spTgt spid="50">
                                            <p:graphicEl>
                                              <a:dgm id="{5A3B2577-F961-463B-B448-74101EA8B039}"/>
                                            </p:graphicEl>
                                          </p:spTgt>
                                        </p:tgtEl>
                                      </p:cBhvr>
                                    </p:animEffect>
                                    <p:anim calcmode="lin" valueType="num">
                                      <p:cBhvr>
                                        <p:cTn id="63" dur="1000" fill="hold"/>
                                        <p:tgtEl>
                                          <p:spTgt spid="50">
                                            <p:graphicEl>
                                              <a:dgm id="{5A3B2577-F961-463B-B448-74101EA8B039}"/>
                                            </p:graphicEl>
                                          </p:spTgt>
                                        </p:tgtEl>
                                        <p:attrNameLst>
                                          <p:attrName>ppt_x</p:attrName>
                                        </p:attrNameLst>
                                      </p:cBhvr>
                                      <p:tavLst>
                                        <p:tav tm="0">
                                          <p:val>
                                            <p:strVal val="#ppt_x"/>
                                          </p:val>
                                        </p:tav>
                                        <p:tav tm="100000">
                                          <p:val>
                                            <p:strVal val="#ppt_x"/>
                                          </p:val>
                                        </p:tav>
                                      </p:tavLst>
                                    </p:anim>
                                    <p:anim calcmode="lin" valueType="num">
                                      <p:cBhvr>
                                        <p:cTn id="64" dur="1000" fill="hold"/>
                                        <p:tgtEl>
                                          <p:spTgt spid="50">
                                            <p:graphicEl>
                                              <a:dgm id="{5A3B2577-F961-463B-B448-74101EA8B039}"/>
                                            </p:graphicEl>
                                          </p:spTgt>
                                        </p:tgtEl>
                                        <p:attrNameLst>
                                          <p:attrName>ppt_y</p:attrName>
                                        </p:attrNameLst>
                                      </p:cBhvr>
                                      <p:tavLst>
                                        <p:tav tm="0">
                                          <p:val>
                                            <p:strVal val="#ppt_y-.1"/>
                                          </p:val>
                                        </p:tav>
                                        <p:tav tm="100000">
                                          <p:val>
                                            <p:strVal val="#ppt_y"/>
                                          </p:val>
                                        </p:tav>
                                      </p:tavLst>
                                    </p:anim>
                                  </p:childTnLst>
                                </p:cTn>
                              </p:par>
                              <p:par>
                                <p:cTn id="65" presetID="47" presetClass="entr" presetSubtype="0" fill="hold" grpId="0" nodeType="withEffect">
                                  <p:stCondLst>
                                    <p:cond delay="0"/>
                                  </p:stCondLst>
                                  <p:childTnLst>
                                    <p:set>
                                      <p:cBhvr>
                                        <p:cTn id="66" dur="1" fill="hold">
                                          <p:stCondLst>
                                            <p:cond delay="0"/>
                                          </p:stCondLst>
                                        </p:cTn>
                                        <p:tgtEl>
                                          <p:spTgt spid="50">
                                            <p:graphicEl>
                                              <a:dgm id="{EE616245-695B-4B0C-B6E6-EBE12144824D}"/>
                                            </p:graphicEl>
                                          </p:spTgt>
                                        </p:tgtEl>
                                        <p:attrNameLst>
                                          <p:attrName>style.visibility</p:attrName>
                                        </p:attrNameLst>
                                      </p:cBhvr>
                                      <p:to>
                                        <p:strVal val="visible"/>
                                      </p:to>
                                    </p:set>
                                    <p:animEffect transition="in" filter="fade">
                                      <p:cBhvr>
                                        <p:cTn id="67" dur="1000"/>
                                        <p:tgtEl>
                                          <p:spTgt spid="50">
                                            <p:graphicEl>
                                              <a:dgm id="{EE616245-695B-4B0C-B6E6-EBE12144824D}"/>
                                            </p:graphicEl>
                                          </p:spTgt>
                                        </p:tgtEl>
                                      </p:cBhvr>
                                    </p:animEffect>
                                    <p:anim calcmode="lin" valueType="num">
                                      <p:cBhvr>
                                        <p:cTn id="68" dur="1000" fill="hold"/>
                                        <p:tgtEl>
                                          <p:spTgt spid="50">
                                            <p:graphicEl>
                                              <a:dgm id="{EE616245-695B-4B0C-B6E6-EBE12144824D}"/>
                                            </p:graphicEl>
                                          </p:spTgt>
                                        </p:tgtEl>
                                        <p:attrNameLst>
                                          <p:attrName>ppt_x</p:attrName>
                                        </p:attrNameLst>
                                      </p:cBhvr>
                                      <p:tavLst>
                                        <p:tav tm="0">
                                          <p:val>
                                            <p:strVal val="#ppt_x"/>
                                          </p:val>
                                        </p:tav>
                                        <p:tav tm="100000">
                                          <p:val>
                                            <p:strVal val="#ppt_x"/>
                                          </p:val>
                                        </p:tav>
                                      </p:tavLst>
                                    </p:anim>
                                    <p:anim calcmode="lin" valueType="num">
                                      <p:cBhvr>
                                        <p:cTn id="69" dur="1000" fill="hold"/>
                                        <p:tgtEl>
                                          <p:spTgt spid="50">
                                            <p:graphicEl>
                                              <a:dgm id="{EE616245-695B-4B0C-B6E6-EBE12144824D}"/>
                                            </p:graphicEl>
                                          </p:spTgt>
                                        </p:tgtEl>
                                        <p:attrNameLst>
                                          <p:attrName>ppt_y</p:attrName>
                                        </p:attrNameLst>
                                      </p:cBhvr>
                                      <p:tavLst>
                                        <p:tav tm="0">
                                          <p:val>
                                            <p:strVal val="#ppt_y-.1"/>
                                          </p:val>
                                        </p:tav>
                                        <p:tav tm="100000">
                                          <p:val>
                                            <p:strVal val="#ppt_y"/>
                                          </p:val>
                                        </p:tav>
                                      </p:tavLst>
                                    </p:anim>
                                  </p:childTnLst>
                                </p:cTn>
                              </p:par>
                              <p:par>
                                <p:cTn id="70" presetID="47" presetClass="entr" presetSubtype="0" fill="hold" grpId="0" nodeType="withEffect">
                                  <p:stCondLst>
                                    <p:cond delay="0"/>
                                  </p:stCondLst>
                                  <p:childTnLst>
                                    <p:set>
                                      <p:cBhvr>
                                        <p:cTn id="71" dur="1" fill="hold">
                                          <p:stCondLst>
                                            <p:cond delay="0"/>
                                          </p:stCondLst>
                                        </p:cTn>
                                        <p:tgtEl>
                                          <p:spTgt spid="50">
                                            <p:graphicEl>
                                              <a:dgm id="{B1610D3D-68C2-48E7-B922-148B2A831695}"/>
                                            </p:graphicEl>
                                          </p:spTgt>
                                        </p:tgtEl>
                                        <p:attrNameLst>
                                          <p:attrName>style.visibility</p:attrName>
                                        </p:attrNameLst>
                                      </p:cBhvr>
                                      <p:to>
                                        <p:strVal val="visible"/>
                                      </p:to>
                                    </p:set>
                                    <p:animEffect transition="in" filter="fade">
                                      <p:cBhvr>
                                        <p:cTn id="72" dur="1000"/>
                                        <p:tgtEl>
                                          <p:spTgt spid="50">
                                            <p:graphicEl>
                                              <a:dgm id="{B1610D3D-68C2-48E7-B922-148B2A831695}"/>
                                            </p:graphicEl>
                                          </p:spTgt>
                                        </p:tgtEl>
                                      </p:cBhvr>
                                    </p:animEffect>
                                    <p:anim calcmode="lin" valueType="num">
                                      <p:cBhvr>
                                        <p:cTn id="73" dur="1000" fill="hold"/>
                                        <p:tgtEl>
                                          <p:spTgt spid="50">
                                            <p:graphicEl>
                                              <a:dgm id="{B1610D3D-68C2-48E7-B922-148B2A831695}"/>
                                            </p:graphicEl>
                                          </p:spTgt>
                                        </p:tgtEl>
                                        <p:attrNameLst>
                                          <p:attrName>ppt_x</p:attrName>
                                        </p:attrNameLst>
                                      </p:cBhvr>
                                      <p:tavLst>
                                        <p:tav tm="0">
                                          <p:val>
                                            <p:strVal val="#ppt_x"/>
                                          </p:val>
                                        </p:tav>
                                        <p:tav tm="100000">
                                          <p:val>
                                            <p:strVal val="#ppt_x"/>
                                          </p:val>
                                        </p:tav>
                                      </p:tavLst>
                                    </p:anim>
                                    <p:anim calcmode="lin" valueType="num">
                                      <p:cBhvr>
                                        <p:cTn id="74" dur="1000" fill="hold"/>
                                        <p:tgtEl>
                                          <p:spTgt spid="50">
                                            <p:graphicEl>
                                              <a:dgm id="{B1610D3D-68C2-48E7-B922-148B2A831695}"/>
                                            </p:graphicEl>
                                          </p:spTgt>
                                        </p:tgtEl>
                                        <p:attrNameLst>
                                          <p:attrName>ppt_y</p:attrName>
                                        </p:attrNameLst>
                                      </p:cBhvr>
                                      <p:tavLst>
                                        <p:tav tm="0">
                                          <p:val>
                                            <p:strVal val="#ppt_y-.1"/>
                                          </p:val>
                                        </p:tav>
                                        <p:tav tm="100000">
                                          <p:val>
                                            <p:strVal val="#ppt_y"/>
                                          </p:val>
                                        </p:tav>
                                      </p:tavLst>
                                    </p:anim>
                                  </p:childTnLst>
                                </p:cTn>
                              </p:par>
                              <p:par>
                                <p:cTn id="75" presetID="47" presetClass="entr" presetSubtype="0" fill="hold" grpId="0" nodeType="withEffect">
                                  <p:stCondLst>
                                    <p:cond delay="0"/>
                                  </p:stCondLst>
                                  <p:childTnLst>
                                    <p:set>
                                      <p:cBhvr>
                                        <p:cTn id="76" dur="1" fill="hold">
                                          <p:stCondLst>
                                            <p:cond delay="0"/>
                                          </p:stCondLst>
                                        </p:cTn>
                                        <p:tgtEl>
                                          <p:spTgt spid="50">
                                            <p:graphicEl>
                                              <a:dgm id="{47CD4F6D-0ECD-4C0E-A6EE-90015F22EAB5}"/>
                                            </p:graphicEl>
                                          </p:spTgt>
                                        </p:tgtEl>
                                        <p:attrNameLst>
                                          <p:attrName>style.visibility</p:attrName>
                                        </p:attrNameLst>
                                      </p:cBhvr>
                                      <p:to>
                                        <p:strVal val="visible"/>
                                      </p:to>
                                    </p:set>
                                    <p:animEffect transition="in" filter="fade">
                                      <p:cBhvr>
                                        <p:cTn id="77" dur="1000"/>
                                        <p:tgtEl>
                                          <p:spTgt spid="50">
                                            <p:graphicEl>
                                              <a:dgm id="{47CD4F6D-0ECD-4C0E-A6EE-90015F22EAB5}"/>
                                            </p:graphicEl>
                                          </p:spTgt>
                                        </p:tgtEl>
                                      </p:cBhvr>
                                    </p:animEffect>
                                    <p:anim calcmode="lin" valueType="num">
                                      <p:cBhvr>
                                        <p:cTn id="78" dur="1000" fill="hold"/>
                                        <p:tgtEl>
                                          <p:spTgt spid="50">
                                            <p:graphicEl>
                                              <a:dgm id="{47CD4F6D-0ECD-4C0E-A6EE-90015F22EAB5}"/>
                                            </p:graphicEl>
                                          </p:spTgt>
                                        </p:tgtEl>
                                        <p:attrNameLst>
                                          <p:attrName>ppt_x</p:attrName>
                                        </p:attrNameLst>
                                      </p:cBhvr>
                                      <p:tavLst>
                                        <p:tav tm="0">
                                          <p:val>
                                            <p:strVal val="#ppt_x"/>
                                          </p:val>
                                        </p:tav>
                                        <p:tav tm="100000">
                                          <p:val>
                                            <p:strVal val="#ppt_x"/>
                                          </p:val>
                                        </p:tav>
                                      </p:tavLst>
                                    </p:anim>
                                    <p:anim calcmode="lin" valueType="num">
                                      <p:cBhvr>
                                        <p:cTn id="79" dur="1000" fill="hold"/>
                                        <p:tgtEl>
                                          <p:spTgt spid="50">
                                            <p:graphicEl>
                                              <a:dgm id="{47CD4F6D-0ECD-4C0E-A6EE-90015F22EAB5}"/>
                                            </p:graphicEl>
                                          </p:spTgt>
                                        </p:tgtEl>
                                        <p:attrNameLst>
                                          <p:attrName>ppt_y</p:attrName>
                                        </p:attrNameLst>
                                      </p:cBhvr>
                                      <p:tavLst>
                                        <p:tav tm="0">
                                          <p:val>
                                            <p:strVal val="#ppt_y-.1"/>
                                          </p:val>
                                        </p:tav>
                                        <p:tav tm="100000">
                                          <p:val>
                                            <p:strVal val="#ppt_y"/>
                                          </p:val>
                                        </p:tav>
                                      </p:tavLst>
                                    </p:anim>
                                  </p:childTnLst>
                                </p:cTn>
                              </p:par>
                              <p:par>
                                <p:cTn id="80" presetID="47" presetClass="entr" presetSubtype="0" fill="hold" grpId="0" nodeType="withEffect">
                                  <p:stCondLst>
                                    <p:cond delay="0"/>
                                  </p:stCondLst>
                                  <p:childTnLst>
                                    <p:set>
                                      <p:cBhvr>
                                        <p:cTn id="81" dur="1" fill="hold">
                                          <p:stCondLst>
                                            <p:cond delay="0"/>
                                          </p:stCondLst>
                                        </p:cTn>
                                        <p:tgtEl>
                                          <p:spTgt spid="50">
                                            <p:graphicEl>
                                              <a:dgm id="{243C0659-9036-47F4-92FC-54747A2A497C}"/>
                                            </p:graphicEl>
                                          </p:spTgt>
                                        </p:tgtEl>
                                        <p:attrNameLst>
                                          <p:attrName>style.visibility</p:attrName>
                                        </p:attrNameLst>
                                      </p:cBhvr>
                                      <p:to>
                                        <p:strVal val="visible"/>
                                      </p:to>
                                    </p:set>
                                    <p:animEffect transition="in" filter="fade">
                                      <p:cBhvr>
                                        <p:cTn id="82" dur="1000"/>
                                        <p:tgtEl>
                                          <p:spTgt spid="50">
                                            <p:graphicEl>
                                              <a:dgm id="{243C0659-9036-47F4-92FC-54747A2A497C}"/>
                                            </p:graphicEl>
                                          </p:spTgt>
                                        </p:tgtEl>
                                      </p:cBhvr>
                                    </p:animEffect>
                                    <p:anim calcmode="lin" valueType="num">
                                      <p:cBhvr>
                                        <p:cTn id="83" dur="1000" fill="hold"/>
                                        <p:tgtEl>
                                          <p:spTgt spid="50">
                                            <p:graphicEl>
                                              <a:dgm id="{243C0659-9036-47F4-92FC-54747A2A497C}"/>
                                            </p:graphicEl>
                                          </p:spTgt>
                                        </p:tgtEl>
                                        <p:attrNameLst>
                                          <p:attrName>ppt_x</p:attrName>
                                        </p:attrNameLst>
                                      </p:cBhvr>
                                      <p:tavLst>
                                        <p:tav tm="0">
                                          <p:val>
                                            <p:strVal val="#ppt_x"/>
                                          </p:val>
                                        </p:tav>
                                        <p:tav tm="100000">
                                          <p:val>
                                            <p:strVal val="#ppt_x"/>
                                          </p:val>
                                        </p:tav>
                                      </p:tavLst>
                                    </p:anim>
                                    <p:anim calcmode="lin" valueType="num">
                                      <p:cBhvr>
                                        <p:cTn id="84" dur="1000" fill="hold"/>
                                        <p:tgtEl>
                                          <p:spTgt spid="50">
                                            <p:graphicEl>
                                              <a:dgm id="{243C0659-9036-47F4-92FC-54747A2A497C}"/>
                                            </p:graphicEl>
                                          </p:spTgt>
                                        </p:tgtEl>
                                        <p:attrNameLst>
                                          <p:attrName>ppt_y</p:attrName>
                                        </p:attrNameLst>
                                      </p:cBhvr>
                                      <p:tavLst>
                                        <p:tav tm="0">
                                          <p:val>
                                            <p:strVal val="#ppt_y-.1"/>
                                          </p:val>
                                        </p:tav>
                                        <p:tav tm="100000">
                                          <p:val>
                                            <p:strVal val="#ppt_y"/>
                                          </p:val>
                                        </p:tav>
                                      </p:tavLst>
                                    </p:anim>
                                  </p:childTnLst>
                                </p:cTn>
                              </p:par>
                              <p:par>
                                <p:cTn id="85" presetID="47" presetClass="entr" presetSubtype="0" fill="hold" grpId="0" nodeType="withEffect">
                                  <p:stCondLst>
                                    <p:cond delay="0"/>
                                  </p:stCondLst>
                                  <p:childTnLst>
                                    <p:set>
                                      <p:cBhvr>
                                        <p:cTn id="86" dur="1" fill="hold">
                                          <p:stCondLst>
                                            <p:cond delay="0"/>
                                          </p:stCondLst>
                                        </p:cTn>
                                        <p:tgtEl>
                                          <p:spTgt spid="50">
                                            <p:graphicEl>
                                              <a:dgm id="{39EE4F20-D18E-4178-96D5-6B6297BA74D9}"/>
                                            </p:graphicEl>
                                          </p:spTgt>
                                        </p:tgtEl>
                                        <p:attrNameLst>
                                          <p:attrName>style.visibility</p:attrName>
                                        </p:attrNameLst>
                                      </p:cBhvr>
                                      <p:to>
                                        <p:strVal val="visible"/>
                                      </p:to>
                                    </p:set>
                                    <p:animEffect transition="in" filter="fade">
                                      <p:cBhvr>
                                        <p:cTn id="87" dur="1000"/>
                                        <p:tgtEl>
                                          <p:spTgt spid="50">
                                            <p:graphicEl>
                                              <a:dgm id="{39EE4F20-D18E-4178-96D5-6B6297BA74D9}"/>
                                            </p:graphicEl>
                                          </p:spTgt>
                                        </p:tgtEl>
                                      </p:cBhvr>
                                    </p:animEffect>
                                    <p:anim calcmode="lin" valueType="num">
                                      <p:cBhvr>
                                        <p:cTn id="88" dur="1000" fill="hold"/>
                                        <p:tgtEl>
                                          <p:spTgt spid="50">
                                            <p:graphicEl>
                                              <a:dgm id="{39EE4F20-D18E-4178-96D5-6B6297BA74D9}"/>
                                            </p:graphicEl>
                                          </p:spTgt>
                                        </p:tgtEl>
                                        <p:attrNameLst>
                                          <p:attrName>ppt_x</p:attrName>
                                        </p:attrNameLst>
                                      </p:cBhvr>
                                      <p:tavLst>
                                        <p:tav tm="0">
                                          <p:val>
                                            <p:strVal val="#ppt_x"/>
                                          </p:val>
                                        </p:tav>
                                        <p:tav tm="100000">
                                          <p:val>
                                            <p:strVal val="#ppt_x"/>
                                          </p:val>
                                        </p:tav>
                                      </p:tavLst>
                                    </p:anim>
                                    <p:anim calcmode="lin" valueType="num">
                                      <p:cBhvr>
                                        <p:cTn id="89" dur="1000" fill="hold"/>
                                        <p:tgtEl>
                                          <p:spTgt spid="50">
                                            <p:graphicEl>
                                              <a:dgm id="{39EE4F20-D18E-4178-96D5-6B6297BA74D9}"/>
                                            </p:graphicEl>
                                          </p:spTgt>
                                        </p:tgtEl>
                                        <p:attrNameLst>
                                          <p:attrName>ppt_y</p:attrName>
                                        </p:attrNameLst>
                                      </p:cBhvr>
                                      <p:tavLst>
                                        <p:tav tm="0">
                                          <p:val>
                                            <p:strVal val="#ppt_y-.1"/>
                                          </p:val>
                                        </p:tav>
                                        <p:tav tm="100000">
                                          <p:val>
                                            <p:strVal val="#ppt_y"/>
                                          </p:val>
                                        </p:tav>
                                      </p:tavLst>
                                    </p:anim>
                                  </p:childTnLst>
                                </p:cTn>
                              </p:par>
                              <p:par>
                                <p:cTn id="90" presetID="47" presetClass="entr" presetSubtype="0" fill="hold" grpId="0" nodeType="withEffect">
                                  <p:stCondLst>
                                    <p:cond delay="0"/>
                                  </p:stCondLst>
                                  <p:childTnLst>
                                    <p:set>
                                      <p:cBhvr>
                                        <p:cTn id="91" dur="1" fill="hold">
                                          <p:stCondLst>
                                            <p:cond delay="0"/>
                                          </p:stCondLst>
                                        </p:cTn>
                                        <p:tgtEl>
                                          <p:spTgt spid="50">
                                            <p:graphicEl>
                                              <a:dgm id="{728499CB-13FE-4D10-A73F-0425FF1C3A89}"/>
                                            </p:graphicEl>
                                          </p:spTgt>
                                        </p:tgtEl>
                                        <p:attrNameLst>
                                          <p:attrName>style.visibility</p:attrName>
                                        </p:attrNameLst>
                                      </p:cBhvr>
                                      <p:to>
                                        <p:strVal val="visible"/>
                                      </p:to>
                                    </p:set>
                                    <p:animEffect transition="in" filter="fade">
                                      <p:cBhvr>
                                        <p:cTn id="92" dur="1000"/>
                                        <p:tgtEl>
                                          <p:spTgt spid="50">
                                            <p:graphicEl>
                                              <a:dgm id="{728499CB-13FE-4D10-A73F-0425FF1C3A89}"/>
                                            </p:graphicEl>
                                          </p:spTgt>
                                        </p:tgtEl>
                                      </p:cBhvr>
                                    </p:animEffect>
                                    <p:anim calcmode="lin" valueType="num">
                                      <p:cBhvr>
                                        <p:cTn id="93" dur="1000" fill="hold"/>
                                        <p:tgtEl>
                                          <p:spTgt spid="50">
                                            <p:graphicEl>
                                              <a:dgm id="{728499CB-13FE-4D10-A73F-0425FF1C3A89}"/>
                                            </p:graphicEl>
                                          </p:spTgt>
                                        </p:tgtEl>
                                        <p:attrNameLst>
                                          <p:attrName>ppt_x</p:attrName>
                                        </p:attrNameLst>
                                      </p:cBhvr>
                                      <p:tavLst>
                                        <p:tav tm="0">
                                          <p:val>
                                            <p:strVal val="#ppt_x"/>
                                          </p:val>
                                        </p:tav>
                                        <p:tav tm="100000">
                                          <p:val>
                                            <p:strVal val="#ppt_x"/>
                                          </p:val>
                                        </p:tav>
                                      </p:tavLst>
                                    </p:anim>
                                    <p:anim calcmode="lin" valueType="num">
                                      <p:cBhvr>
                                        <p:cTn id="94" dur="1000" fill="hold"/>
                                        <p:tgtEl>
                                          <p:spTgt spid="50">
                                            <p:graphicEl>
                                              <a:dgm id="{728499CB-13FE-4D10-A73F-0425FF1C3A89}"/>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9" grpId="0">
        <p:bldSub>
          <a:bldDgm/>
        </p:bldSub>
      </p:bldGraphic>
      <p:bldGraphic spid="50" grpId="0">
        <p:bldSub>
          <a:bldDgm/>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3000"/>
            <a:lum/>
          </a:blip>
          <a:srcRect/>
          <a:stretch>
            <a:fillRect l="-6000" r="-6000"/>
          </a:stretch>
        </a:blipFill>
        <a:effectLst/>
      </p:bgPr>
    </p:bg>
    <p:spTree>
      <p:nvGrpSpPr>
        <p:cNvPr id="1" name="">
          <a:extLst>
            <a:ext uri="{FF2B5EF4-FFF2-40B4-BE49-F238E27FC236}">
              <a16:creationId xmlns:a16="http://schemas.microsoft.com/office/drawing/2014/main" id="{3ADEEA6B-A7F6-6F56-C000-AC1CF0931D3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8BBBB9F-0BD7-AA54-11C5-BF51FD368122}"/>
              </a:ext>
            </a:extLst>
          </p:cNvPr>
          <p:cNvSpPr txBox="1"/>
          <p:nvPr/>
        </p:nvSpPr>
        <p:spPr>
          <a:xfrm>
            <a:off x="4992915" y="-1"/>
            <a:ext cx="2206171" cy="523220"/>
          </a:xfrm>
          <a:prstGeom prst="rect">
            <a:avLst/>
          </a:prstGeom>
          <a:noFill/>
        </p:spPr>
        <p:txBody>
          <a:bodyPr wrap="square">
            <a:spAutoFit/>
          </a:bodyPr>
          <a:lstStyle/>
          <a:p>
            <a:r>
              <a:rPr lang="en-GB" sz="2800" b="1" dirty="0">
                <a:latin typeface="Arial" panose="020B0604020202020204" pitchFamily="34" charset="0"/>
                <a:cs typeface="Arial" panose="020B0604020202020204" pitchFamily="34" charset="0"/>
              </a:rPr>
              <a:t>Conclusion</a:t>
            </a:r>
          </a:p>
        </p:txBody>
      </p:sp>
      <p:sp>
        <p:nvSpPr>
          <p:cNvPr id="2" name="TextBox 1">
            <a:extLst>
              <a:ext uri="{FF2B5EF4-FFF2-40B4-BE49-F238E27FC236}">
                <a16:creationId xmlns:a16="http://schemas.microsoft.com/office/drawing/2014/main" id="{8A05EB42-FFDB-DC01-F891-7A3ECAF10EAA}"/>
              </a:ext>
            </a:extLst>
          </p:cNvPr>
          <p:cNvSpPr txBox="1"/>
          <p:nvPr/>
        </p:nvSpPr>
        <p:spPr>
          <a:xfrm>
            <a:off x="319314" y="920621"/>
            <a:ext cx="11553372" cy="4190314"/>
          </a:xfrm>
          <a:prstGeom prst="rect">
            <a:avLst/>
          </a:prstGeom>
          <a:noFill/>
        </p:spPr>
        <p:txBody>
          <a:bodyPr wrap="square" rtlCol="0">
            <a:spAutoFit/>
          </a:bodyPr>
          <a:lstStyle/>
          <a:p>
            <a:pPr algn="just">
              <a:lnSpc>
                <a:spcPct val="150000"/>
              </a:lnSpc>
            </a:pPr>
            <a:r>
              <a:rPr lang="en-GB" sz="2000" dirty="0">
                <a:latin typeface="Arial" panose="020B0604020202020204" pitchFamily="34" charset="0"/>
                <a:cs typeface="Arial" panose="020B0604020202020204" pitchFamily="34" charset="0"/>
              </a:rPr>
              <a:t>This presentation outlined a structured recruitment strategy for the Risk Investment Analyst role, aligning technical precision with West Brom’s member-first values. Through job analysis and person specification, we identified key competencies such as analytical rigour and collaborative communication (Mullins and McLean, 2019). Structured, behavioural, and panel interviews were selected to assess these dimensions effectively (Campion et al., 2006). Performance alignment and fairness were central to the interview design, supporting long-term organisational goals (Armstrong, 2022). The hybrid format approach was recommended because it has a balance of depth and availability and ensures that the selected candidate is technically capable and ethically consistent (Hutchinson, 2013).</a:t>
            </a:r>
          </a:p>
        </p:txBody>
      </p:sp>
    </p:spTree>
    <p:extLst>
      <p:ext uri="{BB962C8B-B14F-4D97-AF65-F5344CB8AC3E}">
        <p14:creationId xmlns:p14="http://schemas.microsoft.com/office/powerpoint/2010/main" val="1367233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3000"/>
            <a:lum/>
          </a:blip>
          <a:srcRect/>
          <a:stretch>
            <a:fillRect l="-6000" r="-6000"/>
          </a:stretch>
        </a:blipFill>
        <a:effectLst/>
      </p:bgPr>
    </p:bg>
    <p:spTree>
      <p:nvGrpSpPr>
        <p:cNvPr id="1" name="">
          <a:extLst>
            <a:ext uri="{FF2B5EF4-FFF2-40B4-BE49-F238E27FC236}">
              <a16:creationId xmlns:a16="http://schemas.microsoft.com/office/drawing/2014/main" id="{29C36D06-8F6C-462F-0AC9-D631F8E83FD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3496A2A3-FA5C-3236-8F25-E6465012DC5F}"/>
              </a:ext>
            </a:extLst>
          </p:cNvPr>
          <p:cNvSpPr txBox="1"/>
          <p:nvPr/>
        </p:nvSpPr>
        <p:spPr>
          <a:xfrm>
            <a:off x="4992915" y="-1"/>
            <a:ext cx="2206171" cy="523220"/>
          </a:xfrm>
          <a:prstGeom prst="rect">
            <a:avLst/>
          </a:prstGeom>
          <a:noFill/>
        </p:spPr>
        <p:txBody>
          <a:bodyPr wrap="square">
            <a:spAutoFit/>
          </a:bodyPr>
          <a:lstStyle/>
          <a:p>
            <a:r>
              <a:rPr lang="en-GB" sz="2800" b="1" dirty="0">
                <a:latin typeface="Arial" panose="020B0604020202020204" pitchFamily="34" charset="0"/>
                <a:cs typeface="Arial" panose="020B0604020202020204" pitchFamily="34" charset="0"/>
              </a:rPr>
              <a:t>References</a:t>
            </a:r>
          </a:p>
        </p:txBody>
      </p:sp>
      <p:sp>
        <p:nvSpPr>
          <p:cNvPr id="2" name="TextBox 1">
            <a:extLst>
              <a:ext uri="{FF2B5EF4-FFF2-40B4-BE49-F238E27FC236}">
                <a16:creationId xmlns:a16="http://schemas.microsoft.com/office/drawing/2014/main" id="{7E208F62-0733-8290-498E-050DFBAB76AA}"/>
              </a:ext>
            </a:extLst>
          </p:cNvPr>
          <p:cNvSpPr txBox="1"/>
          <p:nvPr/>
        </p:nvSpPr>
        <p:spPr>
          <a:xfrm>
            <a:off x="319314" y="523219"/>
            <a:ext cx="11553372" cy="5693866"/>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	Armstrong, M. (2022) Armstrong's handbook of performance management: An evidence-based guide to performance leadership. London: Kogan Page.</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 	Armstrong, M. and Taylor, S. (2014) Armstrong's handbook of human resource management practice. 13th ed. London: Kogan Page.</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 	Campion, M.A., Palmer, D.K. and Campion, J.E. (2006) ‘A review of structure in the selection interview’, Personnel Psychology, 49(1), pp. 25–49. Available at: </a:t>
            </a:r>
            <a:r>
              <a:rPr lang="en-GB" sz="1400" dirty="0">
                <a:latin typeface="Arial" panose="020B0604020202020204" pitchFamily="34" charset="0"/>
                <a:cs typeface="Arial" panose="020B0604020202020204" pitchFamily="34" charset="0"/>
                <a:hlinkClick r:id="rId3"/>
              </a:rPr>
              <a:t>https://doi.org/10.1111/j.1744-6570.1997.tb00709.x</a:t>
            </a:r>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 	Gogua, L. (2024) ‘E-recruitment and Applicant Tracking System: New age of technology based applicant screening. Threat or opportunity?’, Journal of Human Resource Management, 7(2), pp. 45–59.</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 	Hutchinson, S. (2013) Performance management. London: Chartered Institute of Personnel and Development.</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 	Lahiri, K. and Yang, C. (2023) ‘Forecasting and stress testing with quantile vector autoregression’, Journal of Applied Econometrics, 38(6), pp. 839–853. Available at: </a:t>
            </a:r>
            <a:r>
              <a:rPr lang="en-GB" sz="1400" dirty="0">
                <a:latin typeface="Arial" panose="020B0604020202020204" pitchFamily="34" charset="0"/>
                <a:cs typeface="Arial" panose="020B0604020202020204" pitchFamily="34" charset="0"/>
                <a:hlinkClick r:id="rId4"/>
              </a:rPr>
              <a:t>https://doi.org/10.1002/jae.3009</a:t>
            </a:r>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 	Leatherbarrow, C. and Fletcher, J. (2019) Introduction to human resource management: a guide to HR in practice. 4th ed. London: Kogan Page.</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 	Mullins, L.J. and McLean, J.E. (2019) Organisational behaviour in the workplace. 12th ed. Harlow: Pearson Education Limited.</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 	Rees, W.D. (2015) Skills of management and leadership: managing people in organisations. London: Palgrave Macmillan.</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 	The West Brom (2024) Our Story. Available at: </a:t>
            </a:r>
            <a:r>
              <a:rPr lang="en-GB" sz="1400" dirty="0">
                <a:latin typeface="Arial" panose="020B0604020202020204" pitchFamily="34" charset="0"/>
                <a:cs typeface="Arial" panose="020B0604020202020204" pitchFamily="34" charset="0"/>
                <a:hlinkClick r:id="rId5"/>
              </a:rPr>
              <a:t>https://www.westbrom.co.uk/our-story</a:t>
            </a:r>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 	Wellington, P. (2011) Effective people management. London; Philadelphia: Kogan Page</a:t>
            </a:r>
          </a:p>
        </p:txBody>
      </p:sp>
    </p:spTree>
    <p:extLst>
      <p:ext uri="{BB962C8B-B14F-4D97-AF65-F5344CB8AC3E}">
        <p14:creationId xmlns:p14="http://schemas.microsoft.com/office/powerpoint/2010/main" val="895184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8410</TotalTime>
  <Words>1638</Words>
  <Application>Microsoft Office PowerPoint</Application>
  <PresentationFormat>Widescreen</PresentationFormat>
  <Paragraphs>142</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Maryna Zhzhonyhk</dc:creator>
  <cp:lastModifiedBy>Maryna Zhzhonyhk</cp:lastModifiedBy>
  <cp:revision>2</cp:revision>
  <dcterms:created xsi:type="dcterms:W3CDTF">2025-10-07T12:46:15Z</dcterms:created>
  <dcterms:modified xsi:type="dcterms:W3CDTF">2025-10-13T11:28:19Z</dcterms:modified>
</cp:coreProperties>
</file>