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15"/>
  </p:notesMasterIdLst>
  <p:sldIdLst>
    <p:sldId id="256" r:id="rId5"/>
    <p:sldId id="292" r:id="rId6"/>
    <p:sldId id="260" r:id="rId7"/>
    <p:sldId id="284" r:id="rId8"/>
    <p:sldId id="289" r:id="rId9"/>
    <p:sldId id="287" r:id="rId10"/>
    <p:sldId id="293" r:id="rId11"/>
    <p:sldId id="277" r:id="rId12"/>
    <p:sldId id="294" r:id="rId13"/>
    <p:sldId id="25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11/3/2021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11/3/2021</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11/3/2021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11/3/2021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11/3/2021</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455C987-ED28-46CA-ACFD-871FF101D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09530D1-E1B7-4679-A6ED-D82EB77AA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840" y="256540"/>
            <a:ext cx="11704320" cy="63652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BCB8372A-11C5-4BD2-B5FD-71DDEFADE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5896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1109980" y="4450079"/>
            <a:ext cx="9966960" cy="1008889"/>
          </a:xfrm>
        </p:spPr>
        <p:txBody>
          <a:bodyPr>
            <a:normAutofit/>
          </a:bodyPr>
          <a:lstStyle/>
          <a:p>
            <a:r>
              <a:rPr lang="en-US" sz="4000" dirty="0">
                <a:solidFill>
                  <a:schemeClr val="accent1"/>
                </a:solidFill>
              </a:rPr>
              <a:t>ECCS6001: Counselling Skills</a:t>
            </a:r>
            <a:br>
              <a:rPr lang="en-US" sz="4000" dirty="0">
                <a:solidFill>
                  <a:schemeClr val="accent1"/>
                </a:solidFill>
              </a:rPr>
            </a:br>
            <a:r>
              <a:rPr lang="en-US" sz="2200" dirty="0">
                <a:solidFill>
                  <a:schemeClr val="accent1"/>
                </a:solidFill>
              </a:rPr>
              <a:t>Module Lead: Andrea Williams</a:t>
            </a:r>
          </a:p>
        </p:txBody>
      </p:sp>
      <p:pic>
        <p:nvPicPr>
          <p:cNvPr id="5" name="Picture 4" descr="A close up of a green field">
            <a:extLst>
              <a:ext uri="{FF2B5EF4-FFF2-40B4-BE49-F238E27FC236}">
                <a16:creationId xmlns:a16="http://schemas.microsoft.com/office/drawing/2014/main" id="{4E312030-0DC2-4F76-9D84-36063902EC4D}"/>
              </a:ext>
            </a:extLst>
          </p:cNvPr>
          <p:cNvPicPr>
            <a:picLocks noChangeAspect="1"/>
          </p:cNvPicPr>
          <p:nvPr/>
        </p:nvPicPr>
        <p:blipFill rotWithShape="1">
          <a:blip r:embed="rId2"/>
          <a:srcRect t="21867" r="1" b="29770"/>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useBgFill="1">
        <p:nvSpPr>
          <p:cNvPr id="25" name="Rectangle 24">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505A593-55A0-4543-9951-55B3002D96C3}"/>
              </a:ext>
            </a:extLst>
          </p:cNvPr>
          <p:cNvSpPr>
            <a:spLocks noGrp="1"/>
          </p:cNvSpPr>
          <p:nvPr>
            <p:ph type="title"/>
          </p:nvPr>
        </p:nvSpPr>
        <p:spPr>
          <a:xfrm>
            <a:off x="8195138" y="857675"/>
            <a:ext cx="3113366" cy="3548188"/>
          </a:xfrm>
        </p:spPr>
        <p:txBody>
          <a:bodyPr vert="horz" lIns="91440" tIns="45720" rIns="91440" bIns="45720" rtlCol="0" anchor="b">
            <a:normAutofit fontScale="90000"/>
          </a:bodyPr>
          <a:lstStyle/>
          <a:p>
            <a:pPr lvl="0"/>
            <a:r>
              <a:rPr lang="en-US" sz="2400" b="1" cap="all" dirty="0">
                <a:solidFill>
                  <a:schemeClr val="accent1">
                    <a:lumMod val="20000"/>
                    <a:lumOff val="80000"/>
                  </a:schemeClr>
                </a:solidFill>
              </a:rPr>
              <a:t>Aims for Today:</a:t>
            </a:r>
            <a:br>
              <a:rPr lang="en-US" sz="2400" b="1" cap="all" dirty="0">
                <a:solidFill>
                  <a:schemeClr val="accent1">
                    <a:lumMod val="20000"/>
                    <a:lumOff val="80000"/>
                  </a:schemeClr>
                </a:solidFill>
              </a:rPr>
            </a:br>
            <a:br>
              <a:rPr lang="en-US" sz="2400" dirty="0">
                <a:solidFill>
                  <a:schemeClr val="accent1">
                    <a:lumMod val="20000"/>
                    <a:lumOff val="80000"/>
                  </a:schemeClr>
                </a:solidFill>
              </a:rPr>
            </a:br>
            <a:r>
              <a:rPr lang="en-US" sz="3100" dirty="0">
                <a:solidFill>
                  <a:schemeClr val="accent1">
                    <a:lumMod val="20000"/>
                    <a:lumOff val="80000"/>
                  </a:schemeClr>
                </a:solidFill>
              </a:rPr>
              <a:t>To explore:</a:t>
            </a:r>
            <a:br>
              <a:rPr lang="en-US" sz="3100" dirty="0">
                <a:solidFill>
                  <a:schemeClr val="accent1">
                    <a:lumMod val="20000"/>
                    <a:lumOff val="80000"/>
                  </a:schemeClr>
                </a:solidFill>
              </a:rPr>
            </a:br>
            <a:r>
              <a:rPr lang="en-US" sz="3100" dirty="0">
                <a:solidFill>
                  <a:schemeClr val="accent1">
                    <a:lumMod val="20000"/>
                    <a:lumOff val="80000"/>
                  </a:schemeClr>
                </a:solidFill>
              </a:rPr>
              <a:t>Advanced empathy</a:t>
            </a:r>
            <a:br>
              <a:rPr lang="en-US" sz="3100" dirty="0">
                <a:solidFill>
                  <a:schemeClr val="accent1">
                    <a:lumMod val="20000"/>
                    <a:lumOff val="80000"/>
                  </a:schemeClr>
                </a:solidFill>
              </a:rPr>
            </a:br>
            <a:r>
              <a:rPr lang="en-US" sz="3100" dirty="0">
                <a:solidFill>
                  <a:schemeClr val="accent1">
                    <a:lumMod val="20000"/>
                    <a:lumOff val="80000"/>
                  </a:schemeClr>
                </a:solidFill>
              </a:rPr>
              <a:t>Immediacy</a:t>
            </a:r>
            <a:br>
              <a:rPr lang="en-US" sz="3100" dirty="0">
                <a:solidFill>
                  <a:schemeClr val="accent1">
                    <a:lumMod val="20000"/>
                    <a:lumOff val="80000"/>
                  </a:schemeClr>
                </a:solidFill>
              </a:rPr>
            </a:br>
            <a:r>
              <a:rPr lang="en-US" sz="3100" dirty="0">
                <a:solidFill>
                  <a:schemeClr val="accent1">
                    <a:lumMod val="20000"/>
                    <a:lumOff val="80000"/>
                  </a:schemeClr>
                </a:solidFill>
              </a:rPr>
              <a:t>Helper Self-Disclosure</a:t>
            </a:r>
            <a:br>
              <a:rPr lang="en-US" sz="3100" dirty="0">
                <a:solidFill>
                  <a:schemeClr val="accent1">
                    <a:lumMod val="20000"/>
                    <a:lumOff val="80000"/>
                  </a:schemeClr>
                </a:solidFill>
              </a:rPr>
            </a:br>
            <a:endParaRPr lang="en-US" sz="3100" b="1" cap="all" dirty="0">
              <a:solidFill>
                <a:schemeClr val="accent1">
                  <a:lumMod val="20000"/>
                  <a:lumOff val="80000"/>
                </a:schemeClr>
              </a:solidFill>
            </a:endParaRPr>
          </a:p>
        </p:txBody>
      </p:sp>
      <p:pic>
        <p:nvPicPr>
          <p:cNvPr id="5" name="Content Placeholder 4" descr="Background pattern&#10;&#10;Description automatically generated">
            <a:extLst>
              <a:ext uri="{FF2B5EF4-FFF2-40B4-BE49-F238E27FC236}">
                <a16:creationId xmlns:a16="http://schemas.microsoft.com/office/drawing/2014/main" id="{32A725F6-B465-4317-9834-607291E37377}"/>
              </a:ext>
            </a:extLst>
          </p:cNvPr>
          <p:cNvPicPr>
            <a:picLocks noGrp="1" noChangeAspect="1"/>
          </p:cNvPicPr>
          <p:nvPr>
            <p:ph idx="1"/>
          </p:nvPr>
        </p:nvPicPr>
        <p:blipFill rotWithShape="1">
          <a:blip r:embed="rId2"/>
          <a:srcRect r="2350" b="-2"/>
          <a:stretch/>
        </p:blipFill>
        <p:spPr>
          <a:xfrm>
            <a:off x="872064" y="857675"/>
            <a:ext cx="6045576" cy="5140669"/>
          </a:xfrm>
          <a:prstGeom prst="rect">
            <a:avLst/>
          </a:prstGeom>
        </p:spPr>
      </p:pic>
    </p:spTree>
    <p:extLst>
      <p:ext uri="{BB962C8B-B14F-4D97-AF65-F5344CB8AC3E}">
        <p14:creationId xmlns:p14="http://schemas.microsoft.com/office/powerpoint/2010/main" val="1706264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br>
              <a:rPr lang="en-US" b="1"/>
            </a:br>
            <a:endParaRPr lang="en-US"/>
          </a:p>
        </p:txBody>
      </p:sp>
      <p:pic>
        <p:nvPicPr>
          <p:cNvPr id="5" name="Content Placeholder 4" descr="A close-up of people shaking hands&#10;&#10;Description automatically generated with medium confidence"/>
          <p:cNvPicPr>
            <a:picLocks noGrp="1" noChangeAspect="1"/>
          </p:cNvPicPr>
          <p:nvPr>
            <p:ph sz="half" idx="2"/>
          </p:nvPr>
        </p:nvPicPr>
        <p:blipFill rotWithShape="1">
          <a:blip r:embed="rId2"/>
          <a:srcRect l="21342" r="36058" b="-2"/>
          <a:stretch/>
        </p:blipFill>
        <p:spPr>
          <a:xfrm>
            <a:off x="223336" y="243840"/>
            <a:ext cx="3646837" cy="6377939"/>
          </a:xfrm>
          <a:prstGeom prst="rect">
            <a:avLst/>
          </a:prstGeom>
        </p:spPr>
      </p:pic>
      <p:sp>
        <p:nvSpPr>
          <p:cNvPr id="4" name="Content Placeholder 3">
            <a:extLst>
              <a:ext uri="{FF2B5EF4-FFF2-40B4-BE49-F238E27FC236}">
                <a16:creationId xmlns:a16="http://schemas.microsoft.com/office/drawing/2014/main" id="{854981F2-AA2E-4A63-A03B-4B07A03A393E}"/>
              </a:ext>
            </a:extLst>
          </p:cNvPr>
          <p:cNvSpPr>
            <a:spLocks noGrp="1"/>
          </p:cNvSpPr>
          <p:nvPr>
            <p:ph sz="half" idx="1"/>
          </p:nvPr>
        </p:nvSpPr>
        <p:spPr>
          <a:xfrm>
            <a:off x="4441783" y="1219200"/>
            <a:ext cx="6693061" cy="4876800"/>
          </a:xfrm>
        </p:spPr>
        <p:txBody>
          <a:bodyPr vert="horz" lIns="91440" tIns="45720" rIns="91440" bIns="45720" rtlCol="0">
            <a:normAutofit lnSpcReduction="10000"/>
          </a:bodyPr>
          <a:lstStyle/>
          <a:p>
            <a:r>
              <a:rPr lang="en-GB" sz="3200" b="1" dirty="0">
                <a:solidFill>
                  <a:schemeClr val="accent1">
                    <a:lumMod val="75000"/>
                  </a:schemeClr>
                </a:solidFill>
              </a:rPr>
              <a:t>How does ‘Immediacy assist the helping process?</a:t>
            </a:r>
          </a:p>
          <a:p>
            <a:r>
              <a:rPr lang="en-GB" sz="3200" dirty="0">
                <a:solidFill>
                  <a:schemeClr val="accent1">
                    <a:lumMod val="75000"/>
                  </a:schemeClr>
                </a:solidFill>
              </a:rPr>
              <a:t>Counsellor invites the client to look at what is happening between them </a:t>
            </a:r>
            <a:r>
              <a:rPr lang="en-GB" sz="3200" b="1" dirty="0">
                <a:solidFill>
                  <a:schemeClr val="accent1">
                    <a:lumMod val="75000"/>
                  </a:schemeClr>
                </a:solidFill>
              </a:rPr>
              <a:t>as it is happening.</a:t>
            </a:r>
          </a:p>
          <a:p>
            <a:r>
              <a:rPr lang="en-GB" sz="3200" dirty="0">
                <a:solidFill>
                  <a:schemeClr val="accent1">
                    <a:lumMod val="75000"/>
                  </a:schemeClr>
                </a:solidFill>
              </a:rPr>
              <a:t>Focuses on the here and now, in the moment, ‘you-me’ talk.</a:t>
            </a:r>
          </a:p>
          <a:p>
            <a:r>
              <a:rPr lang="en-GB" sz="3200" dirty="0">
                <a:solidFill>
                  <a:schemeClr val="accent1">
                    <a:lumMod val="75000"/>
                  </a:schemeClr>
                </a:solidFill>
              </a:rPr>
              <a:t>Clarifies what is going on between the counsellor and the client, puts it into words.</a:t>
            </a:r>
          </a:p>
          <a:p>
            <a:endParaRPr lang="en-US" dirty="0">
              <a:solidFill>
                <a:schemeClr val="accent1">
                  <a:lumMod val="75000"/>
                </a:schemeClr>
              </a:solidFill>
            </a:endParaRPr>
          </a:p>
        </p:txBody>
      </p:sp>
    </p:spTree>
    <p:extLst>
      <p:ext uri="{BB962C8B-B14F-4D97-AF65-F5344CB8AC3E}">
        <p14:creationId xmlns:p14="http://schemas.microsoft.com/office/powerpoint/2010/main" val="198586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accent1">
                    <a:lumMod val="75000"/>
                  </a:schemeClr>
                </a:solidFill>
              </a:rPr>
              <a:t>Immediacy</a:t>
            </a:r>
          </a:p>
        </p:txBody>
      </p:sp>
      <p:sp>
        <p:nvSpPr>
          <p:cNvPr id="3" name="Content Placeholder 2"/>
          <p:cNvSpPr>
            <a:spLocks noGrp="1"/>
          </p:cNvSpPr>
          <p:nvPr>
            <p:ph sz="half" idx="1"/>
          </p:nvPr>
        </p:nvSpPr>
        <p:spPr>
          <a:xfrm>
            <a:off x="753687" y="2155767"/>
            <a:ext cx="5144193" cy="3924992"/>
          </a:xfrm>
        </p:spPr>
        <p:txBody>
          <a:bodyPr>
            <a:normAutofit lnSpcReduction="10000"/>
          </a:bodyPr>
          <a:lstStyle/>
          <a:p>
            <a:r>
              <a:rPr lang="en-GB" sz="3200" dirty="0">
                <a:solidFill>
                  <a:schemeClr val="accent1">
                    <a:lumMod val="75000"/>
                  </a:schemeClr>
                </a:solidFill>
              </a:rPr>
              <a:t>Counsellor relationship is used as a model for testing and discovering.</a:t>
            </a:r>
          </a:p>
          <a:p>
            <a:r>
              <a:rPr lang="en-GB" sz="3200" dirty="0">
                <a:solidFill>
                  <a:schemeClr val="accent1">
                    <a:lumMod val="75000"/>
                  </a:schemeClr>
                </a:solidFill>
              </a:rPr>
              <a:t>Refers to feelings, possibly persistent ones, relevant to the client (i.e. not </a:t>
            </a:r>
            <a:r>
              <a:rPr lang="en-GB" sz="3200" b="1" dirty="0">
                <a:solidFill>
                  <a:schemeClr val="accent1">
                    <a:lumMod val="75000"/>
                  </a:schemeClr>
                </a:solidFill>
              </a:rPr>
              <a:t>all </a:t>
            </a:r>
            <a:r>
              <a:rPr lang="en-GB" sz="3200" dirty="0">
                <a:solidFill>
                  <a:schemeClr val="accent1">
                    <a:lumMod val="75000"/>
                  </a:schemeClr>
                </a:solidFill>
              </a:rPr>
              <a:t>Counsellor’s feelings and not feelings to do with Counsellor’s own issues).</a:t>
            </a:r>
          </a:p>
          <a:p>
            <a:pPr marL="45720" indent="0">
              <a:buNone/>
            </a:pPr>
            <a:endParaRPr lang="en-GB" dirty="0"/>
          </a:p>
        </p:txBody>
      </p:sp>
      <p:pic>
        <p:nvPicPr>
          <p:cNvPr id="6" name="Content Placeholder 5">
            <a:extLst>
              <a:ext uri="{FF2B5EF4-FFF2-40B4-BE49-F238E27FC236}">
                <a16:creationId xmlns:a16="http://schemas.microsoft.com/office/drawing/2014/main" id="{708668B2-7D01-4EAB-99C1-094F6B83E4EE}"/>
              </a:ext>
            </a:extLst>
          </p:cNvPr>
          <p:cNvPicPr>
            <a:picLocks noGrp="1" noChangeAspect="1"/>
          </p:cNvPicPr>
          <p:nvPr>
            <p:ph sz="half" idx="2"/>
          </p:nvPr>
        </p:nvPicPr>
        <p:blipFill>
          <a:blip r:embed="rId2"/>
          <a:stretch>
            <a:fillRect/>
          </a:stretch>
        </p:blipFill>
        <p:spPr>
          <a:xfrm>
            <a:off x="6394060" y="1653914"/>
            <a:ext cx="4754563" cy="3169708"/>
          </a:xfrm>
          <a:prstGeom prst="rect">
            <a:avLst/>
          </a:prstGeom>
        </p:spPr>
      </p:pic>
    </p:spTree>
    <p:extLst>
      <p:ext uri="{BB962C8B-B14F-4D97-AF65-F5344CB8AC3E}">
        <p14:creationId xmlns:p14="http://schemas.microsoft.com/office/powerpoint/2010/main" val="777295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A1D57E-3ECE-40E3-B52A-1F29D3B7C6B7}"/>
              </a:ext>
            </a:extLst>
          </p:cNvPr>
          <p:cNvSpPr>
            <a:spLocks noGrp="1"/>
          </p:cNvSpPr>
          <p:nvPr>
            <p:ph type="title"/>
          </p:nvPr>
        </p:nvSpPr>
        <p:spPr/>
        <p:txBody>
          <a:bodyPr/>
          <a:lstStyle/>
          <a:p>
            <a:r>
              <a:rPr lang="en-GB" dirty="0"/>
              <a:t>For the Counsellor….</a:t>
            </a:r>
          </a:p>
        </p:txBody>
      </p:sp>
      <p:sp>
        <p:nvSpPr>
          <p:cNvPr id="5" name="Content Placeholder 4">
            <a:extLst>
              <a:ext uri="{FF2B5EF4-FFF2-40B4-BE49-F238E27FC236}">
                <a16:creationId xmlns:a16="http://schemas.microsoft.com/office/drawing/2014/main" id="{4D10197E-E166-4CD2-ACF4-CBBF1B853278}"/>
              </a:ext>
            </a:extLst>
          </p:cNvPr>
          <p:cNvSpPr>
            <a:spLocks noGrp="1"/>
          </p:cNvSpPr>
          <p:nvPr>
            <p:ph sz="half" idx="1"/>
          </p:nvPr>
        </p:nvSpPr>
        <p:spPr>
          <a:xfrm>
            <a:off x="798022" y="1795548"/>
            <a:ext cx="5099858" cy="4605251"/>
          </a:xfrm>
        </p:spPr>
        <p:txBody>
          <a:bodyPr>
            <a:normAutofit/>
          </a:bodyPr>
          <a:lstStyle/>
          <a:p>
            <a:r>
              <a:rPr lang="en-GB" sz="3200" dirty="0">
                <a:solidFill>
                  <a:schemeClr val="accent1">
                    <a:lumMod val="75000"/>
                  </a:schemeClr>
                </a:solidFill>
              </a:rPr>
              <a:t>Revealing your immediate feelings (in relation to the client)</a:t>
            </a:r>
          </a:p>
          <a:p>
            <a:r>
              <a:rPr lang="en-GB" sz="3200" dirty="0">
                <a:solidFill>
                  <a:schemeClr val="accent1">
                    <a:lumMod val="75000"/>
                  </a:schemeClr>
                </a:solidFill>
              </a:rPr>
              <a:t>Sharing a hunch or sense of what the client may be feeling</a:t>
            </a:r>
          </a:p>
          <a:p>
            <a:r>
              <a:rPr lang="en-GB" sz="3200" dirty="0">
                <a:solidFill>
                  <a:schemeClr val="accent1">
                    <a:lumMod val="75000"/>
                  </a:schemeClr>
                </a:solidFill>
              </a:rPr>
              <a:t>Inviting the client to explore</a:t>
            </a:r>
          </a:p>
          <a:p>
            <a:pPr marL="45720" indent="0">
              <a:buNone/>
            </a:pPr>
            <a:endParaRPr lang="en-GB" dirty="0"/>
          </a:p>
        </p:txBody>
      </p:sp>
      <p:pic>
        <p:nvPicPr>
          <p:cNvPr id="9" name="Content Placeholder 8">
            <a:extLst>
              <a:ext uri="{FF2B5EF4-FFF2-40B4-BE49-F238E27FC236}">
                <a16:creationId xmlns:a16="http://schemas.microsoft.com/office/drawing/2014/main" id="{A1EA3D2E-6C6C-47BD-B07F-1191FB96346D}"/>
              </a:ext>
            </a:extLst>
          </p:cNvPr>
          <p:cNvPicPr>
            <a:picLocks noGrp="1" noChangeAspect="1"/>
          </p:cNvPicPr>
          <p:nvPr>
            <p:ph sz="half" idx="2"/>
          </p:nvPr>
        </p:nvPicPr>
        <p:blipFill>
          <a:blip r:embed="rId2"/>
          <a:stretch>
            <a:fillRect/>
          </a:stretch>
        </p:blipFill>
        <p:spPr>
          <a:xfrm>
            <a:off x="6294122" y="2180493"/>
            <a:ext cx="5188174" cy="3452494"/>
          </a:xfrm>
          <a:prstGeom prst="rect">
            <a:avLst/>
          </a:prstGeom>
        </p:spPr>
      </p:pic>
    </p:spTree>
    <p:extLst>
      <p:ext uri="{BB962C8B-B14F-4D97-AF65-F5344CB8AC3E}">
        <p14:creationId xmlns:p14="http://schemas.microsoft.com/office/powerpoint/2010/main" val="522960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pic>
        <p:nvPicPr>
          <p:cNvPr id="7" name="Picture 6" descr="Diagram&#10;&#10;Description automatically generated">
            <a:extLst>
              <a:ext uri="{FF2B5EF4-FFF2-40B4-BE49-F238E27FC236}">
                <a16:creationId xmlns:a16="http://schemas.microsoft.com/office/drawing/2014/main" id="{65626188-BC88-4034-B4BD-6E0545033EC2}"/>
              </a:ext>
            </a:extLst>
          </p:cNvPr>
          <p:cNvPicPr>
            <a:picLocks noChangeAspect="1"/>
          </p:cNvPicPr>
          <p:nvPr/>
        </p:nvPicPr>
        <p:blipFill rotWithShape="1">
          <a:blip r:embed="rId2">
            <a:duotone>
              <a:schemeClr val="accent1">
                <a:shade val="45000"/>
                <a:satMod val="135000"/>
              </a:schemeClr>
              <a:prstClr val="white"/>
            </a:duotone>
            <a:alphaModFix amt="60000"/>
          </a:blip>
          <a:srcRect t="27748" b="16697"/>
          <a:stretch/>
        </p:blipFill>
        <p:spPr>
          <a:xfrm>
            <a:off x="20" y="-1"/>
            <a:ext cx="12191980" cy="6858001"/>
          </a:xfrm>
          <a:prstGeom prst="rect">
            <a:avLst/>
          </a:prstGeom>
        </p:spPr>
      </p:pic>
      <p:cxnSp>
        <p:nvCxnSpPr>
          <p:cNvPr id="13" name="Straight Connector 12">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FFF9705B-517D-48B3-8406-075A904849C1}"/>
              </a:ext>
            </a:extLst>
          </p:cNvPr>
          <p:cNvSpPr>
            <a:spLocks noGrp="1"/>
          </p:cNvSpPr>
          <p:nvPr>
            <p:ph type="ctrTitle"/>
          </p:nvPr>
        </p:nvSpPr>
        <p:spPr>
          <a:xfrm>
            <a:off x="1331653" y="1375598"/>
            <a:ext cx="9966960" cy="2926080"/>
          </a:xfrm>
        </p:spPr>
        <p:txBody>
          <a:bodyPr>
            <a:normAutofit fontScale="90000"/>
          </a:bodyPr>
          <a:lstStyle/>
          <a:p>
            <a:pPr algn="l"/>
            <a:r>
              <a:rPr lang="en-GB" sz="2000" cap="none" dirty="0">
                <a:solidFill>
                  <a:schemeClr val="accent1">
                    <a:lumMod val="50000"/>
                  </a:schemeClr>
                </a:solidFill>
                <a:latin typeface="+mn-lt"/>
              </a:rPr>
              <a:t>This might mean</a:t>
            </a:r>
            <a:r>
              <a:rPr lang="en-GB" sz="2000" b="0" cap="none" dirty="0">
                <a:solidFill>
                  <a:schemeClr val="accent1">
                    <a:lumMod val="50000"/>
                  </a:schemeClr>
                </a:solidFill>
                <a:latin typeface="+mn-lt"/>
              </a:rPr>
              <a:t>…..</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Taking risks (but be careful, check it out, don’t assume)</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Being vulnerable (you bring your ‘self’ very explicitly into the relationship</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Maybe getting it wrong (offerings and reflections are made tentatively and </a:t>
            </a:r>
            <a:br>
              <a:rPr lang="en-GB" sz="2000" b="0" cap="none" dirty="0">
                <a:solidFill>
                  <a:schemeClr val="accent1">
                    <a:lumMod val="50000"/>
                  </a:schemeClr>
                </a:solidFill>
                <a:latin typeface="+mn-lt"/>
              </a:rPr>
            </a:br>
            <a:br>
              <a:rPr lang="en-GB" sz="2000" b="0" cap="none" dirty="0">
                <a:solidFill>
                  <a:schemeClr val="accent1">
                    <a:lumMod val="50000"/>
                  </a:schemeClr>
                </a:solidFill>
                <a:latin typeface="+mn-lt"/>
              </a:rPr>
            </a:br>
            <a:r>
              <a:rPr lang="en-GB" sz="2000" b="0" cap="none" dirty="0">
                <a:solidFill>
                  <a:schemeClr val="accent1">
                    <a:lumMod val="50000"/>
                  </a:schemeClr>
                </a:solidFill>
                <a:latin typeface="+mn-lt"/>
              </a:rPr>
              <a:t>sensitively, as invitations – which the client may choose to refuse)</a:t>
            </a:r>
            <a:br>
              <a:rPr lang="en-GB" b="0" cap="none" dirty="0">
                <a:solidFill>
                  <a:schemeClr val="accent1">
                    <a:lumMod val="50000"/>
                  </a:schemeClr>
                </a:solidFill>
                <a:latin typeface="+mn-lt"/>
              </a:rPr>
            </a:br>
            <a:endParaRPr lang="en-GB" b="0" cap="none" dirty="0">
              <a:solidFill>
                <a:schemeClr val="accent1">
                  <a:lumMod val="50000"/>
                </a:schemeClr>
              </a:solidFill>
              <a:latin typeface="+mn-lt"/>
            </a:endParaRPr>
          </a:p>
        </p:txBody>
      </p:sp>
      <p:sp>
        <p:nvSpPr>
          <p:cNvPr id="5" name="Subtitle 4">
            <a:extLst>
              <a:ext uri="{FF2B5EF4-FFF2-40B4-BE49-F238E27FC236}">
                <a16:creationId xmlns:a16="http://schemas.microsoft.com/office/drawing/2014/main" id="{77100D4A-3297-49B4-B6C1-3DC7DE054276}"/>
              </a:ext>
            </a:extLst>
          </p:cNvPr>
          <p:cNvSpPr>
            <a:spLocks noGrp="1"/>
          </p:cNvSpPr>
          <p:nvPr>
            <p:ph type="subTitle" idx="1"/>
          </p:nvPr>
        </p:nvSpPr>
        <p:spPr>
          <a:xfrm>
            <a:off x="1709530" y="3869634"/>
            <a:ext cx="8767860" cy="1388165"/>
          </a:xfrm>
        </p:spPr>
        <p:txBody>
          <a:bodyPr>
            <a:normAutofit/>
          </a:bodyPr>
          <a:lstStyle/>
          <a:p>
            <a:endParaRPr lang="en-GB" dirty="0"/>
          </a:p>
        </p:txBody>
      </p:sp>
      <p:pic>
        <p:nvPicPr>
          <p:cNvPr id="10" name="Content Placeholder 3">
            <a:extLst>
              <a:ext uri="{FF2B5EF4-FFF2-40B4-BE49-F238E27FC236}">
                <a16:creationId xmlns:a16="http://schemas.microsoft.com/office/drawing/2014/main" id="{117065ED-7F69-406B-B396-0FBBA641B1F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40370" y="3808456"/>
            <a:ext cx="5020363" cy="290886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80662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E64F2C-4681-487E-B01A-3E61FBB0C22D}"/>
              </a:ext>
            </a:extLst>
          </p:cNvPr>
          <p:cNvSpPr>
            <a:spLocks noGrp="1"/>
          </p:cNvSpPr>
          <p:nvPr>
            <p:ph type="title"/>
          </p:nvPr>
        </p:nvSpPr>
        <p:spPr/>
        <p:txBody>
          <a:bodyPr/>
          <a:lstStyle/>
          <a:p>
            <a:r>
              <a:rPr lang="en-GB" dirty="0"/>
              <a:t>Use of Immediacy</a:t>
            </a:r>
          </a:p>
        </p:txBody>
      </p:sp>
      <p:sp>
        <p:nvSpPr>
          <p:cNvPr id="3" name="Content Placeholder 2">
            <a:extLst>
              <a:ext uri="{FF2B5EF4-FFF2-40B4-BE49-F238E27FC236}">
                <a16:creationId xmlns:a16="http://schemas.microsoft.com/office/drawing/2014/main" id="{A688016D-8448-464F-B279-3967A62A5316}"/>
              </a:ext>
            </a:extLst>
          </p:cNvPr>
          <p:cNvSpPr>
            <a:spLocks noGrp="1"/>
          </p:cNvSpPr>
          <p:nvPr>
            <p:ph sz="half" idx="1"/>
          </p:nvPr>
        </p:nvSpPr>
        <p:spPr>
          <a:xfrm>
            <a:off x="1142999" y="1568548"/>
            <a:ext cx="6172201" cy="4679852"/>
          </a:xfrm>
        </p:spPr>
        <p:txBody>
          <a:bodyPr>
            <a:normAutofit fontScale="92500" lnSpcReduction="10000"/>
          </a:bodyPr>
          <a:lstStyle/>
          <a:p>
            <a:r>
              <a:rPr lang="en-GB" sz="2600" b="1" dirty="0">
                <a:solidFill>
                  <a:schemeClr val="accent1">
                    <a:lumMod val="50000"/>
                  </a:schemeClr>
                </a:solidFill>
              </a:rPr>
              <a:t>To look at a relationship pattern that might be repeated in the helping relationship  </a:t>
            </a:r>
          </a:p>
          <a:p>
            <a:r>
              <a:rPr lang="en-GB" sz="2600" dirty="0">
                <a:solidFill>
                  <a:schemeClr val="accent1">
                    <a:lumMod val="50000"/>
                  </a:schemeClr>
                </a:solidFill>
              </a:rPr>
              <a:t> ‘</a:t>
            </a:r>
            <a:r>
              <a:rPr lang="en-GB" sz="2600" i="1" dirty="0">
                <a:solidFill>
                  <a:schemeClr val="accent1">
                    <a:lumMod val="50000"/>
                  </a:schemeClr>
                </a:solidFill>
              </a:rPr>
              <a:t>I notice you laughing when you tell me about what happened to you even though I could sense how terrible you felt.  </a:t>
            </a:r>
          </a:p>
          <a:p>
            <a:r>
              <a:rPr lang="en-GB" sz="2600" i="1" dirty="0">
                <a:solidFill>
                  <a:schemeClr val="accent1">
                    <a:lumMod val="50000"/>
                  </a:schemeClr>
                </a:solidFill>
              </a:rPr>
              <a:t>I wonder if this is because, as you have said, you expect that you won’t be taken seriously</a:t>
            </a:r>
            <a:r>
              <a:rPr lang="en-GB" sz="2600" dirty="0">
                <a:solidFill>
                  <a:schemeClr val="accent1">
                    <a:lumMod val="50000"/>
                  </a:schemeClr>
                </a:solidFill>
              </a:rPr>
              <a:t>.’</a:t>
            </a:r>
          </a:p>
          <a:p>
            <a:r>
              <a:rPr lang="en-GB" sz="2600" b="1" dirty="0">
                <a:solidFill>
                  <a:schemeClr val="accent1">
                    <a:lumMod val="50000"/>
                  </a:schemeClr>
                </a:solidFill>
              </a:rPr>
              <a:t>To explore trust issues </a:t>
            </a:r>
          </a:p>
          <a:p>
            <a:r>
              <a:rPr lang="en-GB" sz="2600" dirty="0">
                <a:solidFill>
                  <a:schemeClr val="accent1">
                    <a:lumMod val="50000"/>
                  </a:schemeClr>
                </a:solidFill>
              </a:rPr>
              <a:t>‘</a:t>
            </a:r>
            <a:r>
              <a:rPr lang="en-GB" sz="2600" i="1" dirty="0">
                <a:solidFill>
                  <a:schemeClr val="accent1">
                    <a:lumMod val="50000"/>
                  </a:schemeClr>
                </a:solidFill>
              </a:rPr>
              <a:t>You told me at the start that you find it difficult to trust others.  Now I notice you’re hesitating about telling me more about your situation.  I wonder whether you’re feeling uncertain about trusting me?  </a:t>
            </a:r>
          </a:p>
          <a:p>
            <a:endParaRPr lang="en-GB" dirty="0"/>
          </a:p>
        </p:txBody>
      </p:sp>
      <p:pic>
        <p:nvPicPr>
          <p:cNvPr id="7" name="Content Placeholder 6" descr="A picture containing plant, leaf, vegetable&#10;&#10;Description automatically generated">
            <a:extLst>
              <a:ext uri="{FF2B5EF4-FFF2-40B4-BE49-F238E27FC236}">
                <a16:creationId xmlns:a16="http://schemas.microsoft.com/office/drawing/2014/main" id="{D0E601A3-2531-4597-8C52-C1F569197EE2}"/>
              </a:ext>
            </a:extLst>
          </p:cNvPr>
          <p:cNvPicPr>
            <a:picLocks noGrp="1" noChangeAspect="1"/>
          </p:cNvPicPr>
          <p:nvPr>
            <p:ph sz="half" idx="2"/>
          </p:nvPr>
        </p:nvPicPr>
        <p:blipFill>
          <a:blip r:embed="rId2"/>
          <a:stretch>
            <a:fillRect/>
          </a:stretch>
        </p:blipFill>
        <p:spPr>
          <a:xfrm>
            <a:off x="7461122" y="2084095"/>
            <a:ext cx="4137823" cy="3103367"/>
          </a:xfrm>
        </p:spPr>
      </p:pic>
    </p:spTree>
    <p:extLst>
      <p:ext uri="{BB962C8B-B14F-4D97-AF65-F5344CB8AC3E}">
        <p14:creationId xmlns:p14="http://schemas.microsoft.com/office/powerpoint/2010/main" val="2491101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543097" y="648393"/>
            <a:ext cx="6123709" cy="5935288"/>
          </a:xfrm>
        </p:spPr>
        <p:txBody>
          <a:bodyPr>
            <a:normAutofit fontScale="77500" lnSpcReduction="20000"/>
          </a:bodyPr>
          <a:lstStyle/>
          <a:p>
            <a:r>
              <a:rPr lang="en-GB" sz="3600" b="1" dirty="0">
                <a:solidFill>
                  <a:schemeClr val="accent1">
                    <a:lumMod val="75000"/>
                  </a:schemeClr>
                </a:solidFill>
              </a:rPr>
              <a:t>To explore boundaries  </a:t>
            </a:r>
          </a:p>
          <a:p>
            <a:r>
              <a:rPr lang="en-GB" sz="3600" dirty="0">
                <a:solidFill>
                  <a:schemeClr val="accent1">
                    <a:lumMod val="75000"/>
                  </a:schemeClr>
                </a:solidFill>
              </a:rPr>
              <a:t> </a:t>
            </a:r>
            <a:r>
              <a:rPr lang="en-GB" sz="3600" i="1" dirty="0">
                <a:solidFill>
                  <a:schemeClr val="accent1">
                    <a:lumMod val="75000"/>
                  </a:schemeClr>
                </a:solidFill>
              </a:rPr>
              <a:t>‘I realise, as you’re talking, that our children attend the same school.  I am feeling uneasy that this might be awkward for us and wondering if we might look at this now?</a:t>
            </a:r>
          </a:p>
          <a:p>
            <a:endParaRPr lang="en-GB" sz="3600" dirty="0">
              <a:solidFill>
                <a:schemeClr val="accent1">
                  <a:lumMod val="75000"/>
                </a:schemeClr>
              </a:solidFill>
            </a:endParaRPr>
          </a:p>
          <a:p>
            <a:r>
              <a:rPr lang="en-GB" sz="3600" b="1" dirty="0">
                <a:solidFill>
                  <a:schemeClr val="accent1">
                    <a:lumMod val="75000"/>
                  </a:schemeClr>
                </a:solidFill>
              </a:rPr>
              <a:t>An issue of difference  </a:t>
            </a:r>
          </a:p>
          <a:p>
            <a:r>
              <a:rPr lang="en-GB" sz="3600" dirty="0">
                <a:solidFill>
                  <a:schemeClr val="accent1">
                    <a:lumMod val="75000"/>
                  </a:schemeClr>
                </a:solidFill>
              </a:rPr>
              <a:t> ‘</a:t>
            </a:r>
            <a:r>
              <a:rPr lang="en-GB" sz="3600" i="1" dirty="0">
                <a:solidFill>
                  <a:schemeClr val="accent1">
                    <a:lumMod val="75000"/>
                  </a:schemeClr>
                </a:solidFill>
              </a:rPr>
              <a:t>I’m aware how angry you are about your experience of racial discrimination at work.  You are black and I am white, and I’m wondering how it feels to explore this here with me?  Is there anything for us to look at around our difference?</a:t>
            </a:r>
          </a:p>
          <a:p>
            <a:endParaRPr lang="en-GB" sz="4000"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98681" y="2309482"/>
            <a:ext cx="4754563" cy="2109233"/>
          </a:xfrm>
        </p:spPr>
      </p:pic>
    </p:spTree>
    <p:extLst>
      <p:ext uri="{BB962C8B-B14F-4D97-AF65-F5344CB8AC3E}">
        <p14:creationId xmlns:p14="http://schemas.microsoft.com/office/powerpoint/2010/main" val="46166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hought Bubble: Cloud 9">
            <a:extLst>
              <a:ext uri="{FF2B5EF4-FFF2-40B4-BE49-F238E27FC236}">
                <a16:creationId xmlns:a16="http://schemas.microsoft.com/office/drawing/2014/main" id="{6C780B27-E601-4932-B074-2CBF58917A3F}"/>
              </a:ext>
            </a:extLst>
          </p:cNvPr>
          <p:cNvSpPr/>
          <p:nvPr/>
        </p:nvSpPr>
        <p:spPr>
          <a:xfrm>
            <a:off x="354038" y="227215"/>
            <a:ext cx="11483926" cy="582189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3200" b="1" dirty="0"/>
              <a:t>Consider…</a:t>
            </a:r>
            <a:r>
              <a:rPr lang="en-GB" sz="3200" dirty="0"/>
              <a:t>…</a:t>
            </a:r>
          </a:p>
          <a:p>
            <a:pPr marL="285750" lvl="0" indent="-285750" algn="ctr">
              <a:buFont typeface="Arial" panose="020B0604020202020204" pitchFamily="34" charset="0"/>
              <a:buChar char="•"/>
            </a:pPr>
            <a:r>
              <a:rPr lang="en-GB" sz="2000" dirty="0"/>
              <a:t>your motivation, your intent</a:t>
            </a:r>
          </a:p>
          <a:p>
            <a:pPr marL="285750" lvl="0" indent="-285750" algn="ctr">
              <a:buFont typeface="Arial" panose="020B0604020202020204" pitchFamily="34" charset="0"/>
              <a:buChar char="•"/>
            </a:pPr>
            <a:r>
              <a:rPr lang="en-GB" sz="2000" dirty="0"/>
              <a:t> ‘Why am I saying or asking this question?’ </a:t>
            </a:r>
          </a:p>
          <a:p>
            <a:pPr lvl="0" algn="ctr"/>
            <a:r>
              <a:rPr lang="en-GB" sz="2000" dirty="0"/>
              <a:t>‘Will it help client?’</a:t>
            </a:r>
          </a:p>
          <a:p>
            <a:pPr lvl="0" algn="ctr"/>
            <a:r>
              <a:rPr lang="en-GB" sz="2000" dirty="0"/>
              <a:t>’Might it damage the relationship?</a:t>
            </a:r>
          </a:p>
          <a:p>
            <a:pPr marL="285750" lvl="0" indent="-285750" algn="ctr">
              <a:buFont typeface="Arial" panose="020B0604020202020204" pitchFamily="34" charset="0"/>
              <a:buChar char="•"/>
            </a:pPr>
            <a:r>
              <a:rPr lang="en-GB" sz="2000" dirty="0"/>
              <a:t>Be aware of timing </a:t>
            </a:r>
          </a:p>
          <a:p>
            <a:pPr lvl="0" algn="ctr"/>
            <a:r>
              <a:rPr lang="en-GB" sz="2000" dirty="0"/>
              <a:t>Relationship,  </a:t>
            </a:r>
          </a:p>
          <a:p>
            <a:pPr lvl="0" algn="ctr"/>
            <a:r>
              <a:rPr lang="en-GB" sz="2000" dirty="0"/>
              <a:t>Impact</a:t>
            </a:r>
          </a:p>
          <a:p>
            <a:pPr marL="285750" lvl="0" indent="-285750" algn="ctr">
              <a:buFont typeface="Arial" panose="020B0604020202020204" pitchFamily="34" charset="0"/>
              <a:buChar char="•"/>
            </a:pPr>
            <a:r>
              <a:rPr lang="en-GB" sz="2000" dirty="0"/>
              <a:t>Use sensitivity</a:t>
            </a:r>
          </a:p>
          <a:p>
            <a:pPr marL="285750" lvl="0" indent="-285750" algn="ctr">
              <a:buFont typeface="Arial" panose="020B0604020202020204" pitchFamily="34" charset="0"/>
              <a:buChar char="•"/>
            </a:pPr>
            <a:r>
              <a:rPr lang="en-GB" sz="2000" dirty="0"/>
              <a:t>Be aware of delicate areas for client</a:t>
            </a:r>
          </a:p>
          <a:p>
            <a:pPr marL="285750" indent="-285750" algn="ctr">
              <a:buFont typeface="Arial" panose="020B0604020202020204" pitchFamily="34" charset="0"/>
              <a:buChar char="•"/>
            </a:pPr>
            <a:r>
              <a:rPr lang="en-GB" sz="2000" dirty="0"/>
              <a:t>Be interested in the truth of the relationship</a:t>
            </a:r>
          </a:p>
          <a:p>
            <a:pPr algn="ctr"/>
            <a:endParaRPr lang="en-GB" dirty="0"/>
          </a:p>
        </p:txBody>
      </p:sp>
    </p:spTree>
    <p:extLst>
      <p:ext uri="{BB962C8B-B14F-4D97-AF65-F5344CB8AC3E}">
        <p14:creationId xmlns:p14="http://schemas.microsoft.com/office/powerpoint/2010/main" val="2901555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3000" y="609600"/>
            <a:ext cx="9875520" cy="919942"/>
          </a:xfrm>
        </p:spPr>
        <p:txBody>
          <a:bodyPr/>
          <a:lstStyle/>
          <a:p>
            <a:r>
              <a:rPr lang="en-GB" dirty="0"/>
              <a:t>Module Reading</a:t>
            </a:r>
          </a:p>
        </p:txBody>
      </p:sp>
      <p:sp>
        <p:nvSpPr>
          <p:cNvPr id="6" name="Content Placeholder 5"/>
          <p:cNvSpPr>
            <a:spLocks noGrp="1"/>
          </p:cNvSpPr>
          <p:nvPr>
            <p:ph idx="1"/>
          </p:nvPr>
        </p:nvSpPr>
        <p:spPr>
          <a:xfrm>
            <a:off x="659476" y="1690255"/>
            <a:ext cx="10356395" cy="4943301"/>
          </a:xfrm>
        </p:spPr>
        <p:txBody>
          <a:bodyPr>
            <a:normAutofit fontScale="62500" lnSpcReduction="20000"/>
          </a:bodyPr>
          <a:lstStyle/>
          <a:p>
            <a:pPr algn="l"/>
            <a:r>
              <a:rPr lang="en-GB" b="1" i="0" dirty="0">
                <a:solidFill>
                  <a:schemeClr val="accent1">
                    <a:lumMod val="75000"/>
                  </a:schemeClr>
                </a:solidFill>
                <a:effectLst/>
              </a:rPr>
              <a:t>Essential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McLeod, J. and </a:t>
            </a:r>
            <a:r>
              <a:rPr lang="en-GB" b="0" i="0" dirty="0" err="1">
                <a:solidFill>
                  <a:schemeClr val="accent1">
                    <a:lumMod val="75000"/>
                  </a:schemeClr>
                </a:solidFill>
                <a:effectLst/>
              </a:rPr>
              <a:t>Mcleod</a:t>
            </a:r>
            <a:r>
              <a:rPr lang="en-GB" b="0" i="0" dirty="0">
                <a:solidFill>
                  <a:schemeClr val="accent1">
                    <a:lumMod val="75000"/>
                  </a:schemeClr>
                </a:solidFill>
                <a:effectLst/>
              </a:rPr>
              <a:t>, J., (2011) Counselling Skills: A Practical Guide for Counsellors and Helping Professionals. Maidenhead, Berkshire: </a:t>
            </a:r>
            <a:r>
              <a:rPr lang="en-GB" b="0" i="0" dirty="0" err="1">
                <a:solidFill>
                  <a:schemeClr val="accent1">
                    <a:lumMod val="75000"/>
                  </a:schemeClr>
                </a:solidFill>
                <a:effectLst/>
              </a:rPr>
              <a:t>McGrawHill</a:t>
            </a:r>
            <a:r>
              <a:rPr lang="en-GB" b="0" i="0" dirty="0">
                <a:solidFill>
                  <a:schemeClr val="accent1">
                    <a:lumMod val="75000"/>
                  </a:schemeClr>
                </a:solidFill>
                <a:effectLst/>
              </a:rPr>
              <a:t>/Open University Press</a:t>
            </a:r>
          </a:p>
          <a:p>
            <a:pPr algn="l"/>
            <a:r>
              <a:rPr lang="en-GB" b="0" i="0" dirty="0">
                <a:solidFill>
                  <a:schemeClr val="accent1">
                    <a:lumMod val="75000"/>
                  </a:schemeClr>
                </a:solidFill>
                <a:effectLst/>
              </a:rPr>
              <a:t>Mearns, D. and Thorne, B., with McLeod, J. (2013) Person-Centred Counselling in action. 4 </a:t>
            </a:r>
            <a:r>
              <a:rPr lang="en-GB" b="0" i="0" dirty="0" err="1">
                <a:solidFill>
                  <a:schemeClr val="accent1">
                    <a:lumMod val="75000"/>
                  </a:schemeClr>
                </a:solidFill>
                <a:effectLst/>
              </a:rPr>
              <a:t>th</a:t>
            </a:r>
            <a:r>
              <a:rPr lang="en-GB" b="0" i="0" dirty="0">
                <a:solidFill>
                  <a:schemeClr val="accent1">
                    <a:lumMod val="75000"/>
                  </a:schemeClr>
                </a:solidFill>
                <a:effectLst/>
              </a:rPr>
              <a:t> ed. London: Sage .</a:t>
            </a:r>
          </a:p>
          <a:p>
            <a:pPr algn="l"/>
            <a:r>
              <a:rPr lang="en-GB" b="0" i="0" dirty="0">
                <a:solidFill>
                  <a:schemeClr val="accent1">
                    <a:lumMod val="75000"/>
                  </a:schemeClr>
                </a:solidFill>
                <a:effectLst/>
              </a:rPr>
              <a:t>Midwinter, R and Dickson, J. (2015) Embedding Counselling and Communication Skills. Routledge</a:t>
            </a:r>
          </a:p>
          <a:p>
            <a:pPr algn="l"/>
            <a:r>
              <a:rPr lang="en-GB" b="0" i="0" dirty="0">
                <a:solidFill>
                  <a:schemeClr val="accent1">
                    <a:lumMod val="75000"/>
                  </a:schemeClr>
                </a:solidFill>
                <a:effectLst/>
              </a:rPr>
              <a:t>Nelson Jones, R. (2016) Basic Counselling Skills: A Helpers Manual. London: Sage.</a:t>
            </a:r>
          </a:p>
          <a:p>
            <a:pPr algn="l"/>
            <a:r>
              <a:rPr lang="en-GB" b="1" i="0" dirty="0">
                <a:solidFill>
                  <a:schemeClr val="accent1">
                    <a:lumMod val="75000"/>
                  </a:schemeClr>
                </a:solidFill>
                <a:effectLst/>
              </a:rPr>
              <a:t>Further Reading</a:t>
            </a:r>
            <a:endParaRPr lang="en-GB" b="0" i="0" dirty="0">
              <a:solidFill>
                <a:schemeClr val="accent1">
                  <a:lumMod val="75000"/>
                </a:schemeClr>
              </a:solidFill>
              <a:effectLst/>
            </a:endParaRPr>
          </a:p>
          <a:p>
            <a:pPr algn="l"/>
            <a:r>
              <a:rPr lang="en-GB" b="0" i="0" dirty="0">
                <a:solidFill>
                  <a:schemeClr val="accent1">
                    <a:lumMod val="75000"/>
                  </a:schemeClr>
                </a:solidFill>
                <a:effectLst/>
              </a:rPr>
              <a:t>Egan, G. (2013) The Skilled Helper, A Problem Management and Opportunity Approach. 10th ed. California: Brooks/Cole</a:t>
            </a:r>
          </a:p>
          <a:p>
            <a:pPr algn="l"/>
            <a:r>
              <a:rPr lang="en-GB" b="0" i="0" dirty="0">
                <a:solidFill>
                  <a:schemeClr val="accent1">
                    <a:lumMod val="75000"/>
                  </a:schemeClr>
                </a:solidFill>
                <a:effectLst/>
              </a:rPr>
              <a:t>Feltham, C and Horton, I., eds (2012) The Sage Handbook of Counselling and Psychotherapy. 3rd ed. London: Sage</a:t>
            </a:r>
          </a:p>
          <a:p>
            <a:pPr algn="l"/>
            <a:r>
              <a:rPr lang="en-GB" b="0" i="0" dirty="0">
                <a:solidFill>
                  <a:schemeClr val="accent1">
                    <a:lumMod val="75000"/>
                  </a:schemeClr>
                </a:solidFill>
                <a:effectLst/>
              </a:rPr>
              <a:t>Green, J. (2010) Creating the Therapeutic Relationship in Counselling and Psychotherapy (Counselling and Psychotherapy Practice Series). Exeter: Learning Matters.</a:t>
            </a:r>
          </a:p>
          <a:p>
            <a:pPr algn="l"/>
            <a:r>
              <a:rPr lang="en-GB" b="0" i="0" dirty="0">
                <a:solidFill>
                  <a:schemeClr val="accent1">
                    <a:lumMod val="75000"/>
                  </a:schemeClr>
                </a:solidFill>
                <a:effectLst/>
              </a:rPr>
              <a:t>Jones Smith, E. (2015) Theories of </a:t>
            </a:r>
            <a:r>
              <a:rPr lang="en-GB" b="0" i="0" dirty="0" err="1">
                <a:solidFill>
                  <a:schemeClr val="accent1">
                    <a:lumMod val="75000"/>
                  </a:schemeClr>
                </a:solidFill>
                <a:effectLst/>
              </a:rPr>
              <a:t>Counseling</a:t>
            </a:r>
            <a:r>
              <a:rPr lang="en-GB" b="0" i="0" dirty="0">
                <a:solidFill>
                  <a:schemeClr val="accent1">
                    <a:lumMod val="75000"/>
                  </a:schemeClr>
                </a:solidFill>
                <a:effectLst/>
              </a:rPr>
              <a:t> and Psychotherapy: an integrative approach. 2 </a:t>
            </a:r>
            <a:r>
              <a:rPr lang="en-GB" b="0" i="0" dirty="0" err="1">
                <a:solidFill>
                  <a:schemeClr val="accent1">
                    <a:lumMod val="75000"/>
                  </a:schemeClr>
                </a:solidFill>
                <a:effectLst/>
              </a:rPr>
              <a:t>nd</a:t>
            </a:r>
            <a:r>
              <a:rPr lang="en-GB" b="0" i="0" dirty="0">
                <a:solidFill>
                  <a:schemeClr val="accent1">
                    <a:lumMod val="75000"/>
                  </a:schemeClr>
                </a:solidFill>
                <a:effectLst/>
              </a:rPr>
              <a:t> ed. Thousand Oaks, California: Sage</a:t>
            </a:r>
          </a:p>
          <a:p>
            <a:pPr algn="l"/>
            <a:r>
              <a:rPr lang="en-GB" b="0" i="0" dirty="0">
                <a:solidFill>
                  <a:schemeClr val="accent1">
                    <a:lumMod val="75000"/>
                  </a:schemeClr>
                </a:solidFill>
                <a:effectLst/>
              </a:rPr>
              <a:t>Rogers, C. (1995) Client Centred Therapy. New York: Houghton Mifflin</a:t>
            </a:r>
          </a:p>
          <a:p>
            <a:pPr algn="l"/>
            <a:r>
              <a:rPr lang="en-GB" b="0" i="0" dirty="0">
                <a:solidFill>
                  <a:schemeClr val="accent1">
                    <a:lumMod val="75000"/>
                  </a:schemeClr>
                </a:solidFill>
                <a:effectLst/>
              </a:rPr>
              <a:t>McLeod, J. (2011) Introduction to Counselling, 4thed. Maidenhead: Open University Press.</a:t>
            </a:r>
          </a:p>
          <a:p>
            <a:pPr algn="l"/>
            <a:r>
              <a:rPr lang="en-GB" b="0" i="0" dirty="0">
                <a:solidFill>
                  <a:schemeClr val="accent1">
                    <a:lumMod val="75000"/>
                  </a:schemeClr>
                </a:solidFill>
                <a:effectLst/>
              </a:rPr>
              <a:t>Sutton, J and Stewart, W. (2013) Learning to counsel: Develop the skills, insight and knowledge to counsel others. Oxford: \how to Books Limited</a:t>
            </a:r>
          </a:p>
          <a:p>
            <a:pPr marL="45720" indent="0">
              <a:buNone/>
            </a:pPr>
            <a:endParaRPr lang="en-GB" dirty="0"/>
          </a:p>
        </p:txBody>
      </p:sp>
    </p:spTree>
    <p:extLst>
      <p:ext uri="{BB962C8B-B14F-4D97-AF65-F5344CB8AC3E}">
        <p14:creationId xmlns:p14="http://schemas.microsoft.com/office/powerpoint/2010/main" val="3163965772"/>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915EF7-B9F6-4EB7-AA4F-557BE6AB702C}">
  <ds:schemaRefs>
    <ds:schemaRef ds:uri="http://schemas.microsoft.com/office/2006/documentManagement/type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s>
</ds:datastoreItem>
</file>

<file path=customXml/itemProps3.xml><?xml version="1.0" encoding="utf-8"?>
<ds:datastoreItem xmlns:ds="http://schemas.openxmlformats.org/officeDocument/2006/customXml" ds:itemID="{F465D742-03F8-4A07-AD44-2F5940A960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767</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Basis</vt:lpstr>
      <vt:lpstr>ECCS6001: Counselling Skills Module Lead: Andrea Williams</vt:lpstr>
      <vt:lpstr>Aims for Today:  To explore: Advanced empathy Immediacy Helper Self-Disclosure </vt:lpstr>
      <vt:lpstr> </vt:lpstr>
      <vt:lpstr>Immediacy</vt:lpstr>
      <vt:lpstr>For the Counsellor….</vt:lpstr>
      <vt:lpstr>This might mean…..  Taking risks (but be careful, check it out, don’t assume)  Being vulnerable (you bring your ‘self’ very explicitly into the relationship  Maybe getting it wrong (offerings and reflections are made tentatively and   sensitively, as invitations – which the client may choose to refuse) </vt:lpstr>
      <vt:lpstr>Use of Immediacy</vt:lpstr>
      <vt:lpstr>PowerPoint Presentation</vt:lpstr>
      <vt:lpstr>PowerPoint Presentation</vt:lpstr>
      <vt:lpstr>Module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2021-11-03T12:43:11Z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