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57ACD-FA7A-73B8-C76E-83F0951C0D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990207-DE1F-4C9A-E94F-C378F77231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F13BB-01E4-F10C-D962-5296A7BFA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2D973-3744-CDC5-0644-78BABA2E6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0BDC9-2727-D0F2-A1C9-7AC70818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284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B0465-D694-E457-2FEA-E85DF8942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9FA0F-F295-F17D-385A-1ACCFDBED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316057-9787-DB94-3038-B0F91273A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5F6AC-F772-601B-B745-8E0891F73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DE3DE-6C4E-A9BC-281E-1072EAB38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941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706D-F730-10CA-4AC7-A929370EE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7D36BE-92EE-14E1-D421-ABC0EB9FC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349B7-5EEE-F74E-9947-9BF8070EE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669C4-2A76-0EB1-D398-AD31334D4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3CD57-6A79-4862-DAA4-42BF5D2D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396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2AC62-A937-D5E2-C710-005C50687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77D84-784C-725A-7853-DBBCF5F89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25A5C-6924-FCE0-5231-12D6F7C2E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071BE-1D43-D9C7-4537-E381108F4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A4A29-9A62-BAC6-8616-6697A2F6C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12A5-81B0-B407-EFEE-22ED195AB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90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857D0-4DA9-5B16-D029-66227BF58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83BA33-0C05-E32F-C7B6-F97EC545E7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D72F07-078E-A56A-3993-13D7CCF4E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2F305E-D1D0-0378-30F8-40675F97BE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6008C-EA0D-4E0A-E3C3-26F750BCD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3F2CF9-9B1F-33FC-12AE-415C5F333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949A39-5280-39B4-DCA6-37A3CEDFB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16C81-1E1D-7D4B-F662-52241B34A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369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AE3FB-AE39-DC86-7EB9-C6FF6224B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178708-2E08-0563-A926-073C591AA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B7DAEB-9082-377D-DD47-B0C343ED3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A97CF8-9227-DCAD-E3A5-94F8EB3C9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566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A6DC45-5F84-E988-A272-AE4D3B752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D93059-ED36-3E67-16E0-A9609B52C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16881-B172-8463-B10B-4C07DA550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46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4C1E8-CBE4-805A-4F11-2000C0EAE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88B0A-C5EE-F76A-2287-DE53ECEE0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8CB98-789C-4A89-304C-CEDDF59897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994DE5-D214-3143-DEB2-8E23B0F1A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31395D-6C9F-94FB-2D2E-0978559A0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83E3FB-61E0-BD54-0908-D52EA819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507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C8969-9C08-DF08-89E3-CCFBADED3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093190-8DAA-E018-FDE5-D5BA33DA67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D166A-6EA6-AA35-FADE-30CFBC271D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4EB07E-1DAE-F911-B094-44570583B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E6E2C-991C-1B30-366E-17300967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6FBD0B-94D4-8006-2F73-D3484FB53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323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C76AA-84E7-E0AA-24D3-6E6F038EF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334899-136F-A800-E120-9903022231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04506-86D8-CC92-1B5C-FD85442D5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05843-B451-E1D3-75E5-F9DE73790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D8BCD-F45B-4990-D08D-38968EAF7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984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0ACE77-3694-E1C6-B242-F9C7106846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6CFAAF-D2B0-73C2-61B9-DD5245D32C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9EF15-6F29-A3D1-E306-EEFE86C27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92A67D-337E-B8A8-B907-237201084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E8B97-7A06-1478-3C8E-F1707C912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33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65DB65-61D9-6DD7-3E98-F222ECC77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43775-3A33-FA75-5A8B-4F85084987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6C25C-B80F-41E8-370A-3286D90753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0BA9C2-6618-40D0-ACF1-746F8C55A13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BD478-BCB3-DA96-D37C-BE3DB7B248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120C7-2A87-2256-B193-940FEA179A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BECCAF-CA18-4E04-B1C5-020429BE1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980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5A62D77-3689-1193-D66E-4A9B96DBC442}"/>
              </a:ext>
            </a:extLst>
          </p:cNvPr>
          <p:cNvSpPr/>
          <p:nvPr/>
        </p:nvSpPr>
        <p:spPr>
          <a:xfrm>
            <a:off x="319173" y="153563"/>
            <a:ext cx="2113471" cy="51758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Academic Poster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phic 5" descr="Group of people outline">
            <a:extLst>
              <a:ext uri="{FF2B5EF4-FFF2-40B4-BE49-F238E27FC236}">
                <a16:creationId xmlns:a16="http://schemas.microsoft.com/office/drawing/2014/main" id="{6B8F518C-B121-063A-A205-04A1C42444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9369" y="841075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70E3E9-6D19-EA16-8D6C-368BA3E99313}"/>
              </a:ext>
            </a:extLst>
          </p:cNvPr>
          <p:cNvSpPr txBox="1"/>
          <p:nvPr/>
        </p:nvSpPr>
        <p:spPr>
          <a:xfrm>
            <a:off x="1535502" y="975109"/>
            <a:ext cx="33556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Group Projects </a:t>
            </a:r>
          </a:p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Emotional Intelligence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Chat bubble with solid fill">
            <a:extLst>
              <a:ext uri="{FF2B5EF4-FFF2-40B4-BE49-F238E27FC236}">
                <a16:creationId xmlns:a16="http://schemas.microsoft.com/office/drawing/2014/main" id="{0DF23960-C75F-D953-4914-6C8735746B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2952" y="3692569"/>
            <a:ext cx="630530" cy="630530"/>
          </a:xfrm>
          <a:prstGeom prst="rect">
            <a:avLst/>
          </a:prstGeom>
        </p:spPr>
      </p:pic>
      <p:pic>
        <p:nvPicPr>
          <p:cNvPr id="12" name="Graphic 11" descr="Brain in head with solid fill">
            <a:extLst>
              <a:ext uri="{FF2B5EF4-FFF2-40B4-BE49-F238E27FC236}">
                <a16:creationId xmlns:a16="http://schemas.microsoft.com/office/drawing/2014/main" id="{0573AF82-694D-0B7A-0A4D-227793F733F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78041" y="2474526"/>
            <a:ext cx="734289" cy="734289"/>
          </a:xfrm>
          <a:prstGeom prst="rect">
            <a:avLst/>
          </a:prstGeom>
        </p:spPr>
      </p:pic>
      <p:pic>
        <p:nvPicPr>
          <p:cNvPr id="14" name="Graphic 13" descr="Lightning bolt outline">
            <a:extLst>
              <a:ext uri="{FF2B5EF4-FFF2-40B4-BE49-F238E27FC236}">
                <a16:creationId xmlns:a16="http://schemas.microsoft.com/office/drawing/2014/main" id="{28753C53-38CD-DED6-E0E1-0B50288792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31831" y="1569218"/>
            <a:ext cx="554284" cy="554284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615B46E-247E-3FAE-5973-5D7A55A1F773}"/>
              </a:ext>
            </a:extLst>
          </p:cNvPr>
          <p:cNvSpPr/>
          <p:nvPr/>
        </p:nvSpPr>
        <p:spPr>
          <a:xfrm>
            <a:off x="266375" y="2112510"/>
            <a:ext cx="3804249" cy="32133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55ABAA-707D-2EBC-345B-649C7613D610}"/>
              </a:ext>
            </a:extLst>
          </p:cNvPr>
          <p:cNvSpPr txBox="1"/>
          <p:nvPr/>
        </p:nvSpPr>
        <p:spPr>
          <a:xfrm>
            <a:off x="766399" y="2312330"/>
            <a:ext cx="3479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Emotional Intelligence?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Graphic 27" descr="Right And Left Brain with solid fill">
            <a:extLst>
              <a:ext uri="{FF2B5EF4-FFF2-40B4-BE49-F238E27FC236}">
                <a16:creationId xmlns:a16="http://schemas.microsoft.com/office/drawing/2014/main" id="{C1BE8230-DA11-CF76-85D3-61F7B6C4DC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1545" y="2113125"/>
            <a:ext cx="671257" cy="671257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22AAA495-F025-E749-4612-FCE55DCFB1F9}"/>
              </a:ext>
            </a:extLst>
          </p:cNvPr>
          <p:cNvSpPr txBox="1"/>
          <p:nvPr/>
        </p:nvSpPr>
        <p:spPr>
          <a:xfrm>
            <a:off x="386426" y="2784382"/>
            <a:ext cx="3617981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(EI) is the ability to recognise, understand, and manage our own emotions and those of others (Mayer &amp; Salovey, 1997). In group projects, EI helps students navigate conflict, stay motivated under pressure, and collaborate effectively.</a:t>
            </a:r>
          </a:p>
          <a:p>
            <a:endParaRPr lang="en-GB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C37758A-0984-FB87-4ED7-D33863F9D20E}"/>
              </a:ext>
            </a:extLst>
          </p:cNvPr>
          <p:cNvCxnSpPr>
            <a:cxnSpLocks/>
          </p:cNvCxnSpPr>
          <p:nvPr/>
        </p:nvCxnSpPr>
        <p:spPr>
          <a:xfrm>
            <a:off x="319173" y="3916390"/>
            <a:ext cx="374035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6" name="Graphic 25" descr="Clipboard with solid fill">
            <a:extLst>
              <a:ext uri="{FF2B5EF4-FFF2-40B4-BE49-F238E27FC236}">
                <a16:creationId xmlns:a16="http://schemas.microsoft.com/office/drawing/2014/main" id="{7F7D2DA4-9068-2C45-F346-26C554CFD8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9173" y="3916390"/>
            <a:ext cx="733244" cy="733244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43C8DE8D-0AAF-A5C3-3266-80D0567934EE}"/>
              </a:ext>
            </a:extLst>
          </p:cNvPr>
          <p:cNvSpPr txBox="1"/>
          <p:nvPr/>
        </p:nvSpPr>
        <p:spPr>
          <a:xfrm>
            <a:off x="354646" y="4121831"/>
            <a:ext cx="332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F468D8E-9993-9CC3-8668-EF5C39E72D39}"/>
              </a:ext>
            </a:extLst>
          </p:cNvPr>
          <p:cNvSpPr txBox="1"/>
          <p:nvPr/>
        </p:nvSpPr>
        <p:spPr>
          <a:xfrm>
            <a:off x="627971" y="4649634"/>
            <a:ext cx="29114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Personal experience, academic research, and classrom observation.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B5A91C7-7498-6894-D82B-3FE42E9E38D8}"/>
              </a:ext>
            </a:extLst>
          </p:cNvPr>
          <p:cNvSpPr/>
          <p:nvPr/>
        </p:nvSpPr>
        <p:spPr>
          <a:xfrm>
            <a:off x="6812471" y="235819"/>
            <a:ext cx="4674915" cy="3023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 Core Skills in Teamwork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FD05A9A7-6D45-6D77-CB15-E1C34757B1D1}"/>
              </a:ext>
            </a:extLst>
          </p:cNvPr>
          <p:cNvSpPr/>
          <p:nvPr/>
        </p:nvSpPr>
        <p:spPr>
          <a:xfrm>
            <a:off x="5995358" y="728783"/>
            <a:ext cx="2562045" cy="122895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7398033C-8F06-7D9F-A1F5-2485CC8D4438}"/>
              </a:ext>
            </a:extLst>
          </p:cNvPr>
          <p:cNvSpPr/>
          <p:nvPr/>
        </p:nvSpPr>
        <p:spPr>
          <a:xfrm>
            <a:off x="9157655" y="728188"/>
            <a:ext cx="2562045" cy="122895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51AA897-9E42-A9E1-B897-CB8BF6B90B4C}"/>
              </a:ext>
            </a:extLst>
          </p:cNvPr>
          <p:cNvSpPr txBox="1"/>
          <p:nvPr/>
        </p:nvSpPr>
        <p:spPr>
          <a:xfrm>
            <a:off x="6492456" y="845641"/>
            <a:ext cx="1971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- Awareness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raphic 17" descr="User with solid fill">
            <a:extLst>
              <a:ext uri="{FF2B5EF4-FFF2-40B4-BE49-F238E27FC236}">
                <a16:creationId xmlns:a16="http://schemas.microsoft.com/office/drawing/2014/main" id="{49408BEB-188A-AB3F-577F-23922E21A6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974341" y="753993"/>
            <a:ext cx="594185" cy="594185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83597897-F4EF-47DB-195B-728567FFD7CC}"/>
              </a:ext>
            </a:extLst>
          </p:cNvPr>
          <p:cNvSpPr txBox="1"/>
          <p:nvPr/>
        </p:nvSpPr>
        <p:spPr>
          <a:xfrm>
            <a:off x="6216650" y="1336201"/>
            <a:ext cx="21194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Recognise your emotional triggers during deadlines.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BCA9A75-7894-17DB-C9C8-536F01C629ED}"/>
              </a:ext>
            </a:extLst>
          </p:cNvPr>
          <p:cNvSpPr txBox="1"/>
          <p:nvPr/>
        </p:nvSpPr>
        <p:spPr>
          <a:xfrm>
            <a:off x="9708354" y="766969"/>
            <a:ext cx="1971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-Regulation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Rectangle: Rounded Corners 56">
            <a:extLst>
              <a:ext uri="{FF2B5EF4-FFF2-40B4-BE49-F238E27FC236}">
                <a16:creationId xmlns:a16="http://schemas.microsoft.com/office/drawing/2014/main" id="{8C4D46E6-58E2-C093-E57A-8400EFAA1DC6}"/>
              </a:ext>
            </a:extLst>
          </p:cNvPr>
          <p:cNvSpPr/>
          <p:nvPr/>
        </p:nvSpPr>
        <p:spPr>
          <a:xfrm>
            <a:off x="9164400" y="2112510"/>
            <a:ext cx="2562045" cy="122895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54D6D036-B62C-C293-3908-56580B85FB2C}"/>
              </a:ext>
            </a:extLst>
          </p:cNvPr>
          <p:cNvSpPr/>
          <p:nvPr/>
        </p:nvSpPr>
        <p:spPr>
          <a:xfrm>
            <a:off x="5959418" y="2132764"/>
            <a:ext cx="2562045" cy="122895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16036939-4EA0-423B-1BC8-C24397A457B2}"/>
              </a:ext>
            </a:extLst>
          </p:cNvPr>
          <p:cNvSpPr/>
          <p:nvPr/>
        </p:nvSpPr>
        <p:spPr>
          <a:xfrm>
            <a:off x="349369" y="5547927"/>
            <a:ext cx="4106173" cy="122895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61DDD3EE-E741-3EC9-D393-30333C8ACE91}"/>
              </a:ext>
            </a:extLst>
          </p:cNvPr>
          <p:cNvSpPr/>
          <p:nvPr/>
        </p:nvSpPr>
        <p:spPr>
          <a:xfrm>
            <a:off x="7664122" y="3532129"/>
            <a:ext cx="2562045" cy="122895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BD38DB81-1C16-69BE-5C6D-EC9E98C3C056}"/>
              </a:ext>
            </a:extLst>
          </p:cNvPr>
          <p:cNvSpPr txBox="1"/>
          <p:nvPr/>
        </p:nvSpPr>
        <p:spPr>
          <a:xfrm>
            <a:off x="2644026" y="46893"/>
            <a:ext cx="4023506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Student: Nicolas Sanchez Navarrete</a:t>
            </a:r>
          </a:p>
          <a:p>
            <a:r>
              <a:rPr lang="es-E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Student ID Number: 2413598</a:t>
            </a:r>
          </a:p>
          <a:p>
            <a:r>
              <a:rPr lang="es-E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Module Name: </a:t>
            </a:r>
            <a:r>
              <a:rPr lang="en-GB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Emotional Intelligence Skills (LCLM5006_LON)</a:t>
            </a:r>
            <a:endParaRPr lang="es-ES" sz="11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Teacher Name: Kazeem Oseni</a:t>
            </a:r>
            <a:endParaRPr lang="en-GB" sz="11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89F6A67C-6A37-C9F2-631C-1533106C36B7}"/>
              </a:ext>
            </a:extLst>
          </p:cNvPr>
          <p:cNvSpPr txBox="1"/>
          <p:nvPr/>
        </p:nvSpPr>
        <p:spPr>
          <a:xfrm>
            <a:off x="6667532" y="2236752"/>
            <a:ext cx="1971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Graphic 21" descr="Bullseye with solid fill">
            <a:extLst>
              <a:ext uri="{FF2B5EF4-FFF2-40B4-BE49-F238E27FC236}">
                <a16:creationId xmlns:a16="http://schemas.microsoft.com/office/drawing/2014/main" id="{DAE01EB5-B83B-ED68-CC16-1B0EFF77C9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24595" y="2157946"/>
            <a:ext cx="682522" cy="682522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8CBE608D-615E-BDF8-9CC1-6CB5296595D2}"/>
              </a:ext>
            </a:extLst>
          </p:cNvPr>
          <p:cNvSpPr txBox="1"/>
          <p:nvPr/>
        </p:nvSpPr>
        <p:spPr>
          <a:xfrm>
            <a:off x="9525724" y="1251851"/>
            <a:ext cx="21194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Recognise your emotional triggers during deadlines.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AF2667B-78DB-9533-D683-945321980F2C}"/>
              </a:ext>
            </a:extLst>
          </p:cNvPr>
          <p:cNvSpPr txBox="1"/>
          <p:nvPr/>
        </p:nvSpPr>
        <p:spPr>
          <a:xfrm>
            <a:off x="6193482" y="2830027"/>
            <a:ext cx="21194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Recognise your emotional triggers during deadlines.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AA4EA3FB-95D1-F722-1FC7-9365E5C3602A}"/>
              </a:ext>
            </a:extLst>
          </p:cNvPr>
          <p:cNvSpPr txBox="1"/>
          <p:nvPr/>
        </p:nvSpPr>
        <p:spPr>
          <a:xfrm>
            <a:off x="7885414" y="4139868"/>
            <a:ext cx="21194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Facilitate open, respectful discussions.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887B0224-6510-F383-41A4-02781F952C95}"/>
              </a:ext>
            </a:extLst>
          </p:cNvPr>
          <p:cNvSpPr txBox="1"/>
          <p:nvPr/>
        </p:nvSpPr>
        <p:spPr>
          <a:xfrm>
            <a:off x="9385692" y="2700167"/>
            <a:ext cx="21194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Understand why a teammate seems disengaged.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D5ABFC39-4916-9246-B073-E969B29CEED1}"/>
              </a:ext>
            </a:extLst>
          </p:cNvPr>
          <p:cNvSpPr txBox="1"/>
          <p:nvPr/>
        </p:nvSpPr>
        <p:spPr>
          <a:xfrm>
            <a:off x="9815285" y="2182902"/>
            <a:ext cx="1971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FB0047F1-9FC3-E798-7ECB-9F9E056D05E1}"/>
              </a:ext>
            </a:extLst>
          </p:cNvPr>
          <p:cNvSpPr txBox="1"/>
          <p:nvPr/>
        </p:nvSpPr>
        <p:spPr>
          <a:xfrm>
            <a:off x="8164360" y="3565411"/>
            <a:ext cx="1971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Skills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3" name="Graphic 82" descr="Group of people outline">
            <a:extLst>
              <a:ext uri="{FF2B5EF4-FFF2-40B4-BE49-F238E27FC236}">
                <a16:creationId xmlns:a16="http://schemas.microsoft.com/office/drawing/2014/main" id="{34F952A0-7CF2-18D9-4AC6-979884C99C6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73923" y="3565411"/>
            <a:ext cx="545684" cy="545684"/>
          </a:xfrm>
          <a:prstGeom prst="rect">
            <a:avLst/>
          </a:prstGeom>
        </p:spPr>
      </p:pic>
      <p:pic>
        <p:nvPicPr>
          <p:cNvPr id="20" name="Graphic 19" descr="Heart organ with solid fill">
            <a:extLst>
              <a:ext uri="{FF2B5EF4-FFF2-40B4-BE49-F238E27FC236}">
                <a16:creationId xmlns:a16="http://schemas.microsoft.com/office/drawing/2014/main" id="{2B53453E-B782-1C31-E01B-A1C1F47F46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149928" y="2060744"/>
            <a:ext cx="655412" cy="655412"/>
          </a:xfrm>
          <a:prstGeom prst="rect">
            <a:avLst/>
          </a:prstGeom>
        </p:spPr>
      </p:pic>
      <p:pic>
        <p:nvPicPr>
          <p:cNvPr id="24" name="Graphic 23" descr="Pause with solid fill">
            <a:extLst>
              <a:ext uri="{FF2B5EF4-FFF2-40B4-BE49-F238E27FC236}">
                <a16:creationId xmlns:a16="http://schemas.microsoft.com/office/drawing/2014/main" id="{66DECB47-8441-3689-65A6-B925B130A7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188688" y="751484"/>
            <a:ext cx="577891" cy="577891"/>
          </a:xfrm>
          <a:prstGeom prst="rect">
            <a:avLst/>
          </a:prstGeom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id="{BBB2F249-8DAC-09EA-669E-D8430A7F4662}"/>
              </a:ext>
            </a:extLst>
          </p:cNvPr>
          <p:cNvSpPr txBox="1"/>
          <p:nvPr/>
        </p:nvSpPr>
        <p:spPr>
          <a:xfrm>
            <a:off x="4258391" y="1621440"/>
            <a:ext cx="1340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Trigger</a:t>
            </a:r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38FEFC77-E5DF-274D-D0A2-2F190D691E1B}"/>
              </a:ext>
            </a:extLst>
          </p:cNvPr>
          <p:cNvCxnSpPr>
            <a:stCxn id="84" idx="2"/>
          </p:cNvCxnSpPr>
          <p:nvPr/>
        </p:nvCxnSpPr>
        <p:spPr>
          <a:xfrm>
            <a:off x="4928435" y="1990772"/>
            <a:ext cx="0" cy="5614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id="{D0563A2C-2454-F216-F7CB-3506BF972C40}"/>
              </a:ext>
            </a:extLst>
          </p:cNvPr>
          <p:cNvSpPr txBox="1"/>
          <p:nvPr/>
        </p:nvSpPr>
        <p:spPr>
          <a:xfrm>
            <a:off x="4225699" y="2511685"/>
            <a:ext cx="1340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Pause </a:t>
            </a: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Reflect</a:t>
            </a:r>
          </a:p>
        </p:txBody>
      </p: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FB16AEDD-32BD-A78F-52FB-24230BD6A975}"/>
              </a:ext>
            </a:extLst>
          </p:cNvPr>
          <p:cNvCxnSpPr/>
          <p:nvPr/>
        </p:nvCxnSpPr>
        <p:spPr>
          <a:xfrm>
            <a:off x="4899680" y="3148269"/>
            <a:ext cx="0" cy="5614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991FF0F3-CECF-DDED-FB99-E969BB42E654}"/>
              </a:ext>
            </a:extLst>
          </p:cNvPr>
          <p:cNvSpPr txBox="1"/>
          <p:nvPr/>
        </p:nvSpPr>
        <p:spPr>
          <a:xfrm>
            <a:off x="4221133" y="3692569"/>
            <a:ext cx="1340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Productive Response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9051A1D0-9483-A5CA-6AFC-CAF995D6CD93}"/>
              </a:ext>
            </a:extLst>
          </p:cNvPr>
          <p:cNvSpPr txBox="1"/>
          <p:nvPr/>
        </p:nvSpPr>
        <p:spPr>
          <a:xfrm>
            <a:off x="897707" y="5574578"/>
            <a:ext cx="3581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&amp; Recommendations</a:t>
            </a:r>
          </a:p>
        </p:txBody>
      </p:sp>
      <p:sp>
        <p:nvSpPr>
          <p:cNvPr id="99" name="Rectangle: Rounded Corners 98">
            <a:extLst>
              <a:ext uri="{FF2B5EF4-FFF2-40B4-BE49-F238E27FC236}">
                <a16:creationId xmlns:a16="http://schemas.microsoft.com/office/drawing/2014/main" id="{E6955A2D-FE74-6B45-6FB4-5E65C66AB38A}"/>
              </a:ext>
            </a:extLst>
          </p:cNvPr>
          <p:cNvSpPr/>
          <p:nvPr/>
        </p:nvSpPr>
        <p:spPr>
          <a:xfrm>
            <a:off x="5169288" y="5466941"/>
            <a:ext cx="6938760" cy="135914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D3685E48-43E4-60E5-3D67-41A59D710005}"/>
              </a:ext>
            </a:extLst>
          </p:cNvPr>
          <p:cNvSpPr txBox="1"/>
          <p:nvPr/>
        </p:nvSpPr>
        <p:spPr>
          <a:xfrm>
            <a:off x="8067099" y="5487195"/>
            <a:ext cx="2748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2" name="Rectangle: Rounded Corners 101">
            <a:extLst>
              <a:ext uri="{FF2B5EF4-FFF2-40B4-BE49-F238E27FC236}">
                <a16:creationId xmlns:a16="http://schemas.microsoft.com/office/drawing/2014/main" id="{65A0BCCC-B981-4EEE-1488-3F7185F8D805}"/>
              </a:ext>
            </a:extLst>
          </p:cNvPr>
          <p:cNvSpPr/>
          <p:nvPr/>
        </p:nvSpPr>
        <p:spPr>
          <a:xfrm>
            <a:off x="4723390" y="4937481"/>
            <a:ext cx="6446749" cy="43826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AA73B626-E82E-3803-F520-B7D77E5E74D9}"/>
              </a:ext>
            </a:extLst>
          </p:cNvPr>
          <p:cNvSpPr txBox="1"/>
          <p:nvPr/>
        </p:nvSpPr>
        <p:spPr>
          <a:xfrm>
            <a:off x="4928435" y="4966212"/>
            <a:ext cx="5857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Others’ Emotions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F36C84E6-5008-A302-F54F-9B1340BCCD54}"/>
              </a:ext>
            </a:extLst>
          </p:cNvPr>
          <p:cNvSpPr txBox="1"/>
          <p:nvPr/>
        </p:nvSpPr>
        <p:spPr>
          <a:xfrm>
            <a:off x="399364" y="5898858"/>
            <a:ext cx="572069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 Develop self-awareness through regular reflection.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 Practise active listening in every group interaction.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 Address conflict early with empathy, not avoidance.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 Use EI as a leadership tool, not just a personal skill.</a:t>
            </a:r>
          </a:p>
          <a:p>
            <a:endParaRPr lang="en-GB" dirty="0"/>
          </a:p>
        </p:txBody>
      </p:sp>
      <p:pic>
        <p:nvPicPr>
          <p:cNvPr id="110" name="Graphic 109" descr="Open book outline">
            <a:extLst>
              <a:ext uri="{FF2B5EF4-FFF2-40B4-BE49-F238E27FC236}">
                <a16:creationId xmlns:a16="http://schemas.microsoft.com/office/drawing/2014/main" id="{BDE4A54D-D591-2F08-7990-2444D60A34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502318" y="5436121"/>
            <a:ext cx="563332" cy="563332"/>
          </a:xfrm>
          <a:prstGeom prst="rect">
            <a:avLst/>
          </a:prstGeom>
        </p:spPr>
      </p:pic>
      <p:sp>
        <p:nvSpPr>
          <p:cNvPr id="113" name="TextBox 112">
            <a:extLst>
              <a:ext uri="{FF2B5EF4-FFF2-40B4-BE49-F238E27FC236}">
                <a16:creationId xmlns:a16="http://schemas.microsoft.com/office/drawing/2014/main" id="{03F90B60-85A4-4B2C-34B2-13D280EDCA1E}"/>
              </a:ext>
            </a:extLst>
          </p:cNvPr>
          <p:cNvSpPr txBox="1"/>
          <p:nvPr/>
        </p:nvSpPr>
        <p:spPr>
          <a:xfrm>
            <a:off x="5477212" y="5788123"/>
            <a:ext cx="6935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Based on personal experience, academic research, and classroom observation.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Goleman, D. (1995)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New York: Bantam Books.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Mayer, J.D. &amp; Salovey, P. (1997) 'What is emotional intelligence?', in Salovey, P. &amp; Sluyter, D. (eds.)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Emotional Development and Emotional Intelligence.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New York: Basic Books, pp. 3–31.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Brackett, M.A. et al. (2011) 'Emotional intelligence and its relation to everyday behaviour',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Personality and Individual Differences,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36(6), pp. 1387–1402.</a:t>
            </a:r>
          </a:p>
          <a:p>
            <a:endParaRPr lang="en-GB" dirty="0"/>
          </a:p>
        </p:txBody>
      </p:sp>
      <p:pic>
        <p:nvPicPr>
          <p:cNvPr id="115" name="Graphic 114" descr="Magnifying glass outline">
            <a:extLst>
              <a:ext uri="{FF2B5EF4-FFF2-40B4-BE49-F238E27FC236}">
                <a16:creationId xmlns:a16="http://schemas.microsoft.com/office/drawing/2014/main" id="{AA1BECBC-C987-5FA9-E897-D1D1E1D38F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28078" y="5472007"/>
            <a:ext cx="534724" cy="53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243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315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Nicolas Sanchez Navarrete (2413598)</dc:creator>
  <cp:lastModifiedBy>Nicolas Sanchez Navarrete (2413598)</cp:lastModifiedBy>
  <cp:revision>2</cp:revision>
  <dcterms:created xsi:type="dcterms:W3CDTF">2026-07-13T11:42:42Z</dcterms:created>
  <dcterms:modified xsi:type="dcterms:W3CDTF">2026-07-13T12:26:53Z</dcterms:modified>
</cp:coreProperties>
</file>