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48" r:id="rId1"/>
  </p:sldMasterIdLst>
  <p:notesMasterIdLst>
    <p:notesMasterId r:id="rId19"/>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Lst>
  <p:sldSz cx="18288000" cy="10287000"/>
  <p:notesSz cx="6858000" cy="9144000"/>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GoogleSlidesCustomDataVersion2">
      <go:slidesCustomData xmlns:go="http://customooxmlschemas.google.com/"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r:id="rId24" roundtripDataSignature="AMtx7mh2rd7+d78V5+ZM5pADKfnW4LrAqw=="/>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765D8B13-5729-4816-B74A-431B16B14935}">
  <a:tblStyle styleId="{765D8B13-5729-4816-B74A-431B16B14935}" styleName="Table_0">
    <a:wholeTbl>
      <a:tcTxStyle>
        <a:font>
          <a:latin typeface="Arial"/>
          <a:ea typeface="Arial"/>
          <a:cs typeface="Arial"/>
        </a:font>
        <a:srgbClr val="000000"/>
      </a:tcTxStyle>
      <a:tcStyle>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varScale="1">
        <p:scale>
          <a:sx n="100" d="100"/>
          <a:sy n="100" d="100"/>
        </p:scale>
        <p:origin x="0" y="0"/>
      </p:cViewPr>
      <p:guideLst>
        <p:guide orient="horz" pos="2160"/>
        <p:guide pos="2880"/>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customschemas.google.com/relationships/presentationmetadata" Target="metadata"/><Relationship Id="rId5" Type="http://schemas.openxmlformats.org/officeDocument/2006/relationships/slide" Target="slides/slide4.xml"/><Relationship Id="rId15" Type="http://schemas.openxmlformats.org/officeDocument/2006/relationships/slide" Target="slides/slide14.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7"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txBox="1">
            <a:spLocks noGrp="1"/>
          </p:cNvSpPr>
          <p:nvPr>
            <p:ph type="hdr" idx="2"/>
          </p:nvPr>
        </p:nvSpPr>
        <p:spPr>
          <a:xfrm>
            <a:off x="0" y="0"/>
            <a:ext cx="3962400" cy="342900"/>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4" name="Google Shape;4;n"/>
          <p:cNvSpPr txBox="1">
            <a:spLocks noGrp="1"/>
          </p:cNvSpPr>
          <p:nvPr>
            <p:ph type="dt" idx="10"/>
          </p:nvPr>
        </p:nvSpPr>
        <p:spPr>
          <a:xfrm>
            <a:off x="5180013" y="0"/>
            <a:ext cx="3962400" cy="342900"/>
          </a:xfrm>
          <a:prstGeom prst="rect">
            <a:avLst/>
          </a:prstGeom>
          <a:noFill/>
          <a:ln>
            <a:noFill/>
          </a:ln>
        </p:spPr>
        <p:txBody>
          <a:bodyPr spcFirstLastPara="1" wrap="square" lIns="91425" tIns="45700" rIns="91425" bIns="45700" anchor="t" anchorCtr="0">
            <a:noAutofit/>
          </a:bodyPr>
          <a:lstStyle>
            <a:lvl1pPr marR="0" lvl="0" algn="r"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5" name="Google Shape;5;n"/>
          <p:cNvSpPr>
            <a:spLocks noGrp="1" noRot="1" noChangeAspect="1"/>
          </p:cNvSpPr>
          <p:nvPr>
            <p:ph type="sldImg" idx="3"/>
          </p:nvPr>
        </p:nvSpPr>
        <p:spPr>
          <a:xfrm>
            <a:off x="2857500" y="512763"/>
            <a:ext cx="3429000" cy="2566987"/>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 name="Google Shape;6;n"/>
          <p:cNvSpPr txBox="1">
            <a:spLocks noGrp="1"/>
          </p:cNvSpPr>
          <p:nvPr>
            <p:ph type="body" idx="1"/>
          </p:nvPr>
        </p:nvSpPr>
        <p:spPr>
          <a:xfrm>
            <a:off x="914400" y="3251200"/>
            <a:ext cx="7315200" cy="3081338"/>
          </a:xfrm>
          <a:prstGeom prst="rect">
            <a:avLst/>
          </a:prstGeom>
          <a:noFill/>
          <a:ln>
            <a:noFill/>
          </a:ln>
        </p:spPr>
        <p:txBody>
          <a:bodyPr spcFirstLastPara="1" wrap="square" lIns="91425" tIns="45700" rIns="91425" bIns="45700" anchor="t" anchorCtr="0">
            <a:noAutofit/>
          </a:bodyPr>
          <a:lstStyle>
            <a:lvl1pPr marL="457200" marR="0" lvl="0"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L="914400" marR="0" lvl="1"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2pPr>
            <a:lvl3pPr marL="1371600" marR="0" lvl="2"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3pPr>
            <a:lvl4pPr marL="1828800" marR="0" lvl="3"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4pPr>
            <a:lvl5pPr marL="2286000" marR="0" lvl="4"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5pPr>
            <a:lvl6pPr marL="2743200" marR="0" lvl="5"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6pPr>
            <a:lvl7pPr marL="3200400" marR="0" lvl="6"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7pPr>
            <a:lvl8pPr marL="3657600" marR="0" lvl="7"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8pPr>
            <a:lvl9pPr marL="4114800" marR="0" lvl="8"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9pPr>
          </a:lstStyle>
          <a:p>
            <a:endParaRPr/>
          </a:p>
        </p:txBody>
      </p:sp>
      <p:sp>
        <p:nvSpPr>
          <p:cNvPr id="7" name="Google Shape;7;n"/>
          <p:cNvSpPr txBox="1">
            <a:spLocks noGrp="1"/>
          </p:cNvSpPr>
          <p:nvPr>
            <p:ph type="ftr" idx="11"/>
          </p:nvPr>
        </p:nvSpPr>
        <p:spPr>
          <a:xfrm>
            <a:off x="0" y="6502400"/>
            <a:ext cx="3962400" cy="341313"/>
          </a:xfrm>
          <a:prstGeom prst="rect">
            <a:avLst/>
          </a:prstGeom>
          <a:noFill/>
          <a:ln>
            <a:noFill/>
          </a:ln>
        </p:spPr>
        <p:txBody>
          <a:bodyPr spcFirstLastPara="1" wrap="square" lIns="91425" tIns="45700" rIns="91425" bIns="45700" anchor="b"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8" name="Google Shape;8;n"/>
          <p:cNvSpPr txBox="1">
            <a:spLocks noGrp="1"/>
          </p:cNvSpPr>
          <p:nvPr>
            <p:ph type="sldNum" idx="12"/>
          </p:nvPr>
        </p:nvSpPr>
        <p:spPr>
          <a:xfrm>
            <a:off x="5180013" y="6502400"/>
            <a:ext cx="3962400" cy="341313"/>
          </a:xfrm>
          <a:prstGeom prst="rect">
            <a:avLst/>
          </a:prstGeom>
          <a:noFill/>
          <a:ln>
            <a:noFill/>
          </a:ln>
        </p:spPr>
        <p:txBody>
          <a:bodyPr spcFirstLastPara="1" wrap="square" lIns="91425" tIns="45700" rIns="91425" bIns="45700" anchor="b" anchorCtr="0">
            <a:noAutofit/>
          </a:bodyPr>
          <a:lstStyle/>
          <a:p>
            <a:pPr marL="0" marR="0" lvl="0" indent="0" algn="r" rtl="0">
              <a:spcBef>
                <a:spcPts val="0"/>
              </a:spcBef>
              <a:spcAft>
                <a:spcPts val="0"/>
              </a:spcAft>
              <a:buNone/>
            </a:pPr>
            <a:fld id="{00000000-1234-1234-1234-123412341234}" type="slidenum">
              <a:rPr lang="en-US" sz="1200" b="0" i="0" u="none" strike="noStrike" cap="none">
                <a:solidFill>
                  <a:schemeClr val="dk1"/>
                </a:solidFill>
                <a:latin typeface="Calibri"/>
                <a:ea typeface="Calibri"/>
                <a:cs typeface="Calibri"/>
                <a:sym typeface="Calibri"/>
              </a:rPr>
              <a:t>‹#›</a:t>
            </a:fld>
            <a:endParaRPr sz="1200" b="0" i="0" u="none" strike="noStrike" cap="none">
              <a:solidFill>
                <a:schemeClr val="dk1"/>
              </a:solidFill>
              <a:latin typeface="Calibri"/>
              <a:ea typeface="Calibri"/>
              <a:cs typeface="Calibri"/>
              <a:sym typeface="Calibri"/>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4"/>
        <p:cNvGrpSpPr/>
        <p:nvPr/>
      </p:nvGrpSpPr>
      <p:grpSpPr>
        <a:xfrm>
          <a:off x="0" y="0"/>
          <a:ext cx="0" cy="0"/>
          <a:chOff x="0" y="0"/>
          <a:chExt cx="0" cy="0"/>
        </a:xfrm>
      </p:grpSpPr>
      <p:sp>
        <p:nvSpPr>
          <p:cNvPr id="85" name="Google Shape;85;p1:notes"/>
          <p:cNvSpPr txBox="1">
            <a:spLocks noGrp="1"/>
          </p:cNvSpPr>
          <p:nvPr>
            <p:ph type="body" idx="1"/>
          </p:nvPr>
        </p:nvSpPr>
        <p:spPr>
          <a:xfrm>
            <a:off x="914400" y="3251200"/>
            <a:ext cx="7315200" cy="3081338"/>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86" name="Google Shape;86;p1:notes"/>
          <p:cNvSpPr>
            <a:spLocks noGrp="1" noRot="1" noChangeAspect="1"/>
          </p:cNvSpPr>
          <p:nvPr>
            <p:ph type="sldImg" idx="2"/>
          </p:nvPr>
        </p:nvSpPr>
        <p:spPr>
          <a:xfrm>
            <a:off x="2290763" y="512763"/>
            <a:ext cx="4562475" cy="2566987"/>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3"/>
        <p:cNvGrpSpPr/>
        <p:nvPr/>
      </p:nvGrpSpPr>
      <p:grpSpPr>
        <a:xfrm>
          <a:off x="0" y="0"/>
          <a:ext cx="0" cy="0"/>
          <a:chOff x="0" y="0"/>
          <a:chExt cx="0" cy="0"/>
        </a:xfrm>
      </p:grpSpPr>
      <p:sp>
        <p:nvSpPr>
          <p:cNvPr id="94" name="Google Shape;94;p2:notes"/>
          <p:cNvSpPr txBox="1">
            <a:spLocks noGrp="1"/>
          </p:cNvSpPr>
          <p:nvPr>
            <p:ph type="hdr" idx="2"/>
          </p:nvPr>
        </p:nvSpPr>
        <p:spPr>
          <a:xfrm>
            <a:off x="0" y="0"/>
            <a:ext cx="3962400" cy="3429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sz="1200" b="0" i="0" u="none" strike="noStrike" cap="none">
              <a:solidFill>
                <a:schemeClr val="dk1"/>
              </a:solidFill>
              <a:latin typeface="Calibri"/>
              <a:ea typeface="Calibri"/>
              <a:cs typeface="Calibri"/>
              <a:sym typeface="Calibri"/>
            </a:endParaRPr>
          </a:p>
        </p:txBody>
      </p:sp>
      <p:sp>
        <p:nvSpPr>
          <p:cNvPr id="95" name="Google Shape;95;p2:notes"/>
          <p:cNvSpPr txBox="1">
            <a:spLocks noGrp="1"/>
          </p:cNvSpPr>
          <p:nvPr>
            <p:ph type="dt" idx="10"/>
          </p:nvPr>
        </p:nvSpPr>
        <p:spPr>
          <a:xfrm>
            <a:off x="5180013" y="0"/>
            <a:ext cx="3962400" cy="342900"/>
          </a:xfrm>
          <a:prstGeom prst="rect">
            <a:avLst/>
          </a:prstGeom>
          <a:noFill/>
          <a:ln>
            <a:noFill/>
          </a:ln>
        </p:spPr>
        <p:txBody>
          <a:bodyPr spcFirstLastPara="1" wrap="square" lIns="91425" tIns="45700" rIns="91425" bIns="45700" anchor="t" anchorCtr="0">
            <a:noAutofit/>
          </a:bodyPr>
          <a:lstStyle/>
          <a:p>
            <a:pPr marL="0" lvl="0" indent="0" algn="r" rtl="0">
              <a:spcBef>
                <a:spcPts val="0"/>
              </a:spcBef>
              <a:spcAft>
                <a:spcPts val="0"/>
              </a:spcAft>
              <a:buNone/>
            </a:pPr>
            <a:r>
              <a:rPr lang="en-US" sz="1200" b="0" i="0" u="none" strike="noStrike" cap="none">
                <a:solidFill>
                  <a:schemeClr val="dk1"/>
                </a:solidFill>
                <a:latin typeface="Calibri"/>
                <a:ea typeface="Calibri"/>
                <a:cs typeface="Calibri"/>
                <a:sym typeface="Calibri"/>
              </a:rPr>
              <a:t>1.7.2013</a:t>
            </a:r>
            <a:endParaRPr/>
          </a:p>
        </p:txBody>
      </p:sp>
      <p:sp>
        <p:nvSpPr>
          <p:cNvPr id="96" name="Google Shape;96;p2:notes"/>
          <p:cNvSpPr>
            <a:spLocks noGrp="1" noRot="1" noChangeAspect="1"/>
          </p:cNvSpPr>
          <p:nvPr>
            <p:ph type="sldImg" idx="3"/>
          </p:nvPr>
        </p:nvSpPr>
        <p:spPr>
          <a:xfrm>
            <a:off x="2857500" y="512763"/>
            <a:ext cx="3429000" cy="2566987"/>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97" name="Google Shape;97;p2:notes"/>
          <p:cNvSpPr txBox="1">
            <a:spLocks noGrp="1"/>
          </p:cNvSpPr>
          <p:nvPr>
            <p:ph type="body" idx="1"/>
          </p:nvPr>
        </p:nvSpPr>
        <p:spPr>
          <a:xfrm>
            <a:off x="914400" y="3251200"/>
            <a:ext cx="7315200" cy="3081338"/>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a:t>Thank you all for joining me in this presentation. Today I will talk about Remote consultations as digital transformation has become a vital part in modern healthcare. One of the most important innovations to come into existence within the NHS is the remote consultation where health care givers do not require patients to attend in person. They have grown in use significantly since the onset of COVID-19 and an integral part of healthcare delivery.</a:t>
            </a:r>
            <a:endParaRPr/>
          </a:p>
        </p:txBody>
      </p:sp>
      <p:sp>
        <p:nvSpPr>
          <p:cNvPr id="98" name="Google Shape;98;p2:notes"/>
          <p:cNvSpPr txBox="1">
            <a:spLocks noGrp="1"/>
          </p:cNvSpPr>
          <p:nvPr>
            <p:ph type="ftr" idx="11"/>
          </p:nvPr>
        </p:nvSpPr>
        <p:spPr>
          <a:xfrm>
            <a:off x="0" y="6502400"/>
            <a:ext cx="3962400" cy="341313"/>
          </a:xfrm>
          <a:prstGeom prst="rect">
            <a:avLst/>
          </a:prstGeom>
          <a:noFill/>
          <a:ln>
            <a:noFill/>
          </a:ln>
        </p:spPr>
        <p:txBody>
          <a:bodyPr spcFirstLastPara="1" wrap="square" lIns="91425" tIns="45700" rIns="91425" bIns="45700" anchor="b" anchorCtr="0">
            <a:noAutofit/>
          </a:bodyPr>
          <a:lstStyle/>
          <a:p>
            <a:pPr marL="0" lvl="0" indent="0" algn="l" rtl="0">
              <a:spcBef>
                <a:spcPts val="0"/>
              </a:spcBef>
              <a:spcAft>
                <a:spcPts val="0"/>
              </a:spcAft>
              <a:buNone/>
            </a:pPr>
            <a:endParaRPr sz="1200" b="0" i="0" u="none" strike="noStrike" cap="none">
              <a:solidFill>
                <a:schemeClr val="dk1"/>
              </a:solidFill>
              <a:latin typeface="Calibri"/>
              <a:ea typeface="Calibri"/>
              <a:cs typeface="Calibri"/>
              <a:sym typeface="Calibri"/>
            </a:endParaRPr>
          </a:p>
        </p:txBody>
      </p:sp>
      <p:sp>
        <p:nvSpPr>
          <p:cNvPr id="99" name="Google Shape;99;p2:notes"/>
          <p:cNvSpPr txBox="1">
            <a:spLocks noGrp="1"/>
          </p:cNvSpPr>
          <p:nvPr>
            <p:ph type="sldNum" idx="12"/>
          </p:nvPr>
        </p:nvSpPr>
        <p:spPr>
          <a:xfrm>
            <a:off x="5180013" y="6502400"/>
            <a:ext cx="3962400" cy="341313"/>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r>
              <a:rPr lang="en-US" sz="1200" b="0" i="0" u="none" strike="noStrike" cap="none">
                <a:solidFill>
                  <a:schemeClr val="dk1"/>
                </a:solidFill>
                <a:latin typeface="Calibri"/>
                <a:ea typeface="Calibri"/>
                <a:cs typeface="Calibri"/>
                <a:sym typeface="Calibri"/>
              </a:rPr>
              <a:t>‹#›</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5"/>
        <p:cNvGrpSpPr/>
        <p:nvPr/>
      </p:nvGrpSpPr>
      <p:grpSpPr>
        <a:xfrm>
          <a:off x="0" y="0"/>
          <a:ext cx="0" cy="0"/>
          <a:chOff x="0" y="0"/>
          <a:chExt cx="0" cy="0"/>
        </a:xfrm>
      </p:grpSpPr>
      <p:sp>
        <p:nvSpPr>
          <p:cNvPr id="106" name="Google Shape;106;p3:notes"/>
          <p:cNvSpPr txBox="1">
            <a:spLocks noGrp="1"/>
          </p:cNvSpPr>
          <p:nvPr>
            <p:ph type="hdr" idx="2"/>
          </p:nvPr>
        </p:nvSpPr>
        <p:spPr>
          <a:xfrm>
            <a:off x="0" y="0"/>
            <a:ext cx="3962400" cy="3429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sz="1200" b="0" i="0" u="none" strike="noStrike" cap="none">
              <a:solidFill>
                <a:schemeClr val="dk1"/>
              </a:solidFill>
              <a:latin typeface="Calibri"/>
              <a:ea typeface="Calibri"/>
              <a:cs typeface="Calibri"/>
              <a:sym typeface="Calibri"/>
            </a:endParaRPr>
          </a:p>
        </p:txBody>
      </p:sp>
      <p:sp>
        <p:nvSpPr>
          <p:cNvPr id="107" name="Google Shape;107;p3:notes"/>
          <p:cNvSpPr txBox="1">
            <a:spLocks noGrp="1"/>
          </p:cNvSpPr>
          <p:nvPr>
            <p:ph type="dt" idx="10"/>
          </p:nvPr>
        </p:nvSpPr>
        <p:spPr>
          <a:xfrm>
            <a:off x="5180013" y="0"/>
            <a:ext cx="3962400" cy="342900"/>
          </a:xfrm>
          <a:prstGeom prst="rect">
            <a:avLst/>
          </a:prstGeom>
          <a:noFill/>
          <a:ln>
            <a:noFill/>
          </a:ln>
        </p:spPr>
        <p:txBody>
          <a:bodyPr spcFirstLastPara="1" wrap="square" lIns="91425" tIns="45700" rIns="91425" bIns="45700" anchor="t" anchorCtr="0">
            <a:noAutofit/>
          </a:bodyPr>
          <a:lstStyle/>
          <a:p>
            <a:pPr marL="0" lvl="0" indent="0" algn="r" rtl="0">
              <a:spcBef>
                <a:spcPts val="0"/>
              </a:spcBef>
              <a:spcAft>
                <a:spcPts val="0"/>
              </a:spcAft>
              <a:buNone/>
            </a:pPr>
            <a:r>
              <a:rPr lang="en-US" sz="1200" b="0" i="0" u="none" strike="noStrike" cap="none">
                <a:solidFill>
                  <a:schemeClr val="dk1"/>
                </a:solidFill>
                <a:latin typeface="Calibri"/>
                <a:ea typeface="Calibri"/>
                <a:cs typeface="Calibri"/>
                <a:sym typeface="Calibri"/>
              </a:rPr>
              <a:t>1.7.2013</a:t>
            </a:r>
            <a:endParaRPr/>
          </a:p>
        </p:txBody>
      </p:sp>
      <p:sp>
        <p:nvSpPr>
          <p:cNvPr id="108" name="Google Shape;108;p3:notes"/>
          <p:cNvSpPr>
            <a:spLocks noGrp="1" noRot="1" noChangeAspect="1"/>
          </p:cNvSpPr>
          <p:nvPr>
            <p:ph type="sldImg" idx="3"/>
          </p:nvPr>
        </p:nvSpPr>
        <p:spPr>
          <a:xfrm>
            <a:off x="2857500" y="512763"/>
            <a:ext cx="3429000" cy="2566987"/>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09" name="Google Shape;109;p3:notes"/>
          <p:cNvSpPr txBox="1">
            <a:spLocks noGrp="1"/>
          </p:cNvSpPr>
          <p:nvPr>
            <p:ph type="body" idx="1"/>
          </p:nvPr>
        </p:nvSpPr>
        <p:spPr>
          <a:xfrm>
            <a:off x="914400" y="3251200"/>
            <a:ext cx="7315200" cy="3081338"/>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a:t>This presentation helps in identifying the implementation of remote consultations. It further examines both positive and negative impacts on healthcare professionals, patients, service delivery, and communities. </a:t>
            </a:r>
            <a:endParaRPr/>
          </a:p>
        </p:txBody>
      </p:sp>
      <p:sp>
        <p:nvSpPr>
          <p:cNvPr id="110" name="Google Shape;110;p3:notes"/>
          <p:cNvSpPr txBox="1">
            <a:spLocks noGrp="1"/>
          </p:cNvSpPr>
          <p:nvPr>
            <p:ph type="ftr" idx="11"/>
          </p:nvPr>
        </p:nvSpPr>
        <p:spPr>
          <a:xfrm>
            <a:off x="0" y="6502400"/>
            <a:ext cx="3962400" cy="341313"/>
          </a:xfrm>
          <a:prstGeom prst="rect">
            <a:avLst/>
          </a:prstGeom>
          <a:noFill/>
          <a:ln>
            <a:noFill/>
          </a:ln>
        </p:spPr>
        <p:txBody>
          <a:bodyPr spcFirstLastPara="1" wrap="square" lIns="91425" tIns="45700" rIns="91425" bIns="45700" anchor="b" anchorCtr="0">
            <a:noAutofit/>
          </a:bodyPr>
          <a:lstStyle/>
          <a:p>
            <a:pPr marL="0" lvl="0" indent="0" algn="l" rtl="0">
              <a:spcBef>
                <a:spcPts val="0"/>
              </a:spcBef>
              <a:spcAft>
                <a:spcPts val="0"/>
              </a:spcAft>
              <a:buNone/>
            </a:pPr>
            <a:endParaRPr sz="1200" b="0" i="0" u="none" strike="noStrike" cap="none">
              <a:solidFill>
                <a:schemeClr val="dk1"/>
              </a:solidFill>
              <a:latin typeface="Calibri"/>
              <a:ea typeface="Calibri"/>
              <a:cs typeface="Calibri"/>
              <a:sym typeface="Calibri"/>
            </a:endParaRPr>
          </a:p>
        </p:txBody>
      </p:sp>
      <p:sp>
        <p:nvSpPr>
          <p:cNvPr id="111" name="Google Shape;111;p3:notes"/>
          <p:cNvSpPr txBox="1">
            <a:spLocks noGrp="1"/>
          </p:cNvSpPr>
          <p:nvPr>
            <p:ph type="sldNum" idx="12"/>
          </p:nvPr>
        </p:nvSpPr>
        <p:spPr>
          <a:xfrm>
            <a:off x="5180013" y="6502400"/>
            <a:ext cx="3962400" cy="341313"/>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r>
              <a:rPr lang="en-US" sz="1200" b="0" i="0" u="none" strike="noStrike" cap="none">
                <a:solidFill>
                  <a:schemeClr val="dk1"/>
                </a:solidFill>
                <a:latin typeface="Calibri"/>
                <a:ea typeface="Calibri"/>
                <a:cs typeface="Calibri"/>
                <a:sym typeface="Calibri"/>
              </a:rPr>
              <a:t>‹#›</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0"/>
        <p:cNvGrpSpPr/>
        <p:nvPr/>
      </p:nvGrpSpPr>
      <p:grpSpPr>
        <a:xfrm>
          <a:off x="0" y="0"/>
          <a:ext cx="0" cy="0"/>
          <a:chOff x="0" y="0"/>
          <a:chExt cx="0" cy="0"/>
        </a:xfrm>
      </p:grpSpPr>
      <p:sp>
        <p:nvSpPr>
          <p:cNvPr id="121" name="Google Shape;121;p4:notes"/>
          <p:cNvSpPr txBox="1">
            <a:spLocks noGrp="1"/>
          </p:cNvSpPr>
          <p:nvPr>
            <p:ph type="hdr" idx="2"/>
          </p:nvPr>
        </p:nvSpPr>
        <p:spPr>
          <a:xfrm>
            <a:off x="0" y="0"/>
            <a:ext cx="3962400" cy="3429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sz="1200" b="0" i="0" u="none" strike="noStrike" cap="none">
              <a:solidFill>
                <a:schemeClr val="dk1"/>
              </a:solidFill>
              <a:latin typeface="Calibri"/>
              <a:ea typeface="Calibri"/>
              <a:cs typeface="Calibri"/>
              <a:sym typeface="Calibri"/>
            </a:endParaRPr>
          </a:p>
        </p:txBody>
      </p:sp>
      <p:sp>
        <p:nvSpPr>
          <p:cNvPr id="122" name="Google Shape;122;p4:notes"/>
          <p:cNvSpPr txBox="1">
            <a:spLocks noGrp="1"/>
          </p:cNvSpPr>
          <p:nvPr>
            <p:ph type="dt" idx="10"/>
          </p:nvPr>
        </p:nvSpPr>
        <p:spPr>
          <a:xfrm>
            <a:off x="5180013" y="0"/>
            <a:ext cx="3962400" cy="342900"/>
          </a:xfrm>
          <a:prstGeom prst="rect">
            <a:avLst/>
          </a:prstGeom>
          <a:noFill/>
          <a:ln>
            <a:noFill/>
          </a:ln>
        </p:spPr>
        <p:txBody>
          <a:bodyPr spcFirstLastPara="1" wrap="square" lIns="91425" tIns="45700" rIns="91425" bIns="45700" anchor="t" anchorCtr="0">
            <a:noAutofit/>
          </a:bodyPr>
          <a:lstStyle/>
          <a:p>
            <a:pPr marL="0" lvl="0" indent="0" algn="r" rtl="0">
              <a:spcBef>
                <a:spcPts val="0"/>
              </a:spcBef>
              <a:spcAft>
                <a:spcPts val="0"/>
              </a:spcAft>
              <a:buNone/>
            </a:pPr>
            <a:r>
              <a:rPr lang="en-US" sz="1200" b="0" i="0" u="none" strike="noStrike" cap="none">
                <a:solidFill>
                  <a:schemeClr val="dk1"/>
                </a:solidFill>
                <a:latin typeface="Calibri"/>
                <a:ea typeface="Calibri"/>
                <a:cs typeface="Calibri"/>
                <a:sym typeface="Calibri"/>
              </a:rPr>
              <a:t>1.7.2013</a:t>
            </a:r>
            <a:endParaRPr/>
          </a:p>
        </p:txBody>
      </p:sp>
      <p:sp>
        <p:nvSpPr>
          <p:cNvPr id="123" name="Google Shape;123;p4:notes"/>
          <p:cNvSpPr>
            <a:spLocks noGrp="1" noRot="1" noChangeAspect="1"/>
          </p:cNvSpPr>
          <p:nvPr>
            <p:ph type="sldImg" idx="3"/>
          </p:nvPr>
        </p:nvSpPr>
        <p:spPr>
          <a:xfrm>
            <a:off x="2290763" y="512763"/>
            <a:ext cx="4562475" cy="2566987"/>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24" name="Google Shape;124;p4:notes"/>
          <p:cNvSpPr txBox="1">
            <a:spLocks noGrp="1"/>
          </p:cNvSpPr>
          <p:nvPr>
            <p:ph type="body" idx="1"/>
          </p:nvPr>
        </p:nvSpPr>
        <p:spPr>
          <a:xfrm>
            <a:off x="914400" y="3251200"/>
            <a:ext cx="7315200" cy="3081338"/>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a:t>In the healthcare organisations, remote consultations help to provide support healthcare delivery by using effective communication technologies. These technologies are commonly used for routine consultations, medication reviews, follow-up appointments, and long-term condition management.</a:t>
            </a:r>
            <a:endParaRPr/>
          </a:p>
        </p:txBody>
      </p:sp>
      <p:sp>
        <p:nvSpPr>
          <p:cNvPr id="125" name="Google Shape;125;p4:notes"/>
          <p:cNvSpPr txBox="1">
            <a:spLocks noGrp="1"/>
          </p:cNvSpPr>
          <p:nvPr>
            <p:ph type="ftr" idx="11"/>
          </p:nvPr>
        </p:nvSpPr>
        <p:spPr>
          <a:xfrm>
            <a:off x="0" y="6502400"/>
            <a:ext cx="3962400" cy="341313"/>
          </a:xfrm>
          <a:prstGeom prst="rect">
            <a:avLst/>
          </a:prstGeom>
          <a:noFill/>
          <a:ln>
            <a:noFill/>
          </a:ln>
        </p:spPr>
        <p:txBody>
          <a:bodyPr spcFirstLastPara="1" wrap="square" lIns="91425" tIns="45700" rIns="91425" bIns="45700" anchor="b" anchorCtr="0">
            <a:noAutofit/>
          </a:bodyPr>
          <a:lstStyle/>
          <a:p>
            <a:pPr marL="0" lvl="0" indent="0" algn="l" rtl="0">
              <a:spcBef>
                <a:spcPts val="0"/>
              </a:spcBef>
              <a:spcAft>
                <a:spcPts val="0"/>
              </a:spcAft>
              <a:buNone/>
            </a:pPr>
            <a:endParaRPr sz="1200" b="0" i="0" u="none" strike="noStrike" cap="none">
              <a:solidFill>
                <a:schemeClr val="dk1"/>
              </a:solidFill>
              <a:latin typeface="Calibri"/>
              <a:ea typeface="Calibri"/>
              <a:cs typeface="Calibri"/>
              <a:sym typeface="Calibri"/>
            </a:endParaRPr>
          </a:p>
        </p:txBody>
      </p:sp>
      <p:sp>
        <p:nvSpPr>
          <p:cNvPr id="126" name="Google Shape;126;p4:notes"/>
          <p:cNvSpPr txBox="1">
            <a:spLocks noGrp="1"/>
          </p:cNvSpPr>
          <p:nvPr>
            <p:ph type="sldNum" idx="12"/>
          </p:nvPr>
        </p:nvSpPr>
        <p:spPr>
          <a:xfrm>
            <a:off x="5180013" y="6502400"/>
            <a:ext cx="3962400" cy="341313"/>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r>
              <a:rPr lang="en-US" sz="1200" b="0" i="0" u="none" strike="noStrike" cap="none">
                <a:solidFill>
                  <a:schemeClr val="dk1"/>
                </a:solidFill>
                <a:latin typeface="Calibri"/>
                <a:ea typeface="Calibri"/>
                <a:cs typeface="Calibri"/>
                <a:sym typeface="Calibri"/>
              </a:rPr>
              <a:t>‹#›</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3"/>
        <p:cNvGrpSpPr/>
        <p:nvPr/>
      </p:nvGrpSpPr>
      <p:grpSpPr>
        <a:xfrm>
          <a:off x="0" y="0"/>
          <a:ext cx="0" cy="0"/>
          <a:chOff x="0" y="0"/>
          <a:chExt cx="0" cy="0"/>
        </a:xfrm>
      </p:grpSpPr>
      <p:sp>
        <p:nvSpPr>
          <p:cNvPr id="134" name="Google Shape;134;p5:notes"/>
          <p:cNvSpPr txBox="1">
            <a:spLocks noGrp="1"/>
          </p:cNvSpPr>
          <p:nvPr>
            <p:ph type="hdr" idx="2"/>
          </p:nvPr>
        </p:nvSpPr>
        <p:spPr>
          <a:xfrm>
            <a:off x="0" y="0"/>
            <a:ext cx="3962400" cy="3429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sz="1200" b="0" i="0" u="none" strike="noStrike" cap="none">
              <a:solidFill>
                <a:schemeClr val="dk1"/>
              </a:solidFill>
              <a:latin typeface="Calibri"/>
              <a:ea typeface="Calibri"/>
              <a:cs typeface="Calibri"/>
              <a:sym typeface="Calibri"/>
            </a:endParaRPr>
          </a:p>
        </p:txBody>
      </p:sp>
      <p:sp>
        <p:nvSpPr>
          <p:cNvPr id="135" name="Google Shape;135;p5:notes"/>
          <p:cNvSpPr txBox="1">
            <a:spLocks noGrp="1"/>
          </p:cNvSpPr>
          <p:nvPr>
            <p:ph type="dt" idx="10"/>
          </p:nvPr>
        </p:nvSpPr>
        <p:spPr>
          <a:xfrm>
            <a:off x="5180013" y="0"/>
            <a:ext cx="3962400" cy="342900"/>
          </a:xfrm>
          <a:prstGeom prst="rect">
            <a:avLst/>
          </a:prstGeom>
          <a:noFill/>
          <a:ln>
            <a:noFill/>
          </a:ln>
        </p:spPr>
        <p:txBody>
          <a:bodyPr spcFirstLastPara="1" wrap="square" lIns="91425" tIns="45700" rIns="91425" bIns="45700" anchor="t" anchorCtr="0">
            <a:noAutofit/>
          </a:bodyPr>
          <a:lstStyle/>
          <a:p>
            <a:pPr marL="0" lvl="0" indent="0" algn="r" rtl="0">
              <a:spcBef>
                <a:spcPts val="0"/>
              </a:spcBef>
              <a:spcAft>
                <a:spcPts val="0"/>
              </a:spcAft>
              <a:buNone/>
            </a:pPr>
            <a:r>
              <a:rPr lang="en-US" sz="1200" b="0" i="0" u="none" strike="noStrike" cap="none">
                <a:solidFill>
                  <a:schemeClr val="dk1"/>
                </a:solidFill>
                <a:latin typeface="Calibri"/>
                <a:ea typeface="Calibri"/>
                <a:cs typeface="Calibri"/>
                <a:sym typeface="Calibri"/>
              </a:rPr>
              <a:t>1.7.2013</a:t>
            </a:r>
            <a:endParaRPr/>
          </a:p>
        </p:txBody>
      </p:sp>
      <p:sp>
        <p:nvSpPr>
          <p:cNvPr id="136" name="Google Shape;136;p5:notes"/>
          <p:cNvSpPr>
            <a:spLocks noGrp="1" noRot="1" noChangeAspect="1"/>
          </p:cNvSpPr>
          <p:nvPr>
            <p:ph type="sldImg" idx="3"/>
          </p:nvPr>
        </p:nvSpPr>
        <p:spPr>
          <a:xfrm>
            <a:off x="2290763" y="512763"/>
            <a:ext cx="4562475" cy="2566987"/>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37" name="Google Shape;137;p5:notes"/>
          <p:cNvSpPr txBox="1">
            <a:spLocks noGrp="1"/>
          </p:cNvSpPr>
          <p:nvPr>
            <p:ph type="body" idx="1"/>
          </p:nvPr>
        </p:nvSpPr>
        <p:spPr>
          <a:xfrm>
            <a:off x="914400" y="3251200"/>
            <a:ext cx="7315200" cy="3081338"/>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a:t>These figures reflect the use and rapid uptake of remote consultations during the pandemic. However, their continued usage after the end of restrictions. The NHS persist in using remote consultations when they realise the importance of a face to face consultation. Remote consultations helps to improve access, manage patient demand, and support efficient healthcare delivery. </a:t>
            </a:r>
            <a:endParaRPr/>
          </a:p>
        </p:txBody>
      </p:sp>
      <p:sp>
        <p:nvSpPr>
          <p:cNvPr id="138" name="Google Shape;138;p5:notes"/>
          <p:cNvSpPr txBox="1">
            <a:spLocks noGrp="1"/>
          </p:cNvSpPr>
          <p:nvPr>
            <p:ph type="ftr" idx="11"/>
          </p:nvPr>
        </p:nvSpPr>
        <p:spPr>
          <a:xfrm>
            <a:off x="0" y="6502400"/>
            <a:ext cx="3962400" cy="341313"/>
          </a:xfrm>
          <a:prstGeom prst="rect">
            <a:avLst/>
          </a:prstGeom>
          <a:noFill/>
          <a:ln>
            <a:noFill/>
          </a:ln>
        </p:spPr>
        <p:txBody>
          <a:bodyPr spcFirstLastPara="1" wrap="square" lIns="91425" tIns="45700" rIns="91425" bIns="45700" anchor="b" anchorCtr="0">
            <a:noAutofit/>
          </a:bodyPr>
          <a:lstStyle/>
          <a:p>
            <a:pPr marL="0" lvl="0" indent="0" algn="l" rtl="0">
              <a:spcBef>
                <a:spcPts val="0"/>
              </a:spcBef>
              <a:spcAft>
                <a:spcPts val="0"/>
              </a:spcAft>
              <a:buNone/>
            </a:pPr>
            <a:endParaRPr sz="1200" b="0" i="0" u="none" strike="noStrike" cap="none">
              <a:solidFill>
                <a:schemeClr val="dk1"/>
              </a:solidFill>
              <a:latin typeface="Calibri"/>
              <a:ea typeface="Calibri"/>
              <a:cs typeface="Calibri"/>
              <a:sym typeface="Calibri"/>
            </a:endParaRPr>
          </a:p>
        </p:txBody>
      </p:sp>
      <p:sp>
        <p:nvSpPr>
          <p:cNvPr id="139" name="Google Shape;139;p5:notes"/>
          <p:cNvSpPr txBox="1">
            <a:spLocks noGrp="1"/>
          </p:cNvSpPr>
          <p:nvPr>
            <p:ph type="sldNum" idx="12"/>
          </p:nvPr>
        </p:nvSpPr>
        <p:spPr>
          <a:xfrm>
            <a:off x="5180013" y="6502400"/>
            <a:ext cx="3962400" cy="341313"/>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r>
              <a:rPr lang="en-US" sz="1200" b="0" i="0" u="none" strike="noStrike" cap="none">
                <a:solidFill>
                  <a:schemeClr val="dk1"/>
                </a:solidFill>
                <a:latin typeface="Calibri"/>
                <a:ea typeface="Calibri"/>
                <a:cs typeface="Calibri"/>
                <a:sym typeface="Calibri"/>
              </a:rPr>
              <a:t>‹#›</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5"/>
        <p:cNvGrpSpPr/>
        <p:nvPr/>
      </p:nvGrpSpPr>
      <p:grpSpPr>
        <a:xfrm>
          <a:off x="0" y="0"/>
          <a:ext cx="0" cy="0"/>
          <a:chOff x="0" y="0"/>
          <a:chExt cx="0" cy="0"/>
        </a:xfrm>
      </p:grpSpPr>
      <p:sp>
        <p:nvSpPr>
          <p:cNvPr id="146" name="Google Shape;146;p6:notes"/>
          <p:cNvSpPr txBox="1">
            <a:spLocks noGrp="1"/>
          </p:cNvSpPr>
          <p:nvPr>
            <p:ph type="hdr" idx="2"/>
          </p:nvPr>
        </p:nvSpPr>
        <p:spPr>
          <a:xfrm>
            <a:off x="0" y="0"/>
            <a:ext cx="3962400" cy="3429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sz="1200" b="0" i="0" u="none" strike="noStrike" cap="none">
              <a:solidFill>
                <a:schemeClr val="dk1"/>
              </a:solidFill>
              <a:latin typeface="Calibri"/>
              <a:ea typeface="Calibri"/>
              <a:cs typeface="Calibri"/>
              <a:sym typeface="Calibri"/>
            </a:endParaRPr>
          </a:p>
        </p:txBody>
      </p:sp>
      <p:sp>
        <p:nvSpPr>
          <p:cNvPr id="147" name="Google Shape;147;p6:notes"/>
          <p:cNvSpPr txBox="1">
            <a:spLocks noGrp="1"/>
          </p:cNvSpPr>
          <p:nvPr>
            <p:ph type="dt" idx="10"/>
          </p:nvPr>
        </p:nvSpPr>
        <p:spPr>
          <a:xfrm>
            <a:off x="5180013" y="0"/>
            <a:ext cx="3962400" cy="342900"/>
          </a:xfrm>
          <a:prstGeom prst="rect">
            <a:avLst/>
          </a:prstGeom>
          <a:noFill/>
          <a:ln>
            <a:noFill/>
          </a:ln>
        </p:spPr>
        <p:txBody>
          <a:bodyPr spcFirstLastPara="1" wrap="square" lIns="91425" tIns="45700" rIns="91425" bIns="45700" anchor="t" anchorCtr="0">
            <a:noAutofit/>
          </a:bodyPr>
          <a:lstStyle/>
          <a:p>
            <a:pPr marL="0" lvl="0" indent="0" algn="r" rtl="0">
              <a:spcBef>
                <a:spcPts val="0"/>
              </a:spcBef>
              <a:spcAft>
                <a:spcPts val="0"/>
              </a:spcAft>
              <a:buNone/>
            </a:pPr>
            <a:r>
              <a:rPr lang="en-US" sz="1200" b="0" i="0" u="none" strike="noStrike" cap="none">
                <a:solidFill>
                  <a:schemeClr val="dk1"/>
                </a:solidFill>
                <a:latin typeface="Calibri"/>
                <a:ea typeface="Calibri"/>
                <a:cs typeface="Calibri"/>
                <a:sym typeface="Calibri"/>
              </a:rPr>
              <a:t>1.7.2013</a:t>
            </a:r>
            <a:endParaRPr/>
          </a:p>
        </p:txBody>
      </p:sp>
      <p:sp>
        <p:nvSpPr>
          <p:cNvPr id="148" name="Google Shape;148;p6:notes"/>
          <p:cNvSpPr>
            <a:spLocks noGrp="1" noRot="1" noChangeAspect="1"/>
          </p:cNvSpPr>
          <p:nvPr>
            <p:ph type="sldImg" idx="3"/>
          </p:nvPr>
        </p:nvSpPr>
        <p:spPr>
          <a:xfrm>
            <a:off x="2290763" y="512763"/>
            <a:ext cx="4562475" cy="2566987"/>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49" name="Google Shape;149;p6:notes"/>
          <p:cNvSpPr txBox="1">
            <a:spLocks noGrp="1"/>
          </p:cNvSpPr>
          <p:nvPr>
            <p:ph type="body" idx="1"/>
          </p:nvPr>
        </p:nvSpPr>
        <p:spPr>
          <a:xfrm>
            <a:off x="914400" y="3251200"/>
            <a:ext cx="7315200" cy="3081338"/>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a:t>This new service delivery mode has revolutionized workforce procedures by making them more flexible and efficient. An overview of how digital skills are becoming a key component of the skills required across health professions is well explained in the NHS Long Term Workforce Plan. Through the improved digital competency, professionals are able to use electronic records, video platforms, and virtual communication tools effectively within routine practice.</a:t>
            </a:r>
            <a:endParaRPr/>
          </a:p>
        </p:txBody>
      </p:sp>
      <p:sp>
        <p:nvSpPr>
          <p:cNvPr id="150" name="Google Shape;150;p6:notes"/>
          <p:cNvSpPr txBox="1">
            <a:spLocks noGrp="1"/>
          </p:cNvSpPr>
          <p:nvPr>
            <p:ph type="ftr" idx="11"/>
          </p:nvPr>
        </p:nvSpPr>
        <p:spPr>
          <a:xfrm>
            <a:off x="0" y="6502400"/>
            <a:ext cx="3962400" cy="341313"/>
          </a:xfrm>
          <a:prstGeom prst="rect">
            <a:avLst/>
          </a:prstGeom>
          <a:noFill/>
          <a:ln>
            <a:noFill/>
          </a:ln>
        </p:spPr>
        <p:txBody>
          <a:bodyPr spcFirstLastPara="1" wrap="square" lIns="91425" tIns="45700" rIns="91425" bIns="45700" anchor="b" anchorCtr="0">
            <a:noAutofit/>
          </a:bodyPr>
          <a:lstStyle/>
          <a:p>
            <a:pPr marL="0" lvl="0" indent="0" algn="l" rtl="0">
              <a:spcBef>
                <a:spcPts val="0"/>
              </a:spcBef>
              <a:spcAft>
                <a:spcPts val="0"/>
              </a:spcAft>
              <a:buNone/>
            </a:pPr>
            <a:endParaRPr sz="1200" b="0" i="0" u="none" strike="noStrike" cap="none">
              <a:solidFill>
                <a:schemeClr val="dk1"/>
              </a:solidFill>
              <a:latin typeface="Calibri"/>
              <a:ea typeface="Calibri"/>
              <a:cs typeface="Calibri"/>
              <a:sym typeface="Calibri"/>
            </a:endParaRPr>
          </a:p>
        </p:txBody>
      </p:sp>
      <p:sp>
        <p:nvSpPr>
          <p:cNvPr id="151" name="Google Shape;151;p6:notes"/>
          <p:cNvSpPr txBox="1">
            <a:spLocks noGrp="1"/>
          </p:cNvSpPr>
          <p:nvPr>
            <p:ph type="sldNum" idx="12"/>
          </p:nvPr>
        </p:nvSpPr>
        <p:spPr>
          <a:xfrm>
            <a:off x="5180013" y="6502400"/>
            <a:ext cx="3962400" cy="341313"/>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r>
              <a:rPr lang="en-US" sz="1200" b="0" i="0" u="none" strike="noStrike" cap="none">
                <a:solidFill>
                  <a:schemeClr val="dk1"/>
                </a:solidFill>
                <a:latin typeface="Calibri"/>
                <a:ea typeface="Calibri"/>
                <a:cs typeface="Calibri"/>
                <a:sym typeface="Calibri"/>
              </a:rPr>
              <a:t>‹#›</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6"/>
        <p:cNvGrpSpPr/>
        <p:nvPr/>
      </p:nvGrpSpPr>
      <p:grpSpPr>
        <a:xfrm>
          <a:off x="0" y="0"/>
          <a:ext cx="0" cy="0"/>
          <a:chOff x="0" y="0"/>
          <a:chExt cx="0" cy="0"/>
        </a:xfrm>
      </p:grpSpPr>
      <p:sp>
        <p:nvSpPr>
          <p:cNvPr id="157" name="Google Shape;157;p7:notes"/>
          <p:cNvSpPr txBox="1">
            <a:spLocks noGrp="1"/>
          </p:cNvSpPr>
          <p:nvPr>
            <p:ph type="hdr" idx="2"/>
          </p:nvPr>
        </p:nvSpPr>
        <p:spPr>
          <a:xfrm>
            <a:off x="0" y="0"/>
            <a:ext cx="3962400" cy="3429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sz="1200" b="0" i="0" u="none" strike="noStrike" cap="none">
              <a:solidFill>
                <a:schemeClr val="dk1"/>
              </a:solidFill>
              <a:latin typeface="Calibri"/>
              <a:ea typeface="Calibri"/>
              <a:cs typeface="Calibri"/>
              <a:sym typeface="Calibri"/>
            </a:endParaRPr>
          </a:p>
        </p:txBody>
      </p:sp>
      <p:sp>
        <p:nvSpPr>
          <p:cNvPr id="158" name="Google Shape;158;p7:notes"/>
          <p:cNvSpPr txBox="1">
            <a:spLocks noGrp="1"/>
          </p:cNvSpPr>
          <p:nvPr>
            <p:ph type="dt" idx="10"/>
          </p:nvPr>
        </p:nvSpPr>
        <p:spPr>
          <a:xfrm>
            <a:off x="5180013" y="0"/>
            <a:ext cx="3962400" cy="342900"/>
          </a:xfrm>
          <a:prstGeom prst="rect">
            <a:avLst/>
          </a:prstGeom>
          <a:noFill/>
          <a:ln>
            <a:noFill/>
          </a:ln>
        </p:spPr>
        <p:txBody>
          <a:bodyPr spcFirstLastPara="1" wrap="square" lIns="91425" tIns="45700" rIns="91425" bIns="45700" anchor="t" anchorCtr="0">
            <a:noAutofit/>
          </a:bodyPr>
          <a:lstStyle/>
          <a:p>
            <a:pPr marL="0" lvl="0" indent="0" algn="r" rtl="0">
              <a:spcBef>
                <a:spcPts val="0"/>
              </a:spcBef>
              <a:spcAft>
                <a:spcPts val="0"/>
              </a:spcAft>
              <a:buNone/>
            </a:pPr>
            <a:r>
              <a:rPr lang="en-US" sz="1200" b="0" i="0" u="none" strike="noStrike" cap="none">
                <a:solidFill>
                  <a:schemeClr val="dk1"/>
                </a:solidFill>
                <a:latin typeface="Calibri"/>
                <a:ea typeface="Calibri"/>
                <a:cs typeface="Calibri"/>
                <a:sym typeface="Calibri"/>
              </a:rPr>
              <a:t>1.7.2013</a:t>
            </a:r>
            <a:endParaRPr/>
          </a:p>
        </p:txBody>
      </p:sp>
      <p:sp>
        <p:nvSpPr>
          <p:cNvPr id="159" name="Google Shape;159;p7:notes"/>
          <p:cNvSpPr>
            <a:spLocks noGrp="1" noRot="1" noChangeAspect="1"/>
          </p:cNvSpPr>
          <p:nvPr>
            <p:ph type="sldImg" idx="3"/>
          </p:nvPr>
        </p:nvSpPr>
        <p:spPr>
          <a:xfrm>
            <a:off x="2290763" y="512763"/>
            <a:ext cx="4562475" cy="2566987"/>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60" name="Google Shape;160;p7:notes"/>
          <p:cNvSpPr txBox="1">
            <a:spLocks noGrp="1"/>
          </p:cNvSpPr>
          <p:nvPr>
            <p:ph type="body" idx="1"/>
          </p:nvPr>
        </p:nvSpPr>
        <p:spPr>
          <a:xfrm>
            <a:off x="914400" y="3251200"/>
            <a:ext cx="7315200" cy="3081338"/>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a:t>These challenges highlight that distance diagnosis should not be used in all circumstances. Medical professionals need to be efficient in this case. Also, they need to ensure the patient's safety, especially when it comes to complicated cases. Staff need ongoing training and support to ensure they are able to utilise digital technologies effectively and can help to minimise workload pressures, whilst providing high quality care.</a:t>
            </a:r>
            <a:endParaRPr/>
          </a:p>
        </p:txBody>
      </p:sp>
      <p:sp>
        <p:nvSpPr>
          <p:cNvPr id="161" name="Google Shape;161;p7:notes"/>
          <p:cNvSpPr txBox="1">
            <a:spLocks noGrp="1"/>
          </p:cNvSpPr>
          <p:nvPr>
            <p:ph type="ftr" idx="11"/>
          </p:nvPr>
        </p:nvSpPr>
        <p:spPr>
          <a:xfrm>
            <a:off x="0" y="6502400"/>
            <a:ext cx="3962400" cy="341313"/>
          </a:xfrm>
          <a:prstGeom prst="rect">
            <a:avLst/>
          </a:prstGeom>
          <a:noFill/>
          <a:ln>
            <a:noFill/>
          </a:ln>
        </p:spPr>
        <p:txBody>
          <a:bodyPr spcFirstLastPara="1" wrap="square" lIns="91425" tIns="45700" rIns="91425" bIns="45700" anchor="b" anchorCtr="0">
            <a:noAutofit/>
          </a:bodyPr>
          <a:lstStyle/>
          <a:p>
            <a:pPr marL="0" lvl="0" indent="0" algn="l" rtl="0">
              <a:spcBef>
                <a:spcPts val="0"/>
              </a:spcBef>
              <a:spcAft>
                <a:spcPts val="0"/>
              </a:spcAft>
              <a:buNone/>
            </a:pPr>
            <a:endParaRPr sz="1200" b="0" i="0" u="none" strike="noStrike" cap="none">
              <a:solidFill>
                <a:schemeClr val="dk1"/>
              </a:solidFill>
              <a:latin typeface="Calibri"/>
              <a:ea typeface="Calibri"/>
              <a:cs typeface="Calibri"/>
              <a:sym typeface="Calibri"/>
            </a:endParaRPr>
          </a:p>
        </p:txBody>
      </p:sp>
      <p:sp>
        <p:nvSpPr>
          <p:cNvPr id="162" name="Google Shape;162;p7:notes"/>
          <p:cNvSpPr txBox="1">
            <a:spLocks noGrp="1"/>
          </p:cNvSpPr>
          <p:nvPr>
            <p:ph type="sldNum" idx="12"/>
          </p:nvPr>
        </p:nvSpPr>
        <p:spPr>
          <a:xfrm>
            <a:off x="5180013" y="6502400"/>
            <a:ext cx="3962400" cy="341313"/>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r>
              <a:rPr lang="en-US" sz="1200" b="0" i="0" u="none" strike="noStrike" cap="none">
                <a:solidFill>
                  <a:schemeClr val="dk1"/>
                </a:solidFill>
                <a:latin typeface="Calibri"/>
                <a:ea typeface="Calibri"/>
                <a:cs typeface="Calibri"/>
                <a:sym typeface="Calibri"/>
              </a:rPr>
              <a:t>‹#›</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7"/>
        <p:cNvGrpSpPr/>
        <p:nvPr/>
      </p:nvGrpSpPr>
      <p:grpSpPr>
        <a:xfrm>
          <a:off x="0" y="0"/>
          <a:ext cx="0" cy="0"/>
          <a:chOff x="0" y="0"/>
          <a:chExt cx="0" cy="0"/>
        </a:xfrm>
      </p:grpSpPr>
      <p:sp>
        <p:nvSpPr>
          <p:cNvPr id="168" name="Google Shape;168;p8:notes"/>
          <p:cNvSpPr txBox="1">
            <a:spLocks noGrp="1"/>
          </p:cNvSpPr>
          <p:nvPr>
            <p:ph type="hdr" idx="2"/>
          </p:nvPr>
        </p:nvSpPr>
        <p:spPr>
          <a:xfrm>
            <a:off x="0" y="0"/>
            <a:ext cx="3962400" cy="3429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sz="1200" b="0" i="0" u="none" strike="noStrike" cap="none">
              <a:solidFill>
                <a:schemeClr val="dk1"/>
              </a:solidFill>
              <a:latin typeface="Calibri"/>
              <a:ea typeface="Calibri"/>
              <a:cs typeface="Calibri"/>
              <a:sym typeface="Calibri"/>
            </a:endParaRPr>
          </a:p>
        </p:txBody>
      </p:sp>
      <p:sp>
        <p:nvSpPr>
          <p:cNvPr id="169" name="Google Shape;169;p8:notes"/>
          <p:cNvSpPr txBox="1">
            <a:spLocks noGrp="1"/>
          </p:cNvSpPr>
          <p:nvPr>
            <p:ph type="dt" idx="10"/>
          </p:nvPr>
        </p:nvSpPr>
        <p:spPr>
          <a:xfrm>
            <a:off x="5180013" y="0"/>
            <a:ext cx="3962400" cy="342900"/>
          </a:xfrm>
          <a:prstGeom prst="rect">
            <a:avLst/>
          </a:prstGeom>
          <a:noFill/>
          <a:ln>
            <a:noFill/>
          </a:ln>
        </p:spPr>
        <p:txBody>
          <a:bodyPr spcFirstLastPara="1" wrap="square" lIns="91425" tIns="45700" rIns="91425" bIns="45700" anchor="t" anchorCtr="0">
            <a:noAutofit/>
          </a:bodyPr>
          <a:lstStyle/>
          <a:p>
            <a:pPr marL="0" lvl="0" indent="0" algn="r" rtl="0">
              <a:spcBef>
                <a:spcPts val="0"/>
              </a:spcBef>
              <a:spcAft>
                <a:spcPts val="0"/>
              </a:spcAft>
              <a:buNone/>
            </a:pPr>
            <a:r>
              <a:rPr lang="en-US" sz="1200" b="0" i="0" u="none" strike="noStrike" cap="none">
                <a:solidFill>
                  <a:schemeClr val="dk1"/>
                </a:solidFill>
                <a:latin typeface="Calibri"/>
                <a:ea typeface="Calibri"/>
                <a:cs typeface="Calibri"/>
                <a:sym typeface="Calibri"/>
              </a:rPr>
              <a:t>1.7.2013</a:t>
            </a:r>
            <a:endParaRPr/>
          </a:p>
        </p:txBody>
      </p:sp>
      <p:sp>
        <p:nvSpPr>
          <p:cNvPr id="170" name="Google Shape;170;p8:notes"/>
          <p:cNvSpPr>
            <a:spLocks noGrp="1" noRot="1" noChangeAspect="1"/>
          </p:cNvSpPr>
          <p:nvPr>
            <p:ph type="sldImg" idx="3"/>
          </p:nvPr>
        </p:nvSpPr>
        <p:spPr>
          <a:xfrm>
            <a:off x="2857500" y="512763"/>
            <a:ext cx="3429000" cy="2566987"/>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71" name="Google Shape;171;p8:notes"/>
          <p:cNvSpPr txBox="1">
            <a:spLocks noGrp="1"/>
          </p:cNvSpPr>
          <p:nvPr>
            <p:ph type="body" idx="1"/>
          </p:nvPr>
        </p:nvSpPr>
        <p:spPr>
          <a:xfrm>
            <a:off x="914400" y="3251200"/>
            <a:ext cx="7315200" cy="3081338"/>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a:t>Remote consultations changed day-to-day service delivery in the healthcare sector. It allows healthcare organisations to maintain patient contact when traditional appointments are disrupted. Particularly for routine care, remote consultations have improved accessibility and flexibility. As a result, beside face-to-face appointments as part of a hybrid care model, many NHS services continue to incorporate remote consultations.</a:t>
            </a:r>
            <a:endParaRPr/>
          </a:p>
        </p:txBody>
      </p:sp>
      <p:sp>
        <p:nvSpPr>
          <p:cNvPr id="172" name="Google Shape;172;p8:notes"/>
          <p:cNvSpPr txBox="1">
            <a:spLocks noGrp="1"/>
          </p:cNvSpPr>
          <p:nvPr>
            <p:ph type="ftr" idx="11"/>
          </p:nvPr>
        </p:nvSpPr>
        <p:spPr>
          <a:xfrm>
            <a:off x="0" y="6502400"/>
            <a:ext cx="3962400" cy="341313"/>
          </a:xfrm>
          <a:prstGeom prst="rect">
            <a:avLst/>
          </a:prstGeom>
          <a:noFill/>
          <a:ln>
            <a:noFill/>
          </a:ln>
        </p:spPr>
        <p:txBody>
          <a:bodyPr spcFirstLastPara="1" wrap="square" lIns="91425" tIns="45700" rIns="91425" bIns="45700" anchor="b" anchorCtr="0">
            <a:noAutofit/>
          </a:bodyPr>
          <a:lstStyle/>
          <a:p>
            <a:pPr marL="0" lvl="0" indent="0" algn="l" rtl="0">
              <a:spcBef>
                <a:spcPts val="0"/>
              </a:spcBef>
              <a:spcAft>
                <a:spcPts val="0"/>
              </a:spcAft>
              <a:buNone/>
            </a:pPr>
            <a:endParaRPr sz="1200" b="0" i="0" u="none" strike="noStrike" cap="none">
              <a:solidFill>
                <a:schemeClr val="dk1"/>
              </a:solidFill>
              <a:latin typeface="Calibri"/>
              <a:ea typeface="Calibri"/>
              <a:cs typeface="Calibri"/>
              <a:sym typeface="Calibri"/>
            </a:endParaRPr>
          </a:p>
        </p:txBody>
      </p:sp>
      <p:sp>
        <p:nvSpPr>
          <p:cNvPr id="173" name="Google Shape;173;p8:notes"/>
          <p:cNvSpPr txBox="1">
            <a:spLocks noGrp="1"/>
          </p:cNvSpPr>
          <p:nvPr>
            <p:ph type="sldNum" idx="12"/>
          </p:nvPr>
        </p:nvSpPr>
        <p:spPr>
          <a:xfrm>
            <a:off x="5180013" y="6502400"/>
            <a:ext cx="3962400" cy="341313"/>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r>
              <a:rPr lang="en-US" sz="1200" b="0" i="0" u="none" strike="noStrike" cap="none">
                <a:solidFill>
                  <a:schemeClr val="dk1"/>
                </a:solidFill>
                <a:latin typeface="Calibri"/>
                <a:ea typeface="Calibri"/>
                <a:cs typeface="Calibri"/>
                <a:sym typeface="Calibri"/>
              </a:rPr>
              <a:t>‹#›</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8"/>
        <p:cNvGrpSpPr/>
        <p:nvPr/>
      </p:nvGrpSpPr>
      <p:grpSpPr>
        <a:xfrm>
          <a:off x="0" y="0"/>
          <a:ext cx="0" cy="0"/>
          <a:chOff x="0" y="0"/>
          <a:chExt cx="0" cy="0"/>
        </a:xfrm>
      </p:grpSpPr>
      <p:sp>
        <p:nvSpPr>
          <p:cNvPr id="179" name="Google Shape;179;p9:notes"/>
          <p:cNvSpPr txBox="1">
            <a:spLocks noGrp="1"/>
          </p:cNvSpPr>
          <p:nvPr>
            <p:ph type="hdr" idx="2"/>
          </p:nvPr>
        </p:nvSpPr>
        <p:spPr>
          <a:xfrm>
            <a:off x="0" y="0"/>
            <a:ext cx="3962400" cy="3429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sz="1200" b="0" i="0" u="none" strike="noStrike" cap="none">
              <a:solidFill>
                <a:schemeClr val="dk1"/>
              </a:solidFill>
              <a:latin typeface="Calibri"/>
              <a:ea typeface="Calibri"/>
              <a:cs typeface="Calibri"/>
              <a:sym typeface="Calibri"/>
            </a:endParaRPr>
          </a:p>
        </p:txBody>
      </p:sp>
      <p:sp>
        <p:nvSpPr>
          <p:cNvPr id="180" name="Google Shape;180;p9:notes"/>
          <p:cNvSpPr txBox="1">
            <a:spLocks noGrp="1"/>
          </p:cNvSpPr>
          <p:nvPr>
            <p:ph type="dt" idx="10"/>
          </p:nvPr>
        </p:nvSpPr>
        <p:spPr>
          <a:xfrm>
            <a:off x="5180013" y="0"/>
            <a:ext cx="3962400" cy="342900"/>
          </a:xfrm>
          <a:prstGeom prst="rect">
            <a:avLst/>
          </a:prstGeom>
          <a:noFill/>
          <a:ln>
            <a:noFill/>
          </a:ln>
        </p:spPr>
        <p:txBody>
          <a:bodyPr spcFirstLastPara="1" wrap="square" lIns="91425" tIns="45700" rIns="91425" bIns="45700" anchor="t" anchorCtr="0">
            <a:noAutofit/>
          </a:bodyPr>
          <a:lstStyle/>
          <a:p>
            <a:pPr marL="0" lvl="0" indent="0" algn="r" rtl="0">
              <a:spcBef>
                <a:spcPts val="0"/>
              </a:spcBef>
              <a:spcAft>
                <a:spcPts val="0"/>
              </a:spcAft>
              <a:buNone/>
            </a:pPr>
            <a:r>
              <a:rPr lang="en-US" sz="1200" b="0" i="0" u="none" strike="noStrike" cap="none">
                <a:solidFill>
                  <a:schemeClr val="dk1"/>
                </a:solidFill>
                <a:latin typeface="Calibri"/>
                <a:ea typeface="Calibri"/>
                <a:cs typeface="Calibri"/>
                <a:sym typeface="Calibri"/>
              </a:rPr>
              <a:t>1.7.2013</a:t>
            </a:r>
            <a:endParaRPr/>
          </a:p>
        </p:txBody>
      </p:sp>
      <p:sp>
        <p:nvSpPr>
          <p:cNvPr id="181" name="Google Shape;181;p9:notes"/>
          <p:cNvSpPr>
            <a:spLocks noGrp="1" noRot="1" noChangeAspect="1"/>
          </p:cNvSpPr>
          <p:nvPr>
            <p:ph type="sldImg" idx="3"/>
          </p:nvPr>
        </p:nvSpPr>
        <p:spPr>
          <a:xfrm>
            <a:off x="2857500" y="512763"/>
            <a:ext cx="3429000" cy="2566987"/>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82" name="Google Shape;182;p9:notes"/>
          <p:cNvSpPr txBox="1">
            <a:spLocks noGrp="1"/>
          </p:cNvSpPr>
          <p:nvPr>
            <p:ph type="body" idx="1"/>
          </p:nvPr>
        </p:nvSpPr>
        <p:spPr>
          <a:xfrm>
            <a:off x="914400" y="3251200"/>
            <a:ext cx="7315200" cy="3081338"/>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a:t>While remote consultations can save time, the benefit will differ depending on the clinical context. Some symptoms will need to be investigated directly and technical issues can hinder communication and decision making. Consequently, healthcare providers must ensure that remote consultations complement rather than replace face-to-face services where clinically necessary.</a:t>
            </a:r>
            <a:endParaRPr/>
          </a:p>
        </p:txBody>
      </p:sp>
      <p:sp>
        <p:nvSpPr>
          <p:cNvPr id="183" name="Google Shape;183;p9:notes"/>
          <p:cNvSpPr txBox="1">
            <a:spLocks noGrp="1"/>
          </p:cNvSpPr>
          <p:nvPr>
            <p:ph type="ftr" idx="11"/>
          </p:nvPr>
        </p:nvSpPr>
        <p:spPr>
          <a:xfrm>
            <a:off x="0" y="6502400"/>
            <a:ext cx="3962400" cy="341313"/>
          </a:xfrm>
          <a:prstGeom prst="rect">
            <a:avLst/>
          </a:prstGeom>
          <a:noFill/>
          <a:ln>
            <a:noFill/>
          </a:ln>
        </p:spPr>
        <p:txBody>
          <a:bodyPr spcFirstLastPara="1" wrap="square" lIns="91425" tIns="45700" rIns="91425" bIns="45700" anchor="b" anchorCtr="0">
            <a:noAutofit/>
          </a:bodyPr>
          <a:lstStyle/>
          <a:p>
            <a:pPr marL="0" lvl="0" indent="0" algn="l" rtl="0">
              <a:spcBef>
                <a:spcPts val="0"/>
              </a:spcBef>
              <a:spcAft>
                <a:spcPts val="0"/>
              </a:spcAft>
              <a:buNone/>
            </a:pPr>
            <a:endParaRPr sz="1200" b="0" i="0" u="none" strike="noStrike" cap="none">
              <a:solidFill>
                <a:schemeClr val="dk1"/>
              </a:solidFill>
              <a:latin typeface="Calibri"/>
              <a:ea typeface="Calibri"/>
              <a:cs typeface="Calibri"/>
              <a:sym typeface="Calibri"/>
            </a:endParaRPr>
          </a:p>
        </p:txBody>
      </p:sp>
      <p:sp>
        <p:nvSpPr>
          <p:cNvPr id="184" name="Google Shape;184;p9:notes"/>
          <p:cNvSpPr txBox="1">
            <a:spLocks noGrp="1"/>
          </p:cNvSpPr>
          <p:nvPr>
            <p:ph type="sldNum" idx="12"/>
          </p:nvPr>
        </p:nvSpPr>
        <p:spPr>
          <a:xfrm>
            <a:off x="5180013" y="6502400"/>
            <a:ext cx="3962400" cy="341313"/>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r>
              <a:rPr lang="en-US" sz="1200" b="0" i="0" u="none" strike="noStrike" cap="none">
                <a:solidFill>
                  <a:schemeClr val="dk1"/>
                </a:solidFill>
                <a:latin typeface="Calibri"/>
                <a:ea typeface="Calibri"/>
                <a:cs typeface="Calibri"/>
                <a:sym typeface="Calibri"/>
              </a:rPr>
              <a:t>‹#›</a:t>
            </a: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1"/>
        <p:cNvGrpSpPr/>
        <p:nvPr/>
      </p:nvGrpSpPr>
      <p:grpSpPr>
        <a:xfrm>
          <a:off x="0" y="0"/>
          <a:ext cx="0" cy="0"/>
          <a:chOff x="0" y="0"/>
          <a:chExt cx="0" cy="0"/>
        </a:xfrm>
      </p:grpSpPr>
      <p:sp>
        <p:nvSpPr>
          <p:cNvPr id="192" name="Google Shape;192;p10:notes"/>
          <p:cNvSpPr txBox="1">
            <a:spLocks noGrp="1"/>
          </p:cNvSpPr>
          <p:nvPr>
            <p:ph type="hdr" idx="2"/>
          </p:nvPr>
        </p:nvSpPr>
        <p:spPr>
          <a:xfrm>
            <a:off x="0" y="0"/>
            <a:ext cx="3962400" cy="3429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sz="1200" b="0" i="0" u="none" strike="noStrike" cap="none">
              <a:solidFill>
                <a:schemeClr val="dk1"/>
              </a:solidFill>
              <a:latin typeface="Calibri"/>
              <a:ea typeface="Calibri"/>
              <a:cs typeface="Calibri"/>
              <a:sym typeface="Calibri"/>
            </a:endParaRPr>
          </a:p>
        </p:txBody>
      </p:sp>
      <p:sp>
        <p:nvSpPr>
          <p:cNvPr id="193" name="Google Shape;193;p10:notes"/>
          <p:cNvSpPr txBox="1">
            <a:spLocks noGrp="1"/>
          </p:cNvSpPr>
          <p:nvPr>
            <p:ph type="dt" idx="10"/>
          </p:nvPr>
        </p:nvSpPr>
        <p:spPr>
          <a:xfrm>
            <a:off x="5180013" y="0"/>
            <a:ext cx="3962400" cy="342900"/>
          </a:xfrm>
          <a:prstGeom prst="rect">
            <a:avLst/>
          </a:prstGeom>
          <a:noFill/>
          <a:ln>
            <a:noFill/>
          </a:ln>
        </p:spPr>
        <p:txBody>
          <a:bodyPr spcFirstLastPara="1" wrap="square" lIns="91425" tIns="45700" rIns="91425" bIns="45700" anchor="t" anchorCtr="0">
            <a:noAutofit/>
          </a:bodyPr>
          <a:lstStyle/>
          <a:p>
            <a:pPr marL="0" lvl="0" indent="0" algn="r" rtl="0">
              <a:spcBef>
                <a:spcPts val="0"/>
              </a:spcBef>
              <a:spcAft>
                <a:spcPts val="0"/>
              </a:spcAft>
              <a:buNone/>
            </a:pPr>
            <a:r>
              <a:rPr lang="en-US" sz="1200" b="0" i="0" u="none" strike="noStrike" cap="none">
                <a:solidFill>
                  <a:schemeClr val="dk1"/>
                </a:solidFill>
                <a:latin typeface="Calibri"/>
                <a:ea typeface="Calibri"/>
                <a:cs typeface="Calibri"/>
                <a:sym typeface="Calibri"/>
              </a:rPr>
              <a:t>1.7.2013</a:t>
            </a:r>
            <a:endParaRPr/>
          </a:p>
        </p:txBody>
      </p:sp>
      <p:sp>
        <p:nvSpPr>
          <p:cNvPr id="194" name="Google Shape;194;p10:notes"/>
          <p:cNvSpPr>
            <a:spLocks noGrp="1" noRot="1" noChangeAspect="1"/>
          </p:cNvSpPr>
          <p:nvPr>
            <p:ph type="sldImg" idx="3"/>
          </p:nvPr>
        </p:nvSpPr>
        <p:spPr>
          <a:xfrm>
            <a:off x="2857500" y="512763"/>
            <a:ext cx="3429000" cy="2566987"/>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95" name="Google Shape;195;p10:notes"/>
          <p:cNvSpPr txBox="1">
            <a:spLocks noGrp="1"/>
          </p:cNvSpPr>
          <p:nvPr>
            <p:ph type="body" idx="1"/>
          </p:nvPr>
        </p:nvSpPr>
        <p:spPr>
          <a:xfrm>
            <a:off x="914400" y="3251200"/>
            <a:ext cx="7315200" cy="3081338"/>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a:t>It has been found that when remote consultations are used appropriately, patient experiences are generally positive. Besides that  benefits can be gotten through reduced travel requirements, and quicker access to healthcare professionals. For individuals who manage long-term conditions or those who face difficulties attending healthcare settings in person, these advantages are particularly important.</a:t>
            </a:r>
            <a:endParaRPr/>
          </a:p>
        </p:txBody>
      </p:sp>
      <p:sp>
        <p:nvSpPr>
          <p:cNvPr id="196" name="Google Shape;196;p10:notes"/>
          <p:cNvSpPr txBox="1">
            <a:spLocks noGrp="1"/>
          </p:cNvSpPr>
          <p:nvPr>
            <p:ph type="ftr" idx="11"/>
          </p:nvPr>
        </p:nvSpPr>
        <p:spPr>
          <a:xfrm>
            <a:off x="0" y="6502400"/>
            <a:ext cx="3962400" cy="341313"/>
          </a:xfrm>
          <a:prstGeom prst="rect">
            <a:avLst/>
          </a:prstGeom>
          <a:noFill/>
          <a:ln>
            <a:noFill/>
          </a:ln>
        </p:spPr>
        <p:txBody>
          <a:bodyPr spcFirstLastPara="1" wrap="square" lIns="91425" tIns="45700" rIns="91425" bIns="45700" anchor="b" anchorCtr="0">
            <a:noAutofit/>
          </a:bodyPr>
          <a:lstStyle/>
          <a:p>
            <a:pPr marL="0" lvl="0" indent="0" algn="l" rtl="0">
              <a:spcBef>
                <a:spcPts val="0"/>
              </a:spcBef>
              <a:spcAft>
                <a:spcPts val="0"/>
              </a:spcAft>
              <a:buNone/>
            </a:pPr>
            <a:endParaRPr sz="1200" b="0" i="0" u="none" strike="noStrike" cap="none">
              <a:solidFill>
                <a:schemeClr val="dk1"/>
              </a:solidFill>
              <a:latin typeface="Calibri"/>
              <a:ea typeface="Calibri"/>
              <a:cs typeface="Calibri"/>
              <a:sym typeface="Calibri"/>
            </a:endParaRPr>
          </a:p>
        </p:txBody>
      </p:sp>
      <p:sp>
        <p:nvSpPr>
          <p:cNvPr id="197" name="Google Shape;197;p10:notes"/>
          <p:cNvSpPr txBox="1">
            <a:spLocks noGrp="1"/>
          </p:cNvSpPr>
          <p:nvPr>
            <p:ph type="sldNum" idx="12"/>
          </p:nvPr>
        </p:nvSpPr>
        <p:spPr>
          <a:xfrm>
            <a:off x="5180013" y="6502400"/>
            <a:ext cx="3962400" cy="341313"/>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r>
              <a:rPr lang="en-US" sz="1200" b="0" i="0" u="none" strike="noStrike" cap="none">
                <a:solidFill>
                  <a:schemeClr val="dk1"/>
                </a:solidFill>
                <a:latin typeface="Calibri"/>
                <a:ea typeface="Calibri"/>
                <a:cs typeface="Calibri"/>
                <a:sym typeface="Calibri"/>
              </a:rPr>
              <a:t>‹#›</a:t>
            </a: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1"/>
        <p:cNvGrpSpPr/>
        <p:nvPr/>
      </p:nvGrpSpPr>
      <p:grpSpPr>
        <a:xfrm>
          <a:off x="0" y="0"/>
          <a:ext cx="0" cy="0"/>
          <a:chOff x="0" y="0"/>
          <a:chExt cx="0" cy="0"/>
        </a:xfrm>
      </p:grpSpPr>
      <p:sp>
        <p:nvSpPr>
          <p:cNvPr id="202" name="Google Shape;202;p11:notes"/>
          <p:cNvSpPr txBox="1">
            <a:spLocks noGrp="1"/>
          </p:cNvSpPr>
          <p:nvPr>
            <p:ph type="hdr" idx="2"/>
          </p:nvPr>
        </p:nvSpPr>
        <p:spPr>
          <a:xfrm>
            <a:off x="0" y="0"/>
            <a:ext cx="3962400" cy="3429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sz="1200" b="0" i="0" u="none" strike="noStrike" cap="none">
              <a:solidFill>
                <a:schemeClr val="dk1"/>
              </a:solidFill>
              <a:latin typeface="Calibri"/>
              <a:ea typeface="Calibri"/>
              <a:cs typeface="Calibri"/>
              <a:sym typeface="Calibri"/>
            </a:endParaRPr>
          </a:p>
        </p:txBody>
      </p:sp>
      <p:sp>
        <p:nvSpPr>
          <p:cNvPr id="203" name="Google Shape;203;p11:notes"/>
          <p:cNvSpPr txBox="1">
            <a:spLocks noGrp="1"/>
          </p:cNvSpPr>
          <p:nvPr>
            <p:ph type="dt" idx="10"/>
          </p:nvPr>
        </p:nvSpPr>
        <p:spPr>
          <a:xfrm>
            <a:off x="5180013" y="0"/>
            <a:ext cx="3962400" cy="342900"/>
          </a:xfrm>
          <a:prstGeom prst="rect">
            <a:avLst/>
          </a:prstGeom>
          <a:noFill/>
          <a:ln>
            <a:noFill/>
          </a:ln>
        </p:spPr>
        <p:txBody>
          <a:bodyPr spcFirstLastPara="1" wrap="square" lIns="91425" tIns="45700" rIns="91425" bIns="45700" anchor="t" anchorCtr="0">
            <a:noAutofit/>
          </a:bodyPr>
          <a:lstStyle/>
          <a:p>
            <a:pPr marL="0" lvl="0" indent="0" algn="r" rtl="0">
              <a:spcBef>
                <a:spcPts val="0"/>
              </a:spcBef>
              <a:spcAft>
                <a:spcPts val="0"/>
              </a:spcAft>
              <a:buNone/>
            </a:pPr>
            <a:r>
              <a:rPr lang="en-US" sz="1200" b="0" i="0" u="none" strike="noStrike" cap="none">
                <a:solidFill>
                  <a:schemeClr val="dk1"/>
                </a:solidFill>
                <a:latin typeface="Calibri"/>
                <a:ea typeface="Calibri"/>
                <a:cs typeface="Calibri"/>
                <a:sym typeface="Calibri"/>
              </a:rPr>
              <a:t>1.7.2013</a:t>
            </a:r>
            <a:endParaRPr/>
          </a:p>
        </p:txBody>
      </p:sp>
      <p:sp>
        <p:nvSpPr>
          <p:cNvPr id="204" name="Google Shape;204;p11:notes"/>
          <p:cNvSpPr>
            <a:spLocks noGrp="1" noRot="1" noChangeAspect="1"/>
          </p:cNvSpPr>
          <p:nvPr>
            <p:ph type="sldImg" idx="3"/>
          </p:nvPr>
        </p:nvSpPr>
        <p:spPr>
          <a:xfrm>
            <a:off x="2857500" y="512763"/>
            <a:ext cx="3429000" cy="2566987"/>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05" name="Google Shape;205;p11:notes"/>
          <p:cNvSpPr txBox="1">
            <a:spLocks noGrp="1"/>
          </p:cNvSpPr>
          <p:nvPr>
            <p:ph type="body" idx="1"/>
          </p:nvPr>
        </p:nvSpPr>
        <p:spPr>
          <a:xfrm>
            <a:off x="914400" y="3251200"/>
            <a:ext cx="7315200" cy="3081338"/>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a:t>This is because not all patients will benefit from the remote consultations. Individuals who have little or poor digital skills or internet access can face issues when accessing care. In addition, some patients prefer face-to-face interactions. It especially occurs when discussing sensitive issues or receiving complex healthcare information. </a:t>
            </a:r>
            <a:endParaRPr/>
          </a:p>
        </p:txBody>
      </p:sp>
      <p:sp>
        <p:nvSpPr>
          <p:cNvPr id="206" name="Google Shape;206;p11:notes"/>
          <p:cNvSpPr txBox="1">
            <a:spLocks noGrp="1"/>
          </p:cNvSpPr>
          <p:nvPr>
            <p:ph type="ftr" idx="11"/>
          </p:nvPr>
        </p:nvSpPr>
        <p:spPr>
          <a:xfrm>
            <a:off x="0" y="6502400"/>
            <a:ext cx="3962400" cy="341313"/>
          </a:xfrm>
          <a:prstGeom prst="rect">
            <a:avLst/>
          </a:prstGeom>
          <a:noFill/>
          <a:ln>
            <a:noFill/>
          </a:ln>
        </p:spPr>
        <p:txBody>
          <a:bodyPr spcFirstLastPara="1" wrap="square" lIns="91425" tIns="45700" rIns="91425" bIns="45700" anchor="b" anchorCtr="0">
            <a:noAutofit/>
          </a:bodyPr>
          <a:lstStyle/>
          <a:p>
            <a:pPr marL="0" lvl="0" indent="0" algn="l" rtl="0">
              <a:spcBef>
                <a:spcPts val="0"/>
              </a:spcBef>
              <a:spcAft>
                <a:spcPts val="0"/>
              </a:spcAft>
              <a:buNone/>
            </a:pPr>
            <a:endParaRPr sz="1200" b="0" i="0" u="none" strike="noStrike" cap="none">
              <a:solidFill>
                <a:schemeClr val="dk1"/>
              </a:solidFill>
              <a:latin typeface="Calibri"/>
              <a:ea typeface="Calibri"/>
              <a:cs typeface="Calibri"/>
              <a:sym typeface="Calibri"/>
            </a:endParaRPr>
          </a:p>
        </p:txBody>
      </p:sp>
      <p:sp>
        <p:nvSpPr>
          <p:cNvPr id="207" name="Google Shape;207;p11:notes"/>
          <p:cNvSpPr txBox="1">
            <a:spLocks noGrp="1"/>
          </p:cNvSpPr>
          <p:nvPr>
            <p:ph type="sldNum" idx="12"/>
          </p:nvPr>
        </p:nvSpPr>
        <p:spPr>
          <a:xfrm>
            <a:off x="5180013" y="6502400"/>
            <a:ext cx="3962400" cy="341313"/>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r>
              <a:rPr lang="en-US" sz="1200" b="0" i="0" u="none" strike="noStrike" cap="none">
                <a:solidFill>
                  <a:schemeClr val="dk1"/>
                </a:solidFill>
                <a:latin typeface="Calibri"/>
                <a:ea typeface="Calibri"/>
                <a:cs typeface="Calibri"/>
                <a:sym typeface="Calibri"/>
              </a:rPr>
              <a:t>‹#›</a:t>
            </a: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6"/>
        <p:cNvGrpSpPr/>
        <p:nvPr/>
      </p:nvGrpSpPr>
      <p:grpSpPr>
        <a:xfrm>
          <a:off x="0" y="0"/>
          <a:ext cx="0" cy="0"/>
          <a:chOff x="0" y="0"/>
          <a:chExt cx="0" cy="0"/>
        </a:xfrm>
      </p:grpSpPr>
      <p:sp>
        <p:nvSpPr>
          <p:cNvPr id="217" name="Google Shape;217;p12:notes"/>
          <p:cNvSpPr txBox="1">
            <a:spLocks noGrp="1"/>
          </p:cNvSpPr>
          <p:nvPr>
            <p:ph type="hdr" idx="2"/>
          </p:nvPr>
        </p:nvSpPr>
        <p:spPr>
          <a:xfrm>
            <a:off x="0" y="0"/>
            <a:ext cx="3962400" cy="3429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sz="1200" b="0" i="0" u="none" strike="noStrike" cap="none">
              <a:solidFill>
                <a:schemeClr val="dk1"/>
              </a:solidFill>
              <a:latin typeface="Calibri"/>
              <a:ea typeface="Calibri"/>
              <a:cs typeface="Calibri"/>
              <a:sym typeface="Calibri"/>
            </a:endParaRPr>
          </a:p>
        </p:txBody>
      </p:sp>
      <p:sp>
        <p:nvSpPr>
          <p:cNvPr id="218" name="Google Shape;218;p12:notes"/>
          <p:cNvSpPr txBox="1">
            <a:spLocks noGrp="1"/>
          </p:cNvSpPr>
          <p:nvPr>
            <p:ph type="dt" idx="10"/>
          </p:nvPr>
        </p:nvSpPr>
        <p:spPr>
          <a:xfrm>
            <a:off x="5180013" y="0"/>
            <a:ext cx="3962400" cy="342900"/>
          </a:xfrm>
          <a:prstGeom prst="rect">
            <a:avLst/>
          </a:prstGeom>
          <a:noFill/>
          <a:ln>
            <a:noFill/>
          </a:ln>
        </p:spPr>
        <p:txBody>
          <a:bodyPr spcFirstLastPara="1" wrap="square" lIns="91425" tIns="45700" rIns="91425" bIns="45700" anchor="t" anchorCtr="0">
            <a:noAutofit/>
          </a:bodyPr>
          <a:lstStyle/>
          <a:p>
            <a:pPr marL="0" lvl="0" indent="0" algn="r" rtl="0">
              <a:spcBef>
                <a:spcPts val="0"/>
              </a:spcBef>
              <a:spcAft>
                <a:spcPts val="0"/>
              </a:spcAft>
              <a:buNone/>
            </a:pPr>
            <a:r>
              <a:rPr lang="en-US" sz="1200" b="0" i="0" u="none" strike="noStrike" cap="none">
                <a:solidFill>
                  <a:schemeClr val="dk1"/>
                </a:solidFill>
                <a:latin typeface="Calibri"/>
                <a:ea typeface="Calibri"/>
                <a:cs typeface="Calibri"/>
                <a:sym typeface="Calibri"/>
              </a:rPr>
              <a:t>1.7.2013</a:t>
            </a:r>
            <a:endParaRPr/>
          </a:p>
        </p:txBody>
      </p:sp>
      <p:sp>
        <p:nvSpPr>
          <p:cNvPr id="219" name="Google Shape;219;p12:notes"/>
          <p:cNvSpPr>
            <a:spLocks noGrp="1" noRot="1" noChangeAspect="1"/>
          </p:cNvSpPr>
          <p:nvPr>
            <p:ph type="sldImg" idx="3"/>
          </p:nvPr>
        </p:nvSpPr>
        <p:spPr>
          <a:xfrm>
            <a:off x="2857500" y="512763"/>
            <a:ext cx="3429000" cy="2566987"/>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20" name="Google Shape;220;p12:notes"/>
          <p:cNvSpPr txBox="1">
            <a:spLocks noGrp="1"/>
          </p:cNvSpPr>
          <p:nvPr>
            <p:ph type="body" idx="1"/>
          </p:nvPr>
        </p:nvSpPr>
        <p:spPr>
          <a:xfrm>
            <a:off x="914400" y="3251200"/>
            <a:ext cx="7315200" cy="3081338"/>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a:t>Remote consultations have increased healthcare accessibility and encouraged greater involvement of carers and family members at a community level. During the pandemic, they also contributed to infection control. Through these benefits the way digital innovations can support both individual healthcare needs and wider public health objectives can be identified effectively.</a:t>
            </a:r>
            <a:endParaRPr/>
          </a:p>
        </p:txBody>
      </p:sp>
      <p:sp>
        <p:nvSpPr>
          <p:cNvPr id="221" name="Google Shape;221;p12:notes"/>
          <p:cNvSpPr txBox="1">
            <a:spLocks noGrp="1"/>
          </p:cNvSpPr>
          <p:nvPr>
            <p:ph type="ftr" idx="11"/>
          </p:nvPr>
        </p:nvSpPr>
        <p:spPr>
          <a:xfrm>
            <a:off x="0" y="6502400"/>
            <a:ext cx="3962400" cy="341313"/>
          </a:xfrm>
          <a:prstGeom prst="rect">
            <a:avLst/>
          </a:prstGeom>
          <a:noFill/>
          <a:ln>
            <a:noFill/>
          </a:ln>
        </p:spPr>
        <p:txBody>
          <a:bodyPr spcFirstLastPara="1" wrap="square" lIns="91425" tIns="45700" rIns="91425" bIns="45700" anchor="b" anchorCtr="0">
            <a:noAutofit/>
          </a:bodyPr>
          <a:lstStyle/>
          <a:p>
            <a:pPr marL="0" lvl="0" indent="0" algn="l" rtl="0">
              <a:spcBef>
                <a:spcPts val="0"/>
              </a:spcBef>
              <a:spcAft>
                <a:spcPts val="0"/>
              </a:spcAft>
              <a:buNone/>
            </a:pPr>
            <a:endParaRPr sz="1200" b="0" i="0" u="none" strike="noStrike" cap="none">
              <a:solidFill>
                <a:schemeClr val="dk1"/>
              </a:solidFill>
              <a:latin typeface="Calibri"/>
              <a:ea typeface="Calibri"/>
              <a:cs typeface="Calibri"/>
              <a:sym typeface="Calibri"/>
            </a:endParaRPr>
          </a:p>
        </p:txBody>
      </p:sp>
      <p:sp>
        <p:nvSpPr>
          <p:cNvPr id="222" name="Google Shape;222;p12:notes"/>
          <p:cNvSpPr txBox="1">
            <a:spLocks noGrp="1"/>
          </p:cNvSpPr>
          <p:nvPr>
            <p:ph type="sldNum" idx="12"/>
          </p:nvPr>
        </p:nvSpPr>
        <p:spPr>
          <a:xfrm>
            <a:off x="5180013" y="6502400"/>
            <a:ext cx="3962400" cy="341313"/>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r>
              <a:rPr lang="en-US" sz="1200" b="0" i="0" u="none" strike="noStrike" cap="none">
                <a:solidFill>
                  <a:schemeClr val="dk1"/>
                </a:solidFill>
                <a:latin typeface="Calibri"/>
                <a:ea typeface="Calibri"/>
                <a:cs typeface="Calibri"/>
                <a:sym typeface="Calibri"/>
              </a:rPr>
              <a:t>‹#›</a:t>
            </a: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7"/>
        <p:cNvGrpSpPr/>
        <p:nvPr/>
      </p:nvGrpSpPr>
      <p:grpSpPr>
        <a:xfrm>
          <a:off x="0" y="0"/>
          <a:ext cx="0" cy="0"/>
          <a:chOff x="0" y="0"/>
          <a:chExt cx="0" cy="0"/>
        </a:xfrm>
      </p:grpSpPr>
      <p:sp>
        <p:nvSpPr>
          <p:cNvPr id="228" name="Google Shape;228;p13:notes"/>
          <p:cNvSpPr txBox="1">
            <a:spLocks noGrp="1"/>
          </p:cNvSpPr>
          <p:nvPr>
            <p:ph type="hdr" idx="2"/>
          </p:nvPr>
        </p:nvSpPr>
        <p:spPr>
          <a:xfrm>
            <a:off x="0" y="0"/>
            <a:ext cx="3962400" cy="3429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sz="1200" b="0" i="0" u="none" strike="noStrike" cap="none">
              <a:solidFill>
                <a:schemeClr val="dk1"/>
              </a:solidFill>
              <a:latin typeface="Calibri"/>
              <a:ea typeface="Calibri"/>
              <a:cs typeface="Calibri"/>
              <a:sym typeface="Calibri"/>
            </a:endParaRPr>
          </a:p>
        </p:txBody>
      </p:sp>
      <p:sp>
        <p:nvSpPr>
          <p:cNvPr id="229" name="Google Shape;229;p13:notes"/>
          <p:cNvSpPr txBox="1">
            <a:spLocks noGrp="1"/>
          </p:cNvSpPr>
          <p:nvPr>
            <p:ph type="dt" idx="10"/>
          </p:nvPr>
        </p:nvSpPr>
        <p:spPr>
          <a:xfrm>
            <a:off x="5180013" y="0"/>
            <a:ext cx="3962400" cy="342900"/>
          </a:xfrm>
          <a:prstGeom prst="rect">
            <a:avLst/>
          </a:prstGeom>
          <a:noFill/>
          <a:ln>
            <a:noFill/>
          </a:ln>
        </p:spPr>
        <p:txBody>
          <a:bodyPr spcFirstLastPara="1" wrap="square" lIns="91425" tIns="45700" rIns="91425" bIns="45700" anchor="t" anchorCtr="0">
            <a:noAutofit/>
          </a:bodyPr>
          <a:lstStyle/>
          <a:p>
            <a:pPr marL="0" lvl="0" indent="0" algn="r" rtl="0">
              <a:spcBef>
                <a:spcPts val="0"/>
              </a:spcBef>
              <a:spcAft>
                <a:spcPts val="0"/>
              </a:spcAft>
              <a:buNone/>
            </a:pPr>
            <a:r>
              <a:rPr lang="en-US" sz="1200" b="0" i="0" u="none" strike="noStrike" cap="none">
                <a:solidFill>
                  <a:schemeClr val="dk1"/>
                </a:solidFill>
                <a:latin typeface="Calibri"/>
                <a:ea typeface="Calibri"/>
                <a:cs typeface="Calibri"/>
                <a:sym typeface="Calibri"/>
              </a:rPr>
              <a:t>1.7.2013</a:t>
            </a:r>
            <a:endParaRPr/>
          </a:p>
        </p:txBody>
      </p:sp>
      <p:sp>
        <p:nvSpPr>
          <p:cNvPr id="230" name="Google Shape;230;p13:notes"/>
          <p:cNvSpPr>
            <a:spLocks noGrp="1" noRot="1" noChangeAspect="1"/>
          </p:cNvSpPr>
          <p:nvPr>
            <p:ph type="sldImg" idx="3"/>
          </p:nvPr>
        </p:nvSpPr>
        <p:spPr>
          <a:xfrm>
            <a:off x="2290763" y="512763"/>
            <a:ext cx="4562475" cy="2566987"/>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31" name="Google Shape;231;p13:notes"/>
          <p:cNvSpPr txBox="1">
            <a:spLocks noGrp="1"/>
          </p:cNvSpPr>
          <p:nvPr>
            <p:ph type="body" idx="1"/>
          </p:nvPr>
        </p:nvSpPr>
        <p:spPr>
          <a:xfrm>
            <a:off x="914400" y="3251200"/>
            <a:ext cx="7315200" cy="3081338"/>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a:t>Remote consultations improve access for many people. However, remote consultation might be a disadvantage for those who lack digital resources or skills. Communities that experience socioeconomic disadvantage are more likely to encounter barriers to digital healthcare. It further raises concerns about equity and the potential widening of existing health inequalities. </a:t>
            </a:r>
            <a:endParaRPr/>
          </a:p>
        </p:txBody>
      </p:sp>
      <p:sp>
        <p:nvSpPr>
          <p:cNvPr id="232" name="Google Shape;232;p13:notes"/>
          <p:cNvSpPr txBox="1">
            <a:spLocks noGrp="1"/>
          </p:cNvSpPr>
          <p:nvPr>
            <p:ph type="ftr" idx="11"/>
          </p:nvPr>
        </p:nvSpPr>
        <p:spPr>
          <a:xfrm>
            <a:off x="0" y="6502400"/>
            <a:ext cx="3962400" cy="341313"/>
          </a:xfrm>
          <a:prstGeom prst="rect">
            <a:avLst/>
          </a:prstGeom>
          <a:noFill/>
          <a:ln>
            <a:noFill/>
          </a:ln>
        </p:spPr>
        <p:txBody>
          <a:bodyPr spcFirstLastPara="1" wrap="square" lIns="91425" tIns="45700" rIns="91425" bIns="45700" anchor="b" anchorCtr="0">
            <a:noAutofit/>
          </a:bodyPr>
          <a:lstStyle/>
          <a:p>
            <a:pPr marL="0" lvl="0" indent="0" algn="l" rtl="0">
              <a:spcBef>
                <a:spcPts val="0"/>
              </a:spcBef>
              <a:spcAft>
                <a:spcPts val="0"/>
              </a:spcAft>
              <a:buNone/>
            </a:pPr>
            <a:endParaRPr sz="1200" b="0" i="0" u="none" strike="noStrike" cap="none">
              <a:solidFill>
                <a:schemeClr val="dk1"/>
              </a:solidFill>
              <a:latin typeface="Calibri"/>
              <a:ea typeface="Calibri"/>
              <a:cs typeface="Calibri"/>
              <a:sym typeface="Calibri"/>
            </a:endParaRPr>
          </a:p>
        </p:txBody>
      </p:sp>
      <p:sp>
        <p:nvSpPr>
          <p:cNvPr id="233" name="Google Shape;233;p13:notes"/>
          <p:cNvSpPr txBox="1">
            <a:spLocks noGrp="1"/>
          </p:cNvSpPr>
          <p:nvPr>
            <p:ph type="sldNum" idx="12"/>
          </p:nvPr>
        </p:nvSpPr>
        <p:spPr>
          <a:xfrm>
            <a:off x="5180013" y="6502400"/>
            <a:ext cx="3962400" cy="341313"/>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r>
              <a:rPr lang="en-US" sz="1200" b="0" i="0" u="none" strike="noStrike" cap="none">
                <a:solidFill>
                  <a:schemeClr val="dk1"/>
                </a:solidFill>
                <a:latin typeface="Calibri"/>
                <a:ea typeface="Calibri"/>
                <a:cs typeface="Calibri"/>
                <a:sym typeface="Calibri"/>
              </a:rPr>
              <a:t>‹#›</a:t>
            </a: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7"/>
        <p:cNvGrpSpPr/>
        <p:nvPr/>
      </p:nvGrpSpPr>
      <p:grpSpPr>
        <a:xfrm>
          <a:off x="0" y="0"/>
          <a:ext cx="0" cy="0"/>
          <a:chOff x="0" y="0"/>
          <a:chExt cx="0" cy="0"/>
        </a:xfrm>
      </p:grpSpPr>
      <p:sp>
        <p:nvSpPr>
          <p:cNvPr id="238" name="Google Shape;238;p14:notes"/>
          <p:cNvSpPr txBox="1">
            <a:spLocks noGrp="1"/>
          </p:cNvSpPr>
          <p:nvPr>
            <p:ph type="hdr" idx="2"/>
          </p:nvPr>
        </p:nvSpPr>
        <p:spPr>
          <a:xfrm>
            <a:off x="0" y="0"/>
            <a:ext cx="3962400" cy="3429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sz="1200" b="0" i="0" u="none" strike="noStrike" cap="none">
              <a:solidFill>
                <a:schemeClr val="dk1"/>
              </a:solidFill>
              <a:latin typeface="Calibri"/>
              <a:ea typeface="Calibri"/>
              <a:cs typeface="Calibri"/>
              <a:sym typeface="Calibri"/>
            </a:endParaRPr>
          </a:p>
        </p:txBody>
      </p:sp>
      <p:sp>
        <p:nvSpPr>
          <p:cNvPr id="239" name="Google Shape;239;p14:notes"/>
          <p:cNvSpPr txBox="1">
            <a:spLocks noGrp="1"/>
          </p:cNvSpPr>
          <p:nvPr>
            <p:ph type="dt" idx="10"/>
          </p:nvPr>
        </p:nvSpPr>
        <p:spPr>
          <a:xfrm>
            <a:off x="5180013" y="0"/>
            <a:ext cx="3962400" cy="342900"/>
          </a:xfrm>
          <a:prstGeom prst="rect">
            <a:avLst/>
          </a:prstGeom>
          <a:noFill/>
          <a:ln>
            <a:noFill/>
          </a:ln>
        </p:spPr>
        <p:txBody>
          <a:bodyPr spcFirstLastPara="1" wrap="square" lIns="91425" tIns="45700" rIns="91425" bIns="45700" anchor="t" anchorCtr="0">
            <a:noAutofit/>
          </a:bodyPr>
          <a:lstStyle/>
          <a:p>
            <a:pPr marL="0" lvl="0" indent="0" algn="r" rtl="0">
              <a:spcBef>
                <a:spcPts val="0"/>
              </a:spcBef>
              <a:spcAft>
                <a:spcPts val="0"/>
              </a:spcAft>
              <a:buNone/>
            </a:pPr>
            <a:r>
              <a:rPr lang="en-US" sz="1200" b="0" i="0" u="none" strike="noStrike" cap="none">
                <a:solidFill>
                  <a:schemeClr val="dk1"/>
                </a:solidFill>
                <a:latin typeface="Calibri"/>
                <a:ea typeface="Calibri"/>
                <a:cs typeface="Calibri"/>
                <a:sym typeface="Calibri"/>
              </a:rPr>
              <a:t>1.7.2013</a:t>
            </a:r>
            <a:endParaRPr/>
          </a:p>
        </p:txBody>
      </p:sp>
      <p:sp>
        <p:nvSpPr>
          <p:cNvPr id="240" name="Google Shape;240;p14:notes"/>
          <p:cNvSpPr>
            <a:spLocks noGrp="1" noRot="1" noChangeAspect="1"/>
          </p:cNvSpPr>
          <p:nvPr>
            <p:ph type="sldImg" idx="3"/>
          </p:nvPr>
        </p:nvSpPr>
        <p:spPr>
          <a:xfrm>
            <a:off x="2857500" y="512763"/>
            <a:ext cx="3429000" cy="2566987"/>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41" name="Google Shape;241;p14:notes"/>
          <p:cNvSpPr txBox="1">
            <a:spLocks noGrp="1"/>
          </p:cNvSpPr>
          <p:nvPr>
            <p:ph type="body" idx="1"/>
          </p:nvPr>
        </p:nvSpPr>
        <p:spPr>
          <a:xfrm>
            <a:off x="914400" y="3251200"/>
            <a:ext cx="7315200" cy="3081338"/>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a:t>Based on the whole this can be said that within UK health and social care, remote consultations represent a significant digital innovation. Ensuring equitable access, maintaining service quality, and supporting healthcare professionals through appropriate training and infrastructure, depends on their continued success. Hybrid models of care are likely to remain central to future healthcare delivery. </a:t>
            </a:r>
            <a:endParaRPr/>
          </a:p>
        </p:txBody>
      </p:sp>
      <p:sp>
        <p:nvSpPr>
          <p:cNvPr id="242" name="Google Shape;242;p14:notes"/>
          <p:cNvSpPr txBox="1">
            <a:spLocks noGrp="1"/>
          </p:cNvSpPr>
          <p:nvPr>
            <p:ph type="ftr" idx="11"/>
          </p:nvPr>
        </p:nvSpPr>
        <p:spPr>
          <a:xfrm>
            <a:off x="0" y="6502400"/>
            <a:ext cx="3962400" cy="341313"/>
          </a:xfrm>
          <a:prstGeom prst="rect">
            <a:avLst/>
          </a:prstGeom>
          <a:noFill/>
          <a:ln>
            <a:noFill/>
          </a:ln>
        </p:spPr>
        <p:txBody>
          <a:bodyPr spcFirstLastPara="1" wrap="square" lIns="91425" tIns="45700" rIns="91425" bIns="45700" anchor="b" anchorCtr="0">
            <a:noAutofit/>
          </a:bodyPr>
          <a:lstStyle/>
          <a:p>
            <a:pPr marL="0" lvl="0" indent="0" algn="l" rtl="0">
              <a:spcBef>
                <a:spcPts val="0"/>
              </a:spcBef>
              <a:spcAft>
                <a:spcPts val="0"/>
              </a:spcAft>
              <a:buNone/>
            </a:pPr>
            <a:endParaRPr sz="1200" b="0" i="0" u="none" strike="noStrike" cap="none">
              <a:solidFill>
                <a:schemeClr val="dk1"/>
              </a:solidFill>
              <a:latin typeface="Calibri"/>
              <a:ea typeface="Calibri"/>
              <a:cs typeface="Calibri"/>
              <a:sym typeface="Calibri"/>
            </a:endParaRPr>
          </a:p>
        </p:txBody>
      </p:sp>
      <p:sp>
        <p:nvSpPr>
          <p:cNvPr id="243" name="Google Shape;243;p14:notes"/>
          <p:cNvSpPr txBox="1">
            <a:spLocks noGrp="1"/>
          </p:cNvSpPr>
          <p:nvPr>
            <p:ph type="sldNum" idx="12"/>
          </p:nvPr>
        </p:nvSpPr>
        <p:spPr>
          <a:xfrm>
            <a:off x="5180013" y="6502400"/>
            <a:ext cx="3962400" cy="341313"/>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r>
              <a:rPr lang="en-US" sz="1200" b="0" i="0" u="none" strike="noStrike" cap="none">
                <a:solidFill>
                  <a:schemeClr val="dk1"/>
                </a:solidFill>
                <a:latin typeface="Calibri"/>
                <a:ea typeface="Calibri"/>
                <a:cs typeface="Calibri"/>
                <a:sym typeface="Calibri"/>
              </a:rPr>
              <a:t>‹#›</a:t>
            </a:r>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8"/>
        <p:cNvGrpSpPr/>
        <p:nvPr/>
      </p:nvGrpSpPr>
      <p:grpSpPr>
        <a:xfrm>
          <a:off x="0" y="0"/>
          <a:ext cx="0" cy="0"/>
          <a:chOff x="0" y="0"/>
          <a:chExt cx="0" cy="0"/>
        </a:xfrm>
      </p:grpSpPr>
      <p:sp>
        <p:nvSpPr>
          <p:cNvPr id="249" name="Google Shape;249;p15:notes"/>
          <p:cNvSpPr txBox="1">
            <a:spLocks noGrp="1"/>
          </p:cNvSpPr>
          <p:nvPr>
            <p:ph type="body" idx="1"/>
          </p:nvPr>
        </p:nvSpPr>
        <p:spPr>
          <a:xfrm>
            <a:off x="914400" y="3251200"/>
            <a:ext cx="7315200" cy="3081338"/>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50" name="Google Shape;250;p15:notes"/>
          <p:cNvSpPr>
            <a:spLocks noGrp="1" noRot="1" noChangeAspect="1"/>
          </p:cNvSpPr>
          <p:nvPr>
            <p:ph type="sldImg" idx="2"/>
          </p:nvPr>
        </p:nvSpPr>
        <p:spPr>
          <a:xfrm>
            <a:off x="2857500" y="512763"/>
            <a:ext cx="3429000" cy="2566987"/>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4"/>
        <p:cNvGrpSpPr/>
        <p:nvPr/>
      </p:nvGrpSpPr>
      <p:grpSpPr>
        <a:xfrm>
          <a:off x="0" y="0"/>
          <a:ext cx="0" cy="0"/>
          <a:chOff x="0" y="0"/>
          <a:chExt cx="0" cy="0"/>
        </a:xfrm>
      </p:grpSpPr>
      <p:sp>
        <p:nvSpPr>
          <p:cNvPr id="255" name="Google Shape;255;p16:notes"/>
          <p:cNvSpPr txBox="1">
            <a:spLocks noGrp="1"/>
          </p:cNvSpPr>
          <p:nvPr>
            <p:ph type="body" idx="1"/>
          </p:nvPr>
        </p:nvSpPr>
        <p:spPr>
          <a:xfrm>
            <a:off x="914400" y="3251200"/>
            <a:ext cx="7315200" cy="3081338"/>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56" name="Google Shape;256;p16:notes"/>
          <p:cNvSpPr>
            <a:spLocks noGrp="1" noRot="1" noChangeAspect="1"/>
          </p:cNvSpPr>
          <p:nvPr>
            <p:ph type="sldImg" idx="2"/>
          </p:nvPr>
        </p:nvSpPr>
        <p:spPr>
          <a:xfrm>
            <a:off x="2857500" y="512763"/>
            <a:ext cx="3429000" cy="2566987"/>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66"/>
        <p:cNvGrpSpPr/>
        <p:nvPr/>
      </p:nvGrpSpPr>
      <p:grpSpPr>
        <a:xfrm>
          <a:off x="0" y="0"/>
          <a:ext cx="0" cy="0"/>
          <a:chOff x="0" y="0"/>
          <a:chExt cx="0" cy="0"/>
        </a:xfrm>
      </p:grpSpPr>
      <p:sp>
        <p:nvSpPr>
          <p:cNvPr id="267" name="Google Shape;267;p17:notes"/>
          <p:cNvSpPr txBox="1">
            <a:spLocks noGrp="1"/>
          </p:cNvSpPr>
          <p:nvPr>
            <p:ph type="body" idx="1"/>
          </p:nvPr>
        </p:nvSpPr>
        <p:spPr>
          <a:xfrm>
            <a:off x="914400" y="3251200"/>
            <a:ext cx="7315200" cy="3081338"/>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68" name="Google Shape;268;p17:notes"/>
          <p:cNvSpPr>
            <a:spLocks noGrp="1" noRot="1" noChangeAspect="1"/>
          </p:cNvSpPr>
          <p:nvPr>
            <p:ph type="sldImg" idx="2"/>
          </p:nvPr>
        </p:nvSpPr>
        <p:spPr>
          <a:xfrm>
            <a:off x="2857500" y="512763"/>
            <a:ext cx="3429000" cy="2566987"/>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15"/>
        <p:cNvGrpSpPr/>
        <p:nvPr/>
      </p:nvGrpSpPr>
      <p:grpSpPr>
        <a:xfrm>
          <a:off x="0" y="0"/>
          <a:ext cx="0" cy="0"/>
          <a:chOff x="0" y="0"/>
          <a:chExt cx="0" cy="0"/>
        </a:xfrm>
      </p:grpSpPr>
      <p:sp>
        <p:nvSpPr>
          <p:cNvPr id="16" name="Google Shape;16;p19"/>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7" name="Google Shape;17;p19"/>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8" name="Google Shape;18;p19"/>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19"/>
        <p:cNvGrpSpPr/>
        <p:nvPr/>
      </p:nvGrpSpPr>
      <p:grpSpPr>
        <a:xfrm>
          <a:off x="0" y="0"/>
          <a:ext cx="0" cy="0"/>
          <a:chOff x="0" y="0"/>
          <a:chExt cx="0" cy="0"/>
        </a:xfrm>
      </p:grpSpPr>
      <p:sp>
        <p:nvSpPr>
          <p:cNvPr id="20" name="Google Shape;20;p20"/>
          <p:cNvSpPr txBox="1">
            <a:spLocks noGrp="1"/>
          </p:cNvSpPr>
          <p:nvPr>
            <p:ph type="ctrTitle"/>
          </p:nvPr>
        </p:nvSpPr>
        <p:spPr>
          <a:xfrm>
            <a:off x="685800" y="2130425"/>
            <a:ext cx="7772400" cy="1470025"/>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1" name="Google Shape;21;p20"/>
          <p:cNvSpPr txBox="1">
            <a:spLocks noGrp="1"/>
          </p:cNvSpPr>
          <p:nvPr>
            <p:ph type="subTitle" idx="1"/>
          </p:nvPr>
        </p:nvSpPr>
        <p:spPr>
          <a:xfrm>
            <a:off x="1371600" y="3886200"/>
            <a:ext cx="6400800" cy="1752600"/>
          </a:xfrm>
          <a:prstGeom prst="rect">
            <a:avLst/>
          </a:prstGeom>
          <a:noFill/>
          <a:ln>
            <a:noFill/>
          </a:ln>
        </p:spPr>
        <p:txBody>
          <a:bodyPr spcFirstLastPara="1" wrap="square" lIns="91425" tIns="45700" rIns="91425" bIns="45700" anchor="t" anchorCtr="0">
            <a:normAutofit/>
          </a:bodyPr>
          <a:lstStyle>
            <a:lvl1pPr lvl="0" algn="ctr">
              <a:spcBef>
                <a:spcPts val="640"/>
              </a:spcBef>
              <a:spcAft>
                <a:spcPts val="0"/>
              </a:spcAft>
              <a:buClr>
                <a:srgbClr val="888888"/>
              </a:buClr>
              <a:buSzPts val="3200"/>
              <a:buNone/>
              <a:defRPr>
                <a:solidFill>
                  <a:srgbClr val="888888"/>
                </a:solidFill>
              </a:defRPr>
            </a:lvl1pPr>
            <a:lvl2pPr lvl="1" algn="ctr">
              <a:spcBef>
                <a:spcPts val="560"/>
              </a:spcBef>
              <a:spcAft>
                <a:spcPts val="0"/>
              </a:spcAft>
              <a:buClr>
                <a:srgbClr val="888888"/>
              </a:buClr>
              <a:buSzPts val="2800"/>
              <a:buNone/>
              <a:defRPr>
                <a:solidFill>
                  <a:srgbClr val="888888"/>
                </a:solidFill>
              </a:defRPr>
            </a:lvl2pPr>
            <a:lvl3pPr lvl="2" algn="ctr">
              <a:spcBef>
                <a:spcPts val="480"/>
              </a:spcBef>
              <a:spcAft>
                <a:spcPts val="0"/>
              </a:spcAft>
              <a:buClr>
                <a:srgbClr val="888888"/>
              </a:buClr>
              <a:buSzPts val="2400"/>
              <a:buNone/>
              <a:defRPr>
                <a:solidFill>
                  <a:srgbClr val="888888"/>
                </a:solidFill>
              </a:defRPr>
            </a:lvl3pPr>
            <a:lvl4pPr lvl="3" algn="ctr">
              <a:spcBef>
                <a:spcPts val="400"/>
              </a:spcBef>
              <a:spcAft>
                <a:spcPts val="0"/>
              </a:spcAft>
              <a:buClr>
                <a:srgbClr val="888888"/>
              </a:buClr>
              <a:buSzPts val="2000"/>
              <a:buNone/>
              <a:defRPr>
                <a:solidFill>
                  <a:srgbClr val="888888"/>
                </a:solidFill>
              </a:defRPr>
            </a:lvl4pPr>
            <a:lvl5pPr lvl="4" algn="ctr">
              <a:spcBef>
                <a:spcPts val="400"/>
              </a:spcBef>
              <a:spcAft>
                <a:spcPts val="0"/>
              </a:spcAft>
              <a:buClr>
                <a:srgbClr val="888888"/>
              </a:buClr>
              <a:buSzPts val="2000"/>
              <a:buNone/>
              <a:defRPr>
                <a:solidFill>
                  <a:srgbClr val="888888"/>
                </a:solidFill>
              </a:defRPr>
            </a:lvl5pPr>
            <a:lvl6pPr lvl="5" algn="ctr">
              <a:spcBef>
                <a:spcPts val="400"/>
              </a:spcBef>
              <a:spcAft>
                <a:spcPts val="0"/>
              </a:spcAft>
              <a:buClr>
                <a:srgbClr val="888888"/>
              </a:buClr>
              <a:buSzPts val="2000"/>
              <a:buNone/>
              <a:defRPr>
                <a:solidFill>
                  <a:srgbClr val="888888"/>
                </a:solidFill>
              </a:defRPr>
            </a:lvl6pPr>
            <a:lvl7pPr lvl="6" algn="ctr">
              <a:spcBef>
                <a:spcPts val="400"/>
              </a:spcBef>
              <a:spcAft>
                <a:spcPts val="0"/>
              </a:spcAft>
              <a:buClr>
                <a:srgbClr val="888888"/>
              </a:buClr>
              <a:buSzPts val="2000"/>
              <a:buNone/>
              <a:defRPr>
                <a:solidFill>
                  <a:srgbClr val="888888"/>
                </a:solidFill>
              </a:defRPr>
            </a:lvl7pPr>
            <a:lvl8pPr lvl="7" algn="ctr">
              <a:spcBef>
                <a:spcPts val="400"/>
              </a:spcBef>
              <a:spcAft>
                <a:spcPts val="0"/>
              </a:spcAft>
              <a:buClr>
                <a:srgbClr val="888888"/>
              </a:buClr>
              <a:buSzPts val="2000"/>
              <a:buNone/>
              <a:defRPr>
                <a:solidFill>
                  <a:srgbClr val="888888"/>
                </a:solidFill>
              </a:defRPr>
            </a:lvl8pPr>
            <a:lvl9pPr lvl="8" algn="ctr">
              <a:spcBef>
                <a:spcPts val="400"/>
              </a:spcBef>
              <a:spcAft>
                <a:spcPts val="0"/>
              </a:spcAft>
              <a:buClr>
                <a:srgbClr val="888888"/>
              </a:buClr>
              <a:buSzPts val="2000"/>
              <a:buNone/>
              <a:defRPr>
                <a:solidFill>
                  <a:srgbClr val="888888"/>
                </a:solidFill>
              </a:defRPr>
            </a:lvl9pPr>
          </a:lstStyle>
          <a:p>
            <a:endParaRPr/>
          </a:p>
        </p:txBody>
      </p:sp>
      <p:sp>
        <p:nvSpPr>
          <p:cNvPr id="22" name="Google Shape;22;p20"/>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3" name="Google Shape;23;p20"/>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4" name="Google Shape;24;p20"/>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25"/>
        <p:cNvGrpSpPr/>
        <p:nvPr/>
      </p:nvGrpSpPr>
      <p:grpSpPr>
        <a:xfrm>
          <a:off x="0" y="0"/>
          <a:ext cx="0" cy="0"/>
          <a:chOff x="0" y="0"/>
          <a:chExt cx="0" cy="0"/>
        </a:xfrm>
      </p:grpSpPr>
      <p:sp>
        <p:nvSpPr>
          <p:cNvPr id="26" name="Google Shape;26;p21"/>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7" name="Google Shape;27;p21"/>
          <p:cNvSpPr txBox="1">
            <a:spLocks noGrp="1"/>
          </p:cNvSpPr>
          <p:nvPr>
            <p:ph type="body" idx="1"/>
          </p:nvPr>
        </p:nvSpPr>
        <p:spPr>
          <a:xfrm>
            <a:off x="457200" y="1600200"/>
            <a:ext cx="8229600" cy="4525963"/>
          </a:xfrm>
          <a:prstGeom prst="rect">
            <a:avLst/>
          </a:prstGeom>
          <a:noFill/>
          <a:ln>
            <a:noFill/>
          </a:ln>
        </p:spPr>
        <p:txBody>
          <a:bodyPr spcFirstLastPara="1" wrap="square" lIns="91425" tIns="45700" rIns="91425" bIns="45700" anchor="t" anchorCtr="0">
            <a:normAutofit/>
          </a:bodyPr>
          <a:lstStyle>
            <a:lvl1pPr marL="457200" lvl="0" indent="-342900" algn="l">
              <a:spcBef>
                <a:spcPts val="360"/>
              </a:spcBef>
              <a:spcAft>
                <a:spcPts val="0"/>
              </a:spcAft>
              <a:buClr>
                <a:schemeClr val="dk1"/>
              </a:buClr>
              <a:buSzPts val="1800"/>
              <a:buChar char="•"/>
              <a:defRPr/>
            </a:lvl1pPr>
            <a:lvl2pPr marL="914400" lvl="1" indent="-342900" algn="l">
              <a:spcBef>
                <a:spcPts val="360"/>
              </a:spcBef>
              <a:spcAft>
                <a:spcPts val="0"/>
              </a:spcAft>
              <a:buClr>
                <a:schemeClr val="dk1"/>
              </a:buClr>
              <a:buSzPts val="1800"/>
              <a:buChar char="–"/>
              <a:defRPr/>
            </a:lvl2pPr>
            <a:lvl3pPr marL="1371600" lvl="2" indent="-342900" algn="l">
              <a:spcBef>
                <a:spcPts val="360"/>
              </a:spcBef>
              <a:spcAft>
                <a:spcPts val="0"/>
              </a:spcAft>
              <a:buClr>
                <a:schemeClr val="dk1"/>
              </a:buClr>
              <a:buSzPts val="1800"/>
              <a:buChar char="•"/>
              <a:defRPr/>
            </a:lvl3pPr>
            <a:lvl4pPr marL="1828800" lvl="3" indent="-342900" algn="l">
              <a:spcBef>
                <a:spcPts val="360"/>
              </a:spcBef>
              <a:spcAft>
                <a:spcPts val="0"/>
              </a:spcAft>
              <a:buClr>
                <a:schemeClr val="dk1"/>
              </a:buClr>
              <a:buSzPts val="1800"/>
              <a:buChar char="–"/>
              <a:defRPr/>
            </a:lvl4pPr>
            <a:lvl5pPr marL="2286000" lvl="4" indent="-342900" algn="l">
              <a:spcBef>
                <a:spcPts val="360"/>
              </a:spcBef>
              <a:spcAft>
                <a:spcPts val="0"/>
              </a:spcAft>
              <a:buClr>
                <a:schemeClr val="dk1"/>
              </a:buClr>
              <a:buSzPts val="1800"/>
              <a:buChar char="»"/>
              <a:defRPr/>
            </a:lvl5pPr>
            <a:lvl6pPr marL="2743200" lvl="5" indent="-342900" algn="l">
              <a:spcBef>
                <a:spcPts val="360"/>
              </a:spcBef>
              <a:spcAft>
                <a:spcPts val="0"/>
              </a:spcAft>
              <a:buClr>
                <a:schemeClr val="dk1"/>
              </a:buClr>
              <a:buSzPts val="1800"/>
              <a:buChar char="•"/>
              <a:defRPr/>
            </a:lvl6pPr>
            <a:lvl7pPr marL="3200400" lvl="6" indent="-342900" algn="l">
              <a:spcBef>
                <a:spcPts val="360"/>
              </a:spcBef>
              <a:spcAft>
                <a:spcPts val="0"/>
              </a:spcAft>
              <a:buClr>
                <a:schemeClr val="dk1"/>
              </a:buClr>
              <a:buSzPts val="1800"/>
              <a:buChar char="•"/>
              <a:defRPr/>
            </a:lvl7pPr>
            <a:lvl8pPr marL="3657600" lvl="7" indent="-342900" algn="l">
              <a:spcBef>
                <a:spcPts val="360"/>
              </a:spcBef>
              <a:spcAft>
                <a:spcPts val="0"/>
              </a:spcAft>
              <a:buClr>
                <a:schemeClr val="dk1"/>
              </a:buClr>
              <a:buSzPts val="1800"/>
              <a:buChar char="•"/>
              <a:defRPr/>
            </a:lvl8pPr>
            <a:lvl9pPr marL="4114800" lvl="8" indent="-342900" algn="l">
              <a:spcBef>
                <a:spcPts val="360"/>
              </a:spcBef>
              <a:spcAft>
                <a:spcPts val="0"/>
              </a:spcAft>
              <a:buClr>
                <a:schemeClr val="dk1"/>
              </a:buClr>
              <a:buSzPts val="1800"/>
              <a:buChar char="•"/>
              <a:defRPr/>
            </a:lvl9pPr>
          </a:lstStyle>
          <a:p>
            <a:endParaRPr/>
          </a:p>
        </p:txBody>
      </p:sp>
      <p:sp>
        <p:nvSpPr>
          <p:cNvPr id="28" name="Google Shape;28;p21"/>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9" name="Google Shape;29;p21"/>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0" name="Google Shape;30;p21"/>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31"/>
        <p:cNvGrpSpPr/>
        <p:nvPr/>
      </p:nvGrpSpPr>
      <p:grpSpPr>
        <a:xfrm>
          <a:off x="0" y="0"/>
          <a:ext cx="0" cy="0"/>
          <a:chOff x="0" y="0"/>
          <a:chExt cx="0" cy="0"/>
        </a:xfrm>
      </p:grpSpPr>
      <p:sp>
        <p:nvSpPr>
          <p:cNvPr id="32" name="Google Shape;32;p22"/>
          <p:cNvSpPr txBox="1">
            <a:spLocks noGrp="1"/>
          </p:cNvSpPr>
          <p:nvPr>
            <p:ph type="title"/>
          </p:nvPr>
        </p:nvSpPr>
        <p:spPr>
          <a:xfrm>
            <a:off x="722313" y="4406900"/>
            <a:ext cx="7772400" cy="1362075"/>
          </a:xfrm>
          <a:prstGeom prst="rect">
            <a:avLst/>
          </a:prstGeom>
          <a:noFill/>
          <a:ln>
            <a:noFill/>
          </a:ln>
        </p:spPr>
        <p:txBody>
          <a:bodyPr spcFirstLastPara="1" wrap="square" lIns="91425" tIns="45700" rIns="91425" bIns="45700" anchor="t" anchorCtr="0">
            <a:normAutofit/>
          </a:bodyPr>
          <a:lstStyle>
            <a:lvl1pPr lvl="0" algn="l">
              <a:spcBef>
                <a:spcPts val="0"/>
              </a:spcBef>
              <a:spcAft>
                <a:spcPts val="0"/>
              </a:spcAft>
              <a:buClr>
                <a:schemeClr val="dk1"/>
              </a:buClr>
              <a:buSzPts val="4000"/>
              <a:buFont typeface="Calibri"/>
              <a:buNone/>
              <a:defRPr sz="4000" b="1" cap="none"/>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3" name="Google Shape;33;p22"/>
          <p:cNvSpPr txBox="1">
            <a:spLocks noGrp="1"/>
          </p:cNvSpPr>
          <p:nvPr>
            <p:ph type="body" idx="1"/>
          </p:nvPr>
        </p:nvSpPr>
        <p:spPr>
          <a:xfrm>
            <a:off x="722313" y="2906713"/>
            <a:ext cx="7772400" cy="1500187"/>
          </a:xfrm>
          <a:prstGeom prst="rect">
            <a:avLst/>
          </a:prstGeom>
          <a:noFill/>
          <a:ln>
            <a:noFill/>
          </a:ln>
        </p:spPr>
        <p:txBody>
          <a:bodyPr spcFirstLastPara="1" wrap="square" lIns="91425" tIns="45700" rIns="91425" bIns="45700" anchor="b" anchorCtr="0">
            <a:normAutofit/>
          </a:bodyPr>
          <a:lstStyle>
            <a:lvl1pPr marL="457200" lvl="0" indent="-228600" algn="l">
              <a:spcBef>
                <a:spcPts val="400"/>
              </a:spcBef>
              <a:spcAft>
                <a:spcPts val="0"/>
              </a:spcAft>
              <a:buClr>
                <a:srgbClr val="888888"/>
              </a:buClr>
              <a:buSzPts val="2000"/>
              <a:buNone/>
              <a:defRPr sz="2000">
                <a:solidFill>
                  <a:srgbClr val="888888"/>
                </a:solidFill>
              </a:defRPr>
            </a:lvl1pPr>
            <a:lvl2pPr marL="914400" lvl="1" indent="-228600" algn="l">
              <a:spcBef>
                <a:spcPts val="360"/>
              </a:spcBef>
              <a:spcAft>
                <a:spcPts val="0"/>
              </a:spcAft>
              <a:buClr>
                <a:srgbClr val="888888"/>
              </a:buClr>
              <a:buSzPts val="1800"/>
              <a:buNone/>
              <a:defRPr sz="1800">
                <a:solidFill>
                  <a:srgbClr val="888888"/>
                </a:solidFill>
              </a:defRPr>
            </a:lvl2pPr>
            <a:lvl3pPr marL="1371600" lvl="2" indent="-228600" algn="l">
              <a:spcBef>
                <a:spcPts val="320"/>
              </a:spcBef>
              <a:spcAft>
                <a:spcPts val="0"/>
              </a:spcAft>
              <a:buClr>
                <a:srgbClr val="888888"/>
              </a:buClr>
              <a:buSzPts val="1600"/>
              <a:buNone/>
              <a:defRPr sz="1600">
                <a:solidFill>
                  <a:srgbClr val="888888"/>
                </a:solidFill>
              </a:defRPr>
            </a:lvl3pPr>
            <a:lvl4pPr marL="1828800" lvl="3" indent="-228600" algn="l">
              <a:spcBef>
                <a:spcPts val="280"/>
              </a:spcBef>
              <a:spcAft>
                <a:spcPts val="0"/>
              </a:spcAft>
              <a:buClr>
                <a:srgbClr val="888888"/>
              </a:buClr>
              <a:buSzPts val="1400"/>
              <a:buNone/>
              <a:defRPr sz="1400">
                <a:solidFill>
                  <a:srgbClr val="888888"/>
                </a:solidFill>
              </a:defRPr>
            </a:lvl4pPr>
            <a:lvl5pPr marL="2286000" lvl="4" indent="-228600" algn="l">
              <a:spcBef>
                <a:spcPts val="280"/>
              </a:spcBef>
              <a:spcAft>
                <a:spcPts val="0"/>
              </a:spcAft>
              <a:buClr>
                <a:srgbClr val="888888"/>
              </a:buClr>
              <a:buSzPts val="1400"/>
              <a:buNone/>
              <a:defRPr sz="1400">
                <a:solidFill>
                  <a:srgbClr val="888888"/>
                </a:solidFill>
              </a:defRPr>
            </a:lvl5pPr>
            <a:lvl6pPr marL="2743200" lvl="5" indent="-228600" algn="l">
              <a:spcBef>
                <a:spcPts val="280"/>
              </a:spcBef>
              <a:spcAft>
                <a:spcPts val="0"/>
              </a:spcAft>
              <a:buClr>
                <a:srgbClr val="888888"/>
              </a:buClr>
              <a:buSzPts val="1400"/>
              <a:buNone/>
              <a:defRPr sz="1400">
                <a:solidFill>
                  <a:srgbClr val="888888"/>
                </a:solidFill>
              </a:defRPr>
            </a:lvl6pPr>
            <a:lvl7pPr marL="3200400" lvl="6" indent="-228600" algn="l">
              <a:spcBef>
                <a:spcPts val="280"/>
              </a:spcBef>
              <a:spcAft>
                <a:spcPts val="0"/>
              </a:spcAft>
              <a:buClr>
                <a:srgbClr val="888888"/>
              </a:buClr>
              <a:buSzPts val="1400"/>
              <a:buNone/>
              <a:defRPr sz="1400">
                <a:solidFill>
                  <a:srgbClr val="888888"/>
                </a:solidFill>
              </a:defRPr>
            </a:lvl7pPr>
            <a:lvl8pPr marL="3657600" lvl="7" indent="-228600" algn="l">
              <a:spcBef>
                <a:spcPts val="280"/>
              </a:spcBef>
              <a:spcAft>
                <a:spcPts val="0"/>
              </a:spcAft>
              <a:buClr>
                <a:srgbClr val="888888"/>
              </a:buClr>
              <a:buSzPts val="1400"/>
              <a:buNone/>
              <a:defRPr sz="1400">
                <a:solidFill>
                  <a:srgbClr val="888888"/>
                </a:solidFill>
              </a:defRPr>
            </a:lvl8pPr>
            <a:lvl9pPr marL="4114800" lvl="8" indent="-228600" algn="l">
              <a:spcBef>
                <a:spcPts val="280"/>
              </a:spcBef>
              <a:spcAft>
                <a:spcPts val="0"/>
              </a:spcAft>
              <a:buClr>
                <a:srgbClr val="888888"/>
              </a:buClr>
              <a:buSzPts val="1400"/>
              <a:buNone/>
              <a:defRPr sz="1400">
                <a:solidFill>
                  <a:srgbClr val="888888"/>
                </a:solidFill>
              </a:defRPr>
            </a:lvl9pPr>
          </a:lstStyle>
          <a:p>
            <a:endParaRPr/>
          </a:p>
        </p:txBody>
      </p:sp>
      <p:sp>
        <p:nvSpPr>
          <p:cNvPr id="34" name="Google Shape;34;p22"/>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5" name="Google Shape;35;p22"/>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6" name="Google Shape;36;p22"/>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37"/>
        <p:cNvGrpSpPr/>
        <p:nvPr/>
      </p:nvGrpSpPr>
      <p:grpSpPr>
        <a:xfrm>
          <a:off x="0" y="0"/>
          <a:ext cx="0" cy="0"/>
          <a:chOff x="0" y="0"/>
          <a:chExt cx="0" cy="0"/>
        </a:xfrm>
      </p:grpSpPr>
      <p:sp>
        <p:nvSpPr>
          <p:cNvPr id="38" name="Google Shape;38;p23"/>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9" name="Google Shape;39;p23"/>
          <p:cNvSpPr txBox="1">
            <a:spLocks noGrp="1"/>
          </p:cNvSpPr>
          <p:nvPr>
            <p:ph type="body" idx="1"/>
          </p:nvPr>
        </p:nvSpPr>
        <p:spPr>
          <a:xfrm>
            <a:off x="457200" y="1600200"/>
            <a:ext cx="4038600" cy="4525963"/>
          </a:xfrm>
          <a:prstGeom prst="rect">
            <a:avLst/>
          </a:prstGeom>
          <a:noFill/>
          <a:ln>
            <a:noFill/>
          </a:ln>
        </p:spPr>
        <p:txBody>
          <a:bodyPr spcFirstLastPara="1" wrap="square" lIns="91425" tIns="45700" rIns="91425" bIns="45700" anchor="t" anchorCtr="0">
            <a:normAutofit/>
          </a:bodyPr>
          <a:lstStyle>
            <a:lvl1pPr marL="457200" lvl="0" indent="-406400" algn="l">
              <a:spcBef>
                <a:spcPts val="560"/>
              </a:spcBef>
              <a:spcAft>
                <a:spcPts val="0"/>
              </a:spcAft>
              <a:buClr>
                <a:schemeClr val="dk1"/>
              </a:buClr>
              <a:buSzPts val="2800"/>
              <a:buChar char="•"/>
              <a:defRPr sz="2800"/>
            </a:lvl1pPr>
            <a:lvl2pPr marL="914400" lvl="1" indent="-381000" algn="l">
              <a:spcBef>
                <a:spcPts val="480"/>
              </a:spcBef>
              <a:spcAft>
                <a:spcPts val="0"/>
              </a:spcAft>
              <a:buClr>
                <a:schemeClr val="dk1"/>
              </a:buClr>
              <a:buSzPts val="2400"/>
              <a:buChar char="–"/>
              <a:defRPr sz="2400"/>
            </a:lvl2pPr>
            <a:lvl3pPr marL="1371600" lvl="2" indent="-355600" algn="l">
              <a:spcBef>
                <a:spcPts val="400"/>
              </a:spcBef>
              <a:spcAft>
                <a:spcPts val="0"/>
              </a:spcAft>
              <a:buClr>
                <a:schemeClr val="dk1"/>
              </a:buClr>
              <a:buSzPts val="2000"/>
              <a:buChar char="•"/>
              <a:defRPr sz="2000"/>
            </a:lvl3pPr>
            <a:lvl4pPr marL="1828800" lvl="3" indent="-342900" algn="l">
              <a:spcBef>
                <a:spcPts val="360"/>
              </a:spcBef>
              <a:spcAft>
                <a:spcPts val="0"/>
              </a:spcAft>
              <a:buClr>
                <a:schemeClr val="dk1"/>
              </a:buClr>
              <a:buSzPts val="1800"/>
              <a:buChar char="–"/>
              <a:defRPr sz="1800"/>
            </a:lvl4pPr>
            <a:lvl5pPr marL="2286000" lvl="4" indent="-342900" algn="l">
              <a:spcBef>
                <a:spcPts val="360"/>
              </a:spcBef>
              <a:spcAft>
                <a:spcPts val="0"/>
              </a:spcAft>
              <a:buClr>
                <a:schemeClr val="dk1"/>
              </a:buClr>
              <a:buSzPts val="1800"/>
              <a:buChar char="»"/>
              <a:defRPr sz="1800"/>
            </a:lvl5pPr>
            <a:lvl6pPr marL="2743200" lvl="5" indent="-342900" algn="l">
              <a:spcBef>
                <a:spcPts val="360"/>
              </a:spcBef>
              <a:spcAft>
                <a:spcPts val="0"/>
              </a:spcAft>
              <a:buClr>
                <a:schemeClr val="dk1"/>
              </a:buClr>
              <a:buSzPts val="1800"/>
              <a:buChar char="•"/>
              <a:defRPr sz="1800"/>
            </a:lvl6pPr>
            <a:lvl7pPr marL="3200400" lvl="6" indent="-342900" algn="l">
              <a:spcBef>
                <a:spcPts val="360"/>
              </a:spcBef>
              <a:spcAft>
                <a:spcPts val="0"/>
              </a:spcAft>
              <a:buClr>
                <a:schemeClr val="dk1"/>
              </a:buClr>
              <a:buSzPts val="1800"/>
              <a:buChar char="•"/>
              <a:defRPr sz="1800"/>
            </a:lvl7pPr>
            <a:lvl8pPr marL="3657600" lvl="7" indent="-342900" algn="l">
              <a:spcBef>
                <a:spcPts val="360"/>
              </a:spcBef>
              <a:spcAft>
                <a:spcPts val="0"/>
              </a:spcAft>
              <a:buClr>
                <a:schemeClr val="dk1"/>
              </a:buClr>
              <a:buSzPts val="1800"/>
              <a:buChar char="•"/>
              <a:defRPr sz="1800"/>
            </a:lvl8pPr>
            <a:lvl9pPr marL="4114800" lvl="8" indent="-342900" algn="l">
              <a:spcBef>
                <a:spcPts val="360"/>
              </a:spcBef>
              <a:spcAft>
                <a:spcPts val="0"/>
              </a:spcAft>
              <a:buClr>
                <a:schemeClr val="dk1"/>
              </a:buClr>
              <a:buSzPts val="1800"/>
              <a:buChar char="•"/>
              <a:defRPr sz="1800"/>
            </a:lvl9pPr>
          </a:lstStyle>
          <a:p>
            <a:endParaRPr/>
          </a:p>
        </p:txBody>
      </p:sp>
      <p:sp>
        <p:nvSpPr>
          <p:cNvPr id="40" name="Google Shape;40;p23"/>
          <p:cNvSpPr txBox="1">
            <a:spLocks noGrp="1"/>
          </p:cNvSpPr>
          <p:nvPr>
            <p:ph type="body" idx="2"/>
          </p:nvPr>
        </p:nvSpPr>
        <p:spPr>
          <a:xfrm>
            <a:off x="4648200" y="1600200"/>
            <a:ext cx="4038600" cy="4525963"/>
          </a:xfrm>
          <a:prstGeom prst="rect">
            <a:avLst/>
          </a:prstGeom>
          <a:noFill/>
          <a:ln>
            <a:noFill/>
          </a:ln>
        </p:spPr>
        <p:txBody>
          <a:bodyPr spcFirstLastPara="1" wrap="square" lIns="91425" tIns="45700" rIns="91425" bIns="45700" anchor="t" anchorCtr="0">
            <a:normAutofit/>
          </a:bodyPr>
          <a:lstStyle>
            <a:lvl1pPr marL="457200" lvl="0" indent="-406400" algn="l">
              <a:spcBef>
                <a:spcPts val="560"/>
              </a:spcBef>
              <a:spcAft>
                <a:spcPts val="0"/>
              </a:spcAft>
              <a:buClr>
                <a:schemeClr val="dk1"/>
              </a:buClr>
              <a:buSzPts val="2800"/>
              <a:buChar char="•"/>
              <a:defRPr sz="2800"/>
            </a:lvl1pPr>
            <a:lvl2pPr marL="914400" lvl="1" indent="-381000" algn="l">
              <a:spcBef>
                <a:spcPts val="480"/>
              </a:spcBef>
              <a:spcAft>
                <a:spcPts val="0"/>
              </a:spcAft>
              <a:buClr>
                <a:schemeClr val="dk1"/>
              </a:buClr>
              <a:buSzPts val="2400"/>
              <a:buChar char="–"/>
              <a:defRPr sz="2400"/>
            </a:lvl2pPr>
            <a:lvl3pPr marL="1371600" lvl="2" indent="-355600" algn="l">
              <a:spcBef>
                <a:spcPts val="400"/>
              </a:spcBef>
              <a:spcAft>
                <a:spcPts val="0"/>
              </a:spcAft>
              <a:buClr>
                <a:schemeClr val="dk1"/>
              </a:buClr>
              <a:buSzPts val="2000"/>
              <a:buChar char="•"/>
              <a:defRPr sz="2000"/>
            </a:lvl3pPr>
            <a:lvl4pPr marL="1828800" lvl="3" indent="-342900" algn="l">
              <a:spcBef>
                <a:spcPts val="360"/>
              </a:spcBef>
              <a:spcAft>
                <a:spcPts val="0"/>
              </a:spcAft>
              <a:buClr>
                <a:schemeClr val="dk1"/>
              </a:buClr>
              <a:buSzPts val="1800"/>
              <a:buChar char="–"/>
              <a:defRPr sz="1800"/>
            </a:lvl4pPr>
            <a:lvl5pPr marL="2286000" lvl="4" indent="-342900" algn="l">
              <a:spcBef>
                <a:spcPts val="360"/>
              </a:spcBef>
              <a:spcAft>
                <a:spcPts val="0"/>
              </a:spcAft>
              <a:buClr>
                <a:schemeClr val="dk1"/>
              </a:buClr>
              <a:buSzPts val="1800"/>
              <a:buChar char="»"/>
              <a:defRPr sz="1800"/>
            </a:lvl5pPr>
            <a:lvl6pPr marL="2743200" lvl="5" indent="-342900" algn="l">
              <a:spcBef>
                <a:spcPts val="360"/>
              </a:spcBef>
              <a:spcAft>
                <a:spcPts val="0"/>
              </a:spcAft>
              <a:buClr>
                <a:schemeClr val="dk1"/>
              </a:buClr>
              <a:buSzPts val="1800"/>
              <a:buChar char="•"/>
              <a:defRPr sz="1800"/>
            </a:lvl6pPr>
            <a:lvl7pPr marL="3200400" lvl="6" indent="-342900" algn="l">
              <a:spcBef>
                <a:spcPts val="360"/>
              </a:spcBef>
              <a:spcAft>
                <a:spcPts val="0"/>
              </a:spcAft>
              <a:buClr>
                <a:schemeClr val="dk1"/>
              </a:buClr>
              <a:buSzPts val="1800"/>
              <a:buChar char="•"/>
              <a:defRPr sz="1800"/>
            </a:lvl7pPr>
            <a:lvl8pPr marL="3657600" lvl="7" indent="-342900" algn="l">
              <a:spcBef>
                <a:spcPts val="360"/>
              </a:spcBef>
              <a:spcAft>
                <a:spcPts val="0"/>
              </a:spcAft>
              <a:buClr>
                <a:schemeClr val="dk1"/>
              </a:buClr>
              <a:buSzPts val="1800"/>
              <a:buChar char="•"/>
              <a:defRPr sz="1800"/>
            </a:lvl8pPr>
            <a:lvl9pPr marL="4114800" lvl="8" indent="-342900" algn="l">
              <a:spcBef>
                <a:spcPts val="360"/>
              </a:spcBef>
              <a:spcAft>
                <a:spcPts val="0"/>
              </a:spcAft>
              <a:buClr>
                <a:schemeClr val="dk1"/>
              </a:buClr>
              <a:buSzPts val="1800"/>
              <a:buChar char="•"/>
              <a:defRPr sz="1800"/>
            </a:lvl9pPr>
          </a:lstStyle>
          <a:p>
            <a:endParaRPr/>
          </a:p>
        </p:txBody>
      </p:sp>
      <p:sp>
        <p:nvSpPr>
          <p:cNvPr id="41" name="Google Shape;41;p23"/>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2" name="Google Shape;42;p23"/>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3" name="Google Shape;43;p23"/>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44"/>
        <p:cNvGrpSpPr/>
        <p:nvPr/>
      </p:nvGrpSpPr>
      <p:grpSpPr>
        <a:xfrm>
          <a:off x="0" y="0"/>
          <a:ext cx="0" cy="0"/>
          <a:chOff x="0" y="0"/>
          <a:chExt cx="0" cy="0"/>
        </a:xfrm>
      </p:grpSpPr>
      <p:sp>
        <p:nvSpPr>
          <p:cNvPr id="45" name="Google Shape;45;p24"/>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4400"/>
              <a:buFont typeface="Calibri"/>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6" name="Google Shape;46;p24"/>
          <p:cNvSpPr txBox="1">
            <a:spLocks noGrp="1"/>
          </p:cNvSpPr>
          <p:nvPr>
            <p:ph type="body" idx="1"/>
          </p:nvPr>
        </p:nvSpPr>
        <p:spPr>
          <a:xfrm>
            <a:off x="457200" y="1535113"/>
            <a:ext cx="4040188" cy="639762"/>
          </a:xfrm>
          <a:prstGeom prst="rect">
            <a:avLst/>
          </a:prstGeom>
          <a:noFill/>
          <a:ln>
            <a:noFill/>
          </a:ln>
        </p:spPr>
        <p:txBody>
          <a:bodyPr spcFirstLastPara="1" wrap="square" lIns="91425" tIns="45700" rIns="91425" bIns="45700" anchor="b" anchorCtr="0">
            <a:normAutofit/>
          </a:bodyPr>
          <a:lstStyle>
            <a:lvl1pPr marL="457200" lvl="0" indent="-228600" algn="l">
              <a:spcBef>
                <a:spcPts val="480"/>
              </a:spcBef>
              <a:spcAft>
                <a:spcPts val="0"/>
              </a:spcAft>
              <a:buClr>
                <a:schemeClr val="dk1"/>
              </a:buClr>
              <a:buSzPts val="2400"/>
              <a:buNone/>
              <a:defRPr sz="2400" b="1"/>
            </a:lvl1pPr>
            <a:lvl2pPr marL="914400" lvl="1" indent="-228600" algn="l">
              <a:spcBef>
                <a:spcPts val="400"/>
              </a:spcBef>
              <a:spcAft>
                <a:spcPts val="0"/>
              </a:spcAft>
              <a:buClr>
                <a:schemeClr val="dk1"/>
              </a:buClr>
              <a:buSzPts val="2000"/>
              <a:buNone/>
              <a:defRPr sz="2000" b="1"/>
            </a:lvl2pPr>
            <a:lvl3pPr marL="1371600" lvl="2" indent="-228600" algn="l">
              <a:spcBef>
                <a:spcPts val="360"/>
              </a:spcBef>
              <a:spcAft>
                <a:spcPts val="0"/>
              </a:spcAft>
              <a:buClr>
                <a:schemeClr val="dk1"/>
              </a:buClr>
              <a:buSzPts val="1800"/>
              <a:buNone/>
              <a:defRPr sz="1800" b="1"/>
            </a:lvl3pPr>
            <a:lvl4pPr marL="1828800" lvl="3" indent="-228600" algn="l">
              <a:spcBef>
                <a:spcPts val="320"/>
              </a:spcBef>
              <a:spcAft>
                <a:spcPts val="0"/>
              </a:spcAft>
              <a:buClr>
                <a:schemeClr val="dk1"/>
              </a:buClr>
              <a:buSzPts val="1600"/>
              <a:buNone/>
              <a:defRPr sz="1600" b="1"/>
            </a:lvl4pPr>
            <a:lvl5pPr marL="2286000" lvl="4" indent="-228600" algn="l">
              <a:spcBef>
                <a:spcPts val="320"/>
              </a:spcBef>
              <a:spcAft>
                <a:spcPts val="0"/>
              </a:spcAft>
              <a:buClr>
                <a:schemeClr val="dk1"/>
              </a:buClr>
              <a:buSzPts val="1600"/>
              <a:buNone/>
              <a:defRPr sz="1600" b="1"/>
            </a:lvl5pPr>
            <a:lvl6pPr marL="2743200" lvl="5" indent="-228600" algn="l">
              <a:spcBef>
                <a:spcPts val="320"/>
              </a:spcBef>
              <a:spcAft>
                <a:spcPts val="0"/>
              </a:spcAft>
              <a:buClr>
                <a:schemeClr val="dk1"/>
              </a:buClr>
              <a:buSzPts val="1600"/>
              <a:buNone/>
              <a:defRPr sz="1600" b="1"/>
            </a:lvl6pPr>
            <a:lvl7pPr marL="3200400" lvl="6" indent="-228600" algn="l">
              <a:spcBef>
                <a:spcPts val="320"/>
              </a:spcBef>
              <a:spcAft>
                <a:spcPts val="0"/>
              </a:spcAft>
              <a:buClr>
                <a:schemeClr val="dk1"/>
              </a:buClr>
              <a:buSzPts val="1600"/>
              <a:buNone/>
              <a:defRPr sz="1600" b="1"/>
            </a:lvl7pPr>
            <a:lvl8pPr marL="3657600" lvl="7" indent="-228600" algn="l">
              <a:spcBef>
                <a:spcPts val="320"/>
              </a:spcBef>
              <a:spcAft>
                <a:spcPts val="0"/>
              </a:spcAft>
              <a:buClr>
                <a:schemeClr val="dk1"/>
              </a:buClr>
              <a:buSzPts val="1600"/>
              <a:buNone/>
              <a:defRPr sz="1600" b="1"/>
            </a:lvl8pPr>
            <a:lvl9pPr marL="4114800" lvl="8" indent="-228600" algn="l">
              <a:spcBef>
                <a:spcPts val="320"/>
              </a:spcBef>
              <a:spcAft>
                <a:spcPts val="0"/>
              </a:spcAft>
              <a:buClr>
                <a:schemeClr val="dk1"/>
              </a:buClr>
              <a:buSzPts val="1600"/>
              <a:buNone/>
              <a:defRPr sz="1600" b="1"/>
            </a:lvl9pPr>
          </a:lstStyle>
          <a:p>
            <a:endParaRPr/>
          </a:p>
        </p:txBody>
      </p:sp>
      <p:sp>
        <p:nvSpPr>
          <p:cNvPr id="47" name="Google Shape;47;p24"/>
          <p:cNvSpPr txBox="1">
            <a:spLocks noGrp="1"/>
          </p:cNvSpPr>
          <p:nvPr>
            <p:ph type="body" idx="2"/>
          </p:nvPr>
        </p:nvSpPr>
        <p:spPr>
          <a:xfrm>
            <a:off x="457200" y="2174875"/>
            <a:ext cx="4040188" cy="3951288"/>
          </a:xfrm>
          <a:prstGeom prst="rect">
            <a:avLst/>
          </a:prstGeom>
          <a:noFill/>
          <a:ln>
            <a:noFill/>
          </a:ln>
        </p:spPr>
        <p:txBody>
          <a:bodyPr spcFirstLastPara="1" wrap="square" lIns="91425" tIns="45700" rIns="91425" bIns="45700" anchor="t" anchorCtr="0">
            <a:normAutofit/>
          </a:bodyPr>
          <a:lstStyle>
            <a:lvl1pPr marL="457200" lvl="0" indent="-381000" algn="l">
              <a:spcBef>
                <a:spcPts val="480"/>
              </a:spcBef>
              <a:spcAft>
                <a:spcPts val="0"/>
              </a:spcAft>
              <a:buClr>
                <a:schemeClr val="dk1"/>
              </a:buClr>
              <a:buSzPts val="2400"/>
              <a:buChar char="•"/>
              <a:defRPr sz="2400"/>
            </a:lvl1pPr>
            <a:lvl2pPr marL="914400" lvl="1" indent="-355600" algn="l">
              <a:spcBef>
                <a:spcPts val="400"/>
              </a:spcBef>
              <a:spcAft>
                <a:spcPts val="0"/>
              </a:spcAft>
              <a:buClr>
                <a:schemeClr val="dk1"/>
              </a:buClr>
              <a:buSzPts val="2000"/>
              <a:buChar char="–"/>
              <a:defRPr sz="2000"/>
            </a:lvl2pPr>
            <a:lvl3pPr marL="1371600" lvl="2" indent="-342900" algn="l">
              <a:spcBef>
                <a:spcPts val="360"/>
              </a:spcBef>
              <a:spcAft>
                <a:spcPts val="0"/>
              </a:spcAft>
              <a:buClr>
                <a:schemeClr val="dk1"/>
              </a:buClr>
              <a:buSzPts val="1800"/>
              <a:buChar char="•"/>
              <a:defRPr sz="1800"/>
            </a:lvl3pPr>
            <a:lvl4pPr marL="1828800" lvl="3" indent="-330200" algn="l">
              <a:spcBef>
                <a:spcPts val="320"/>
              </a:spcBef>
              <a:spcAft>
                <a:spcPts val="0"/>
              </a:spcAft>
              <a:buClr>
                <a:schemeClr val="dk1"/>
              </a:buClr>
              <a:buSzPts val="1600"/>
              <a:buChar char="–"/>
              <a:defRPr sz="1600"/>
            </a:lvl4pPr>
            <a:lvl5pPr marL="2286000" lvl="4" indent="-330200" algn="l">
              <a:spcBef>
                <a:spcPts val="320"/>
              </a:spcBef>
              <a:spcAft>
                <a:spcPts val="0"/>
              </a:spcAft>
              <a:buClr>
                <a:schemeClr val="dk1"/>
              </a:buClr>
              <a:buSzPts val="1600"/>
              <a:buChar char="»"/>
              <a:defRPr sz="1600"/>
            </a:lvl5pPr>
            <a:lvl6pPr marL="2743200" lvl="5" indent="-330200" algn="l">
              <a:spcBef>
                <a:spcPts val="320"/>
              </a:spcBef>
              <a:spcAft>
                <a:spcPts val="0"/>
              </a:spcAft>
              <a:buClr>
                <a:schemeClr val="dk1"/>
              </a:buClr>
              <a:buSzPts val="1600"/>
              <a:buChar char="•"/>
              <a:defRPr sz="1600"/>
            </a:lvl6pPr>
            <a:lvl7pPr marL="3200400" lvl="6" indent="-330200" algn="l">
              <a:spcBef>
                <a:spcPts val="320"/>
              </a:spcBef>
              <a:spcAft>
                <a:spcPts val="0"/>
              </a:spcAft>
              <a:buClr>
                <a:schemeClr val="dk1"/>
              </a:buClr>
              <a:buSzPts val="1600"/>
              <a:buChar char="•"/>
              <a:defRPr sz="1600"/>
            </a:lvl7pPr>
            <a:lvl8pPr marL="3657600" lvl="7" indent="-330200" algn="l">
              <a:spcBef>
                <a:spcPts val="320"/>
              </a:spcBef>
              <a:spcAft>
                <a:spcPts val="0"/>
              </a:spcAft>
              <a:buClr>
                <a:schemeClr val="dk1"/>
              </a:buClr>
              <a:buSzPts val="1600"/>
              <a:buChar char="•"/>
              <a:defRPr sz="1600"/>
            </a:lvl8pPr>
            <a:lvl9pPr marL="4114800" lvl="8" indent="-330200" algn="l">
              <a:spcBef>
                <a:spcPts val="320"/>
              </a:spcBef>
              <a:spcAft>
                <a:spcPts val="0"/>
              </a:spcAft>
              <a:buClr>
                <a:schemeClr val="dk1"/>
              </a:buClr>
              <a:buSzPts val="1600"/>
              <a:buChar char="•"/>
              <a:defRPr sz="1600"/>
            </a:lvl9pPr>
          </a:lstStyle>
          <a:p>
            <a:endParaRPr/>
          </a:p>
        </p:txBody>
      </p:sp>
      <p:sp>
        <p:nvSpPr>
          <p:cNvPr id="48" name="Google Shape;48;p24"/>
          <p:cNvSpPr txBox="1">
            <a:spLocks noGrp="1"/>
          </p:cNvSpPr>
          <p:nvPr>
            <p:ph type="body" idx="3"/>
          </p:nvPr>
        </p:nvSpPr>
        <p:spPr>
          <a:xfrm>
            <a:off x="4645025" y="1535113"/>
            <a:ext cx="4041775" cy="639762"/>
          </a:xfrm>
          <a:prstGeom prst="rect">
            <a:avLst/>
          </a:prstGeom>
          <a:noFill/>
          <a:ln>
            <a:noFill/>
          </a:ln>
        </p:spPr>
        <p:txBody>
          <a:bodyPr spcFirstLastPara="1" wrap="square" lIns="91425" tIns="45700" rIns="91425" bIns="45700" anchor="b" anchorCtr="0">
            <a:normAutofit/>
          </a:bodyPr>
          <a:lstStyle>
            <a:lvl1pPr marL="457200" lvl="0" indent="-228600" algn="l">
              <a:spcBef>
                <a:spcPts val="480"/>
              </a:spcBef>
              <a:spcAft>
                <a:spcPts val="0"/>
              </a:spcAft>
              <a:buClr>
                <a:schemeClr val="dk1"/>
              </a:buClr>
              <a:buSzPts val="2400"/>
              <a:buNone/>
              <a:defRPr sz="2400" b="1"/>
            </a:lvl1pPr>
            <a:lvl2pPr marL="914400" lvl="1" indent="-228600" algn="l">
              <a:spcBef>
                <a:spcPts val="400"/>
              </a:spcBef>
              <a:spcAft>
                <a:spcPts val="0"/>
              </a:spcAft>
              <a:buClr>
                <a:schemeClr val="dk1"/>
              </a:buClr>
              <a:buSzPts val="2000"/>
              <a:buNone/>
              <a:defRPr sz="2000" b="1"/>
            </a:lvl2pPr>
            <a:lvl3pPr marL="1371600" lvl="2" indent="-228600" algn="l">
              <a:spcBef>
                <a:spcPts val="360"/>
              </a:spcBef>
              <a:spcAft>
                <a:spcPts val="0"/>
              </a:spcAft>
              <a:buClr>
                <a:schemeClr val="dk1"/>
              </a:buClr>
              <a:buSzPts val="1800"/>
              <a:buNone/>
              <a:defRPr sz="1800" b="1"/>
            </a:lvl3pPr>
            <a:lvl4pPr marL="1828800" lvl="3" indent="-228600" algn="l">
              <a:spcBef>
                <a:spcPts val="320"/>
              </a:spcBef>
              <a:spcAft>
                <a:spcPts val="0"/>
              </a:spcAft>
              <a:buClr>
                <a:schemeClr val="dk1"/>
              </a:buClr>
              <a:buSzPts val="1600"/>
              <a:buNone/>
              <a:defRPr sz="1600" b="1"/>
            </a:lvl4pPr>
            <a:lvl5pPr marL="2286000" lvl="4" indent="-228600" algn="l">
              <a:spcBef>
                <a:spcPts val="320"/>
              </a:spcBef>
              <a:spcAft>
                <a:spcPts val="0"/>
              </a:spcAft>
              <a:buClr>
                <a:schemeClr val="dk1"/>
              </a:buClr>
              <a:buSzPts val="1600"/>
              <a:buNone/>
              <a:defRPr sz="1600" b="1"/>
            </a:lvl5pPr>
            <a:lvl6pPr marL="2743200" lvl="5" indent="-228600" algn="l">
              <a:spcBef>
                <a:spcPts val="320"/>
              </a:spcBef>
              <a:spcAft>
                <a:spcPts val="0"/>
              </a:spcAft>
              <a:buClr>
                <a:schemeClr val="dk1"/>
              </a:buClr>
              <a:buSzPts val="1600"/>
              <a:buNone/>
              <a:defRPr sz="1600" b="1"/>
            </a:lvl6pPr>
            <a:lvl7pPr marL="3200400" lvl="6" indent="-228600" algn="l">
              <a:spcBef>
                <a:spcPts val="320"/>
              </a:spcBef>
              <a:spcAft>
                <a:spcPts val="0"/>
              </a:spcAft>
              <a:buClr>
                <a:schemeClr val="dk1"/>
              </a:buClr>
              <a:buSzPts val="1600"/>
              <a:buNone/>
              <a:defRPr sz="1600" b="1"/>
            </a:lvl7pPr>
            <a:lvl8pPr marL="3657600" lvl="7" indent="-228600" algn="l">
              <a:spcBef>
                <a:spcPts val="320"/>
              </a:spcBef>
              <a:spcAft>
                <a:spcPts val="0"/>
              </a:spcAft>
              <a:buClr>
                <a:schemeClr val="dk1"/>
              </a:buClr>
              <a:buSzPts val="1600"/>
              <a:buNone/>
              <a:defRPr sz="1600" b="1"/>
            </a:lvl8pPr>
            <a:lvl9pPr marL="4114800" lvl="8" indent="-228600" algn="l">
              <a:spcBef>
                <a:spcPts val="320"/>
              </a:spcBef>
              <a:spcAft>
                <a:spcPts val="0"/>
              </a:spcAft>
              <a:buClr>
                <a:schemeClr val="dk1"/>
              </a:buClr>
              <a:buSzPts val="1600"/>
              <a:buNone/>
              <a:defRPr sz="1600" b="1"/>
            </a:lvl9pPr>
          </a:lstStyle>
          <a:p>
            <a:endParaRPr/>
          </a:p>
        </p:txBody>
      </p:sp>
      <p:sp>
        <p:nvSpPr>
          <p:cNvPr id="49" name="Google Shape;49;p24"/>
          <p:cNvSpPr txBox="1">
            <a:spLocks noGrp="1"/>
          </p:cNvSpPr>
          <p:nvPr>
            <p:ph type="body" idx="4"/>
          </p:nvPr>
        </p:nvSpPr>
        <p:spPr>
          <a:xfrm>
            <a:off x="4645025" y="2174875"/>
            <a:ext cx="4041775" cy="3951288"/>
          </a:xfrm>
          <a:prstGeom prst="rect">
            <a:avLst/>
          </a:prstGeom>
          <a:noFill/>
          <a:ln>
            <a:noFill/>
          </a:ln>
        </p:spPr>
        <p:txBody>
          <a:bodyPr spcFirstLastPara="1" wrap="square" lIns="91425" tIns="45700" rIns="91425" bIns="45700" anchor="t" anchorCtr="0">
            <a:normAutofit/>
          </a:bodyPr>
          <a:lstStyle>
            <a:lvl1pPr marL="457200" lvl="0" indent="-381000" algn="l">
              <a:spcBef>
                <a:spcPts val="480"/>
              </a:spcBef>
              <a:spcAft>
                <a:spcPts val="0"/>
              </a:spcAft>
              <a:buClr>
                <a:schemeClr val="dk1"/>
              </a:buClr>
              <a:buSzPts val="2400"/>
              <a:buChar char="•"/>
              <a:defRPr sz="2400"/>
            </a:lvl1pPr>
            <a:lvl2pPr marL="914400" lvl="1" indent="-355600" algn="l">
              <a:spcBef>
                <a:spcPts val="400"/>
              </a:spcBef>
              <a:spcAft>
                <a:spcPts val="0"/>
              </a:spcAft>
              <a:buClr>
                <a:schemeClr val="dk1"/>
              </a:buClr>
              <a:buSzPts val="2000"/>
              <a:buChar char="–"/>
              <a:defRPr sz="2000"/>
            </a:lvl2pPr>
            <a:lvl3pPr marL="1371600" lvl="2" indent="-342900" algn="l">
              <a:spcBef>
                <a:spcPts val="360"/>
              </a:spcBef>
              <a:spcAft>
                <a:spcPts val="0"/>
              </a:spcAft>
              <a:buClr>
                <a:schemeClr val="dk1"/>
              </a:buClr>
              <a:buSzPts val="1800"/>
              <a:buChar char="•"/>
              <a:defRPr sz="1800"/>
            </a:lvl3pPr>
            <a:lvl4pPr marL="1828800" lvl="3" indent="-330200" algn="l">
              <a:spcBef>
                <a:spcPts val="320"/>
              </a:spcBef>
              <a:spcAft>
                <a:spcPts val="0"/>
              </a:spcAft>
              <a:buClr>
                <a:schemeClr val="dk1"/>
              </a:buClr>
              <a:buSzPts val="1600"/>
              <a:buChar char="–"/>
              <a:defRPr sz="1600"/>
            </a:lvl4pPr>
            <a:lvl5pPr marL="2286000" lvl="4" indent="-330200" algn="l">
              <a:spcBef>
                <a:spcPts val="320"/>
              </a:spcBef>
              <a:spcAft>
                <a:spcPts val="0"/>
              </a:spcAft>
              <a:buClr>
                <a:schemeClr val="dk1"/>
              </a:buClr>
              <a:buSzPts val="1600"/>
              <a:buChar char="»"/>
              <a:defRPr sz="1600"/>
            </a:lvl5pPr>
            <a:lvl6pPr marL="2743200" lvl="5" indent="-330200" algn="l">
              <a:spcBef>
                <a:spcPts val="320"/>
              </a:spcBef>
              <a:spcAft>
                <a:spcPts val="0"/>
              </a:spcAft>
              <a:buClr>
                <a:schemeClr val="dk1"/>
              </a:buClr>
              <a:buSzPts val="1600"/>
              <a:buChar char="•"/>
              <a:defRPr sz="1600"/>
            </a:lvl6pPr>
            <a:lvl7pPr marL="3200400" lvl="6" indent="-330200" algn="l">
              <a:spcBef>
                <a:spcPts val="320"/>
              </a:spcBef>
              <a:spcAft>
                <a:spcPts val="0"/>
              </a:spcAft>
              <a:buClr>
                <a:schemeClr val="dk1"/>
              </a:buClr>
              <a:buSzPts val="1600"/>
              <a:buChar char="•"/>
              <a:defRPr sz="1600"/>
            </a:lvl7pPr>
            <a:lvl8pPr marL="3657600" lvl="7" indent="-330200" algn="l">
              <a:spcBef>
                <a:spcPts val="320"/>
              </a:spcBef>
              <a:spcAft>
                <a:spcPts val="0"/>
              </a:spcAft>
              <a:buClr>
                <a:schemeClr val="dk1"/>
              </a:buClr>
              <a:buSzPts val="1600"/>
              <a:buChar char="•"/>
              <a:defRPr sz="1600"/>
            </a:lvl8pPr>
            <a:lvl9pPr marL="4114800" lvl="8" indent="-330200" algn="l">
              <a:spcBef>
                <a:spcPts val="320"/>
              </a:spcBef>
              <a:spcAft>
                <a:spcPts val="0"/>
              </a:spcAft>
              <a:buClr>
                <a:schemeClr val="dk1"/>
              </a:buClr>
              <a:buSzPts val="1600"/>
              <a:buChar char="•"/>
              <a:defRPr sz="1600"/>
            </a:lvl9pPr>
          </a:lstStyle>
          <a:p>
            <a:endParaRPr/>
          </a:p>
        </p:txBody>
      </p:sp>
      <p:sp>
        <p:nvSpPr>
          <p:cNvPr id="50" name="Google Shape;50;p24"/>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1" name="Google Shape;51;p24"/>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2" name="Google Shape;52;p24"/>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53"/>
        <p:cNvGrpSpPr/>
        <p:nvPr/>
      </p:nvGrpSpPr>
      <p:grpSpPr>
        <a:xfrm>
          <a:off x="0" y="0"/>
          <a:ext cx="0" cy="0"/>
          <a:chOff x="0" y="0"/>
          <a:chExt cx="0" cy="0"/>
        </a:xfrm>
      </p:grpSpPr>
      <p:sp>
        <p:nvSpPr>
          <p:cNvPr id="54" name="Google Shape;54;p25"/>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5" name="Google Shape;55;p25"/>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6" name="Google Shape;56;p25"/>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7" name="Google Shape;57;p25"/>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58"/>
        <p:cNvGrpSpPr/>
        <p:nvPr/>
      </p:nvGrpSpPr>
      <p:grpSpPr>
        <a:xfrm>
          <a:off x="0" y="0"/>
          <a:ext cx="0" cy="0"/>
          <a:chOff x="0" y="0"/>
          <a:chExt cx="0" cy="0"/>
        </a:xfrm>
      </p:grpSpPr>
      <p:sp>
        <p:nvSpPr>
          <p:cNvPr id="59" name="Google Shape;59;p26"/>
          <p:cNvSpPr txBox="1">
            <a:spLocks noGrp="1"/>
          </p:cNvSpPr>
          <p:nvPr>
            <p:ph type="title"/>
          </p:nvPr>
        </p:nvSpPr>
        <p:spPr>
          <a:xfrm>
            <a:off x="457200" y="273050"/>
            <a:ext cx="3008313" cy="1162050"/>
          </a:xfrm>
          <a:prstGeom prst="rect">
            <a:avLst/>
          </a:prstGeom>
          <a:noFill/>
          <a:ln>
            <a:noFill/>
          </a:ln>
        </p:spPr>
        <p:txBody>
          <a:bodyPr spcFirstLastPara="1" wrap="square" lIns="91425" tIns="45700" rIns="91425" bIns="45700" anchor="b" anchorCtr="0">
            <a:normAutofit/>
          </a:bodyPr>
          <a:lstStyle>
            <a:lvl1pPr lvl="0" algn="l">
              <a:spcBef>
                <a:spcPts val="0"/>
              </a:spcBef>
              <a:spcAft>
                <a:spcPts val="0"/>
              </a:spcAft>
              <a:buClr>
                <a:schemeClr val="dk1"/>
              </a:buClr>
              <a:buSzPts val="2000"/>
              <a:buFont typeface="Calibri"/>
              <a:buNone/>
              <a:defRPr sz="2000" b="1"/>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0" name="Google Shape;60;p26"/>
          <p:cNvSpPr txBox="1">
            <a:spLocks noGrp="1"/>
          </p:cNvSpPr>
          <p:nvPr>
            <p:ph type="body" idx="1"/>
          </p:nvPr>
        </p:nvSpPr>
        <p:spPr>
          <a:xfrm>
            <a:off x="3575050" y="273050"/>
            <a:ext cx="5111750" cy="5853113"/>
          </a:xfrm>
          <a:prstGeom prst="rect">
            <a:avLst/>
          </a:prstGeom>
          <a:noFill/>
          <a:ln>
            <a:noFill/>
          </a:ln>
        </p:spPr>
        <p:txBody>
          <a:bodyPr spcFirstLastPara="1" wrap="square" lIns="91425" tIns="45700" rIns="91425" bIns="45700" anchor="t" anchorCtr="0">
            <a:normAutofit/>
          </a:bodyPr>
          <a:lstStyle>
            <a:lvl1pPr marL="457200" lvl="0" indent="-431800" algn="l">
              <a:spcBef>
                <a:spcPts val="640"/>
              </a:spcBef>
              <a:spcAft>
                <a:spcPts val="0"/>
              </a:spcAft>
              <a:buClr>
                <a:schemeClr val="dk1"/>
              </a:buClr>
              <a:buSzPts val="3200"/>
              <a:buChar char="•"/>
              <a:defRPr sz="3200"/>
            </a:lvl1pPr>
            <a:lvl2pPr marL="914400" lvl="1" indent="-406400" algn="l">
              <a:spcBef>
                <a:spcPts val="560"/>
              </a:spcBef>
              <a:spcAft>
                <a:spcPts val="0"/>
              </a:spcAft>
              <a:buClr>
                <a:schemeClr val="dk1"/>
              </a:buClr>
              <a:buSzPts val="2800"/>
              <a:buChar char="–"/>
              <a:defRPr sz="2800"/>
            </a:lvl2pPr>
            <a:lvl3pPr marL="1371600" lvl="2" indent="-381000" algn="l">
              <a:spcBef>
                <a:spcPts val="480"/>
              </a:spcBef>
              <a:spcAft>
                <a:spcPts val="0"/>
              </a:spcAft>
              <a:buClr>
                <a:schemeClr val="dk1"/>
              </a:buClr>
              <a:buSzPts val="2400"/>
              <a:buChar char="•"/>
              <a:defRPr sz="2400"/>
            </a:lvl3pPr>
            <a:lvl4pPr marL="1828800" lvl="3" indent="-355600" algn="l">
              <a:spcBef>
                <a:spcPts val="400"/>
              </a:spcBef>
              <a:spcAft>
                <a:spcPts val="0"/>
              </a:spcAft>
              <a:buClr>
                <a:schemeClr val="dk1"/>
              </a:buClr>
              <a:buSzPts val="2000"/>
              <a:buChar char="–"/>
              <a:defRPr sz="2000"/>
            </a:lvl4pPr>
            <a:lvl5pPr marL="2286000" lvl="4" indent="-355600" algn="l">
              <a:spcBef>
                <a:spcPts val="400"/>
              </a:spcBef>
              <a:spcAft>
                <a:spcPts val="0"/>
              </a:spcAft>
              <a:buClr>
                <a:schemeClr val="dk1"/>
              </a:buClr>
              <a:buSzPts val="2000"/>
              <a:buChar char="»"/>
              <a:defRPr sz="2000"/>
            </a:lvl5pPr>
            <a:lvl6pPr marL="2743200" lvl="5" indent="-355600" algn="l">
              <a:spcBef>
                <a:spcPts val="400"/>
              </a:spcBef>
              <a:spcAft>
                <a:spcPts val="0"/>
              </a:spcAft>
              <a:buClr>
                <a:schemeClr val="dk1"/>
              </a:buClr>
              <a:buSzPts val="2000"/>
              <a:buChar char="•"/>
              <a:defRPr sz="2000"/>
            </a:lvl6pPr>
            <a:lvl7pPr marL="3200400" lvl="6" indent="-355600" algn="l">
              <a:spcBef>
                <a:spcPts val="400"/>
              </a:spcBef>
              <a:spcAft>
                <a:spcPts val="0"/>
              </a:spcAft>
              <a:buClr>
                <a:schemeClr val="dk1"/>
              </a:buClr>
              <a:buSzPts val="2000"/>
              <a:buChar char="•"/>
              <a:defRPr sz="2000"/>
            </a:lvl7pPr>
            <a:lvl8pPr marL="3657600" lvl="7" indent="-355600" algn="l">
              <a:spcBef>
                <a:spcPts val="400"/>
              </a:spcBef>
              <a:spcAft>
                <a:spcPts val="0"/>
              </a:spcAft>
              <a:buClr>
                <a:schemeClr val="dk1"/>
              </a:buClr>
              <a:buSzPts val="2000"/>
              <a:buChar char="•"/>
              <a:defRPr sz="2000"/>
            </a:lvl8pPr>
            <a:lvl9pPr marL="4114800" lvl="8" indent="-355600" algn="l">
              <a:spcBef>
                <a:spcPts val="400"/>
              </a:spcBef>
              <a:spcAft>
                <a:spcPts val="0"/>
              </a:spcAft>
              <a:buClr>
                <a:schemeClr val="dk1"/>
              </a:buClr>
              <a:buSzPts val="2000"/>
              <a:buChar char="•"/>
              <a:defRPr sz="2000"/>
            </a:lvl9pPr>
          </a:lstStyle>
          <a:p>
            <a:endParaRPr/>
          </a:p>
        </p:txBody>
      </p:sp>
      <p:sp>
        <p:nvSpPr>
          <p:cNvPr id="61" name="Google Shape;61;p26"/>
          <p:cNvSpPr txBox="1">
            <a:spLocks noGrp="1"/>
          </p:cNvSpPr>
          <p:nvPr>
            <p:ph type="body" idx="2"/>
          </p:nvPr>
        </p:nvSpPr>
        <p:spPr>
          <a:xfrm>
            <a:off x="457200" y="1435100"/>
            <a:ext cx="3008313" cy="4691063"/>
          </a:xfrm>
          <a:prstGeom prst="rect">
            <a:avLst/>
          </a:prstGeom>
          <a:noFill/>
          <a:ln>
            <a:noFill/>
          </a:ln>
        </p:spPr>
        <p:txBody>
          <a:bodyPr spcFirstLastPara="1" wrap="square" lIns="91425" tIns="45700" rIns="91425" bIns="45700" anchor="t" anchorCtr="0">
            <a:normAutofit/>
          </a:bodyPr>
          <a:lstStyle>
            <a:lvl1pPr marL="457200" lvl="0" indent="-228600" algn="l">
              <a:spcBef>
                <a:spcPts val="280"/>
              </a:spcBef>
              <a:spcAft>
                <a:spcPts val="0"/>
              </a:spcAft>
              <a:buClr>
                <a:schemeClr val="dk1"/>
              </a:buClr>
              <a:buSzPts val="1400"/>
              <a:buNone/>
              <a:defRPr sz="1400"/>
            </a:lvl1pPr>
            <a:lvl2pPr marL="914400" lvl="1" indent="-228600" algn="l">
              <a:spcBef>
                <a:spcPts val="240"/>
              </a:spcBef>
              <a:spcAft>
                <a:spcPts val="0"/>
              </a:spcAft>
              <a:buClr>
                <a:schemeClr val="dk1"/>
              </a:buClr>
              <a:buSzPts val="1200"/>
              <a:buNone/>
              <a:defRPr sz="1200"/>
            </a:lvl2pPr>
            <a:lvl3pPr marL="1371600" lvl="2" indent="-228600" algn="l">
              <a:spcBef>
                <a:spcPts val="200"/>
              </a:spcBef>
              <a:spcAft>
                <a:spcPts val="0"/>
              </a:spcAft>
              <a:buClr>
                <a:schemeClr val="dk1"/>
              </a:buClr>
              <a:buSzPts val="1000"/>
              <a:buNone/>
              <a:defRPr sz="1000"/>
            </a:lvl3pPr>
            <a:lvl4pPr marL="1828800" lvl="3" indent="-228600" algn="l">
              <a:spcBef>
                <a:spcPts val="180"/>
              </a:spcBef>
              <a:spcAft>
                <a:spcPts val="0"/>
              </a:spcAft>
              <a:buClr>
                <a:schemeClr val="dk1"/>
              </a:buClr>
              <a:buSzPts val="900"/>
              <a:buNone/>
              <a:defRPr sz="900"/>
            </a:lvl4pPr>
            <a:lvl5pPr marL="2286000" lvl="4" indent="-228600" algn="l">
              <a:spcBef>
                <a:spcPts val="180"/>
              </a:spcBef>
              <a:spcAft>
                <a:spcPts val="0"/>
              </a:spcAft>
              <a:buClr>
                <a:schemeClr val="dk1"/>
              </a:buClr>
              <a:buSzPts val="900"/>
              <a:buNone/>
              <a:defRPr sz="900"/>
            </a:lvl5pPr>
            <a:lvl6pPr marL="2743200" lvl="5" indent="-228600" algn="l">
              <a:spcBef>
                <a:spcPts val="180"/>
              </a:spcBef>
              <a:spcAft>
                <a:spcPts val="0"/>
              </a:spcAft>
              <a:buClr>
                <a:schemeClr val="dk1"/>
              </a:buClr>
              <a:buSzPts val="900"/>
              <a:buNone/>
              <a:defRPr sz="900"/>
            </a:lvl6pPr>
            <a:lvl7pPr marL="3200400" lvl="6" indent="-228600" algn="l">
              <a:spcBef>
                <a:spcPts val="180"/>
              </a:spcBef>
              <a:spcAft>
                <a:spcPts val="0"/>
              </a:spcAft>
              <a:buClr>
                <a:schemeClr val="dk1"/>
              </a:buClr>
              <a:buSzPts val="900"/>
              <a:buNone/>
              <a:defRPr sz="900"/>
            </a:lvl7pPr>
            <a:lvl8pPr marL="3657600" lvl="7" indent="-228600" algn="l">
              <a:spcBef>
                <a:spcPts val="180"/>
              </a:spcBef>
              <a:spcAft>
                <a:spcPts val="0"/>
              </a:spcAft>
              <a:buClr>
                <a:schemeClr val="dk1"/>
              </a:buClr>
              <a:buSzPts val="900"/>
              <a:buNone/>
              <a:defRPr sz="900"/>
            </a:lvl8pPr>
            <a:lvl9pPr marL="4114800" lvl="8" indent="-228600" algn="l">
              <a:spcBef>
                <a:spcPts val="180"/>
              </a:spcBef>
              <a:spcAft>
                <a:spcPts val="0"/>
              </a:spcAft>
              <a:buClr>
                <a:schemeClr val="dk1"/>
              </a:buClr>
              <a:buSzPts val="900"/>
              <a:buNone/>
              <a:defRPr sz="900"/>
            </a:lvl9pPr>
          </a:lstStyle>
          <a:p>
            <a:endParaRPr/>
          </a:p>
        </p:txBody>
      </p:sp>
      <p:sp>
        <p:nvSpPr>
          <p:cNvPr id="62" name="Google Shape;62;p26"/>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3" name="Google Shape;63;p26"/>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4" name="Google Shape;64;p26"/>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65"/>
        <p:cNvGrpSpPr/>
        <p:nvPr/>
      </p:nvGrpSpPr>
      <p:grpSpPr>
        <a:xfrm>
          <a:off x="0" y="0"/>
          <a:ext cx="0" cy="0"/>
          <a:chOff x="0" y="0"/>
          <a:chExt cx="0" cy="0"/>
        </a:xfrm>
      </p:grpSpPr>
      <p:sp>
        <p:nvSpPr>
          <p:cNvPr id="66" name="Google Shape;66;p27"/>
          <p:cNvSpPr txBox="1">
            <a:spLocks noGrp="1"/>
          </p:cNvSpPr>
          <p:nvPr>
            <p:ph type="title"/>
          </p:nvPr>
        </p:nvSpPr>
        <p:spPr>
          <a:xfrm>
            <a:off x="1792288" y="4800600"/>
            <a:ext cx="5486400" cy="566738"/>
          </a:xfrm>
          <a:prstGeom prst="rect">
            <a:avLst/>
          </a:prstGeom>
          <a:noFill/>
          <a:ln>
            <a:noFill/>
          </a:ln>
        </p:spPr>
        <p:txBody>
          <a:bodyPr spcFirstLastPara="1" wrap="square" lIns="91425" tIns="45700" rIns="91425" bIns="45700" anchor="b" anchorCtr="0">
            <a:normAutofit/>
          </a:bodyPr>
          <a:lstStyle>
            <a:lvl1pPr lvl="0" algn="l">
              <a:spcBef>
                <a:spcPts val="0"/>
              </a:spcBef>
              <a:spcAft>
                <a:spcPts val="0"/>
              </a:spcAft>
              <a:buClr>
                <a:schemeClr val="dk1"/>
              </a:buClr>
              <a:buSzPts val="2000"/>
              <a:buFont typeface="Calibri"/>
              <a:buNone/>
              <a:defRPr sz="2000" b="1"/>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7" name="Google Shape;67;p27"/>
          <p:cNvSpPr>
            <a:spLocks noGrp="1"/>
          </p:cNvSpPr>
          <p:nvPr>
            <p:ph type="pic" idx="2"/>
          </p:nvPr>
        </p:nvSpPr>
        <p:spPr>
          <a:xfrm>
            <a:off x="1792288" y="612775"/>
            <a:ext cx="5486400" cy="4114800"/>
          </a:xfrm>
          <a:prstGeom prst="rect">
            <a:avLst/>
          </a:prstGeom>
          <a:noFill/>
          <a:ln>
            <a:noFill/>
          </a:ln>
        </p:spPr>
      </p:sp>
      <p:sp>
        <p:nvSpPr>
          <p:cNvPr id="68" name="Google Shape;68;p27"/>
          <p:cNvSpPr txBox="1">
            <a:spLocks noGrp="1"/>
          </p:cNvSpPr>
          <p:nvPr>
            <p:ph type="body" idx="1"/>
          </p:nvPr>
        </p:nvSpPr>
        <p:spPr>
          <a:xfrm>
            <a:off x="1792288" y="5367338"/>
            <a:ext cx="5486400" cy="804862"/>
          </a:xfrm>
          <a:prstGeom prst="rect">
            <a:avLst/>
          </a:prstGeom>
          <a:noFill/>
          <a:ln>
            <a:noFill/>
          </a:ln>
        </p:spPr>
        <p:txBody>
          <a:bodyPr spcFirstLastPara="1" wrap="square" lIns="91425" tIns="45700" rIns="91425" bIns="45700" anchor="t" anchorCtr="0">
            <a:normAutofit/>
          </a:bodyPr>
          <a:lstStyle>
            <a:lvl1pPr marL="457200" lvl="0" indent="-228600" algn="l">
              <a:spcBef>
                <a:spcPts val="280"/>
              </a:spcBef>
              <a:spcAft>
                <a:spcPts val="0"/>
              </a:spcAft>
              <a:buClr>
                <a:schemeClr val="dk1"/>
              </a:buClr>
              <a:buSzPts val="1400"/>
              <a:buNone/>
              <a:defRPr sz="1400"/>
            </a:lvl1pPr>
            <a:lvl2pPr marL="914400" lvl="1" indent="-228600" algn="l">
              <a:spcBef>
                <a:spcPts val="240"/>
              </a:spcBef>
              <a:spcAft>
                <a:spcPts val="0"/>
              </a:spcAft>
              <a:buClr>
                <a:schemeClr val="dk1"/>
              </a:buClr>
              <a:buSzPts val="1200"/>
              <a:buNone/>
              <a:defRPr sz="1200"/>
            </a:lvl2pPr>
            <a:lvl3pPr marL="1371600" lvl="2" indent="-228600" algn="l">
              <a:spcBef>
                <a:spcPts val="200"/>
              </a:spcBef>
              <a:spcAft>
                <a:spcPts val="0"/>
              </a:spcAft>
              <a:buClr>
                <a:schemeClr val="dk1"/>
              </a:buClr>
              <a:buSzPts val="1000"/>
              <a:buNone/>
              <a:defRPr sz="1000"/>
            </a:lvl3pPr>
            <a:lvl4pPr marL="1828800" lvl="3" indent="-228600" algn="l">
              <a:spcBef>
                <a:spcPts val="180"/>
              </a:spcBef>
              <a:spcAft>
                <a:spcPts val="0"/>
              </a:spcAft>
              <a:buClr>
                <a:schemeClr val="dk1"/>
              </a:buClr>
              <a:buSzPts val="900"/>
              <a:buNone/>
              <a:defRPr sz="900"/>
            </a:lvl4pPr>
            <a:lvl5pPr marL="2286000" lvl="4" indent="-228600" algn="l">
              <a:spcBef>
                <a:spcPts val="180"/>
              </a:spcBef>
              <a:spcAft>
                <a:spcPts val="0"/>
              </a:spcAft>
              <a:buClr>
                <a:schemeClr val="dk1"/>
              </a:buClr>
              <a:buSzPts val="900"/>
              <a:buNone/>
              <a:defRPr sz="900"/>
            </a:lvl5pPr>
            <a:lvl6pPr marL="2743200" lvl="5" indent="-228600" algn="l">
              <a:spcBef>
                <a:spcPts val="180"/>
              </a:spcBef>
              <a:spcAft>
                <a:spcPts val="0"/>
              </a:spcAft>
              <a:buClr>
                <a:schemeClr val="dk1"/>
              </a:buClr>
              <a:buSzPts val="900"/>
              <a:buNone/>
              <a:defRPr sz="900"/>
            </a:lvl6pPr>
            <a:lvl7pPr marL="3200400" lvl="6" indent="-228600" algn="l">
              <a:spcBef>
                <a:spcPts val="180"/>
              </a:spcBef>
              <a:spcAft>
                <a:spcPts val="0"/>
              </a:spcAft>
              <a:buClr>
                <a:schemeClr val="dk1"/>
              </a:buClr>
              <a:buSzPts val="900"/>
              <a:buNone/>
              <a:defRPr sz="900"/>
            </a:lvl7pPr>
            <a:lvl8pPr marL="3657600" lvl="7" indent="-228600" algn="l">
              <a:spcBef>
                <a:spcPts val="180"/>
              </a:spcBef>
              <a:spcAft>
                <a:spcPts val="0"/>
              </a:spcAft>
              <a:buClr>
                <a:schemeClr val="dk1"/>
              </a:buClr>
              <a:buSzPts val="900"/>
              <a:buNone/>
              <a:defRPr sz="900"/>
            </a:lvl8pPr>
            <a:lvl9pPr marL="4114800" lvl="8" indent="-228600" algn="l">
              <a:spcBef>
                <a:spcPts val="180"/>
              </a:spcBef>
              <a:spcAft>
                <a:spcPts val="0"/>
              </a:spcAft>
              <a:buClr>
                <a:schemeClr val="dk1"/>
              </a:buClr>
              <a:buSzPts val="900"/>
              <a:buNone/>
              <a:defRPr sz="900"/>
            </a:lvl9pPr>
          </a:lstStyle>
          <a:p>
            <a:endParaRPr/>
          </a:p>
        </p:txBody>
      </p:sp>
      <p:sp>
        <p:nvSpPr>
          <p:cNvPr id="69" name="Google Shape;69;p27"/>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0" name="Google Shape;70;p27"/>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1" name="Google Shape;71;p27"/>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72"/>
        <p:cNvGrpSpPr/>
        <p:nvPr/>
      </p:nvGrpSpPr>
      <p:grpSpPr>
        <a:xfrm>
          <a:off x="0" y="0"/>
          <a:ext cx="0" cy="0"/>
          <a:chOff x="0" y="0"/>
          <a:chExt cx="0" cy="0"/>
        </a:xfrm>
      </p:grpSpPr>
      <p:sp>
        <p:nvSpPr>
          <p:cNvPr id="73" name="Google Shape;73;p28"/>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4" name="Google Shape;74;p28"/>
          <p:cNvSpPr txBox="1">
            <a:spLocks noGrp="1"/>
          </p:cNvSpPr>
          <p:nvPr>
            <p:ph type="body" idx="1"/>
          </p:nvPr>
        </p:nvSpPr>
        <p:spPr>
          <a:xfrm rot="5400000">
            <a:off x="2309019" y="-251618"/>
            <a:ext cx="4525963" cy="8229600"/>
          </a:xfrm>
          <a:prstGeom prst="rect">
            <a:avLst/>
          </a:prstGeom>
          <a:noFill/>
          <a:ln>
            <a:noFill/>
          </a:ln>
        </p:spPr>
        <p:txBody>
          <a:bodyPr spcFirstLastPara="1" wrap="square" lIns="91425" tIns="45700" rIns="91425" bIns="45700" anchor="t" anchorCtr="0">
            <a:normAutofit/>
          </a:bodyPr>
          <a:lstStyle>
            <a:lvl1pPr marL="457200" lvl="0" indent="-342900" algn="l">
              <a:spcBef>
                <a:spcPts val="360"/>
              </a:spcBef>
              <a:spcAft>
                <a:spcPts val="0"/>
              </a:spcAft>
              <a:buClr>
                <a:schemeClr val="dk1"/>
              </a:buClr>
              <a:buSzPts val="1800"/>
              <a:buChar char="•"/>
              <a:defRPr/>
            </a:lvl1pPr>
            <a:lvl2pPr marL="914400" lvl="1" indent="-342900" algn="l">
              <a:spcBef>
                <a:spcPts val="360"/>
              </a:spcBef>
              <a:spcAft>
                <a:spcPts val="0"/>
              </a:spcAft>
              <a:buClr>
                <a:schemeClr val="dk1"/>
              </a:buClr>
              <a:buSzPts val="1800"/>
              <a:buChar char="–"/>
              <a:defRPr/>
            </a:lvl2pPr>
            <a:lvl3pPr marL="1371600" lvl="2" indent="-342900" algn="l">
              <a:spcBef>
                <a:spcPts val="360"/>
              </a:spcBef>
              <a:spcAft>
                <a:spcPts val="0"/>
              </a:spcAft>
              <a:buClr>
                <a:schemeClr val="dk1"/>
              </a:buClr>
              <a:buSzPts val="1800"/>
              <a:buChar char="•"/>
              <a:defRPr/>
            </a:lvl3pPr>
            <a:lvl4pPr marL="1828800" lvl="3" indent="-342900" algn="l">
              <a:spcBef>
                <a:spcPts val="360"/>
              </a:spcBef>
              <a:spcAft>
                <a:spcPts val="0"/>
              </a:spcAft>
              <a:buClr>
                <a:schemeClr val="dk1"/>
              </a:buClr>
              <a:buSzPts val="1800"/>
              <a:buChar char="–"/>
              <a:defRPr/>
            </a:lvl4pPr>
            <a:lvl5pPr marL="2286000" lvl="4" indent="-342900" algn="l">
              <a:spcBef>
                <a:spcPts val="360"/>
              </a:spcBef>
              <a:spcAft>
                <a:spcPts val="0"/>
              </a:spcAft>
              <a:buClr>
                <a:schemeClr val="dk1"/>
              </a:buClr>
              <a:buSzPts val="1800"/>
              <a:buChar char="»"/>
              <a:defRPr/>
            </a:lvl5pPr>
            <a:lvl6pPr marL="2743200" lvl="5" indent="-342900" algn="l">
              <a:spcBef>
                <a:spcPts val="360"/>
              </a:spcBef>
              <a:spcAft>
                <a:spcPts val="0"/>
              </a:spcAft>
              <a:buClr>
                <a:schemeClr val="dk1"/>
              </a:buClr>
              <a:buSzPts val="1800"/>
              <a:buChar char="•"/>
              <a:defRPr/>
            </a:lvl6pPr>
            <a:lvl7pPr marL="3200400" lvl="6" indent="-342900" algn="l">
              <a:spcBef>
                <a:spcPts val="360"/>
              </a:spcBef>
              <a:spcAft>
                <a:spcPts val="0"/>
              </a:spcAft>
              <a:buClr>
                <a:schemeClr val="dk1"/>
              </a:buClr>
              <a:buSzPts val="1800"/>
              <a:buChar char="•"/>
              <a:defRPr/>
            </a:lvl7pPr>
            <a:lvl8pPr marL="3657600" lvl="7" indent="-342900" algn="l">
              <a:spcBef>
                <a:spcPts val="360"/>
              </a:spcBef>
              <a:spcAft>
                <a:spcPts val="0"/>
              </a:spcAft>
              <a:buClr>
                <a:schemeClr val="dk1"/>
              </a:buClr>
              <a:buSzPts val="1800"/>
              <a:buChar char="•"/>
              <a:defRPr/>
            </a:lvl8pPr>
            <a:lvl9pPr marL="4114800" lvl="8" indent="-342900" algn="l">
              <a:spcBef>
                <a:spcPts val="360"/>
              </a:spcBef>
              <a:spcAft>
                <a:spcPts val="0"/>
              </a:spcAft>
              <a:buClr>
                <a:schemeClr val="dk1"/>
              </a:buClr>
              <a:buSzPts val="1800"/>
              <a:buChar char="•"/>
              <a:defRPr/>
            </a:lvl9pPr>
          </a:lstStyle>
          <a:p>
            <a:endParaRPr/>
          </a:p>
        </p:txBody>
      </p:sp>
      <p:sp>
        <p:nvSpPr>
          <p:cNvPr id="75" name="Google Shape;75;p28"/>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6" name="Google Shape;76;p28"/>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7" name="Google Shape;77;p28"/>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78"/>
        <p:cNvGrpSpPr/>
        <p:nvPr/>
      </p:nvGrpSpPr>
      <p:grpSpPr>
        <a:xfrm>
          <a:off x="0" y="0"/>
          <a:ext cx="0" cy="0"/>
          <a:chOff x="0" y="0"/>
          <a:chExt cx="0" cy="0"/>
        </a:xfrm>
      </p:grpSpPr>
      <p:sp>
        <p:nvSpPr>
          <p:cNvPr id="79" name="Google Shape;79;p29"/>
          <p:cNvSpPr txBox="1">
            <a:spLocks noGrp="1"/>
          </p:cNvSpPr>
          <p:nvPr>
            <p:ph type="title"/>
          </p:nvPr>
        </p:nvSpPr>
        <p:spPr>
          <a:xfrm rot="5400000">
            <a:off x="4732338" y="2171701"/>
            <a:ext cx="5851525" cy="20574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80" name="Google Shape;80;p29"/>
          <p:cNvSpPr txBox="1">
            <a:spLocks noGrp="1"/>
          </p:cNvSpPr>
          <p:nvPr>
            <p:ph type="body" idx="1"/>
          </p:nvPr>
        </p:nvSpPr>
        <p:spPr>
          <a:xfrm rot="5400000">
            <a:off x="541338" y="190500"/>
            <a:ext cx="5851525" cy="6019800"/>
          </a:xfrm>
          <a:prstGeom prst="rect">
            <a:avLst/>
          </a:prstGeom>
          <a:noFill/>
          <a:ln>
            <a:noFill/>
          </a:ln>
        </p:spPr>
        <p:txBody>
          <a:bodyPr spcFirstLastPara="1" wrap="square" lIns="91425" tIns="45700" rIns="91425" bIns="45700" anchor="t" anchorCtr="0">
            <a:normAutofit/>
          </a:bodyPr>
          <a:lstStyle>
            <a:lvl1pPr marL="457200" lvl="0" indent="-342900" algn="l">
              <a:spcBef>
                <a:spcPts val="360"/>
              </a:spcBef>
              <a:spcAft>
                <a:spcPts val="0"/>
              </a:spcAft>
              <a:buClr>
                <a:schemeClr val="dk1"/>
              </a:buClr>
              <a:buSzPts val="1800"/>
              <a:buChar char="•"/>
              <a:defRPr/>
            </a:lvl1pPr>
            <a:lvl2pPr marL="914400" lvl="1" indent="-342900" algn="l">
              <a:spcBef>
                <a:spcPts val="360"/>
              </a:spcBef>
              <a:spcAft>
                <a:spcPts val="0"/>
              </a:spcAft>
              <a:buClr>
                <a:schemeClr val="dk1"/>
              </a:buClr>
              <a:buSzPts val="1800"/>
              <a:buChar char="–"/>
              <a:defRPr/>
            </a:lvl2pPr>
            <a:lvl3pPr marL="1371600" lvl="2" indent="-342900" algn="l">
              <a:spcBef>
                <a:spcPts val="360"/>
              </a:spcBef>
              <a:spcAft>
                <a:spcPts val="0"/>
              </a:spcAft>
              <a:buClr>
                <a:schemeClr val="dk1"/>
              </a:buClr>
              <a:buSzPts val="1800"/>
              <a:buChar char="•"/>
              <a:defRPr/>
            </a:lvl3pPr>
            <a:lvl4pPr marL="1828800" lvl="3" indent="-342900" algn="l">
              <a:spcBef>
                <a:spcPts val="360"/>
              </a:spcBef>
              <a:spcAft>
                <a:spcPts val="0"/>
              </a:spcAft>
              <a:buClr>
                <a:schemeClr val="dk1"/>
              </a:buClr>
              <a:buSzPts val="1800"/>
              <a:buChar char="–"/>
              <a:defRPr/>
            </a:lvl4pPr>
            <a:lvl5pPr marL="2286000" lvl="4" indent="-342900" algn="l">
              <a:spcBef>
                <a:spcPts val="360"/>
              </a:spcBef>
              <a:spcAft>
                <a:spcPts val="0"/>
              </a:spcAft>
              <a:buClr>
                <a:schemeClr val="dk1"/>
              </a:buClr>
              <a:buSzPts val="1800"/>
              <a:buChar char="»"/>
              <a:defRPr/>
            </a:lvl5pPr>
            <a:lvl6pPr marL="2743200" lvl="5" indent="-342900" algn="l">
              <a:spcBef>
                <a:spcPts val="360"/>
              </a:spcBef>
              <a:spcAft>
                <a:spcPts val="0"/>
              </a:spcAft>
              <a:buClr>
                <a:schemeClr val="dk1"/>
              </a:buClr>
              <a:buSzPts val="1800"/>
              <a:buChar char="•"/>
              <a:defRPr/>
            </a:lvl6pPr>
            <a:lvl7pPr marL="3200400" lvl="6" indent="-342900" algn="l">
              <a:spcBef>
                <a:spcPts val="360"/>
              </a:spcBef>
              <a:spcAft>
                <a:spcPts val="0"/>
              </a:spcAft>
              <a:buClr>
                <a:schemeClr val="dk1"/>
              </a:buClr>
              <a:buSzPts val="1800"/>
              <a:buChar char="•"/>
              <a:defRPr/>
            </a:lvl7pPr>
            <a:lvl8pPr marL="3657600" lvl="7" indent="-342900" algn="l">
              <a:spcBef>
                <a:spcPts val="360"/>
              </a:spcBef>
              <a:spcAft>
                <a:spcPts val="0"/>
              </a:spcAft>
              <a:buClr>
                <a:schemeClr val="dk1"/>
              </a:buClr>
              <a:buSzPts val="1800"/>
              <a:buChar char="•"/>
              <a:defRPr/>
            </a:lvl8pPr>
            <a:lvl9pPr marL="4114800" lvl="8" indent="-342900" algn="l">
              <a:spcBef>
                <a:spcPts val="360"/>
              </a:spcBef>
              <a:spcAft>
                <a:spcPts val="0"/>
              </a:spcAft>
              <a:buClr>
                <a:schemeClr val="dk1"/>
              </a:buClr>
              <a:buSzPts val="1800"/>
              <a:buChar char="•"/>
              <a:defRPr/>
            </a:lvl9pPr>
          </a:lstStyle>
          <a:p>
            <a:endParaRPr/>
          </a:p>
        </p:txBody>
      </p:sp>
      <p:sp>
        <p:nvSpPr>
          <p:cNvPr id="81" name="Google Shape;81;p29"/>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2" name="Google Shape;82;p29"/>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3" name="Google Shape;83;p29"/>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9"/>
        <p:cNvGrpSpPr/>
        <p:nvPr/>
      </p:nvGrpSpPr>
      <p:grpSpPr>
        <a:xfrm>
          <a:off x="0" y="0"/>
          <a:ext cx="0" cy="0"/>
          <a:chOff x="0" y="0"/>
          <a:chExt cx="0" cy="0"/>
        </a:xfrm>
      </p:grpSpPr>
      <p:sp>
        <p:nvSpPr>
          <p:cNvPr id="10" name="Google Shape;10;p18"/>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marR="0" lvl="0" algn="ctr" rtl="0">
              <a:spcBef>
                <a:spcPts val="0"/>
              </a:spcBef>
              <a:spcAft>
                <a:spcPts val="0"/>
              </a:spcAft>
              <a:buClr>
                <a:schemeClr val="dk1"/>
              </a:buClr>
              <a:buSzPts val="4400"/>
              <a:buFont typeface="Calibri"/>
              <a:buNone/>
              <a:defRPr sz="4400" b="0" i="0" u="none" strike="noStrike" cap="none">
                <a:solidFill>
                  <a:schemeClr val="dk1"/>
                </a:solidFill>
                <a:latin typeface="Calibri"/>
                <a:ea typeface="Calibri"/>
                <a:cs typeface="Calibri"/>
                <a:sym typeface="Calibri"/>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11" name="Google Shape;11;p18"/>
          <p:cNvSpPr txBox="1">
            <a:spLocks noGrp="1"/>
          </p:cNvSpPr>
          <p:nvPr>
            <p:ph type="body" idx="1"/>
          </p:nvPr>
        </p:nvSpPr>
        <p:spPr>
          <a:xfrm>
            <a:off x="457200" y="1600200"/>
            <a:ext cx="8229600" cy="4525963"/>
          </a:xfrm>
          <a:prstGeom prst="rect">
            <a:avLst/>
          </a:prstGeom>
          <a:noFill/>
          <a:ln>
            <a:noFill/>
          </a:ln>
        </p:spPr>
        <p:txBody>
          <a:bodyPr spcFirstLastPara="1" wrap="square" lIns="91425" tIns="45700" rIns="91425" bIns="45700" anchor="t" anchorCtr="0">
            <a:normAutofit/>
          </a:bodyPr>
          <a:lstStyle>
            <a:lvl1pPr marL="457200" marR="0" lvl="0" indent="-431800" algn="l" rtl="0">
              <a:spcBef>
                <a:spcPts val="640"/>
              </a:spcBef>
              <a:spcAft>
                <a:spcPts val="0"/>
              </a:spcAft>
              <a:buClr>
                <a:schemeClr val="dk1"/>
              </a:buClr>
              <a:buSzPts val="3200"/>
              <a:buFont typeface="Arial"/>
              <a:buChar char="•"/>
              <a:defRPr sz="3200" b="0" i="0" u="none" strike="noStrike" cap="none">
                <a:solidFill>
                  <a:schemeClr val="dk1"/>
                </a:solidFill>
                <a:latin typeface="Calibri"/>
                <a:ea typeface="Calibri"/>
                <a:cs typeface="Calibri"/>
                <a:sym typeface="Calibri"/>
              </a:defRPr>
            </a:lvl1pPr>
            <a:lvl2pPr marL="914400" marR="0" lvl="1" indent="-406400" algn="l" rtl="0">
              <a:spcBef>
                <a:spcPts val="560"/>
              </a:spcBef>
              <a:spcAft>
                <a:spcPts val="0"/>
              </a:spcAft>
              <a:buClr>
                <a:schemeClr val="dk1"/>
              </a:buClr>
              <a:buSzPts val="2800"/>
              <a:buFont typeface="Arial"/>
              <a:buChar char="–"/>
              <a:defRPr sz="2800" b="0" i="0" u="none" strike="noStrike" cap="none">
                <a:solidFill>
                  <a:schemeClr val="dk1"/>
                </a:solidFill>
                <a:latin typeface="Calibri"/>
                <a:ea typeface="Calibri"/>
                <a:cs typeface="Calibri"/>
                <a:sym typeface="Calibri"/>
              </a:defRPr>
            </a:lvl2pPr>
            <a:lvl3pPr marL="1371600" marR="0" lvl="2" indent="-381000" algn="l" rtl="0">
              <a:spcBef>
                <a:spcPts val="480"/>
              </a:spcBef>
              <a:spcAft>
                <a:spcPts val="0"/>
              </a:spcAft>
              <a:buClr>
                <a:schemeClr val="dk1"/>
              </a:buClr>
              <a:buSzPts val="2400"/>
              <a:buFont typeface="Arial"/>
              <a:buChar char="•"/>
              <a:defRPr sz="2400" b="0" i="0" u="none" strike="noStrike" cap="none">
                <a:solidFill>
                  <a:schemeClr val="dk1"/>
                </a:solidFill>
                <a:latin typeface="Calibri"/>
                <a:ea typeface="Calibri"/>
                <a:cs typeface="Calibri"/>
                <a:sym typeface="Calibri"/>
              </a:defRPr>
            </a:lvl3pPr>
            <a:lvl4pPr marL="1828800" marR="0" lvl="3"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4pPr>
            <a:lvl5pPr marL="2286000" marR="0" lvl="4"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5pPr>
            <a:lvl6pPr marL="2743200" marR="0" lvl="5"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6pPr>
            <a:lvl7pPr marL="3200400" marR="0" lvl="6"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7pPr>
            <a:lvl8pPr marL="3657600" marR="0" lvl="7"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8pPr>
            <a:lvl9pPr marL="4114800" marR="0" lvl="8"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9pPr>
          </a:lstStyle>
          <a:p>
            <a:endParaRPr/>
          </a:p>
        </p:txBody>
      </p:sp>
      <p:sp>
        <p:nvSpPr>
          <p:cNvPr id="12" name="Google Shape;12;p18"/>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marR="0" lvl="0" algn="l"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13" name="Google Shape;13;p18"/>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marR="0" lvl="0" algn="ctr"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14" name="Google Shape;14;p18"/>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1200" b="0" i="0" u="none" strike="noStrike" cap="none">
                <a:solidFill>
                  <a:srgbClr val="888888"/>
                </a:solidFill>
                <a:latin typeface="Calibri"/>
                <a:ea typeface="Calibri"/>
                <a:cs typeface="Calibri"/>
                <a:sym typeface="Calibri"/>
              </a:defRPr>
            </a:lvl1pPr>
            <a:lvl2pPr marL="0" marR="0" lvl="1" indent="0" algn="r" rtl="0">
              <a:spcBef>
                <a:spcPts val="0"/>
              </a:spcBef>
              <a:buNone/>
              <a:defRPr sz="1200" b="0" i="0" u="none" strike="noStrike" cap="none">
                <a:solidFill>
                  <a:srgbClr val="888888"/>
                </a:solidFill>
                <a:latin typeface="Calibri"/>
                <a:ea typeface="Calibri"/>
                <a:cs typeface="Calibri"/>
                <a:sym typeface="Calibri"/>
              </a:defRPr>
            </a:lvl2pPr>
            <a:lvl3pPr marL="0" marR="0" lvl="2" indent="0" algn="r" rtl="0">
              <a:spcBef>
                <a:spcPts val="0"/>
              </a:spcBef>
              <a:buNone/>
              <a:defRPr sz="1200" b="0" i="0" u="none" strike="noStrike" cap="none">
                <a:solidFill>
                  <a:srgbClr val="888888"/>
                </a:solidFill>
                <a:latin typeface="Calibri"/>
                <a:ea typeface="Calibri"/>
                <a:cs typeface="Calibri"/>
                <a:sym typeface="Calibri"/>
              </a:defRPr>
            </a:lvl3pPr>
            <a:lvl4pPr marL="0" marR="0" lvl="3" indent="0" algn="r" rtl="0">
              <a:spcBef>
                <a:spcPts val="0"/>
              </a:spcBef>
              <a:buNone/>
              <a:defRPr sz="1200" b="0" i="0" u="none" strike="noStrike" cap="none">
                <a:solidFill>
                  <a:srgbClr val="888888"/>
                </a:solidFill>
                <a:latin typeface="Calibri"/>
                <a:ea typeface="Calibri"/>
                <a:cs typeface="Calibri"/>
                <a:sym typeface="Calibri"/>
              </a:defRPr>
            </a:lvl4pPr>
            <a:lvl5pPr marL="0" marR="0" lvl="4" indent="0" algn="r" rtl="0">
              <a:spcBef>
                <a:spcPts val="0"/>
              </a:spcBef>
              <a:buNone/>
              <a:defRPr sz="1200" b="0" i="0" u="none" strike="noStrike" cap="none">
                <a:solidFill>
                  <a:srgbClr val="888888"/>
                </a:solidFill>
                <a:latin typeface="Calibri"/>
                <a:ea typeface="Calibri"/>
                <a:cs typeface="Calibri"/>
                <a:sym typeface="Calibri"/>
              </a:defRPr>
            </a:lvl5pPr>
            <a:lvl6pPr marL="0" marR="0" lvl="5" indent="0" algn="r" rtl="0">
              <a:spcBef>
                <a:spcPts val="0"/>
              </a:spcBef>
              <a:buNone/>
              <a:defRPr sz="1200" b="0" i="0" u="none" strike="noStrike" cap="none">
                <a:solidFill>
                  <a:srgbClr val="888888"/>
                </a:solidFill>
                <a:latin typeface="Calibri"/>
                <a:ea typeface="Calibri"/>
                <a:cs typeface="Calibri"/>
                <a:sym typeface="Calibri"/>
              </a:defRPr>
            </a:lvl6pPr>
            <a:lvl7pPr marL="0" marR="0" lvl="6" indent="0" algn="r" rtl="0">
              <a:spcBef>
                <a:spcPts val="0"/>
              </a:spcBef>
              <a:buNone/>
              <a:defRPr sz="1200" b="0" i="0" u="none" strike="noStrike" cap="none">
                <a:solidFill>
                  <a:srgbClr val="888888"/>
                </a:solidFill>
                <a:latin typeface="Calibri"/>
                <a:ea typeface="Calibri"/>
                <a:cs typeface="Calibri"/>
                <a:sym typeface="Calibri"/>
              </a:defRPr>
            </a:lvl7pPr>
            <a:lvl8pPr marL="0" marR="0" lvl="7" indent="0" algn="r" rtl="0">
              <a:spcBef>
                <a:spcPts val="0"/>
              </a:spcBef>
              <a:buNone/>
              <a:defRPr sz="1200" b="0" i="0" u="none" strike="noStrike" cap="none">
                <a:solidFill>
                  <a:srgbClr val="888888"/>
                </a:solidFill>
                <a:latin typeface="Calibri"/>
                <a:ea typeface="Calibri"/>
                <a:cs typeface="Calibri"/>
                <a:sym typeface="Calibri"/>
              </a:defRPr>
            </a:lvl8pPr>
            <a:lvl9pPr marL="0" marR="0" lvl="8" indent="0" algn="r" rtl="0">
              <a:spcBef>
                <a:spcPts val="0"/>
              </a:spcBef>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3.jp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1.xml"/><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9.xml"/><Relationship Id="rId1" Type="http://schemas.openxmlformats.org/officeDocument/2006/relationships/slideLayout" Target="../slideLayouts/slideLayout1.xml"/><Relationship Id="rId5" Type="http://schemas.openxmlformats.org/officeDocument/2006/relationships/image" Target="../media/image12.png"/><Relationship Id="rId4" Type="http://schemas.openxmlformats.org/officeDocument/2006/relationships/image" Target="../media/image11.png"/></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1.xml"/><Relationship Id="rId1" Type="http://schemas.openxmlformats.org/officeDocument/2006/relationships/slideLayout" Target="../slideLayouts/slideLayout1.xml"/><Relationship Id="rId4" Type="http://schemas.openxmlformats.org/officeDocument/2006/relationships/image" Target="../media/image13.png"/></Relationships>
</file>

<file path=ppt/slides/_rels/slide1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6.xml"/><Relationship Id="rId1" Type="http://schemas.openxmlformats.org/officeDocument/2006/relationships/slideLayout" Target="../slideLayouts/slideLayout1.xml"/><Relationship Id="rId6" Type="http://schemas.openxmlformats.org/officeDocument/2006/relationships/image" Target="../media/image17.jpg"/><Relationship Id="rId5" Type="http://schemas.openxmlformats.org/officeDocument/2006/relationships/image" Target="../media/image16.png"/><Relationship Id="rId4" Type="http://schemas.openxmlformats.org/officeDocument/2006/relationships/image" Target="../media/image10.png"/></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357A"/>
        </a:solidFill>
        <a:effectLst/>
      </p:bgPr>
    </p:bg>
    <p:spTree>
      <p:nvGrpSpPr>
        <p:cNvPr id="1" name="Shape 87"/>
        <p:cNvGrpSpPr/>
        <p:nvPr/>
      </p:nvGrpSpPr>
      <p:grpSpPr>
        <a:xfrm>
          <a:off x="0" y="0"/>
          <a:ext cx="0" cy="0"/>
          <a:chOff x="0" y="0"/>
          <a:chExt cx="0" cy="0"/>
        </a:xfrm>
      </p:grpSpPr>
      <p:sp>
        <p:nvSpPr>
          <p:cNvPr id="88" name="Google Shape;88;p1"/>
          <p:cNvSpPr/>
          <p:nvPr/>
        </p:nvSpPr>
        <p:spPr>
          <a:xfrm flipH="1">
            <a:off x="6466954" y="5579536"/>
            <a:ext cx="3715235" cy="4876800"/>
          </a:xfrm>
          <a:custGeom>
            <a:avLst/>
            <a:gdLst/>
            <a:ahLst/>
            <a:cxnLst/>
            <a:rect l="l" t="t" r="r" b="b"/>
            <a:pathLst>
              <a:path w="3715235" h="4876800" extrusionOk="0">
                <a:moveTo>
                  <a:pt x="3715234" y="0"/>
                </a:moveTo>
                <a:lnTo>
                  <a:pt x="0" y="0"/>
                </a:lnTo>
                <a:lnTo>
                  <a:pt x="0" y="4876800"/>
                </a:lnTo>
                <a:lnTo>
                  <a:pt x="3715234" y="4876800"/>
                </a:lnTo>
                <a:lnTo>
                  <a:pt x="3715234" y="0"/>
                </a:lnTo>
                <a:close/>
              </a:path>
            </a:pathLst>
          </a:custGeom>
          <a:blipFill rotWithShape="1">
            <a:blip r:embed="rId3">
              <a:alphaModFix/>
            </a:blip>
            <a:stretch>
              <a:fillRect/>
            </a:stretch>
          </a:blipFill>
          <a:ln>
            <a:noFill/>
          </a:ln>
        </p:spPr>
      </p:sp>
      <p:sp>
        <p:nvSpPr>
          <p:cNvPr id="89" name="Google Shape;89;p1"/>
          <p:cNvSpPr/>
          <p:nvPr/>
        </p:nvSpPr>
        <p:spPr>
          <a:xfrm>
            <a:off x="-1329914" y="7200900"/>
            <a:ext cx="4437529" cy="4114800"/>
          </a:xfrm>
          <a:custGeom>
            <a:avLst/>
            <a:gdLst/>
            <a:ahLst/>
            <a:cxnLst/>
            <a:rect l="l" t="t" r="r" b="b"/>
            <a:pathLst>
              <a:path w="4437529" h="4114800" extrusionOk="0">
                <a:moveTo>
                  <a:pt x="0" y="0"/>
                </a:moveTo>
                <a:lnTo>
                  <a:pt x="4437529" y="0"/>
                </a:lnTo>
                <a:lnTo>
                  <a:pt x="4437529" y="4114800"/>
                </a:lnTo>
                <a:lnTo>
                  <a:pt x="0" y="4114800"/>
                </a:lnTo>
                <a:lnTo>
                  <a:pt x="0" y="0"/>
                </a:lnTo>
                <a:close/>
              </a:path>
            </a:pathLst>
          </a:custGeom>
          <a:blipFill rotWithShape="1">
            <a:blip r:embed="rId4">
              <a:alphaModFix/>
            </a:blip>
            <a:stretch>
              <a:fillRect/>
            </a:stretch>
          </a:blipFill>
          <a:ln>
            <a:noFill/>
          </a:ln>
        </p:spPr>
      </p:sp>
      <p:sp>
        <p:nvSpPr>
          <p:cNvPr id="90" name="Google Shape;90;p1"/>
          <p:cNvSpPr txBox="1"/>
          <p:nvPr/>
        </p:nvSpPr>
        <p:spPr>
          <a:xfrm>
            <a:off x="99799" y="764054"/>
            <a:ext cx="10826077" cy="3477895"/>
          </a:xfrm>
          <a:prstGeom prst="rect">
            <a:avLst/>
          </a:prstGeom>
          <a:noFill/>
          <a:ln>
            <a:noFill/>
          </a:ln>
        </p:spPr>
        <p:txBody>
          <a:bodyPr spcFirstLastPara="1" wrap="square" lIns="0" tIns="0" rIns="0" bIns="0" anchor="t" anchorCtr="0">
            <a:spAutoFit/>
          </a:bodyPr>
          <a:lstStyle/>
          <a:p>
            <a:pPr marL="0" marR="0" lvl="0" indent="0" algn="ctr" rtl="0">
              <a:lnSpc>
                <a:spcPct val="100000"/>
              </a:lnSpc>
              <a:spcBef>
                <a:spcPts val="0"/>
              </a:spcBef>
              <a:spcAft>
                <a:spcPts val="0"/>
              </a:spcAft>
              <a:buNone/>
            </a:pPr>
            <a:r>
              <a:rPr lang="en-US" sz="6800" b="0" i="0" u="none" strike="noStrike" cap="none">
                <a:solidFill>
                  <a:srgbClr val="FFFFFF"/>
                </a:solidFill>
                <a:latin typeface="Arial"/>
                <a:ea typeface="Arial"/>
                <a:cs typeface="Arial"/>
                <a:sym typeface="Arial"/>
              </a:rPr>
              <a:t>REMOTE CONSULTATIONS AS A DIGITAL INNOVATION IN UK HEALTH AND SOCIAL CARE</a:t>
            </a:r>
            <a:endParaRPr/>
          </a:p>
        </p:txBody>
      </p:sp>
      <p:sp>
        <p:nvSpPr>
          <p:cNvPr id="91" name="Google Shape;91;p1"/>
          <p:cNvSpPr txBox="1"/>
          <p:nvPr/>
        </p:nvSpPr>
        <p:spPr>
          <a:xfrm>
            <a:off x="1453841" y="6204523"/>
            <a:ext cx="6673200" cy="1335750"/>
          </a:xfrm>
          <a:prstGeom prst="rect">
            <a:avLst/>
          </a:prstGeom>
          <a:noFill/>
          <a:ln>
            <a:noFill/>
          </a:ln>
        </p:spPr>
        <p:txBody>
          <a:bodyPr spcFirstLastPara="1" wrap="square" lIns="0" tIns="0" rIns="0" bIns="0" anchor="t" anchorCtr="0">
            <a:spAutoFit/>
          </a:bodyPr>
          <a:lstStyle/>
          <a:p>
            <a:pPr marL="0" marR="0" lvl="0" indent="0" algn="ctr" rtl="0">
              <a:lnSpc>
                <a:spcPct val="139958"/>
              </a:lnSpc>
              <a:spcBef>
                <a:spcPts val="0"/>
              </a:spcBef>
              <a:spcAft>
                <a:spcPts val="0"/>
              </a:spcAft>
              <a:buNone/>
            </a:pPr>
            <a:r>
              <a:rPr lang="en-US" sz="2400" b="1" i="0" u="none" strike="noStrike" cap="none" dirty="0">
                <a:solidFill>
                  <a:srgbClr val="FFFFFF"/>
                </a:solidFill>
                <a:latin typeface="Arial"/>
                <a:ea typeface="Arial"/>
                <a:cs typeface="Arial"/>
                <a:sym typeface="Arial"/>
              </a:rPr>
              <a:t>Student Name: Ahmad Saman</a:t>
            </a:r>
          </a:p>
          <a:p>
            <a:pPr marL="0" marR="0" lvl="0" indent="0" algn="ctr" rtl="0">
              <a:lnSpc>
                <a:spcPct val="139958"/>
              </a:lnSpc>
              <a:spcBef>
                <a:spcPts val="0"/>
              </a:spcBef>
              <a:spcAft>
                <a:spcPts val="0"/>
              </a:spcAft>
              <a:buNone/>
            </a:pPr>
            <a:endParaRPr dirty="0"/>
          </a:p>
          <a:p>
            <a:pPr marL="0" marR="0" lvl="0" indent="0" algn="ctr" rtl="0">
              <a:lnSpc>
                <a:spcPct val="139958"/>
              </a:lnSpc>
              <a:spcBef>
                <a:spcPts val="0"/>
              </a:spcBef>
              <a:spcAft>
                <a:spcPts val="0"/>
              </a:spcAft>
              <a:buNone/>
            </a:pPr>
            <a:r>
              <a:rPr lang="en-US" sz="2400" b="1" i="0" u="none" strike="noStrike" cap="none" dirty="0">
                <a:solidFill>
                  <a:srgbClr val="FFFFFF"/>
                </a:solidFill>
                <a:latin typeface="Arial"/>
                <a:ea typeface="Arial"/>
                <a:cs typeface="Arial"/>
                <a:sym typeface="Arial"/>
              </a:rPr>
              <a:t>Student ID: 2330541</a:t>
            </a:r>
            <a:endParaRPr dirty="0"/>
          </a:p>
        </p:txBody>
      </p:sp>
      <p:pic>
        <p:nvPicPr>
          <p:cNvPr id="92" name="Google Shape;92;p1" descr="Telemedicine and Remote Health Monitoring: The Present and the Future"/>
          <p:cNvPicPr preferRelativeResize="0"/>
          <p:nvPr/>
        </p:nvPicPr>
        <p:blipFill rotWithShape="1">
          <a:blip r:embed="rId5">
            <a:alphaModFix/>
          </a:blip>
          <a:srcRect/>
          <a:stretch/>
        </p:blipFill>
        <p:spPr>
          <a:xfrm>
            <a:off x="10118384" y="2966428"/>
            <a:ext cx="8069817" cy="4539272"/>
          </a:xfrm>
          <a:prstGeom prst="rect">
            <a:avLst/>
          </a:prstGeom>
          <a:noFill/>
          <a:ln>
            <a:noFill/>
          </a:ln>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00357A"/>
        </a:solidFill>
        <a:effectLst/>
      </p:bgPr>
    </p:bg>
    <p:spTree>
      <p:nvGrpSpPr>
        <p:cNvPr id="1" name="Shape 100"/>
        <p:cNvGrpSpPr/>
        <p:nvPr/>
      </p:nvGrpSpPr>
      <p:grpSpPr>
        <a:xfrm>
          <a:off x="0" y="0"/>
          <a:ext cx="0" cy="0"/>
          <a:chOff x="0" y="0"/>
          <a:chExt cx="0" cy="0"/>
        </a:xfrm>
      </p:grpSpPr>
      <p:sp>
        <p:nvSpPr>
          <p:cNvPr id="101" name="Google Shape;101;p2"/>
          <p:cNvSpPr/>
          <p:nvPr/>
        </p:nvSpPr>
        <p:spPr>
          <a:xfrm>
            <a:off x="179294" y="1592450"/>
            <a:ext cx="10288586" cy="5159161"/>
          </a:xfrm>
          <a:custGeom>
            <a:avLst/>
            <a:gdLst/>
            <a:ahLst/>
            <a:cxnLst/>
            <a:rect l="l" t="t" r="r" b="b"/>
            <a:pathLst>
              <a:path w="10288586" h="5159161" extrusionOk="0">
                <a:moveTo>
                  <a:pt x="0" y="0"/>
                </a:moveTo>
                <a:lnTo>
                  <a:pt x="10288587" y="0"/>
                </a:lnTo>
                <a:lnTo>
                  <a:pt x="10288587" y="5159161"/>
                </a:lnTo>
                <a:lnTo>
                  <a:pt x="0" y="5159161"/>
                </a:lnTo>
                <a:lnTo>
                  <a:pt x="0" y="0"/>
                </a:lnTo>
                <a:close/>
              </a:path>
            </a:pathLst>
          </a:custGeom>
          <a:blipFill rotWithShape="1">
            <a:blip r:embed="rId3">
              <a:alphaModFix/>
            </a:blip>
            <a:stretch>
              <a:fillRect/>
            </a:stretch>
          </a:blipFill>
          <a:ln>
            <a:noFill/>
          </a:ln>
        </p:spPr>
      </p:sp>
      <p:sp>
        <p:nvSpPr>
          <p:cNvPr id="102" name="Google Shape;102;p2"/>
          <p:cNvSpPr txBox="1"/>
          <p:nvPr/>
        </p:nvSpPr>
        <p:spPr>
          <a:xfrm>
            <a:off x="10467881" y="1544825"/>
            <a:ext cx="7609782" cy="8877301"/>
          </a:xfrm>
          <a:prstGeom prst="rect">
            <a:avLst/>
          </a:prstGeom>
          <a:noFill/>
          <a:ln>
            <a:noFill/>
          </a:ln>
        </p:spPr>
        <p:txBody>
          <a:bodyPr spcFirstLastPara="1" wrap="square" lIns="0" tIns="0" rIns="0" bIns="0" anchor="t" anchorCtr="0">
            <a:spAutoFit/>
          </a:bodyPr>
          <a:lstStyle/>
          <a:p>
            <a:pPr marL="647695" marR="0" lvl="1" indent="-323848" algn="just" rtl="0">
              <a:lnSpc>
                <a:spcPct val="140013"/>
              </a:lnSpc>
              <a:spcBef>
                <a:spcPts val="0"/>
              </a:spcBef>
              <a:spcAft>
                <a:spcPts val="0"/>
              </a:spcAft>
              <a:buClr>
                <a:srgbClr val="FFFFFF"/>
              </a:buClr>
              <a:buSzPts val="2999"/>
              <a:buFont typeface="Arial"/>
              <a:buChar char="•"/>
            </a:pPr>
            <a:r>
              <a:rPr lang="en-US" sz="2999" b="0" i="0" u="none" strike="noStrike" cap="none">
                <a:solidFill>
                  <a:srgbClr val="FFFFFF"/>
                </a:solidFill>
                <a:latin typeface="Arial"/>
                <a:ea typeface="Arial"/>
                <a:cs typeface="Arial"/>
                <a:sym typeface="Arial"/>
              </a:rPr>
              <a:t>The delivery of health and social care services are transforming through digital technologies (Ebo et al., 2025).</a:t>
            </a:r>
            <a:endParaRPr/>
          </a:p>
          <a:p>
            <a:pPr marL="647695" marR="0" lvl="1" indent="-323848" algn="just" rtl="0">
              <a:lnSpc>
                <a:spcPct val="140013"/>
              </a:lnSpc>
              <a:spcBef>
                <a:spcPts val="0"/>
              </a:spcBef>
              <a:spcAft>
                <a:spcPts val="0"/>
              </a:spcAft>
              <a:buClr>
                <a:srgbClr val="FFFFFF"/>
              </a:buClr>
              <a:buSzPts val="2999"/>
              <a:buFont typeface="Arial"/>
              <a:buChar char="•"/>
            </a:pPr>
            <a:r>
              <a:rPr lang="en-US" sz="2999" b="0" i="0" u="none" strike="noStrike" cap="none">
                <a:solidFill>
                  <a:srgbClr val="FFFFFF"/>
                </a:solidFill>
                <a:latin typeface="Arial"/>
                <a:ea typeface="Arial"/>
                <a:cs typeface="Arial"/>
                <a:sym typeface="Arial"/>
              </a:rPr>
              <a:t>Through the help of Remote consultations, healthcare professionals provide care by telephone and video appointments.</a:t>
            </a:r>
            <a:endParaRPr/>
          </a:p>
          <a:p>
            <a:pPr marL="647695" marR="0" lvl="1" indent="-323848" algn="just" rtl="0">
              <a:lnSpc>
                <a:spcPct val="140013"/>
              </a:lnSpc>
              <a:spcBef>
                <a:spcPts val="0"/>
              </a:spcBef>
              <a:spcAft>
                <a:spcPts val="0"/>
              </a:spcAft>
              <a:buClr>
                <a:srgbClr val="FFFFFF"/>
              </a:buClr>
              <a:buSzPts val="2999"/>
              <a:buFont typeface="Arial"/>
              <a:buChar char="•"/>
            </a:pPr>
            <a:r>
              <a:rPr lang="en-US" sz="2999" b="0" i="0" u="none" strike="noStrike" cap="none">
                <a:solidFill>
                  <a:srgbClr val="FFFFFF"/>
                </a:solidFill>
                <a:latin typeface="Arial"/>
                <a:ea typeface="Arial"/>
                <a:cs typeface="Arial"/>
                <a:sym typeface="Arial"/>
              </a:rPr>
              <a:t>After the COVID-19, Remote consultations became a routine method of delivering GP and outpatient services.</a:t>
            </a:r>
            <a:endParaRPr/>
          </a:p>
          <a:p>
            <a:pPr marL="647695" marR="0" lvl="1" indent="-323848" algn="just" rtl="0">
              <a:lnSpc>
                <a:spcPct val="140013"/>
              </a:lnSpc>
              <a:spcBef>
                <a:spcPts val="0"/>
              </a:spcBef>
              <a:spcAft>
                <a:spcPts val="0"/>
              </a:spcAft>
              <a:buClr>
                <a:srgbClr val="FFFFFF"/>
              </a:buClr>
              <a:buSzPts val="2999"/>
              <a:buFont typeface="Arial"/>
              <a:buChar char="•"/>
            </a:pPr>
            <a:r>
              <a:rPr lang="en-US" sz="2999" b="0" i="0" u="none" strike="noStrike" cap="none">
                <a:solidFill>
                  <a:srgbClr val="FFFFFF"/>
                </a:solidFill>
                <a:latin typeface="Arial"/>
                <a:ea typeface="Arial"/>
                <a:cs typeface="Arial"/>
                <a:sym typeface="Arial"/>
              </a:rPr>
              <a:t>Remote consultations technology improves healthcare accessibility (Haleem et al., 2021).</a:t>
            </a:r>
            <a:endParaRPr/>
          </a:p>
          <a:p>
            <a:pPr marL="647695" marR="0" lvl="1" indent="-323848" algn="just" rtl="0">
              <a:lnSpc>
                <a:spcPct val="140013"/>
              </a:lnSpc>
              <a:spcBef>
                <a:spcPts val="0"/>
              </a:spcBef>
              <a:spcAft>
                <a:spcPts val="0"/>
              </a:spcAft>
              <a:buClr>
                <a:srgbClr val="FFFFFF"/>
              </a:buClr>
              <a:buSzPts val="2999"/>
              <a:buFont typeface="Arial"/>
              <a:buChar char="•"/>
            </a:pPr>
            <a:r>
              <a:rPr lang="en-US" sz="2999" b="0" i="0" u="none" strike="noStrike" cap="none">
                <a:solidFill>
                  <a:srgbClr val="FFFFFF"/>
                </a:solidFill>
                <a:latin typeface="Arial"/>
                <a:ea typeface="Arial"/>
                <a:cs typeface="Arial"/>
                <a:sym typeface="Arial"/>
              </a:rPr>
              <a:t>It also supports continuity of care for many patients.</a:t>
            </a:r>
            <a:endParaRPr/>
          </a:p>
          <a:p>
            <a:pPr marL="0" marR="0" lvl="0" indent="0" algn="just" rtl="0">
              <a:lnSpc>
                <a:spcPct val="140013"/>
              </a:lnSpc>
              <a:spcBef>
                <a:spcPts val="0"/>
              </a:spcBef>
              <a:spcAft>
                <a:spcPts val="0"/>
              </a:spcAft>
              <a:buNone/>
            </a:pPr>
            <a:endParaRPr sz="2999" b="0" i="0" u="none" strike="noStrike" cap="none">
              <a:solidFill>
                <a:srgbClr val="FFFFFF"/>
              </a:solidFill>
              <a:latin typeface="Arial"/>
              <a:ea typeface="Arial"/>
              <a:cs typeface="Arial"/>
              <a:sym typeface="Arial"/>
            </a:endParaRPr>
          </a:p>
        </p:txBody>
      </p:sp>
      <p:sp>
        <p:nvSpPr>
          <p:cNvPr id="103" name="Google Shape;103;p2"/>
          <p:cNvSpPr txBox="1"/>
          <p:nvPr/>
        </p:nvSpPr>
        <p:spPr>
          <a:xfrm>
            <a:off x="5977408" y="206334"/>
            <a:ext cx="6393000" cy="984900"/>
          </a:xfrm>
          <a:prstGeom prst="rect">
            <a:avLst/>
          </a:prstGeom>
          <a:noFill/>
          <a:ln>
            <a:noFill/>
          </a:ln>
        </p:spPr>
        <p:txBody>
          <a:bodyPr spcFirstLastPara="1" wrap="square" lIns="0" tIns="0" rIns="0" bIns="0" anchor="t" anchorCtr="0">
            <a:spAutoFit/>
          </a:bodyPr>
          <a:lstStyle/>
          <a:p>
            <a:pPr marL="0" marR="0" lvl="0" indent="0" algn="ctr" rtl="0">
              <a:lnSpc>
                <a:spcPct val="100000"/>
              </a:lnSpc>
              <a:spcBef>
                <a:spcPts val="0"/>
              </a:spcBef>
              <a:spcAft>
                <a:spcPts val="0"/>
              </a:spcAft>
              <a:buNone/>
            </a:pPr>
            <a:r>
              <a:rPr lang="en-US" sz="6399" b="1" i="0" u="none" strike="noStrike" cap="none">
                <a:solidFill>
                  <a:srgbClr val="FFFFFF"/>
                </a:solidFill>
                <a:latin typeface="Arial"/>
                <a:ea typeface="Arial"/>
                <a:cs typeface="Arial"/>
                <a:sym typeface="Arial"/>
              </a:rPr>
              <a:t> INTRODUTION</a:t>
            </a:r>
            <a:endParaRPr/>
          </a:p>
        </p:txBody>
      </p:sp>
      <p:sp>
        <p:nvSpPr>
          <p:cNvPr id="104" name="Google Shape;104;p2"/>
          <p:cNvSpPr txBox="1"/>
          <p:nvPr/>
        </p:nvSpPr>
        <p:spPr>
          <a:xfrm>
            <a:off x="1911573" y="7237386"/>
            <a:ext cx="6217325" cy="1243965"/>
          </a:xfrm>
          <a:prstGeom prst="rect">
            <a:avLst/>
          </a:prstGeom>
          <a:noFill/>
          <a:ln>
            <a:noFill/>
          </a:ln>
        </p:spPr>
        <p:txBody>
          <a:bodyPr spcFirstLastPara="1" wrap="square" lIns="0" tIns="0" rIns="0" bIns="0" anchor="t" anchorCtr="0">
            <a:spAutoFit/>
          </a:bodyPr>
          <a:lstStyle/>
          <a:p>
            <a:pPr marL="0" marR="0" lvl="0" indent="0" algn="ctr" rtl="0">
              <a:lnSpc>
                <a:spcPct val="140000"/>
              </a:lnSpc>
              <a:spcBef>
                <a:spcPts val="0"/>
              </a:spcBef>
              <a:spcAft>
                <a:spcPts val="0"/>
              </a:spcAft>
              <a:buNone/>
            </a:pPr>
            <a:r>
              <a:rPr lang="en-US" sz="2400" b="1" i="1" u="none" strike="noStrike" cap="none">
                <a:solidFill>
                  <a:srgbClr val="FFFFFF"/>
                </a:solidFill>
                <a:latin typeface="Arial"/>
                <a:ea typeface="Arial"/>
                <a:cs typeface="Arial"/>
                <a:sym typeface="Arial"/>
              </a:rPr>
              <a:t>Figure: Remote consultation technology</a:t>
            </a:r>
            <a:endParaRPr/>
          </a:p>
          <a:p>
            <a:pPr marL="0" marR="0" lvl="0" indent="0" algn="ctr" rtl="0">
              <a:lnSpc>
                <a:spcPct val="140000"/>
              </a:lnSpc>
              <a:spcBef>
                <a:spcPts val="0"/>
              </a:spcBef>
              <a:spcAft>
                <a:spcPts val="0"/>
              </a:spcAft>
              <a:buNone/>
            </a:pPr>
            <a:r>
              <a:rPr lang="en-US" sz="2400" b="0" i="0" u="none" strike="noStrike" cap="none">
                <a:solidFill>
                  <a:srgbClr val="FFFFFF"/>
                </a:solidFill>
                <a:latin typeface="Arial"/>
                <a:ea typeface="Arial"/>
                <a:cs typeface="Arial"/>
                <a:sym typeface="Arial"/>
              </a:rPr>
              <a:t>(Source: Alenoghena et al., 2023) </a:t>
            </a:r>
            <a:endParaRPr/>
          </a:p>
          <a:p>
            <a:pPr marL="0" marR="0" lvl="0" indent="0" algn="ctr" rtl="0">
              <a:lnSpc>
                <a:spcPct val="140000"/>
              </a:lnSpc>
              <a:spcBef>
                <a:spcPts val="0"/>
              </a:spcBef>
              <a:spcAft>
                <a:spcPts val="0"/>
              </a:spcAft>
              <a:buNone/>
            </a:pPr>
            <a:endParaRPr sz="2400" b="0" i="0" u="none" strike="noStrike" cap="none">
              <a:solidFill>
                <a:srgbClr val="FFFFFF"/>
              </a:solidFill>
              <a:latin typeface="Arial"/>
              <a:ea typeface="Arial"/>
              <a:cs typeface="Arial"/>
              <a:sym typeface="Arial"/>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00357A"/>
        </a:solidFill>
        <a:effectLst/>
      </p:bgPr>
    </p:bg>
    <p:spTree>
      <p:nvGrpSpPr>
        <p:cNvPr id="1" name="Shape 112"/>
        <p:cNvGrpSpPr/>
        <p:nvPr/>
      </p:nvGrpSpPr>
      <p:grpSpPr>
        <a:xfrm>
          <a:off x="0" y="0"/>
          <a:ext cx="0" cy="0"/>
          <a:chOff x="0" y="0"/>
          <a:chExt cx="0" cy="0"/>
        </a:xfrm>
      </p:grpSpPr>
      <p:sp>
        <p:nvSpPr>
          <p:cNvPr id="113" name="Google Shape;113;p3"/>
          <p:cNvSpPr/>
          <p:nvPr/>
        </p:nvSpPr>
        <p:spPr>
          <a:xfrm flipH="1">
            <a:off x="-1368017" y="-1229626"/>
            <a:ext cx="4437529" cy="4114800"/>
          </a:xfrm>
          <a:custGeom>
            <a:avLst/>
            <a:gdLst/>
            <a:ahLst/>
            <a:cxnLst/>
            <a:rect l="l" t="t" r="r" b="b"/>
            <a:pathLst>
              <a:path w="4437529" h="4114800" extrusionOk="0">
                <a:moveTo>
                  <a:pt x="4437529" y="0"/>
                </a:moveTo>
                <a:lnTo>
                  <a:pt x="0" y="0"/>
                </a:lnTo>
                <a:lnTo>
                  <a:pt x="0" y="4114800"/>
                </a:lnTo>
                <a:lnTo>
                  <a:pt x="4437529" y="4114800"/>
                </a:lnTo>
                <a:lnTo>
                  <a:pt x="4437529" y="0"/>
                </a:lnTo>
                <a:close/>
              </a:path>
            </a:pathLst>
          </a:custGeom>
          <a:blipFill rotWithShape="1">
            <a:blip r:embed="rId3">
              <a:alphaModFix/>
            </a:blip>
            <a:stretch>
              <a:fillRect/>
            </a:stretch>
          </a:blipFill>
          <a:ln>
            <a:noFill/>
          </a:ln>
        </p:spPr>
      </p:sp>
      <p:sp>
        <p:nvSpPr>
          <p:cNvPr id="114" name="Google Shape;114;p3"/>
          <p:cNvSpPr/>
          <p:nvPr/>
        </p:nvSpPr>
        <p:spPr>
          <a:xfrm>
            <a:off x="1643691" y="274422"/>
            <a:ext cx="14981569" cy="4869078"/>
          </a:xfrm>
          <a:custGeom>
            <a:avLst/>
            <a:gdLst/>
            <a:ahLst/>
            <a:cxnLst/>
            <a:rect l="l" t="t" r="r" b="b"/>
            <a:pathLst>
              <a:path w="2538958" h="825173" extrusionOk="0">
                <a:moveTo>
                  <a:pt x="22738" y="0"/>
                </a:moveTo>
                <a:lnTo>
                  <a:pt x="2516220" y="0"/>
                </a:lnTo>
                <a:cubicBezTo>
                  <a:pt x="2522251" y="0"/>
                  <a:pt x="2528034" y="2396"/>
                  <a:pt x="2532298" y="6660"/>
                </a:cubicBezTo>
                <a:cubicBezTo>
                  <a:pt x="2536562" y="10924"/>
                  <a:pt x="2538958" y="16707"/>
                  <a:pt x="2538958" y="22738"/>
                </a:cubicBezTo>
                <a:lnTo>
                  <a:pt x="2538958" y="802435"/>
                </a:lnTo>
                <a:cubicBezTo>
                  <a:pt x="2538958" y="808466"/>
                  <a:pt x="2536562" y="814249"/>
                  <a:pt x="2532298" y="818513"/>
                </a:cubicBezTo>
                <a:cubicBezTo>
                  <a:pt x="2528034" y="822777"/>
                  <a:pt x="2522251" y="825173"/>
                  <a:pt x="2516220" y="825173"/>
                </a:cubicBezTo>
                <a:lnTo>
                  <a:pt x="22738" y="825173"/>
                </a:lnTo>
                <a:cubicBezTo>
                  <a:pt x="16707" y="825173"/>
                  <a:pt x="10924" y="822777"/>
                  <a:pt x="6660" y="818513"/>
                </a:cubicBezTo>
                <a:cubicBezTo>
                  <a:pt x="2396" y="814249"/>
                  <a:pt x="0" y="808466"/>
                  <a:pt x="0" y="802435"/>
                </a:cubicBezTo>
                <a:lnTo>
                  <a:pt x="0" y="22738"/>
                </a:lnTo>
                <a:cubicBezTo>
                  <a:pt x="0" y="16707"/>
                  <a:pt x="2396" y="10924"/>
                  <a:pt x="6660" y="6660"/>
                </a:cubicBezTo>
                <a:cubicBezTo>
                  <a:pt x="10924" y="2396"/>
                  <a:pt x="16707" y="0"/>
                  <a:pt x="22738" y="0"/>
                </a:cubicBezTo>
                <a:close/>
              </a:path>
            </a:pathLst>
          </a:custGeom>
          <a:blipFill rotWithShape="1">
            <a:blip r:embed="rId4">
              <a:alphaModFix/>
            </a:blip>
            <a:stretch>
              <a:fillRect t="-43037" b="-43037"/>
            </a:stretch>
          </a:bli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15" name="Google Shape;115;p3"/>
          <p:cNvGrpSpPr/>
          <p:nvPr/>
        </p:nvGrpSpPr>
        <p:grpSpPr>
          <a:xfrm>
            <a:off x="7099558" y="4564627"/>
            <a:ext cx="10975913" cy="5500497"/>
            <a:chOff x="0" y="-47625"/>
            <a:chExt cx="2890775" cy="1448691"/>
          </a:xfrm>
        </p:grpSpPr>
        <p:sp>
          <p:nvSpPr>
            <p:cNvPr id="116" name="Google Shape;116;p3"/>
            <p:cNvSpPr/>
            <p:nvPr/>
          </p:nvSpPr>
          <p:spPr>
            <a:xfrm>
              <a:off x="0" y="0"/>
              <a:ext cx="2890775" cy="1401066"/>
            </a:xfrm>
            <a:custGeom>
              <a:avLst/>
              <a:gdLst/>
              <a:ahLst/>
              <a:cxnLst/>
              <a:rect l="l" t="t" r="r" b="b"/>
              <a:pathLst>
                <a:path w="2890775" h="1401066" extrusionOk="0">
                  <a:moveTo>
                    <a:pt x="35973" y="0"/>
                  </a:moveTo>
                  <a:lnTo>
                    <a:pt x="2854801" y="0"/>
                  </a:lnTo>
                  <a:cubicBezTo>
                    <a:pt x="2874669" y="0"/>
                    <a:pt x="2890775" y="16106"/>
                    <a:pt x="2890775" y="35973"/>
                  </a:cubicBezTo>
                  <a:lnTo>
                    <a:pt x="2890775" y="1365092"/>
                  </a:lnTo>
                  <a:cubicBezTo>
                    <a:pt x="2890775" y="1384960"/>
                    <a:pt x="2874669" y="1401066"/>
                    <a:pt x="2854801" y="1401066"/>
                  </a:cubicBezTo>
                  <a:lnTo>
                    <a:pt x="35973" y="1401066"/>
                  </a:lnTo>
                  <a:cubicBezTo>
                    <a:pt x="16106" y="1401066"/>
                    <a:pt x="0" y="1384960"/>
                    <a:pt x="0" y="1365092"/>
                  </a:cubicBezTo>
                  <a:lnTo>
                    <a:pt x="0" y="35973"/>
                  </a:lnTo>
                  <a:cubicBezTo>
                    <a:pt x="0" y="16106"/>
                    <a:pt x="16106" y="0"/>
                    <a:pt x="35973" y="0"/>
                  </a:cubicBezTo>
                  <a:close/>
                </a:path>
              </a:pathLst>
            </a:custGeom>
            <a:solidFill>
              <a:srgbClr val="F3F3F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 name="Google Shape;117;p3"/>
            <p:cNvSpPr txBox="1"/>
            <p:nvPr/>
          </p:nvSpPr>
          <p:spPr>
            <a:xfrm>
              <a:off x="0" y="-47625"/>
              <a:ext cx="2890774" cy="1448691"/>
            </a:xfrm>
            <a:prstGeom prst="rect">
              <a:avLst/>
            </a:prstGeom>
            <a:noFill/>
            <a:ln>
              <a:noFill/>
            </a:ln>
          </p:spPr>
          <p:txBody>
            <a:bodyPr spcFirstLastPara="1" wrap="square" lIns="50800" tIns="50800" rIns="50800" bIns="50800" anchor="ctr" anchorCtr="0">
              <a:noAutofit/>
            </a:bodyPr>
            <a:lstStyle/>
            <a:p>
              <a:pPr marL="0" marR="0" lvl="0" indent="0" algn="ctr" rtl="0">
                <a:lnSpc>
                  <a:spcPct val="186666"/>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sp>
        <p:nvSpPr>
          <p:cNvPr id="118" name="Google Shape;118;p3"/>
          <p:cNvSpPr txBox="1"/>
          <p:nvPr/>
        </p:nvSpPr>
        <p:spPr>
          <a:xfrm>
            <a:off x="579965" y="6136110"/>
            <a:ext cx="6320730" cy="1657985"/>
          </a:xfrm>
          <a:prstGeom prst="rect">
            <a:avLst/>
          </a:prstGeom>
          <a:noFill/>
          <a:ln>
            <a:noFill/>
          </a:ln>
        </p:spPr>
        <p:txBody>
          <a:bodyPr spcFirstLastPara="1" wrap="square" lIns="0" tIns="0" rIns="0" bIns="0" anchor="t" anchorCtr="0">
            <a:spAutoFit/>
          </a:bodyPr>
          <a:lstStyle/>
          <a:p>
            <a:pPr marL="0" marR="0" lvl="0" indent="0" algn="ctr" rtl="0">
              <a:lnSpc>
                <a:spcPct val="100000"/>
              </a:lnSpc>
              <a:spcBef>
                <a:spcPts val="0"/>
              </a:spcBef>
              <a:spcAft>
                <a:spcPts val="0"/>
              </a:spcAft>
              <a:buNone/>
            </a:pPr>
            <a:r>
              <a:rPr lang="en-US" sz="6399" b="0" i="0" u="none" strike="noStrike" cap="none">
                <a:solidFill>
                  <a:srgbClr val="FFFFFF"/>
                </a:solidFill>
                <a:latin typeface="Arial"/>
                <a:ea typeface="Arial"/>
                <a:cs typeface="Arial"/>
                <a:sym typeface="Arial"/>
              </a:rPr>
              <a:t> AIM AND OBJECTIVES</a:t>
            </a:r>
            <a:endParaRPr/>
          </a:p>
        </p:txBody>
      </p:sp>
      <p:sp>
        <p:nvSpPr>
          <p:cNvPr id="119" name="Google Shape;119;p3"/>
          <p:cNvSpPr txBox="1"/>
          <p:nvPr/>
        </p:nvSpPr>
        <p:spPr>
          <a:xfrm>
            <a:off x="7099558" y="4972050"/>
            <a:ext cx="10706968" cy="5362575"/>
          </a:xfrm>
          <a:prstGeom prst="rect">
            <a:avLst/>
          </a:prstGeom>
          <a:noFill/>
          <a:ln>
            <a:noFill/>
          </a:ln>
        </p:spPr>
        <p:txBody>
          <a:bodyPr spcFirstLastPara="1" wrap="square" lIns="0" tIns="0" rIns="0" bIns="0" anchor="t" anchorCtr="0">
            <a:spAutoFit/>
          </a:bodyPr>
          <a:lstStyle/>
          <a:p>
            <a:pPr marL="647695" marR="0" lvl="1" indent="-323848" algn="just" rtl="0">
              <a:lnSpc>
                <a:spcPct val="120006"/>
              </a:lnSpc>
              <a:spcBef>
                <a:spcPts val="0"/>
              </a:spcBef>
              <a:spcAft>
                <a:spcPts val="0"/>
              </a:spcAft>
              <a:buClr>
                <a:srgbClr val="0B0A0A"/>
              </a:buClr>
              <a:buSzPts val="2999"/>
              <a:buFont typeface="Arial"/>
              <a:buChar char="•"/>
            </a:pPr>
            <a:r>
              <a:rPr lang="en-US" sz="2999" b="0" i="0" u="none" strike="noStrike" cap="none">
                <a:solidFill>
                  <a:srgbClr val="0B0A0A"/>
                </a:solidFill>
                <a:latin typeface="Arial"/>
                <a:ea typeface="Arial"/>
                <a:cs typeface="Arial"/>
                <a:sym typeface="Arial"/>
              </a:rPr>
              <a:t>This presentation aims to examine remote consultations as a digital innovation in UK health and social care. </a:t>
            </a:r>
            <a:endParaRPr/>
          </a:p>
          <a:p>
            <a:pPr marL="647695" marR="0" lvl="1" indent="-323848" algn="just" rtl="0">
              <a:lnSpc>
                <a:spcPct val="120006"/>
              </a:lnSpc>
              <a:spcBef>
                <a:spcPts val="0"/>
              </a:spcBef>
              <a:spcAft>
                <a:spcPts val="0"/>
              </a:spcAft>
              <a:buClr>
                <a:srgbClr val="0B0A0A"/>
              </a:buClr>
              <a:buSzPts val="2999"/>
              <a:buFont typeface="Arial"/>
              <a:buChar char="•"/>
            </a:pPr>
            <a:r>
              <a:rPr lang="en-US" sz="2999" b="0" i="0" u="none" strike="noStrike" cap="none">
                <a:solidFill>
                  <a:srgbClr val="0B0A0A"/>
                </a:solidFill>
                <a:latin typeface="Arial"/>
                <a:ea typeface="Arial"/>
                <a:cs typeface="Arial"/>
                <a:sym typeface="Arial"/>
              </a:rPr>
              <a:t>The key objectives are to examine NHS implementation of remote consultations.</a:t>
            </a:r>
            <a:endParaRPr/>
          </a:p>
          <a:p>
            <a:pPr marL="647695" marR="0" lvl="1" indent="-323848" algn="just" rtl="0">
              <a:lnSpc>
                <a:spcPct val="120006"/>
              </a:lnSpc>
              <a:spcBef>
                <a:spcPts val="0"/>
              </a:spcBef>
              <a:spcAft>
                <a:spcPts val="0"/>
              </a:spcAft>
              <a:buClr>
                <a:srgbClr val="0B0A0A"/>
              </a:buClr>
              <a:buSzPts val="2999"/>
              <a:buFont typeface="Arial"/>
              <a:buChar char="•"/>
            </a:pPr>
            <a:r>
              <a:rPr lang="en-US" sz="2999" b="0" i="0" u="none" strike="noStrike" cap="none">
                <a:solidFill>
                  <a:srgbClr val="0B0A0A"/>
                </a:solidFill>
                <a:latin typeface="Arial"/>
                <a:ea typeface="Arial"/>
                <a:cs typeface="Arial"/>
                <a:sym typeface="Arial"/>
              </a:rPr>
              <a:t>To assess remote consultations and workforce impacts.</a:t>
            </a:r>
            <a:endParaRPr/>
          </a:p>
          <a:p>
            <a:pPr marL="647695" marR="0" lvl="1" indent="-323848" algn="just" rtl="0">
              <a:lnSpc>
                <a:spcPct val="120006"/>
              </a:lnSpc>
              <a:spcBef>
                <a:spcPts val="0"/>
              </a:spcBef>
              <a:spcAft>
                <a:spcPts val="0"/>
              </a:spcAft>
              <a:buClr>
                <a:srgbClr val="0B0A0A"/>
              </a:buClr>
              <a:buSzPts val="2999"/>
              <a:buFont typeface="Arial"/>
              <a:buChar char="•"/>
            </a:pPr>
            <a:r>
              <a:rPr lang="en-US" sz="2999" b="0" i="0" u="none" strike="noStrike" cap="none">
                <a:solidFill>
                  <a:srgbClr val="0B0A0A"/>
                </a:solidFill>
                <a:latin typeface="Arial"/>
                <a:ea typeface="Arial"/>
                <a:cs typeface="Arial"/>
                <a:sym typeface="Arial"/>
              </a:rPr>
              <a:t>To evaluate service delivery changes by implementing remote consultations.</a:t>
            </a:r>
            <a:endParaRPr/>
          </a:p>
          <a:p>
            <a:pPr marL="647695" marR="0" lvl="1" indent="-323848" algn="just" rtl="0">
              <a:lnSpc>
                <a:spcPct val="120006"/>
              </a:lnSpc>
              <a:spcBef>
                <a:spcPts val="0"/>
              </a:spcBef>
              <a:spcAft>
                <a:spcPts val="0"/>
              </a:spcAft>
              <a:buClr>
                <a:srgbClr val="0B0A0A"/>
              </a:buClr>
              <a:buSzPts val="2999"/>
              <a:buFont typeface="Arial"/>
              <a:buChar char="•"/>
            </a:pPr>
            <a:r>
              <a:rPr lang="en-US" sz="2999" b="0" i="0" u="none" strike="noStrike" cap="none">
                <a:solidFill>
                  <a:srgbClr val="0B0A0A"/>
                </a:solidFill>
                <a:latin typeface="Arial"/>
                <a:ea typeface="Arial"/>
                <a:cs typeface="Arial"/>
                <a:sym typeface="Arial"/>
              </a:rPr>
              <a:t>To explore patient and community outcomes after adopting remote consultations.</a:t>
            </a:r>
            <a:endParaRPr/>
          </a:p>
          <a:p>
            <a:pPr marL="0" marR="0" lvl="0" indent="0" algn="just" rtl="0">
              <a:lnSpc>
                <a:spcPct val="120006"/>
              </a:lnSpc>
              <a:spcBef>
                <a:spcPts val="0"/>
              </a:spcBef>
              <a:spcAft>
                <a:spcPts val="0"/>
              </a:spcAft>
              <a:buNone/>
            </a:pPr>
            <a:endParaRPr sz="2999" b="0" i="0" u="none" strike="noStrike" cap="none">
              <a:solidFill>
                <a:srgbClr val="0B0A0A"/>
              </a:solidFill>
              <a:latin typeface="Arial"/>
              <a:ea typeface="Arial"/>
              <a:cs typeface="Arial"/>
              <a:sym typeface="Arial"/>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00357A"/>
        </a:solidFill>
        <a:effectLst/>
      </p:bgPr>
    </p:bg>
    <p:spTree>
      <p:nvGrpSpPr>
        <p:cNvPr id="1" name="Shape 127"/>
        <p:cNvGrpSpPr/>
        <p:nvPr/>
      </p:nvGrpSpPr>
      <p:grpSpPr>
        <a:xfrm>
          <a:off x="0" y="0"/>
          <a:ext cx="0" cy="0"/>
          <a:chOff x="0" y="0"/>
          <a:chExt cx="0" cy="0"/>
        </a:xfrm>
      </p:grpSpPr>
      <p:sp>
        <p:nvSpPr>
          <p:cNvPr id="128" name="Google Shape;128;p4"/>
          <p:cNvSpPr txBox="1"/>
          <p:nvPr/>
        </p:nvSpPr>
        <p:spPr>
          <a:xfrm>
            <a:off x="0" y="261620"/>
            <a:ext cx="18288000" cy="1657985"/>
          </a:xfrm>
          <a:prstGeom prst="rect">
            <a:avLst/>
          </a:prstGeom>
          <a:noFill/>
          <a:ln>
            <a:noFill/>
          </a:ln>
        </p:spPr>
        <p:txBody>
          <a:bodyPr spcFirstLastPara="1" wrap="square" lIns="0" tIns="0" rIns="0" bIns="0" anchor="t" anchorCtr="0">
            <a:spAutoFit/>
          </a:bodyPr>
          <a:lstStyle/>
          <a:p>
            <a:pPr marL="0" marR="0" lvl="0" indent="0" algn="ctr" rtl="0">
              <a:lnSpc>
                <a:spcPct val="100000"/>
              </a:lnSpc>
              <a:spcBef>
                <a:spcPts val="0"/>
              </a:spcBef>
              <a:spcAft>
                <a:spcPts val="0"/>
              </a:spcAft>
              <a:buNone/>
            </a:pPr>
            <a:r>
              <a:rPr lang="en-US" sz="6399" b="1" i="0" u="none" strike="noStrike" cap="none">
                <a:solidFill>
                  <a:srgbClr val="FFFFFF"/>
                </a:solidFill>
                <a:latin typeface="Arial"/>
                <a:ea typeface="Arial"/>
                <a:cs typeface="Arial"/>
                <a:sym typeface="Arial"/>
              </a:rPr>
              <a:t>CONTEXT ON REMOTE CONSULTATIONS AND ITS BENEFITS </a:t>
            </a:r>
            <a:endParaRPr/>
          </a:p>
        </p:txBody>
      </p:sp>
      <p:sp>
        <p:nvSpPr>
          <p:cNvPr id="129" name="Google Shape;129;p4"/>
          <p:cNvSpPr txBox="1"/>
          <p:nvPr/>
        </p:nvSpPr>
        <p:spPr>
          <a:xfrm>
            <a:off x="0" y="2376008"/>
            <a:ext cx="18288000" cy="2667760"/>
          </a:xfrm>
          <a:prstGeom prst="rect">
            <a:avLst/>
          </a:prstGeom>
          <a:noFill/>
          <a:ln>
            <a:noFill/>
          </a:ln>
        </p:spPr>
        <p:txBody>
          <a:bodyPr spcFirstLastPara="1" wrap="square" lIns="0" tIns="0" rIns="0" bIns="0" anchor="t" anchorCtr="0">
            <a:spAutoFit/>
          </a:bodyPr>
          <a:lstStyle/>
          <a:p>
            <a:pPr marL="777255" marR="0" lvl="1" indent="-388627" algn="just" rtl="0">
              <a:lnSpc>
                <a:spcPct val="149000"/>
              </a:lnSpc>
              <a:spcBef>
                <a:spcPts val="0"/>
              </a:spcBef>
              <a:spcAft>
                <a:spcPts val="0"/>
              </a:spcAft>
              <a:buClr>
                <a:srgbClr val="FFFFFF"/>
              </a:buClr>
              <a:buSzPts val="3600"/>
              <a:buFont typeface="Arial"/>
              <a:buChar char="•"/>
            </a:pPr>
            <a:r>
              <a:rPr lang="en-US" sz="3600" b="0" i="0" u="none" strike="noStrike" cap="none">
                <a:solidFill>
                  <a:srgbClr val="FFFFFF"/>
                </a:solidFill>
                <a:latin typeface="Arial"/>
                <a:ea typeface="Arial"/>
                <a:cs typeface="Arial"/>
                <a:sym typeface="Arial"/>
              </a:rPr>
              <a:t>Through remote consultations, without travelling to healthcare facilities patients receive care (Chaloner et al., 2025).</a:t>
            </a:r>
            <a:endParaRPr/>
          </a:p>
          <a:p>
            <a:pPr marL="777255" marR="0" lvl="1" indent="-388627" algn="just" rtl="0">
              <a:lnSpc>
                <a:spcPct val="149000"/>
              </a:lnSpc>
              <a:spcBef>
                <a:spcPts val="0"/>
              </a:spcBef>
              <a:spcAft>
                <a:spcPts val="0"/>
              </a:spcAft>
              <a:buClr>
                <a:srgbClr val="FFFFFF"/>
              </a:buClr>
              <a:buSzPts val="3600"/>
              <a:buFont typeface="Arial"/>
              <a:buChar char="•"/>
            </a:pPr>
            <a:r>
              <a:rPr lang="en-US" sz="3600" b="0" i="0" u="none" strike="noStrike" cap="none">
                <a:solidFill>
                  <a:srgbClr val="FFFFFF"/>
                </a:solidFill>
                <a:latin typeface="Arial"/>
                <a:ea typeface="Arial"/>
                <a:cs typeface="Arial"/>
                <a:sym typeface="Arial"/>
              </a:rPr>
              <a:t>Remote consultations help healthcare professionals to maintain contact with patients more efficiently. </a:t>
            </a:r>
            <a:endParaRPr/>
          </a:p>
        </p:txBody>
      </p:sp>
      <p:sp>
        <p:nvSpPr>
          <p:cNvPr id="130" name="Google Shape;130;p4"/>
          <p:cNvSpPr txBox="1"/>
          <p:nvPr/>
        </p:nvSpPr>
        <p:spPr>
          <a:xfrm>
            <a:off x="5915698" y="9588500"/>
            <a:ext cx="8768700" cy="492600"/>
          </a:xfrm>
          <a:prstGeom prst="rect">
            <a:avLst/>
          </a:prstGeom>
          <a:noFill/>
          <a:ln>
            <a:noFill/>
          </a:ln>
        </p:spPr>
        <p:txBody>
          <a:bodyPr spcFirstLastPara="1" wrap="square" lIns="0" tIns="0" rIns="0" bIns="0" anchor="t" anchorCtr="0">
            <a:spAutoFit/>
          </a:bodyPr>
          <a:lstStyle/>
          <a:p>
            <a:pPr marL="0" marR="0" lvl="0" indent="0" algn="ctr" rtl="0">
              <a:lnSpc>
                <a:spcPct val="100000"/>
              </a:lnSpc>
              <a:spcBef>
                <a:spcPts val="0"/>
              </a:spcBef>
              <a:spcAft>
                <a:spcPts val="0"/>
              </a:spcAft>
              <a:buNone/>
            </a:pPr>
            <a:r>
              <a:rPr lang="en-US" sz="3200" b="1" i="1" u="none" strike="noStrike" cap="none">
                <a:solidFill>
                  <a:srgbClr val="FFFFFF"/>
                </a:solidFill>
                <a:latin typeface="Arial"/>
                <a:ea typeface="Arial"/>
                <a:cs typeface="Arial"/>
                <a:sym typeface="Arial"/>
              </a:rPr>
              <a:t>Table: Remote consultation in the NHS</a:t>
            </a:r>
            <a:endParaRPr/>
          </a:p>
        </p:txBody>
      </p:sp>
      <p:graphicFrame>
        <p:nvGraphicFramePr>
          <p:cNvPr id="131" name="Google Shape;131;p4"/>
          <p:cNvGraphicFramePr/>
          <p:nvPr/>
        </p:nvGraphicFramePr>
        <p:xfrm>
          <a:off x="5486400" y="5505726"/>
          <a:ext cx="3000000" cy="3000000"/>
        </p:xfrm>
        <a:graphic>
          <a:graphicData uri="http://schemas.openxmlformats.org/drawingml/2006/table">
            <a:tbl>
              <a:tblPr>
                <a:noFill/>
                <a:tableStyleId>{765D8B13-5729-4816-B74A-431B16B14935}</a:tableStyleId>
              </a:tblPr>
              <a:tblGrid>
                <a:gridCol w="3958550">
                  <a:extLst>
                    <a:ext uri="{9D8B030D-6E8A-4147-A177-3AD203B41FA5}">
                      <a16:colId xmlns:a16="http://schemas.microsoft.com/office/drawing/2014/main" val="20000"/>
                    </a:ext>
                  </a:extLst>
                </a:gridCol>
                <a:gridCol w="4499650">
                  <a:extLst>
                    <a:ext uri="{9D8B030D-6E8A-4147-A177-3AD203B41FA5}">
                      <a16:colId xmlns:a16="http://schemas.microsoft.com/office/drawing/2014/main" val="20001"/>
                    </a:ext>
                  </a:extLst>
                </a:gridCol>
              </a:tblGrid>
              <a:tr h="919100">
                <a:tc>
                  <a:txBody>
                    <a:bodyPr/>
                    <a:lstStyle/>
                    <a:p>
                      <a:pPr marL="0" marR="0" lvl="0" indent="0" algn="ctr" rtl="0">
                        <a:spcBef>
                          <a:spcPts val="0"/>
                        </a:spcBef>
                        <a:spcAft>
                          <a:spcPts val="0"/>
                        </a:spcAft>
                        <a:buClr>
                          <a:schemeClr val="lt1"/>
                        </a:buClr>
                        <a:buSzPts val="2800"/>
                        <a:buFont typeface="Arial"/>
                        <a:buNone/>
                      </a:pPr>
                      <a:r>
                        <a:rPr lang="en-US" sz="2800" b="1" i="0" u="none" strike="noStrike" cap="none">
                          <a:solidFill>
                            <a:schemeClr val="lt1"/>
                          </a:solidFill>
                          <a:latin typeface="Arial"/>
                          <a:ea typeface="Arial"/>
                          <a:cs typeface="Arial"/>
                          <a:sym typeface="Arial"/>
                        </a:rPr>
                        <a:t>Consultation Type</a:t>
                      </a:r>
                      <a:endParaRPr sz="2800" u="none" strike="noStrike" cap="none">
                        <a:solidFill>
                          <a:schemeClr val="lt1"/>
                        </a:solidFill>
                      </a:endParaRPr>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ctr" rtl="0">
                        <a:spcBef>
                          <a:spcPts val="0"/>
                        </a:spcBef>
                        <a:spcAft>
                          <a:spcPts val="0"/>
                        </a:spcAft>
                        <a:buClr>
                          <a:schemeClr val="lt1"/>
                        </a:buClr>
                        <a:buSzPts val="2800"/>
                        <a:buFont typeface="Arial"/>
                        <a:buNone/>
                      </a:pPr>
                      <a:r>
                        <a:rPr lang="en-US" sz="2800" b="1" i="0" u="none" strike="noStrike" cap="none">
                          <a:solidFill>
                            <a:schemeClr val="lt1"/>
                          </a:solidFill>
                          <a:latin typeface="Arial"/>
                          <a:ea typeface="Arial"/>
                          <a:cs typeface="Arial"/>
                          <a:sym typeface="Arial"/>
                        </a:rPr>
                        <a:t>Example</a:t>
                      </a:r>
                      <a:endParaRPr sz="2800" u="none" strike="noStrike" cap="none">
                        <a:solidFill>
                          <a:schemeClr val="lt1"/>
                        </a:solidFill>
                      </a:endParaRPr>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extLst>
                  <a:ext uri="{0D108BD9-81ED-4DB2-BD59-A6C34878D82A}">
                    <a16:rowId xmlns:a16="http://schemas.microsoft.com/office/drawing/2014/main" val="10000"/>
                  </a:ext>
                </a:extLst>
              </a:tr>
              <a:tr h="919100">
                <a:tc>
                  <a:txBody>
                    <a:bodyPr/>
                    <a:lstStyle/>
                    <a:p>
                      <a:pPr marL="0" marR="0" lvl="0" indent="0" algn="just" rtl="0">
                        <a:spcBef>
                          <a:spcPts val="0"/>
                        </a:spcBef>
                        <a:spcAft>
                          <a:spcPts val="0"/>
                        </a:spcAft>
                        <a:buClr>
                          <a:schemeClr val="lt1"/>
                        </a:buClr>
                        <a:buSzPts val="2800"/>
                        <a:buFont typeface="Arial"/>
                        <a:buNone/>
                      </a:pPr>
                      <a:r>
                        <a:rPr lang="en-US" sz="2800" b="0" i="0" u="none" strike="noStrike" cap="none">
                          <a:solidFill>
                            <a:schemeClr val="lt1"/>
                          </a:solidFill>
                          <a:latin typeface="Arial"/>
                          <a:ea typeface="Arial"/>
                          <a:cs typeface="Arial"/>
                          <a:sym typeface="Arial"/>
                        </a:rPr>
                        <a:t>Telephone</a:t>
                      </a:r>
                      <a:endParaRPr sz="2800" u="none" strike="noStrike" cap="none">
                        <a:solidFill>
                          <a:schemeClr val="lt1"/>
                        </a:solidFill>
                      </a:endParaRPr>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just" rtl="0">
                        <a:spcBef>
                          <a:spcPts val="0"/>
                        </a:spcBef>
                        <a:spcAft>
                          <a:spcPts val="0"/>
                        </a:spcAft>
                        <a:buClr>
                          <a:schemeClr val="lt1"/>
                        </a:buClr>
                        <a:buSzPts val="2800"/>
                        <a:buFont typeface="Arial"/>
                        <a:buNone/>
                      </a:pPr>
                      <a:r>
                        <a:rPr lang="en-US" sz="2800" b="0" i="0" u="none" strike="noStrike" cap="none">
                          <a:solidFill>
                            <a:schemeClr val="lt1"/>
                          </a:solidFill>
                          <a:latin typeface="Arial"/>
                          <a:ea typeface="Arial"/>
                          <a:cs typeface="Arial"/>
                          <a:sym typeface="Arial"/>
                        </a:rPr>
                        <a:t>GP consultations</a:t>
                      </a:r>
                      <a:endParaRPr sz="2800" u="none" strike="noStrike" cap="none">
                        <a:solidFill>
                          <a:schemeClr val="lt1"/>
                        </a:solidFill>
                      </a:endParaRPr>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extLst>
                  <a:ext uri="{0D108BD9-81ED-4DB2-BD59-A6C34878D82A}">
                    <a16:rowId xmlns:a16="http://schemas.microsoft.com/office/drawing/2014/main" val="10001"/>
                  </a:ext>
                </a:extLst>
              </a:tr>
              <a:tr h="919100">
                <a:tc>
                  <a:txBody>
                    <a:bodyPr/>
                    <a:lstStyle/>
                    <a:p>
                      <a:pPr marL="0" marR="0" lvl="0" indent="0" algn="just" rtl="0">
                        <a:spcBef>
                          <a:spcPts val="0"/>
                        </a:spcBef>
                        <a:spcAft>
                          <a:spcPts val="0"/>
                        </a:spcAft>
                        <a:buClr>
                          <a:schemeClr val="lt1"/>
                        </a:buClr>
                        <a:buSzPts val="2800"/>
                        <a:buFont typeface="Arial"/>
                        <a:buNone/>
                      </a:pPr>
                      <a:r>
                        <a:rPr lang="en-US" sz="2800" b="0" i="0" u="none" strike="noStrike" cap="none">
                          <a:solidFill>
                            <a:schemeClr val="lt1"/>
                          </a:solidFill>
                          <a:latin typeface="Arial"/>
                          <a:ea typeface="Arial"/>
                          <a:cs typeface="Arial"/>
                          <a:sym typeface="Arial"/>
                        </a:rPr>
                        <a:t>Video</a:t>
                      </a:r>
                      <a:endParaRPr sz="2800" u="none" strike="noStrike" cap="none">
                        <a:solidFill>
                          <a:schemeClr val="lt1"/>
                        </a:solidFill>
                      </a:endParaRPr>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just" rtl="0">
                        <a:spcBef>
                          <a:spcPts val="0"/>
                        </a:spcBef>
                        <a:spcAft>
                          <a:spcPts val="0"/>
                        </a:spcAft>
                        <a:buClr>
                          <a:schemeClr val="lt1"/>
                        </a:buClr>
                        <a:buSzPts val="2800"/>
                        <a:buFont typeface="Arial"/>
                        <a:buNone/>
                      </a:pPr>
                      <a:r>
                        <a:rPr lang="en-US" sz="2800" b="0" i="0" u="none" strike="noStrike" cap="none">
                          <a:solidFill>
                            <a:schemeClr val="lt1"/>
                          </a:solidFill>
                          <a:latin typeface="Arial"/>
                          <a:ea typeface="Arial"/>
                          <a:cs typeface="Arial"/>
                          <a:sym typeface="Arial"/>
                        </a:rPr>
                        <a:t>NHS Attend Anywhere</a:t>
                      </a:r>
                      <a:endParaRPr sz="2800" u="none" strike="noStrike" cap="none">
                        <a:solidFill>
                          <a:schemeClr val="lt1"/>
                        </a:solidFill>
                      </a:endParaRPr>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extLst>
                  <a:ext uri="{0D108BD9-81ED-4DB2-BD59-A6C34878D82A}">
                    <a16:rowId xmlns:a16="http://schemas.microsoft.com/office/drawing/2014/main" val="10002"/>
                  </a:ext>
                </a:extLst>
              </a:tr>
              <a:tr h="919100">
                <a:tc>
                  <a:txBody>
                    <a:bodyPr/>
                    <a:lstStyle/>
                    <a:p>
                      <a:pPr marL="0" marR="0" lvl="0" indent="0" algn="just" rtl="0">
                        <a:spcBef>
                          <a:spcPts val="0"/>
                        </a:spcBef>
                        <a:spcAft>
                          <a:spcPts val="0"/>
                        </a:spcAft>
                        <a:buClr>
                          <a:schemeClr val="lt1"/>
                        </a:buClr>
                        <a:buSzPts val="2800"/>
                        <a:buFont typeface="Arial"/>
                        <a:buNone/>
                      </a:pPr>
                      <a:r>
                        <a:rPr lang="en-US" sz="2800" b="0" i="0" u="none" strike="noStrike" cap="none">
                          <a:solidFill>
                            <a:schemeClr val="lt1"/>
                          </a:solidFill>
                          <a:latin typeface="Arial"/>
                          <a:ea typeface="Arial"/>
                          <a:cs typeface="Arial"/>
                          <a:sym typeface="Arial"/>
                        </a:rPr>
                        <a:t>Follow-up Reviews</a:t>
                      </a:r>
                      <a:endParaRPr sz="2800" u="none" strike="noStrike" cap="none">
                        <a:solidFill>
                          <a:schemeClr val="lt1"/>
                        </a:solidFill>
                      </a:endParaRPr>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just" rtl="0">
                        <a:spcBef>
                          <a:spcPts val="0"/>
                        </a:spcBef>
                        <a:spcAft>
                          <a:spcPts val="0"/>
                        </a:spcAft>
                        <a:buClr>
                          <a:schemeClr val="lt1"/>
                        </a:buClr>
                        <a:buSzPts val="2800"/>
                        <a:buFont typeface="Arial"/>
                        <a:buNone/>
                      </a:pPr>
                      <a:r>
                        <a:rPr lang="en-US" sz="2800" b="0" i="0" u="none" strike="noStrike" cap="none">
                          <a:solidFill>
                            <a:schemeClr val="lt1"/>
                          </a:solidFill>
                          <a:latin typeface="Arial"/>
                          <a:ea typeface="Arial"/>
                          <a:cs typeface="Arial"/>
                          <a:sym typeface="Arial"/>
                        </a:rPr>
                        <a:t>Long-term condition monitoring</a:t>
                      </a:r>
                      <a:endParaRPr sz="2800" u="none" strike="noStrike" cap="none">
                        <a:solidFill>
                          <a:schemeClr val="lt1"/>
                        </a:solidFill>
                      </a:endParaRPr>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extLst>
                  <a:ext uri="{0D108BD9-81ED-4DB2-BD59-A6C34878D82A}">
                    <a16:rowId xmlns:a16="http://schemas.microsoft.com/office/drawing/2014/main" val="10003"/>
                  </a:ext>
                </a:extLst>
              </a:tr>
            </a:tbl>
          </a:graphicData>
        </a:graphic>
      </p:graphicFrame>
      <p:sp>
        <p:nvSpPr>
          <p:cNvPr id="132" name="Google Shape;132;p4"/>
          <p:cNvSpPr/>
          <p:nvPr/>
        </p:nvSpPr>
        <p:spPr>
          <a:xfrm>
            <a:off x="5485764" y="5889680"/>
            <a:ext cx="34174545" cy="553998"/>
          </a:xfrm>
          <a:prstGeom prst="rect">
            <a:avLst/>
          </a:prstGeom>
          <a:noFill/>
          <a:ln>
            <a:noFill/>
          </a:ln>
        </p:spPr>
        <p:txBody>
          <a:bodyPr spcFirstLastPara="1" wrap="square" lIns="91425" tIns="0" rIns="91425" bIns="0" anchor="ctr" anchorCtr="0">
            <a:spAutoFit/>
          </a:bodyPr>
          <a:lstStyle/>
          <a:p>
            <a:pPr marL="0" marR="0" lvl="0" indent="0" algn="l" rtl="0">
              <a:lnSpc>
                <a:spcPct val="100000"/>
              </a:lnSpc>
              <a:spcBef>
                <a:spcPts val="0"/>
              </a:spcBef>
              <a:spcAft>
                <a:spcPts val="0"/>
              </a:spcAft>
              <a:buClr>
                <a:schemeClr val="dk1"/>
              </a:buClr>
              <a:buSzPts val="1800"/>
              <a:buFont typeface="Calibri"/>
              <a:buNone/>
            </a:pPr>
            <a:endParaRPr sz="1800" b="0" i="0" u="none" strike="noStrike" cap="none">
              <a:solidFill>
                <a:schemeClr val="dk1"/>
              </a:solidFill>
              <a:latin typeface="Arial"/>
              <a:ea typeface="Arial"/>
              <a:cs typeface="Arial"/>
              <a:sym typeface="Arial"/>
            </a:endParaRPr>
          </a:p>
          <a:p>
            <a:pPr marL="0" marR="0" lvl="0" indent="0" algn="l" rtl="0">
              <a:lnSpc>
                <a:spcPct val="100000"/>
              </a:lnSpc>
              <a:spcBef>
                <a:spcPts val="0"/>
              </a:spcBef>
              <a:spcAft>
                <a:spcPts val="0"/>
              </a:spcAft>
              <a:buClr>
                <a:schemeClr val="dk1"/>
              </a:buClr>
              <a:buSzPts val="1800"/>
              <a:buFont typeface="Calibri"/>
              <a:buNone/>
            </a:pPr>
            <a:endParaRPr sz="1800" b="0" i="0" u="none" strike="noStrike" cap="none">
              <a:solidFill>
                <a:schemeClr val="dk1"/>
              </a:solidFill>
              <a:latin typeface="Arial"/>
              <a:ea typeface="Arial"/>
              <a:cs typeface="Arial"/>
              <a:sym typeface="Arial"/>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00357A"/>
        </a:solidFill>
        <a:effectLst/>
      </p:bgPr>
    </p:bg>
    <p:spTree>
      <p:nvGrpSpPr>
        <p:cNvPr id="1" name="Shape 140"/>
        <p:cNvGrpSpPr/>
        <p:nvPr/>
      </p:nvGrpSpPr>
      <p:grpSpPr>
        <a:xfrm>
          <a:off x="0" y="0"/>
          <a:ext cx="0" cy="0"/>
          <a:chOff x="0" y="0"/>
          <a:chExt cx="0" cy="0"/>
        </a:xfrm>
      </p:grpSpPr>
      <p:sp>
        <p:nvSpPr>
          <p:cNvPr id="141" name="Google Shape;141;p5"/>
          <p:cNvSpPr/>
          <p:nvPr/>
        </p:nvSpPr>
        <p:spPr>
          <a:xfrm>
            <a:off x="9144000" y="1711960"/>
            <a:ext cx="9144000" cy="6596096"/>
          </a:xfrm>
          <a:custGeom>
            <a:avLst/>
            <a:gdLst/>
            <a:ahLst/>
            <a:cxnLst/>
            <a:rect l="l" t="t" r="r" b="b"/>
            <a:pathLst>
              <a:path w="9144000" h="6596096" extrusionOk="0">
                <a:moveTo>
                  <a:pt x="0" y="0"/>
                </a:moveTo>
                <a:lnTo>
                  <a:pt x="9144000" y="0"/>
                </a:lnTo>
                <a:lnTo>
                  <a:pt x="9144000" y="6596096"/>
                </a:lnTo>
                <a:lnTo>
                  <a:pt x="0" y="6596096"/>
                </a:lnTo>
                <a:lnTo>
                  <a:pt x="0" y="0"/>
                </a:lnTo>
                <a:close/>
              </a:path>
            </a:pathLst>
          </a:custGeom>
          <a:blipFill rotWithShape="1">
            <a:blip r:embed="rId3">
              <a:alphaModFix/>
            </a:blip>
            <a:stretch>
              <a:fillRect/>
            </a:stretch>
          </a:blipFill>
          <a:ln>
            <a:noFill/>
          </a:ln>
        </p:spPr>
      </p:sp>
      <p:sp>
        <p:nvSpPr>
          <p:cNvPr id="142" name="Google Shape;142;p5"/>
          <p:cNvSpPr txBox="1"/>
          <p:nvPr/>
        </p:nvSpPr>
        <p:spPr>
          <a:xfrm>
            <a:off x="1266574" y="388209"/>
            <a:ext cx="15754853" cy="848360"/>
          </a:xfrm>
          <a:prstGeom prst="rect">
            <a:avLst/>
          </a:prstGeom>
          <a:noFill/>
          <a:ln>
            <a:noFill/>
          </a:ln>
        </p:spPr>
        <p:txBody>
          <a:bodyPr spcFirstLastPara="1" wrap="square" lIns="0" tIns="0" rIns="0" bIns="0" anchor="t" anchorCtr="0">
            <a:spAutoFit/>
          </a:bodyPr>
          <a:lstStyle/>
          <a:p>
            <a:pPr marL="0" marR="0" lvl="0" indent="0" algn="ctr" rtl="0">
              <a:lnSpc>
                <a:spcPct val="100000"/>
              </a:lnSpc>
              <a:spcBef>
                <a:spcPts val="0"/>
              </a:spcBef>
              <a:spcAft>
                <a:spcPts val="0"/>
              </a:spcAft>
              <a:buNone/>
            </a:pPr>
            <a:r>
              <a:rPr lang="en-US" sz="6399" b="1" i="0" u="none" strike="noStrike" cap="none">
                <a:solidFill>
                  <a:srgbClr val="FFFFFF"/>
                </a:solidFill>
                <a:latin typeface="Arial"/>
                <a:ea typeface="Arial"/>
                <a:cs typeface="Arial"/>
                <a:sym typeface="Arial"/>
              </a:rPr>
              <a:t>NHS IMPLEMENTATION AND GROWTH</a:t>
            </a:r>
            <a:endParaRPr/>
          </a:p>
        </p:txBody>
      </p:sp>
      <p:sp>
        <p:nvSpPr>
          <p:cNvPr id="143" name="Google Shape;143;p5"/>
          <p:cNvSpPr txBox="1"/>
          <p:nvPr/>
        </p:nvSpPr>
        <p:spPr>
          <a:xfrm>
            <a:off x="0" y="1664335"/>
            <a:ext cx="8882700" cy="8274600"/>
          </a:xfrm>
          <a:prstGeom prst="rect">
            <a:avLst/>
          </a:prstGeom>
          <a:noFill/>
          <a:ln>
            <a:noFill/>
          </a:ln>
        </p:spPr>
        <p:txBody>
          <a:bodyPr spcFirstLastPara="1" wrap="square" lIns="0" tIns="0" rIns="0" bIns="0" anchor="t" anchorCtr="0">
            <a:spAutoFit/>
          </a:bodyPr>
          <a:lstStyle/>
          <a:p>
            <a:pPr marL="647695" marR="0" lvl="1" indent="-317498" algn="just" rtl="0">
              <a:lnSpc>
                <a:spcPct val="209950"/>
              </a:lnSpc>
              <a:spcBef>
                <a:spcPts val="0"/>
              </a:spcBef>
              <a:spcAft>
                <a:spcPts val="0"/>
              </a:spcAft>
              <a:buClr>
                <a:schemeClr val="lt1"/>
              </a:buClr>
              <a:buSzPts val="1900"/>
              <a:buFont typeface="Arial"/>
              <a:buChar char="•"/>
            </a:pPr>
            <a:r>
              <a:rPr lang="en-US" sz="1900" b="0" i="0" u="none" strike="noStrike" cap="none">
                <a:solidFill>
                  <a:schemeClr val="lt1"/>
                </a:solidFill>
                <a:latin typeface="Arial"/>
                <a:ea typeface="Arial"/>
                <a:cs typeface="Arial"/>
                <a:sym typeface="Arial"/>
              </a:rPr>
              <a:t>Digital healthcare is considered as a key priority to the NHS Long Term Plan for improving access and efficiency.</a:t>
            </a:r>
            <a:endParaRPr sz="1300"/>
          </a:p>
          <a:p>
            <a:pPr marL="647695" marR="0" lvl="1" indent="-317498" algn="just" rtl="0">
              <a:lnSpc>
                <a:spcPct val="209950"/>
              </a:lnSpc>
              <a:spcBef>
                <a:spcPts val="0"/>
              </a:spcBef>
              <a:spcAft>
                <a:spcPts val="0"/>
              </a:spcAft>
              <a:buClr>
                <a:schemeClr val="lt1"/>
              </a:buClr>
              <a:buSzPts val="1900"/>
              <a:buFont typeface="Arial"/>
              <a:buChar char="•"/>
            </a:pPr>
            <a:r>
              <a:rPr lang="en-US" sz="1900" b="0" i="0" u="none" strike="noStrike" cap="none">
                <a:solidFill>
                  <a:schemeClr val="lt1"/>
                </a:solidFill>
                <a:latin typeface="Arial"/>
                <a:ea typeface="Arial"/>
                <a:cs typeface="Arial"/>
                <a:sym typeface="Arial"/>
              </a:rPr>
              <a:t>During the COVID-19 Remote consultations expanded rapidly and that became an advantage of maintaining service continuity.</a:t>
            </a:r>
            <a:endParaRPr sz="1300"/>
          </a:p>
          <a:p>
            <a:pPr marL="647695" marR="0" lvl="1" indent="-317498" algn="just" rtl="0">
              <a:lnSpc>
                <a:spcPct val="209950"/>
              </a:lnSpc>
              <a:spcBef>
                <a:spcPts val="0"/>
              </a:spcBef>
              <a:spcAft>
                <a:spcPts val="0"/>
              </a:spcAft>
              <a:buClr>
                <a:srgbClr val="FF0000"/>
              </a:buClr>
              <a:buSzPts val="1900"/>
              <a:buFont typeface="Arial"/>
              <a:buChar char="•"/>
            </a:pPr>
            <a:r>
              <a:rPr lang="en-US" sz="1900" b="0" i="0" u="none" strike="noStrike" cap="none">
                <a:solidFill>
                  <a:srgbClr val="FF0000"/>
                </a:solidFill>
                <a:latin typeface="Arial"/>
                <a:ea typeface="Arial"/>
                <a:cs typeface="Arial"/>
                <a:sym typeface="Arial"/>
              </a:rPr>
              <a:t>During covid approximately 90% of GP consultations were delivered remotely during the pandemic (Murphy et al., 2021).</a:t>
            </a:r>
            <a:endParaRPr sz="1300"/>
          </a:p>
          <a:p>
            <a:pPr marL="647695" marR="0" lvl="1" indent="-317498" algn="just" rtl="0">
              <a:lnSpc>
                <a:spcPct val="209950"/>
              </a:lnSpc>
              <a:spcBef>
                <a:spcPts val="0"/>
              </a:spcBef>
              <a:spcAft>
                <a:spcPts val="0"/>
              </a:spcAft>
              <a:buClr>
                <a:srgbClr val="FF0000"/>
              </a:buClr>
              <a:buSzPts val="1900"/>
              <a:buFont typeface="Arial"/>
              <a:buChar char="•"/>
            </a:pPr>
            <a:r>
              <a:rPr lang="en-US" sz="1900" b="0" i="0" u="none" strike="noStrike" cap="none">
                <a:solidFill>
                  <a:srgbClr val="FF0000"/>
                </a:solidFill>
                <a:latin typeface="Arial"/>
                <a:ea typeface="Arial"/>
                <a:cs typeface="Arial"/>
                <a:sym typeface="Arial"/>
              </a:rPr>
              <a:t>44.5% of all appointments in 2024 were carried out by a GP through a telephone and 19.9% were carried out by nurses (NHS, 2024).</a:t>
            </a:r>
            <a:endParaRPr sz="1300"/>
          </a:p>
          <a:p>
            <a:pPr marL="647695" marR="0" lvl="1" indent="-317498" algn="just" rtl="0">
              <a:lnSpc>
                <a:spcPct val="209950"/>
              </a:lnSpc>
              <a:spcBef>
                <a:spcPts val="0"/>
              </a:spcBef>
              <a:spcAft>
                <a:spcPts val="0"/>
              </a:spcAft>
              <a:buClr>
                <a:srgbClr val="FF0000"/>
              </a:buClr>
              <a:buSzPts val="1900"/>
              <a:buFont typeface="Arial"/>
              <a:buChar char="•"/>
            </a:pPr>
            <a:r>
              <a:rPr lang="en-US" sz="1900" b="0" i="0" u="none" strike="noStrike" cap="none">
                <a:solidFill>
                  <a:srgbClr val="FF0000"/>
                </a:solidFill>
                <a:latin typeface="Arial"/>
                <a:ea typeface="Arial"/>
                <a:cs typeface="Arial"/>
                <a:sym typeface="Arial"/>
              </a:rPr>
              <a:t>NHS (2025), indicates that 4.4 million online consultation requests were submitted to NHS GPs in 2024 which increases and becomes 6.5 million in 2025. The telehealth market in the UK is expected to reach a projected revenue of $9,563.0 million by 2033 with a CAGR of 9.2% from 2026 to 2033 </a:t>
            </a:r>
            <a:endParaRPr sz="1900" b="0" i="0" u="none" strike="noStrike" cap="none">
              <a:solidFill>
                <a:srgbClr val="FF0000"/>
              </a:solidFill>
              <a:latin typeface="Arial"/>
              <a:ea typeface="Arial"/>
              <a:cs typeface="Arial"/>
              <a:sym typeface="Arial"/>
            </a:endParaRPr>
          </a:p>
          <a:p>
            <a:pPr marL="647695" marR="0" lvl="1" indent="-317498" algn="just" rtl="0">
              <a:lnSpc>
                <a:spcPct val="209950"/>
              </a:lnSpc>
              <a:spcBef>
                <a:spcPts val="0"/>
              </a:spcBef>
              <a:spcAft>
                <a:spcPts val="0"/>
              </a:spcAft>
              <a:buClr>
                <a:schemeClr val="lt1"/>
              </a:buClr>
              <a:buSzPts val="1900"/>
              <a:buFont typeface="Arial"/>
              <a:buChar char="•"/>
            </a:pPr>
            <a:r>
              <a:rPr lang="en-US" sz="1900" b="0" i="0" u="none" strike="noStrike" cap="none">
                <a:solidFill>
                  <a:schemeClr val="lt1"/>
                </a:solidFill>
                <a:latin typeface="Arial"/>
                <a:ea typeface="Arial"/>
                <a:cs typeface="Arial"/>
                <a:sym typeface="Arial"/>
              </a:rPr>
              <a:t>Consultations by telephone, video or electronic interaction are still part of NHS services.</a:t>
            </a:r>
            <a:endParaRPr sz="1300"/>
          </a:p>
        </p:txBody>
      </p:sp>
      <p:sp>
        <p:nvSpPr>
          <p:cNvPr id="144" name="Google Shape;144;p5"/>
          <p:cNvSpPr txBox="1"/>
          <p:nvPr/>
        </p:nvSpPr>
        <p:spPr>
          <a:xfrm>
            <a:off x="9144000" y="8540862"/>
            <a:ext cx="9127597" cy="601346"/>
          </a:xfrm>
          <a:prstGeom prst="rect">
            <a:avLst/>
          </a:prstGeom>
          <a:noFill/>
          <a:ln>
            <a:noFill/>
          </a:ln>
        </p:spPr>
        <p:txBody>
          <a:bodyPr spcFirstLastPara="1" wrap="square" lIns="0" tIns="0" rIns="0" bIns="0" anchor="t" anchorCtr="0">
            <a:spAutoFit/>
          </a:bodyPr>
          <a:lstStyle/>
          <a:p>
            <a:pPr marL="0" marR="0" lvl="0" indent="0" algn="ctr" rtl="0">
              <a:lnSpc>
                <a:spcPct val="100000"/>
              </a:lnSpc>
              <a:spcBef>
                <a:spcPts val="0"/>
              </a:spcBef>
              <a:spcAft>
                <a:spcPts val="0"/>
              </a:spcAft>
              <a:buNone/>
            </a:pPr>
            <a:r>
              <a:rPr lang="en-US" sz="2300" b="1" i="1" u="none" strike="noStrike" cap="none">
                <a:solidFill>
                  <a:srgbClr val="FFFFFF"/>
                </a:solidFill>
                <a:latin typeface="Arial"/>
                <a:ea typeface="Arial"/>
                <a:cs typeface="Arial"/>
                <a:sym typeface="Arial"/>
              </a:rPr>
              <a:t>Figure: Factors influences remote consultation in the NHS</a:t>
            </a:r>
            <a:endParaRPr/>
          </a:p>
          <a:p>
            <a:pPr marL="0" marR="0" lvl="0" indent="0" algn="ctr" rtl="0">
              <a:lnSpc>
                <a:spcPct val="100000"/>
              </a:lnSpc>
              <a:spcBef>
                <a:spcPts val="0"/>
              </a:spcBef>
              <a:spcAft>
                <a:spcPts val="0"/>
              </a:spcAft>
              <a:buNone/>
            </a:pPr>
            <a:r>
              <a:rPr lang="en-US" sz="2300" b="0" i="0" u="none" strike="noStrike" cap="none">
                <a:solidFill>
                  <a:srgbClr val="FFFFFF"/>
                </a:solidFill>
                <a:latin typeface="Arial"/>
                <a:ea typeface="Arial"/>
                <a:cs typeface="Arial"/>
                <a:sym typeface="Arial"/>
              </a:rPr>
              <a:t>(Source: NHS England, 2023) </a:t>
            </a:r>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00357A"/>
        </a:solidFill>
        <a:effectLst/>
      </p:bgPr>
    </p:bg>
    <p:spTree>
      <p:nvGrpSpPr>
        <p:cNvPr id="1" name="Shape 152"/>
        <p:cNvGrpSpPr/>
        <p:nvPr/>
      </p:nvGrpSpPr>
      <p:grpSpPr>
        <a:xfrm>
          <a:off x="0" y="0"/>
          <a:ext cx="0" cy="0"/>
          <a:chOff x="0" y="0"/>
          <a:chExt cx="0" cy="0"/>
        </a:xfrm>
      </p:grpSpPr>
      <p:sp>
        <p:nvSpPr>
          <p:cNvPr id="153" name="Google Shape;153;p6"/>
          <p:cNvSpPr txBox="1"/>
          <p:nvPr/>
        </p:nvSpPr>
        <p:spPr>
          <a:xfrm>
            <a:off x="0" y="1320613"/>
            <a:ext cx="8247294" cy="8645526"/>
          </a:xfrm>
          <a:prstGeom prst="rect">
            <a:avLst/>
          </a:prstGeom>
          <a:noFill/>
          <a:ln>
            <a:noFill/>
          </a:ln>
        </p:spPr>
        <p:txBody>
          <a:bodyPr spcFirstLastPara="1" wrap="square" lIns="0" tIns="0" rIns="0" bIns="0" anchor="t" anchorCtr="0">
            <a:spAutoFit/>
          </a:bodyPr>
          <a:lstStyle/>
          <a:p>
            <a:pPr marL="755646" marR="0" lvl="1" indent="-377823" algn="just" rtl="0">
              <a:lnSpc>
                <a:spcPct val="140011"/>
              </a:lnSpc>
              <a:spcBef>
                <a:spcPts val="0"/>
              </a:spcBef>
              <a:spcAft>
                <a:spcPts val="0"/>
              </a:spcAft>
              <a:buClr>
                <a:srgbClr val="FFFFFF"/>
              </a:buClr>
              <a:buSzPts val="3499"/>
              <a:buFont typeface="Arial"/>
              <a:buChar char="•"/>
            </a:pPr>
            <a:r>
              <a:rPr lang="en-US" sz="3499" b="0" i="0" u="none" strike="noStrike" cap="none">
                <a:solidFill>
                  <a:srgbClr val="FFFFFF"/>
                </a:solidFill>
                <a:latin typeface="Arial"/>
                <a:ea typeface="Arial"/>
                <a:cs typeface="Arial"/>
                <a:sym typeface="Arial"/>
              </a:rPr>
              <a:t>Through the help of remote consultations, healthcare professionals provide care from different locations.</a:t>
            </a:r>
            <a:endParaRPr/>
          </a:p>
          <a:p>
            <a:pPr marL="755646" marR="0" lvl="1" indent="-377823" algn="just" rtl="0">
              <a:lnSpc>
                <a:spcPct val="140011"/>
              </a:lnSpc>
              <a:spcBef>
                <a:spcPts val="0"/>
              </a:spcBef>
              <a:spcAft>
                <a:spcPts val="0"/>
              </a:spcAft>
              <a:buClr>
                <a:srgbClr val="FFFFFF"/>
              </a:buClr>
              <a:buSzPts val="3499"/>
              <a:buFont typeface="Arial"/>
              <a:buChar char="•"/>
            </a:pPr>
            <a:r>
              <a:rPr lang="en-US" sz="3499" b="0" i="0" u="none" strike="noStrike" cap="none">
                <a:solidFill>
                  <a:srgbClr val="FFFFFF"/>
                </a:solidFill>
                <a:latin typeface="Arial"/>
                <a:ea typeface="Arial"/>
                <a:cs typeface="Arial"/>
                <a:sym typeface="Arial"/>
              </a:rPr>
              <a:t>For the community-based staff, effective digital technologies reduce unnecessary travel.</a:t>
            </a:r>
            <a:endParaRPr/>
          </a:p>
          <a:p>
            <a:pPr marL="755646" marR="0" lvl="1" indent="-377823" algn="just" rtl="0">
              <a:lnSpc>
                <a:spcPct val="140011"/>
              </a:lnSpc>
              <a:spcBef>
                <a:spcPts val="0"/>
              </a:spcBef>
              <a:spcAft>
                <a:spcPts val="0"/>
              </a:spcAft>
              <a:buClr>
                <a:srgbClr val="FFFFFF"/>
              </a:buClr>
              <a:buSzPts val="3499"/>
              <a:buFont typeface="Arial"/>
              <a:buChar char="•"/>
            </a:pPr>
            <a:r>
              <a:rPr lang="en-US" sz="3499" b="0" i="0" u="none" strike="noStrike" cap="none">
                <a:solidFill>
                  <a:srgbClr val="FFFFFF"/>
                </a:solidFill>
                <a:latin typeface="Arial"/>
                <a:ea typeface="Arial"/>
                <a:cs typeface="Arial"/>
                <a:sym typeface="Arial"/>
              </a:rPr>
              <a:t>Through the help of virtual communication and digital systems, healthcare professionals have developed competencies (Longhini, Rossettini and Palese, 2022).</a:t>
            </a:r>
            <a:endParaRPr/>
          </a:p>
          <a:p>
            <a:pPr marL="755646" marR="0" lvl="1" indent="-377823" algn="just" rtl="0">
              <a:lnSpc>
                <a:spcPct val="140011"/>
              </a:lnSpc>
              <a:spcBef>
                <a:spcPts val="0"/>
              </a:spcBef>
              <a:spcAft>
                <a:spcPts val="0"/>
              </a:spcAft>
              <a:buClr>
                <a:srgbClr val="FFFFFF"/>
              </a:buClr>
              <a:buSzPts val="3499"/>
              <a:buFont typeface="Arial"/>
              <a:buChar char="•"/>
            </a:pPr>
            <a:r>
              <a:rPr lang="en-US" sz="3499" b="0" i="0" u="none" strike="noStrike" cap="none">
                <a:solidFill>
                  <a:srgbClr val="FFFFFF"/>
                </a:solidFill>
                <a:latin typeface="Arial"/>
                <a:ea typeface="Arial"/>
                <a:cs typeface="Arial"/>
                <a:sym typeface="Arial"/>
              </a:rPr>
              <a:t>Within the healthcare services, new digital support and administrative roles have emerged.</a:t>
            </a:r>
            <a:endParaRPr/>
          </a:p>
        </p:txBody>
      </p:sp>
      <p:sp>
        <p:nvSpPr>
          <p:cNvPr id="154" name="Google Shape;154;p6"/>
          <p:cNvSpPr/>
          <p:nvPr/>
        </p:nvSpPr>
        <p:spPr>
          <a:xfrm>
            <a:off x="8486353" y="1489758"/>
            <a:ext cx="9801647" cy="7351236"/>
          </a:xfrm>
          <a:custGeom>
            <a:avLst/>
            <a:gdLst/>
            <a:ahLst/>
            <a:cxnLst/>
            <a:rect l="l" t="t" r="r" b="b"/>
            <a:pathLst>
              <a:path w="9801647" h="7351236" extrusionOk="0">
                <a:moveTo>
                  <a:pt x="0" y="0"/>
                </a:moveTo>
                <a:lnTo>
                  <a:pt x="9801647" y="0"/>
                </a:lnTo>
                <a:lnTo>
                  <a:pt x="9801647" y="7351236"/>
                </a:lnTo>
                <a:lnTo>
                  <a:pt x="0" y="7351236"/>
                </a:lnTo>
                <a:lnTo>
                  <a:pt x="0" y="0"/>
                </a:lnTo>
                <a:close/>
              </a:path>
            </a:pathLst>
          </a:custGeom>
          <a:blipFill rotWithShape="1">
            <a:blip r:embed="rId3">
              <a:alphaModFix/>
            </a:blip>
            <a:stretch>
              <a:fillRect/>
            </a:stretch>
          </a:blipFill>
          <a:ln>
            <a:noFill/>
          </a:ln>
        </p:spPr>
      </p:sp>
      <p:sp>
        <p:nvSpPr>
          <p:cNvPr id="155" name="Google Shape;155;p6"/>
          <p:cNvSpPr txBox="1"/>
          <p:nvPr/>
        </p:nvSpPr>
        <p:spPr>
          <a:xfrm>
            <a:off x="1600200" y="180340"/>
            <a:ext cx="14253032" cy="861711"/>
          </a:xfrm>
          <a:prstGeom prst="rect">
            <a:avLst/>
          </a:prstGeom>
          <a:noFill/>
          <a:ln>
            <a:noFill/>
          </a:ln>
        </p:spPr>
        <p:txBody>
          <a:bodyPr spcFirstLastPara="1" wrap="square" lIns="0" tIns="0" rIns="0" bIns="0" anchor="t" anchorCtr="0">
            <a:spAutoFit/>
          </a:bodyPr>
          <a:lstStyle/>
          <a:p>
            <a:pPr marL="0" marR="0" lvl="0" indent="0" algn="ctr" rtl="0">
              <a:lnSpc>
                <a:spcPct val="100000"/>
              </a:lnSpc>
              <a:spcBef>
                <a:spcPts val="0"/>
              </a:spcBef>
              <a:spcAft>
                <a:spcPts val="0"/>
              </a:spcAft>
              <a:buNone/>
            </a:pPr>
            <a:r>
              <a:rPr lang="en-US" sz="6399" b="1" i="0" u="none" strike="noStrike" cap="none">
                <a:solidFill>
                  <a:srgbClr val="FFFFFF"/>
                </a:solidFill>
                <a:latin typeface="Arial"/>
                <a:ea typeface="Arial"/>
                <a:cs typeface="Arial"/>
                <a:sym typeface="Arial"/>
              </a:rPr>
              <a:t>WORKFORCE - POSITIVE IMPACTS</a:t>
            </a:r>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00357A"/>
        </a:solidFill>
        <a:effectLst/>
      </p:bgPr>
    </p:bg>
    <p:spTree>
      <p:nvGrpSpPr>
        <p:cNvPr id="1" name="Shape 163"/>
        <p:cNvGrpSpPr/>
        <p:nvPr/>
      </p:nvGrpSpPr>
      <p:grpSpPr>
        <a:xfrm>
          <a:off x="0" y="0"/>
          <a:ext cx="0" cy="0"/>
          <a:chOff x="0" y="0"/>
          <a:chExt cx="0" cy="0"/>
        </a:xfrm>
      </p:grpSpPr>
      <p:sp>
        <p:nvSpPr>
          <p:cNvPr id="164" name="Google Shape;164;p7"/>
          <p:cNvSpPr/>
          <p:nvPr/>
        </p:nvSpPr>
        <p:spPr>
          <a:xfrm>
            <a:off x="224118" y="2589387"/>
            <a:ext cx="9253823" cy="6165360"/>
          </a:xfrm>
          <a:custGeom>
            <a:avLst/>
            <a:gdLst/>
            <a:ahLst/>
            <a:cxnLst/>
            <a:rect l="l" t="t" r="r" b="b"/>
            <a:pathLst>
              <a:path w="9253823" h="6165360" extrusionOk="0">
                <a:moveTo>
                  <a:pt x="0" y="0"/>
                </a:moveTo>
                <a:lnTo>
                  <a:pt x="9253823" y="0"/>
                </a:lnTo>
                <a:lnTo>
                  <a:pt x="9253823" y="6165359"/>
                </a:lnTo>
                <a:lnTo>
                  <a:pt x="0" y="6165359"/>
                </a:lnTo>
                <a:lnTo>
                  <a:pt x="0" y="0"/>
                </a:lnTo>
                <a:close/>
              </a:path>
            </a:pathLst>
          </a:custGeom>
          <a:blipFill rotWithShape="1">
            <a:blip r:embed="rId3">
              <a:alphaModFix/>
            </a:blip>
            <a:stretch>
              <a:fillRect/>
            </a:stretch>
          </a:blipFill>
          <a:ln>
            <a:noFill/>
          </a:ln>
        </p:spPr>
      </p:sp>
      <p:sp>
        <p:nvSpPr>
          <p:cNvPr id="165" name="Google Shape;165;p7"/>
          <p:cNvSpPr txBox="1"/>
          <p:nvPr/>
        </p:nvSpPr>
        <p:spPr>
          <a:xfrm>
            <a:off x="2971800" y="388527"/>
            <a:ext cx="11843147" cy="861711"/>
          </a:xfrm>
          <a:prstGeom prst="rect">
            <a:avLst/>
          </a:prstGeom>
          <a:noFill/>
          <a:ln>
            <a:noFill/>
          </a:ln>
        </p:spPr>
        <p:txBody>
          <a:bodyPr spcFirstLastPara="1" wrap="square" lIns="0" tIns="0" rIns="0" bIns="0" anchor="t" anchorCtr="0">
            <a:spAutoFit/>
          </a:bodyPr>
          <a:lstStyle/>
          <a:p>
            <a:pPr marL="0" marR="0" lvl="0" indent="0" algn="ctr" rtl="0">
              <a:lnSpc>
                <a:spcPct val="100000"/>
              </a:lnSpc>
              <a:spcBef>
                <a:spcPts val="0"/>
              </a:spcBef>
              <a:spcAft>
                <a:spcPts val="0"/>
              </a:spcAft>
              <a:buNone/>
            </a:pPr>
            <a:r>
              <a:rPr lang="en-US" sz="6399" b="1" i="0" u="none" strike="noStrike" cap="none">
                <a:solidFill>
                  <a:srgbClr val="FFFFFF"/>
                </a:solidFill>
                <a:latin typeface="Arial"/>
                <a:ea typeface="Arial"/>
                <a:cs typeface="Arial"/>
                <a:sym typeface="Arial"/>
              </a:rPr>
              <a:t>WORKFORCE - CHALLENGES</a:t>
            </a:r>
            <a:endParaRPr/>
          </a:p>
        </p:txBody>
      </p:sp>
      <p:sp>
        <p:nvSpPr>
          <p:cNvPr id="166" name="Google Shape;166;p7"/>
          <p:cNvSpPr txBox="1"/>
          <p:nvPr/>
        </p:nvSpPr>
        <p:spPr>
          <a:xfrm>
            <a:off x="9144000" y="1980250"/>
            <a:ext cx="8860200" cy="8284200"/>
          </a:xfrm>
          <a:prstGeom prst="rect">
            <a:avLst/>
          </a:prstGeom>
          <a:noFill/>
          <a:ln>
            <a:noFill/>
          </a:ln>
        </p:spPr>
        <p:txBody>
          <a:bodyPr spcFirstLastPara="1" wrap="square" lIns="0" tIns="0" rIns="0" bIns="0" anchor="t" anchorCtr="0">
            <a:spAutoFit/>
          </a:bodyPr>
          <a:lstStyle/>
          <a:p>
            <a:pPr marL="777240" marR="0" lvl="1" indent="-306070" algn="just" rtl="0">
              <a:lnSpc>
                <a:spcPct val="140000"/>
              </a:lnSpc>
              <a:spcBef>
                <a:spcPts val="0"/>
              </a:spcBef>
              <a:spcAft>
                <a:spcPts val="0"/>
              </a:spcAft>
              <a:buClr>
                <a:srgbClr val="FFFFFF"/>
              </a:buClr>
              <a:buSzPts val="2300"/>
              <a:buFont typeface="Arial"/>
              <a:buChar char="•"/>
            </a:pPr>
            <a:r>
              <a:rPr lang="en-US" sz="2300" b="0" i="0" u="none" strike="noStrike" cap="none">
                <a:solidFill>
                  <a:srgbClr val="FFFFFF"/>
                </a:solidFill>
                <a:latin typeface="Arial"/>
                <a:ea typeface="Arial"/>
                <a:cs typeface="Arial"/>
                <a:sym typeface="Arial"/>
              </a:rPr>
              <a:t>Clinicians’ ability to perform physical examinations and observe non-verbal cues can be limited due to Remote consultations.</a:t>
            </a:r>
            <a:endParaRPr sz="2300"/>
          </a:p>
          <a:p>
            <a:pPr marL="777240" marR="0" lvl="1" indent="-306070" algn="just" rtl="0">
              <a:lnSpc>
                <a:spcPct val="140000"/>
              </a:lnSpc>
              <a:spcBef>
                <a:spcPts val="0"/>
              </a:spcBef>
              <a:spcAft>
                <a:spcPts val="0"/>
              </a:spcAft>
              <a:buClr>
                <a:srgbClr val="FFFFFF"/>
              </a:buClr>
              <a:buSzPts val="2300"/>
              <a:buFont typeface="Arial"/>
              <a:buChar char="•"/>
            </a:pPr>
            <a:r>
              <a:rPr lang="en-US" sz="2300" b="0" i="0" u="none" strike="noStrike" cap="none">
                <a:solidFill>
                  <a:srgbClr val="FFFFFF"/>
                </a:solidFill>
                <a:latin typeface="Arial"/>
                <a:ea typeface="Arial"/>
                <a:cs typeface="Arial"/>
                <a:sym typeface="Arial"/>
              </a:rPr>
              <a:t>Effective concerns regarding the suitability of remote consultations for complex conditions is reported by Care Quality Commission (CQC, 2025).</a:t>
            </a:r>
            <a:endParaRPr sz="2300"/>
          </a:p>
          <a:p>
            <a:pPr marL="777240" marR="0" lvl="1" indent="-306070" algn="just" rtl="0">
              <a:lnSpc>
                <a:spcPct val="140000"/>
              </a:lnSpc>
              <a:spcBef>
                <a:spcPts val="0"/>
              </a:spcBef>
              <a:spcAft>
                <a:spcPts val="0"/>
              </a:spcAft>
              <a:buClr>
                <a:srgbClr val="FFFFFF"/>
              </a:buClr>
              <a:buSzPts val="2300"/>
              <a:buFont typeface="Arial"/>
              <a:buChar char="•"/>
            </a:pPr>
            <a:r>
              <a:rPr lang="en-US" sz="2300" b="0" i="0" u="none" strike="noStrike" cap="none">
                <a:solidFill>
                  <a:srgbClr val="FFFFFF"/>
                </a:solidFill>
                <a:latin typeface="Arial"/>
                <a:ea typeface="Arial"/>
                <a:cs typeface="Arial"/>
                <a:sym typeface="Arial"/>
              </a:rPr>
              <a:t>Need for advanced digital training of health care professionals. </a:t>
            </a:r>
            <a:endParaRPr sz="2300">
              <a:solidFill>
                <a:srgbClr val="FFFFFF"/>
              </a:solidFill>
            </a:endParaRPr>
          </a:p>
          <a:p>
            <a:pPr marL="777240" marR="0" lvl="1" indent="-306070" algn="just" rtl="0">
              <a:lnSpc>
                <a:spcPct val="140000"/>
              </a:lnSpc>
              <a:spcBef>
                <a:spcPts val="0"/>
              </a:spcBef>
              <a:spcAft>
                <a:spcPts val="0"/>
              </a:spcAft>
              <a:buClr>
                <a:srgbClr val="FF0000"/>
              </a:buClr>
              <a:buSzPts val="2300"/>
              <a:buFont typeface="Arial"/>
              <a:buChar char="•"/>
            </a:pPr>
            <a:r>
              <a:rPr lang="en-US" sz="2300">
                <a:solidFill>
                  <a:srgbClr val="FF0000"/>
                </a:solidFill>
              </a:rPr>
              <a:t>In the complex cases Remote consultations may increase diagnostic uncertainty </a:t>
            </a:r>
            <a:endParaRPr sz="2300">
              <a:solidFill>
                <a:srgbClr val="FF0000"/>
              </a:solidFill>
            </a:endParaRPr>
          </a:p>
          <a:p>
            <a:pPr marL="777240" marR="0" lvl="1" indent="-306070" algn="just" rtl="0">
              <a:lnSpc>
                <a:spcPct val="140000"/>
              </a:lnSpc>
              <a:spcBef>
                <a:spcPts val="0"/>
              </a:spcBef>
              <a:spcAft>
                <a:spcPts val="0"/>
              </a:spcAft>
              <a:buClr>
                <a:srgbClr val="FF0000"/>
              </a:buClr>
              <a:buSzPts val="2300"/>
              <a:buFont typeface="Arial"/>
              <a:buChar char="•"/>
            </a:pPr>
            <a:r>
              <a:rPr lang="en-US" sz="2300">
                <a:solidFill>
                  <a:srgbClr val="FF0000"/>
                </a:solidFill>
              </a:rPr>
              <a:t>Physical examinations cannot be conducted during remote consultations.</a:t>
            </a:r>
            <a:endParaRPr sz="2300">
              <a:solidFill>
                <a:srgbClr val="FF0000"/>
              </a:solidFill>
            </a:endParaRPr>
          </a:p>
          <a:p>
            <a:pPr marL="777240" marR="0" lvl="1" indent="-306070" algn="just" rtl="0">
              <a:lnSpc>
                <a:spcPct val="140000"/>
              </a:lnSpc>
              <a:spcBef>
                <a:spcPts val="0"/>
              </a:spcBef>
              <a:spcAft>
                <a:spcPts val="0"/>
              </a:spcAft>
              <a:buClr>
                <a:srgbClr val="FF0000"/>
              </a:buClr>
              <a:buSzPts val="2300"/>
              <a:buFont typeface="Arial"/>
              <a:buChar char="•"/>
            </a:pPr>
            <a:r>
              <a:rPr lang="en-US" sz="2300">
                <a:solidFill>
                  <a:srgbClr val="FF0000"/>
                </a:solidFill>
              </a:rPr>
              <a:t>Face-to-face consultations provide richer clinical information.</a:t>
            </a:r>
            <a:endParaRPr sz="2300">
              <a:solidFill>
                <a:srgbClr val="FF0000"/>
              </a:solidFill>
            </a:endParaRPr>
          </a:p>
          <a:p>
            <a:pPr marL="777240" marR="0" lvl="1" indent="-306070" algn="just" rtl="0">
              <a:lnSpc>
                <a:spcPct val="140000"/>
              </a:lnSpc>
              <a:spcBef>
                <a:spcPts val="0"/>
              </a:spcBef>
              <a:spcAft>
                <a:spcPts val="0"/>
              </a:spcAft>
              <a:buClr>
                <a:srgbClr val="FF0000"/>
              </a:buClr>
              <a:buSzPts val="2300"/>
              <a:buFont typeface="Arial"/>
              <a:buChar char="•"/>
            </a:pPr>
            <a:r>
              <a:rPr lang="en-US" sz="2300">
                <a:solidFill>
                  <a:srgbClr val="FF0000"/>
                </a:solidFill>
              </a:rPr>
              <a:t>Non-verbal cues can support more accurate clinical assessments.</a:t>
            </a:r>
            <a:endParaRPr sz="2300">
              <a:solidFill>
                <a:srgbClr val="FF0000"/>
              </a:solidFill>
            </a:endParaRPr>
          </a:p>
          <a:p>
            <a:pPr marL="777240" marR="0" lvl="1" indent="-306070" algn="just" rtl="0">
              <a:lnSpc>
                <a:spcPct val="140000"/>
              </a:lnSpc>
              <a:spcBef>
                <a:spcPts val="0"/>
              </a:spcBef>
              <a:spcAft>
                <a:spcPts val="0"/>
              </a:spcAft>
              <a:buClr>
                <a:srgbClr val="FFFFFF"/>
              </a:buClr>
              <a:buSzPts val="2300"/>
              <a:buFont typeface="Arial"/>
              <a:buChar char="•"/>
            </a:pPr>
            <a:r>
              <a:rPr lang="en-US" sz="2300" b="0" i="0" u="none" strike="noStrike" cap="none">
                <a:solidFill>
                  <a:srgbClr val="FFFFFF"/>
                </a:solidFill>
                <a:latin typeface="Arial"/>
                <a:ea typeface="Arial"/>
                <a:cs typeface="Arial"/>
                <a:sym typeface="Arial"/>
              </a:rPr>
              <a:t>Rising screen-based working can have an impact on workload pressures and digital fatigue.</a:t>
            </a:r>
            <a:endParaRPr sz="230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00357A"/>
        </a:solidFill>
        <a:effectLst/>
      </p:bgPr>
    </p:bg>
    <p:spTree>
      <p:nvGrpSpPr>
        <p:cNvPr id="1" name="Shape 174"/>
        <p:cNvGrpSpPr/>
        <p:nvPr/>
      </p:nvGrpSpPr>
      <p:grpSpPr>
        <a:xfrm>
          <a:off x="0" y="0"/>
          <a:ext cx="0" cy="0"/>
          <a:chOff x="0" y="0"/>
          <a:chExt cx="0" cy="0"/>
        </a:xfrm>
      </p:grpSpPr>
      <p:sp>
        <p:nvSpPr>
          <p:cNvPr id="175" name="Google Shape;175;p8"/>
          <p:cNvSpPr/>
          <p:nvPr/>
        </p:nvSpPr>
        <p:spPr>
          <a:xfrm>
            <a:off x="8552497" y="2411662"/>
            <a:ext cx="9735503" cy="5991079"/>
          </a:xfrm>
          <a:custGeom>
            <a:avLst/>
            <a:gdLst/>
            <a:ahLst/>
            <a:cxnLst/>
            <a:rect l="l" t="t" r="r" b="b"/>
            <a:pathLst>
              <a:path w="9735503" h="5991079" extrusionOk="0">
                <a:moveTo>
                  <a:pt x="0" y="0"/>
                </a:moveTo>
                <a:lnTo>
                  <a:pt x="9735503" y="0"/>
                </a:lnTo>
                <a:lnTo>
                  <a:pt x="9735503" y="5991079"/>
                </a:lnTo>
                <a:lnTo>
                  <a:pt x="0" y="5991079"/>
                </a:lnTo>
                <a:lnTo>
                  <a:pt x="0" y="0"/>
                </a:lnTo>
                <a:close/>
              </a:path>
            </a:pathLst>
          </a:custGeom>
          <a:blipFill rotWithShape="1">
            <a:blip r:embed="rId3">
              <a:alphaModFix/>
            </a:blip>
            <a:stretch>
              <a:fillRect/>
            </a:stretch>
          </a:blipFill>
          <a:ln>
            <a:noFill/>
          </a:ln>
        </p:spPr>
      </p:sp>
      <p:sp>
        <p:nvSpPr>
          <p:cNvPr id="176" name="Google Shape;176;p8"/>
          <p:cNvSpPr txBox="1"/>
          <p:nvPr/>
        </p:nvSpPr>
        <p:spPr>
          <a:xfrm>
            <a:off x="630436" y="208796"/>
            <a:ext cx="17027128" cy="1094740"/>
          </a:xfrm>
          <a:prstGeom prst="rect">
            <a:avLst/>
          </a:prstGeom>
          <a:noFill/>
          <a:ln>
            <a:noFill/>
          </a:ln>
        </p:spPr>
        <p:txBody>
          <a:bodyPr spcFirstLastPara="1" wrap="square" lIns="0" tIns="0" rIns="0" bIns="0" anchor="t" anchorCtr="0">
            <a:spAutoFit/>
          </a:bodyPr>
          <a:lstStyle/>
          <a:p>
            <a:pPr marL="0" marR="0" lvl="0" indent="0" algn="ctr" rtl="0">
              <a:lnSpc>
                <a:spcPct val="140006"/>
              </a:lnSpc>
              <a:spcBef>
                <a:spcPts val="0"/>
              </a:spcBef>
              <a:spcAft>
                <a:spcPts val="0"/>
              </a:spcAft>
              <a:buNone/>
            </a:pPr>
            <a:r>
              <a:rPr lang="en-US" sz="6399" b="1" i="0" u="none" strike="noStrike" cap="none">
                <a:solidFill>
                  <a:srgbClr val="FFFFFF"/>
                </a:solidFill>
                <a:latin typeface="Arial"/>
                <a:ea typeface="Arial"/>
                <a:cs typeface="Arial"/>
                <a:sym typeface="Arial"/>
              </a:rPr>
              <a:t>SERVICE DELIVERY - POSITIVE IMPACTS</a:t>
            </a:r>
            <a:endParaRPr/>
          </a:p>
        </p:txBody>
      </p:sp>
      <p:sp>
        <p:nvSpPr>
          <p:cNvPr id="177" name="Google Shape;177;p8"/>
          <p:cNvSpPr txBox="1"/>
          <p:nvPr/>
        </p:nvSpPr>
        <p:spPr>
          <a:xfrm>
            <a:off x="0" y="1818334"/>
            <a:ext cx="8307294" cy="7781380"/>
          </a:xfrm>
          <a:prstGeom prst="rect">
            <a:avLst/>
          </a:prstGeom>
          <a:noFill/>
          <a:ln>
            <a:noFill/>
          </a:ln>
        </p:spPr>
        <p:txBody>
          <a:bodyPr spcFirstLastPara="1" wrap="square" lIns="0" tIns="0" rIns="0" bIns="0" anchor="t" anchorCtr="0">
            <a:spAutoFit/>
          </a:bodyPr>
          <a:lstStyle/>
          <a:p>
            <a:pPr marL="733297" marR="0" lvl="1" indent="-366648" algn="just" rtl="0">
              <a:lnSpc>
                <a:spcPct val="140017"/>
              </a:lnSpc>
              <a:spcBef>
                <a:spcPts val="0"/>
              </a:spcBef>
              <a:spcAft>
                <a:spcPts val="0"/>
              </a:spcAft>
              <a:buClr>
                <a:srgbClr val="FFFFFF"/>
              </a:buClr>
              <a:buSzPts val="3396"/>
              <a:buFont typeface="Arial"/>
              <a:buChar char="•"/>
            </a:pPr>
            <a:r>
              <a:rPr lang="en-US" sz="3396" b="0" i="0" u="none" strike="noStrike" cap="none">
                <a:solidFill>
                  <a:srgbClr val="FFFFFF"/>
                </a:solidFill>
                <a:latin typeface="Arial"/>
                <a:ea typeface="Arial"/>
                <a:cs typeface="Arial"/>
                <a:sym typeface="Arial"/>
              </a:rPr>
              <a:t>During the COVID-19 pandemic service continuity is enhanced due to remote consultations.</a:t>
            </a:r>
            <a:endParaRPr/>
          </a:p>
          <a:p>
            <a:pPr marL="733297" marR="0" lvl="1" indent="-366648" algn="just" rtl="0">
              <a:lnSpc>
                <a:spcPct val="140017"/>
              </a:lnSpc>
              <a:spcBef>
                <a:spcPts val="0"/>
              </a:spcBef>
              <a:spcAft>
                <a:spcPts val="0"/>
              </a:spcAft>
              <a:buClr>
                <a:srgbClr val="FFFFFF"/>
              </a:buClr>
              <a:buSzPts val="3396"/>
              <a:buFont typeface="Arial"/>
              <a:buChar char="•"/>
            </a:pPr>
            <a:r>
              <a:rPr lang="en-US" sz="3396" b="0" i="0" u="none" strike="noStrike" cap="none">
                <a:solidFill>
                  <a:srgbClr val="FFFFFF"/>
                </a:solidFill>
                <a:latin typeface="Arial"/>
                <a:ea typeface="Arial"/>
                <a:cs typeface="Arial"/>
                <a:sym typeface="Arial"/>
              </a:rPr>
              <a:t>Through this, without travelling to clinics or GP practices, patients can access healthcare.</a:t>
            </a:r>
            <a:endParaRPr/>
          </a:p>
          <a:p>
            <a:pPr marL="733297" marR="0" lvl="1" indent="-366648" algn="just" rtl="0">
              <a:lnSpc>
                <a:spcPct val="140017"/>
              </a:lnSpc>
              <a:spcBef>
                <a:spcPts val="0"/>
              </a:spcBef>
              <a:spcAft>
                <a:spcPts val="0"/>
              </a:spcAft>
              <a:buClr>
                <a:srgbClr val="FFFFFF"/>
              </a:buClr>
              <a:buSzPts val="3396"/>
              <a:buFont typeface="Arial"/>
              <a:buChar char="•"/>
            </a:pPr>
            <a:r>
              <a:rPr lang="en-US" sz="3396" b="0" i="0" u="none" strike="noStrike" cap="none">
                <a:solidFill>
                  <a:srgbClr val="FFFFFF"/>
                </a:solidFill>
                <a:latin typeface="Arial"/>
                <a:ea typeface="Arial"/>
                <a:cs typeface="Arial"/>
                <a:sym typeface="Arial"/>
              </a:rPr>
              <a:t>Routine reviews and follow-up appointments can be delivered more efficiently.</a:t>
            </a:r>
            <a:endParaRPr/>
          </a:p>
          <a:p>
            <a:pPr marL="733297" marR="0" lvl="1" indent="-366648" algn="just" rtl="0">
              <a:lnSpc>
                <a:spcPct val="140017"/>
              </a:lnSpc>
              <a:spcBef>
                <a:spcPts val="0"/>
              </a:spcBef>
              <a:spcAft>
                <a:spcPts val="0"/>
              </a:spcAft>
              <a:buClr>
                <a:srgbClr val="FFFFFF"/>
              </a:buClr>
              <a:buSzPts val="3396"/>
              <a:buFont typeface="Arial"/>
              <a:buChar char="•"/>
            </a:pPr>
            <a:r>
              <a:rPr lang="en-US" sz="3396" b="0" i="0" u="none" strike="noStrike" cap="none">
                <a:solidFill>
                  <a:srgbClr val="FFFFFF"/>
                </a:solidFill>
                <a:latin typeface="Arial"/>
                <a:ea typeface="Arial"/>
                <a:cs typeface="Arial"/>
                <a:sym typeface="Arial"/>
              </a:rPr>
              <a:t>NHS England reported that despite restrictions on face-to-face appointments, remote care enabled services to continue (NHS, 2024).</a:t>
            </a:r>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00357A"/>
        </a:solidFill>
        <a:effectLst/>
      </p:bgPr>
    </p:bg>
    <p:spTree>
      <p:nvGrpSpPr>
        <p:cNvPr id="1" name="Shape 185"/>
        <p:cNvGrpSpPr/>
        <p:nvPr/>
      </p:nvGrpSpPr>
      <p:grpSpPr>
        <a:xfrm>
          <a:off x="0" y="0"/>
          <a:ext cx="0" cy="0"/>
          <a:chOff x="0" y="0"/>
          <a:chExt cx="0" cy="0"/>
        </a:xfrm>
      </p:grpSpPr>
      <p:sp>
        <p:nvSpPr>
          <p:cNvPr id="186" name="Google Shape;186;p9"/>
          <p:cNvSpPr/>
          <p:nvPr/>
        </p:nvSpPr>
        <p:spPr>
          <a:xfrm>
            <a:off x="-406697" y="-317617"/>
            <a:ext cx="1625604" cy="1956977"/>
          </a:xfrm>
          <a:custGeom>
            <a:avLst/>
            <a:gdLst/>
            <a:ahLst/>
            <a:cxnLst/>
            <a:rect l="l" t="t" r="r" b="b"/>
            <a:pathLst>
              <a:path w="1625604" h="1956977" extrusionOk="0">
                <a:moveTo>
                  <a:pt x="0" y="0"/>
                </a:moveTo>
                <a:lnTo>
                  <a:pt x="1625604" y="0"/>
                </a:lnTo>
                <a:lnTo>
                  <a:pt x="1625604" y="1956977"/>
                </a:lnTo>
                <a:lnTo>
                  <a:pt x="0" y="1956977"/>
                </a:lnTo>
                <a:lnTo>
                  <a:pt x="0" y="0"/>
                </a:lnTo>
                <a:close/>
              </a:path>
            </a:pathLst>
          </a:custGeom>
          <a:blipFill rotWithShape="1">
            <a:blip r:embed="rId3">
              <a:alphaModFix/>
            </a:blip>
            <a:stretch>
              <a:fillRect/>
            </a:stretch>
          </a:blipFill>
          <a:ln>
            <a:noFill/>
          </a:ln>
        </p:spPr>
      </p:sp>
      <p:sp>
        <p:nvSpPr>
          <p:cNvPr id="187" name="Google Shape;187;p9"/>
          <p:cNvSpPr/>
          <p:nvPr/>
        </p:nvSpPr>
        <p:spPr>
          <a:xfrm>
            <a:off x="16206903" y="87274"/>
            <a:ext cx="1968889" cy="1831086"/>
          </a:xfrm>
          <a:custGeom>
            <a:avLst/>
            <a:gdLst/>
            <a:ahLst/>
            <a:cxnLst/>
            <a:rect l="l" t="t" r="r" b="b"/>
            <a:pathLst>
              <a:path w="4327228" h="4114800" extrusionOk="0">
                <a:moveTo>
                  <a:pt x="0" y="0"/>
                </a:moveTo>
                <a:lnTo>
                  <a:pt x="4327227" y="0"/>
                </a:lnTo>
                <a:lnTo>
                  <a:pt x="4327227" y="4114800"/>
                </a:lnTo>
                <a:lnTo>
                  <a:pt x="0" y="4114800"/>
                </a:lnTo>
                <a:lnTo>
                  <a:pt x="0" y="0"/>
                </a:lnTo>
                <a:close/>
              </a:path>
            </a:pathLst>
          </a:custGeom>
          <a:blipFill rotWithShape="1">
            <a:blip r:embed="rId4">
              <a:alphaModFix/>
            </a:blip>
            <a:stretch>
              <a:fillRect/>
            </a:stretch>
          </a:blipFill>
          <a:ln>
            <a:noFill/>
          </a:ln>
        </p:spPr>
      </p:sp>
      <p:sp>
        <p:nvSpPr>
          <p:cNvPr id="188" name="Google Shape;188;p9"/>
          <p:cNvSpPr txBox="1"/>
          <p:nvPr/>
        </p:nvSpPr>
        <p:spPr>
          <a:xfrm>
            <a:off x="1218900" y="87275"/>
            <a:ext cx="14988000" cy="984900"/>
          </a:xfrm>
          <a:prstGeom prst="rect">
            <a:avLst/>
          </a:prstGeom>
          <a:noFill/>
          <a:ln>
            <a:noFill/>
          </a:ln>
        </p:spPr>
        <p:txBody>
          <a:bodyPr spcFirstLastPara="1" wrap="square" lIns="0" tIns="0" rIns="0" bIns="0" anchor="t" anchorCtr="0">
            <a:spAutoFit/>
          </a:bodyPr>
          <a:lstStyle/>
          <a:p>
            <a:pPr marL="0" marR="0" lvl="0" indent="0" algn="ctr" rtl="0">
              <a:lnSpc>
                <a:spcPct val="100000"/>
              </a:lnSpc>
              <a:spcBef>
                <a:spcPts val="0"/>
              </a:spcBef>
              <a:spcAft>
                <a:spcPts val="0"/>
              </a:spcAft>
              <a:buNone/>
            </a:pPr>
            <a:r>
              <a:rPr lang="en-US" sz="6399" b="1" i="0" u="none" strike="noStrike" cap="none">
                <a:solidFill>
                  <a:srgbClr val="FFFFFF"/>
                </a:solidFill>
                <a:latin typeface="Arial"/>
                <a:ea typeface="Arial"/>
                <a:cs typeface="Arial"/>
                <a:sym typeface="Arial"/>
              </a:rPr>
              <a:t>SERVICE DELIVERY - CHALLENGES</a:t>
            </a:r>
            <a:endParaRPr/>
          </a:p>
        </p:txBody>
      </p:sp>
      <p:sp>
        <p:nvSpPr>
          <p:cNvPr id="189" name="Google Shape;189;p9"/>
          <p:cNvSpPr txBox="1"/>
          <p:nvPr/>
        </p:nvSpPr>
        <p:spPr>
          <a:xfrm>
            <a:off x="553900" y="2238671"/>
            <a:ext cx="8403300" cy="6232200"/>
          </a:xfrm>
          <a:prstGeom prst="rect">
            <a:avLst/>
          </a:prstGeom>
          <a:noFill/>
          <a:ln>
            <a:noFill/>
          </a:ln>
        </p:spPr>
        <p:txBody>
          <a:bodyPr spcFirstLastPara="1" wrap="square" lIns="0" tIns="0" rIns="0" bIns="0" anchor="t" anchorCtr="0">
            <a:spAutoFit/>
          </a:bodyPr>
          <a:lstStyle/>
          <a:p>
            <a:pPr marL="582927" marR="0" lvl="1" indent="-291463" algn="just" rtl="0">
              <a:lnSpc>
                <a:spcPct val="140014"/>
              </a:lnSpc>
              <a:spcBef>
                <a:spcPts val="0"/>
              </a:spcBef>
              <a:spcAft>
                <a:spcPts val="0"/>
              </a:spcAft>
              <a:buClr>
                <a:srgbClr val="FFFFFF"/>
              </a:buClr>
              <a:buSzPts val="2699"/>
              <a:buFont typeface="Arial"/>
              <a:buChar char="•"/>
            </a:pPr>
            <a:r>
              <a:rPr lang="en-US" sz="2699" b="0" i="0" u="none" strike="noStrike" cap="none">
                <a:solidFill>
                  <a:srgbClr val="FFFFFF"/>
                </a:solidFill>
                <a:latin typeface="Arial"/>
                <a:ea typeface="Arial"/>
                <a:cs typeface="Arial"/>
                <a:sym typeface="Arial"/>
              </a:rPr>
              <a:t>Some conditions require physical assessment and cannot be managed effectively through remote consultations.</a:t>
            </a:r>
            <a:endParaRPr/>
          </a:p>
          <a:p>
            <a:pPr marL="582927" marR="0" lvl="1" indent="-291463" algn="just" rtl="0">
              <a:lnSpc>
                <a:spcPct val="140014"/>
              </a:lnSpc>
              <a:spcBef>
                <a:spcPts val="0"/>
              </a:spcBef>
              <a:spcAft>
                <a:spcPts val="0"/>
              </a:spcAft>
              <a:buClr>
                <a:srgbClr val="FFFFFF"/>
              </a:buClr>
              <a:buSzPts val="2699"/>
              <a:buFont typeface="Arial"/>
              <a:buChar char="•"/>
            </a:pPr>
            <a:r>
              <a:rPr lang="en-US" sz="2699" b="0" i="0" u="none" strike="noStrike" cap="none">
                <a:solidFill>
                  <a:srgbClr val="FFFFFF"/>
                </a:solidFill>
                <a:latin typeface="Arial"/>
                <a:ea typeface="Arial"/>
                <a:cs typeface="Arial"/>
                <a:sym typeface="Arial"/>
              </a:rPr>
              <a:t>Technical issues such as poor internet connectivity can disrupt appointments (Ritunga et al., 2024).</a:t>
            </a:r>
            <a:endParaRPr/>
          </a:p>
          <a:p>
            <a:pPr marL="582927" marR="0" lvl="1" indent="-291463" algn="just" rtl="0">
              <a:lnSpc>
                <a:spcPct val="140014"/>
              </a:lnSpc>
              <a:spcBef>
                <a:spcPts val="0"/>
              </a:spcBef>
              <a:spcAft>
                <a:spcPts val="0"/>
              </a:spcAft>
              <a:buClr>
                <a:srgbClr val="FFFFFF"/>
              </a:buClr>
              <a:buSzPts val="2699"/>
              <a:buFont typeface="Arial"/>
              <a:buChar char="•"/>
            </a:pPr>
            <a:r>
              <a:rPr lang="en-US" sz="2699" b="0" i="0" u="none" strike="noStrike" cap="none">
                <a:solidFill>
                  <a:srgbClr val="FFFFFF"/>
                </a:solidFill>
                <a:latin typeface="Arial"/>
                <a:ea typeface="Arial"/>
                <a:cs typeface="Arial"/>
                <a:sym typeface="Arial"/>
              </a:rPr>
              <a:t>Consultations can be undertaken remotely and will result in further appointments if necessary.</a:t>
            </a:r>
            <a:endParaRPr/>
          </a:p>
          <a:p>
            <a:pPr marL="582927" marR="0" lvl="1" indent="-291463" algn="just" rtl="0">
              <a:lnSpc>
                <a:spcPct val="140014"/>
              </a:lnSpc>
              <a:spcBef>
                <a:spcPts val="0"/>
              </a:spcBef>
              <a:spcAft>
                <a:spcPts val="0"/>
              </a:spcAft>
              <a:buClr>
                <a:srgbClr val="FFFFFF"/>
              </a:buClr>
              <a:buSzPts val="2699"/>
              <a:buFont typeface="Arial"/>
              <a:buChar char="•"/>
            </a:pPr>
            <a:r>
              <a:rPr lang="en-US" sz="2699" b="0" i="0" u="none" strike="noStrike" cap="none">
                <a:solidFill>
                  <a:srgbClr val="FFFFFF"/>
                </a:solidFill>
                <a:latin typeface="Arial"/>
                <a:ea typeface="Arial"/>
                <a:cs typeface="Arial"/>
                <a:sym typeface="Arial"/>
              </a:rPr>
              <a:t>The effectiveness of the service may differ depending on patient needs, health conditions and access to digital service.</a:t>
            </a:r>
            <a:endParaRPr/>
          </a:p>
          <a:p>
            <a:pPr marL="0" marR="0" lvl="0" indent="0" algn="just" rtl="0">
              <a:lnSpc>
                <a:spcPct val="140014"/>
              </a:lnSpc>
              <a:spcBef>
                <a:spcPts val="0"/>
              </a:spcBef>
              <a:spcAft>
                <a:spcPts val="0"/>
              </a:spcAft>
              <a:buNone/>
            </a:pPr>
            <a:endParaRPr sz="2699" b="0" i="0" u="none" strike="noStrike" cap="none">
              <a:solidFill>
                <a:srgbClr val="FFFFFF"/>
              </a:solidFill>
              <a:latin typeface="Arial"/>
              <a:ea typeface="Arial"/>
              <a:cs typeface="Arial"/>
              <a:sym typeface="Arial"/>
            </a:endParaRPr>
          </a:p>
        </p:txBody>
      </p:sp>
      <p:pic>
        <p:nvPicPr>
          <p:cNvPr id="190" name="Google Shape;190;p9"/>
          <p:cNvPicPr preferRelativeResize="0"/>
          <p:nvPr/>
        </p:nvPicPr>
        <p:blipFill>
          <a:blip r:embed="rId5">
            <a:alphaModFix/>
          </a:blip>
          <a:stretch>
            <a:fillRect/>
          </a:stretch>
        </p:blipFill>
        <p:spPr>
          <a:xfrm>
            <a:off x="9174850" y="2209399"/>
            <a:ext cx="9004250" cy="6290752"/>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00357A"/>
        </a:solidFill>
        <a:effectLst/>
      </p:bgPr>
    </p:bg>
    <p:spTree>
      <p:nvGrpSpPr>
        <p:cNvPr id="1" name="Shape 198"/>
        <p:cNvGrpSpPr/>
        <p:nvPr/>
      </p:nvGrpSpPr>
      <p:grpSpPr>
        <a:xfrm>
          <a:off x="0" y="0"/>
          <a:ext cx="0" cy="0"/>
          <a:chOff x="0" y="0"/>
          <a:chExt cx="0" cy="0"/>
        </a:xfrm>
      </p:grpSpPr>
      <p:sp>
        <p:nvSpPr>
          <p:cNvPr id="199" name="Google Shape;199;p10"/>
          <p:cNvSpPr txBox="1"/>
          <p:nvPr/>
        </p:nvSpPr>
        <p:spPr>
          <a:xfrm>
            <a:off x="0" y="388209"/>
            <a:ext cx="18271597" cy="1657985"/>
          </a:xfrm>
          <a:prstGeom prst="rect">
            <a:avLst/>
          </a:prstGeom>
          <a:noFill/>
          <a:ln>
            <a:noFill/>
          </a:ln>
        </p:spPr>
        <p:txBody>
          <a:bodyPr spcFirstLastPara="1" wrap="square" lIns="0" tIns="0" rIns="0" bIns="0" anchor="t" anchorCtr="0">
            <a:spAutoFit/>
          </a:bodyPr>
          <a:lstStyle/>
          <a:p>
            <a:pPr marL="0" marR="0" lvl="0" indent="0" algn="ctr" rtl="0">
              <a:lnSpc>
                <a:spcPct val="100000"/>
              </a:lnSpc>
              <a:spcBef>
                <a:spcPts val="0"/>
              </a:spcBef>
              <a:spcAft>
                <a:spcPts val="0"/>
              </a:spcAft>
              <a:buNone/>
            </a:pPr>
            <a:r>
              <a:rPr lang="en-US" sz="6399" b="1" i="0" u="none" strike="noStrike" cap="none">
                <a:solidFill>
                  <a:srgbClr val="FFFFFF"/>
                </a:solidFill>
                <a:latin typeface="Arial"/>
                <a:ea typeface="Arial"/>
                <a:cs typeface="Arial"/>
                <a:sym typeface="Arial"/>
              </a:rPr>
              <a:t>PATIENT AND SERVICE USER PERSPECTIVES</a:t>
            </a:r>
            <a:endParaRPr/>
          </a:p>
          <a:p>
            <a:pPr marL="0" marR="0" lvl="0" indent="0" algn="ctr" rtl="0">
              <a:lnSpc>
                <a:spcPct val="100000"/>
              </a:lnSpc>
              <a:spcBef>
                <a:spcPts val="0"/>
              </a:spcBef>
              <a:spcAft>
                <a:spcPts val="0"/>
              </a:spcAft>
              <a:buNone/>
            </a:pPr>
            <a:endParaRPr sz="6399" b="1" i="0" u="none" strike="noStrike" cap="none">
              <a:solidFill>
                <a:srgbClr val="FFFFFF"/>
              </a:solidFill>
              <a:latin typeface="Arial"/>
              <a:ea typeface="Arial"/>
              <a:cs typeface="Arial"/>
              <a:sym typeface="Arial"/>
            </a:endParaRPr>
          </a:p>
        </p:txBody>
      </p:sp>
      <p:sp>
        <p:nvSpPr>
          <p:cNvPr id="200" name="Google Shape;200;p10"/>
          <p:cNvSpPr txBox="1"/>
          <p:nvPr/>
        </p:nvSpPr>
        <p:spPr>
          <a:xfrm>
            <a:off x="399636" y="2625725"/>
            <a:ext cx="17488728" cy="6834506"/>
          </a:xfrm>
          <a:prstGeom prst="rect">
            <a:avLst/>
          </a:prstGeom>
          <a:noFill/>
          <a:ln>
            <a:noFill/>
          </a:ln>
        </p:spPr>
        <p:txBody>
          <a:bodyPr spcFirstLastPara="1" wrap="square" lIns="0" tIns="0" rIns="0" bIns="0" anchor="t" anchorCtr="0">
            <a:spAutoFit/>
          </a:bodyPr>
          <a:lstStyle/>
          <a:p>
            <a:pPr marL="928358" marR="0" lvl="1" indent="-464179" algn="just" rtl="0">
              <a:lnSpc>
                <a:spcPct val="140009"/>
              </a:lnSpc>
              <a:spcBef>
                <a:spcPts val="0"/>
              </a:spcBef>
              <a:spcAft>
                <a:spcPts val="0"/>
              </a:spcAft>
              <a:buClr>
                <a:srgbClr val="FFFFFF"/>
              </a:buClr>
              <a:buSzPts val="4299"/>
              <a:buFont typeface="Arial"/>
              <a:buChar char="•"/>
            </a:pPr>
            <a:r>
              <a:rPr lang="en-US" sz="4299" b="0" i="0" u="none" strike="noStrike" cap="none">
                <a:solidFill>
                  <a:srgbClr val="FFFFFF"/>
                </a:solidFill>
                <a:latin typeface="Arial"/>
                <a:ea typeface="Arial"/>
                <a:cs typeface="Arial"/>
                <a:sym typeface="Arial"/>
              </a:rPr>
              <a:t>As per NHS England in remote healthcare services approximately 83% of patients had a positive experience (Ezeamii, 2024).</a:t>
            </a:r>
            <a:endParaRPr/>
          </a:p>
          <a:p>
            <a:pPr marL="928358" marR="0" lvl="1" indent="-464179" algn="just" rtl="0">
              <a:lnSpc>
                <a:spcPct val="140009"/>
              </a:lnSpc>
              <a:spcBef>
                <a:spcPts val="0"/>
              </a:spcBef>
              <a:spcAft>
                <a:spcPts val="0"/>
              </a:spcAft>
              <a:buClr>
                <a:srgbClr val="FFFFFF"/>
              </a:buClr>
              <a:buSzPts val="4299"/>
              <a:buFont typeface="Arial"/>
              <a:buChar char="•"/>
            </a:pPr>
            <a:r>
              <a:rPr lang="en-US" sz="4299" b="0" i="0" u="none" strike="noStrike" cap="none">
                <a:solidFill>
                  <a:srgbClr val="FFFFFF"/>
                </a:solidFill>
                <a:latin typeface="Arial"/>
                <a:ea typeface="Arial"/>
                <a:cs typeface="Arial"/>
                <a:sym typeface="Arial"/>
              </a:rPr>
              <a:t>Travel costs and overall waiting times are reduced by effective remote consultations.</a:t>
            </a:r>
            <a:endParaRPr/>
          </a:p>
          <a:p>
            <a:pPr marL="928358" marR="0" lvl="1" indent="-464179" algn="just" rtl="0">
              <a:lnSpc>
                <a:spcPct val="140009"/>
              </a:lnSpc>
              <a:spcBef>
                <a:spcPts val="0"/>
              </a:spcBef>
              <a:spcAft>
                <a:spcPts val="0"/>
              </a:spcAft>
              <a:buClr>
                <a:srgbClr val="FFFFFF"/>
              </a:buClr>
              <a:buSzPts val="4299"/>
              <a:buFont typeface="Arial"/>
              <a:buChar char="•"/>
            </a:pPr>
            <a:r>
              <a:rPr lang="en-US" sz="4299" b="0" i="0" u="none" strike="noStrike" cap="none">
                <a:solidFill>
                  <a:srgbClr val="FFFFFF"/>
                </a:solidFill>
                <a:latin typeface="Arial"/>
                <a:ea typeface="Arial"/>
                <a:cs typeface="Arial"/>
                <a:sym typeface="Arial"/>
              </a:rPr>
              <a:t>From home, through the help of remote healthcare services, patients can access care.</a:t>
            </a:r>
            <a:endParaRPr/>
          </a:p>
          <a:p>
            <a:pPr marL="928358" marR="0" lvl="1" indent="-464179" algn="just" rtl="0">
              <a:lnSpc>
                <a:spcPct val="140009"/>
              </a:lnSpc>
              <a:spcBef>
                <a:spcPts val="0"/>
              </a:spcBef>
              <a:spcAft>
                <a:spcPts val="0"/>
              </a:spcAft>
              <a:buClr>
                <a:srgbClr val="FFFFFF"/>
              </a:buClr>
              <a:buSzPts val="4299"/>
              <a:buFont typeface="Arial"/>
              <a:buChar char="•"/>
            </a:pPr>
            <a:r>
              <a:rPr lang="en-US" sz="4299" b="0" i="0" u="none" strike="noStrike" cap="none">
                <a:solidFill>
                  <a:srgbClr val="FFFFFF"/>
                </a:solidFill>
                <a:latin typeface="Arial"/>
                <a:ea typeface="Arial"/>
                <a:cs typeface="Arial"/>
                <a:sym typeface="Arial"/>
              </a:rPr>
              <a:t>Individuals who have limited mobility may benefit from increased healthcare accessibility.</a:t>
            </a:r>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00357A"/>
        </a:solidFill>
        <a:effectLst/>
      </p:bgPr>
    </p:bg>
    <p:spTree>
      <p:nvGrpSpPr>
        <p:cNvPr id="1" name="Shape 208"/>
        <p:cNvGrpSpPr/>
        <p:nvPr/>
      </p:nvGrpSpPr>
      <p:grpSpPr>
        <a:xfrm>
          <a:off x="0" y="0"/>
          <a:ext cx="0" cy="0"/>
          <a:chOff x="0" y="0"/>
          <a:chExt cx="0" cy="0"/>
        </a:xfrm>
      </p:grpSpPr>
      <p:sp>
        <p:nvSpPr>
          <p:cNvPr id="209" name="Google Shape;209;p11"/>
          <p:cNvSpPr/>
          <p:nvPr/>
        </p:nvSpPr>
        <p:spPr>
          <a:xfrm flipH="1">
            <a:off x="-1368017" y="-1229626"/>
            <a:ext cx="4437529" cy="4114800"/>
          </a:xfrm>
          <a:custGeom>
            <a:avLst/>
            <a:gdLst/>
            <a:ahLst/>
            <a:cxnLst/>
            <a:rect l="l" t="t" r="r" b="b"/>
            <a:pathLst>
              <a:path w="4437529" h="4114800" extrusionOk="0">
                <a:moveTo>
                  <a:pt x="4437529" y="0"/>
                </a:moveTo>
                <a:lnTo>
                  <a:pt x="0" y="0"/>
                </a:lnTo>
                <a:lnTo>
                  <a:pt x="0" y="4114800"/>
                </a:lnTo>
                <a:lnTo>
                  <a:pt x="4437529" y="4114800"/>
                </a:lnTo>
                <a:lnTo>
                  <a:pt x="4437529" y="0"/>
                </a:lnTo>
                <a:close/>
              </a:path>
            </a:pathLst>
          </a:custGeom>
          <a:blipFill rotWithShape="1">
            <a:blip r:embed="rId3">
              <a:alphaModFix/>
            </a:blip>
            <a:stretch>
              <a:fillRect/>
            </a:stretch>
          </a:blipFill>
          <a:ln>
            <a:noFill/>
          </a:ln>
        </p:spPr>
      </p:sp>
      <p:sp>
        <p:nvSpPr>
          <p:cNvPr id="210" name="Google Shape;210;p11"/>
          <p:cNvSpPr/>
          <p:nvPr/>
        </p:nvSpPr>
        <p:spPr>
          <a:xfrm>
            <a:off x="1643691" y="274422"/>
            <a:ext cx="14981569" cy="4869078"/>
          </a:xfrm>
          <a:custGeom>
            <a:avLst/>
            <a:gdLst/>
            <a:ahLst/>
            <a:cxnLst/>
            <a:rect l="l" t="t" r="r" b="b"/>
            <a:pathLst>
              <a:path w="2538958" h="825173" extrusionOk="0">
                <a:moveTo>
                  <a:pt x="22738" y="0"/>
                </a:moveTo>
                <a:lnTo>
                  <a:pt x="2516220" y="0"/>
                </a:lnTo>
                <a:cubicBezTo>
                  <a:pt x="2522251" y="0"/>
                  <a:pt x="2528034" y="2396"/>
                  <a:pt x="2532298" y="6660"/>
                </a:cubicBezTo>
                <a:cubicBezTo>
                  <a:pt x="2536562" y="10924"/>
                  <a:pt x="2538958" y="16707"/>
                  <a:pt x="2538958" y="22738"/>
                </a:cubicBezTo>
                <a:lnTo>
                  <a:pt x="2538958" y="802435"/>
                </a:lnTo>
                <a:cubicBezTo>
                  <a:pt x="2538958" y="808466"/>
                  <a:pt x="2536562" y="814249"/>
                  <a:pt x="2532298" y="818513"/>
                </a:cubicBezTo>
                <a:cubicBezTo>
                  <a:pt x="2528034" y="822777"/>
                  <a:pt x="2522251" y="825173"/>
                  <a:pt x="2516220" y="825173"/>
                </a:cubicBezTo>
                <a:lnTo>
                  <a:pt x="22738" y="825173"/>
                </a:lnTo>
                <a:cubicBezTo>
                  <a:pt x="16707" y="825173"/>
                  <a:pt x="10924" y="822777"/>
                  <a:pt x="6660" y="818513"/>
                </a:cubicBezTo>
                <a:cubicBezTo>
                  <a:pt x="2396" y="814249"/>
                  <a:pt x="0" y="808466"/>
                  <a:pt x="0" y="802435"/>
                </a:cubicBezTo>
                <a:lnTo>
                  <a:pt x="0" y="22738"/>
                </a:lnTo>
                <a:cubicBezTo>
                  <a:pt x="0" y="16707"/>
                  <a:pt x="2396" y="10924"/>
                  <a:pt x="6660" y="6660"/>
                </a:cubicBezTo>
                <a:cubicBezTo>
                  <a:pt x="10924" y="2396"/>
                  <a:pt x="16707" y="0"/>
                  <a:pt x="22738" y="0"/>
                </a:cubicBezTo>
                <a:close/>
              </a:path>
            </a:pathLst>
          </a:custGeom>
          <a:blipFill rotWithShape="1">
            <a:blip r:embed="rId4">
              <a:alphaModFix/>
            </a:blip>
            <a:stretch>
              <a:fillRect t="-37306" b="-37306"/>
            </a:stretch>
          </a:bli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11" name="Google Shape;211;p11"/>
          <p:cNvGrpSpPr/>
          <p:nvPr/>
        </p:nvGrpSpPr>
        <p:grpSpPr>
          <a:xfrm>
            <a:off x="7099558" y="4564627"/>
            <a:ext cx="10975913" cy="5500497"/>
            <a:chOff x="0" y="-47625"/>
            <a:chExt cx="2890775" cy="1448691"/>
          </a:xfrm>
        </p:grpSpPr>
        <p:sp>
          <p:nvSpPr>
            <p:cNvPr id="212" name="Google Shape;212;p11"/>
            <p:cNvSpPr/>
            <p:nvPr/>
          </p:nvSpPr>
          <p:spPr>
            <a:xfrm>
              <a:off x="0" y="0"/>
              <a:ext cx="2890775" cy="1401066"/>
            </a:xfrm>
            <a:custGeom>
              <a:avLst/>
              <a:gdLst/>
              <a:ahLst/>
              <a:cxnLst/>
              <a:rect l="l" t="t" r="r" b="b"/>
              <a:pathLst>
                <a:path w="2890775" h="1401066" extrusionOk="0">
                  <a:moveTo>
                    <a:pt x="35973" y="0"/>
                  </a:moveTo>
                  <a:lnTo>
                    <a:pt x="2854801" y="0"/>
                  </a:lnTo>
                  <a:cubicBezTo>
                    <a:pt x="2874669" y="0"/>
                    <a:pt x="2890775" y="16106"/>
                    <a:pt x="2890775" y="35973"/>
                  </a:cubicBezTo>
                  <a:lnTo>
                    <a:pt x="2890775" y="1365092"/>
                  </a:lnTo>
                  <a:cubicBezTo>
                    <a:pt x="2890775" y="1384960"/>
                    <a:pt x="2874669" y="1401066"/>
                    <a:pt x="2854801" y="1401066"/>
                  </a:cubicBezTo>
                  <a:lnTo>
                    <a:pt x="35973" y="1401066"/>
                  </a:lnTo>
                  <a:cubicBezTo>
                    <a:pt x="16106" y="1401066"/>
                    <a:pt x="0" y="1384960"/>
                    <a:pt x="0" y="1365092"/>
                  </a:cubicBezTo>
                  <a:lnTo>
                    <a:pt x="0" y="35973"/>
                  </a:lnTo>
                  <a:cubicBezTo>
                    <a:pt x="0" y="16106"/>
                    <a:pt x="16106" y="0"/>
                    <a:pt x="35973" y="0"/>
                  </a:cubicBezTo>
                  <a:close/>
                </a:path>
              </a:pathLst>
            </a:custGeom>
            <a:solidFill>
              <a:srgbClr val="F3F3F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3" name="Google Shape;213;p11"/>
            <p:cNvSpPr txBox="1"/>
            <p:nvPr/>
          </p:nvSpPr>
          <p:spPr>
            <a:xfrm>
              <a:off x="0" y="-47625"/>
              <a:ext cx="2890774" cy="1448691"/>
            </a:xfrm>
            <a:prstGeom prst="rect">
              <a:avLst/>
            </a:prstGeom>
            <a:noFill/>
            <a:ln>
              <a:noFill/>
            </a:ln>
          </p:spPr>
          <p:txBody>
            <a:bodyPr spcFirstLastPara="1" wrap="square" lIns="50800" tIns="50800" rIns="50800" bIns="50800" anchor="ctr" anchorCtr="0">
              <a:noAutofit/>
            </a:bodyPr>
            <a:lstStyle/>
            <a:p>
              <a:pPr marL="0" marR="0" lvl="0" indent="0" algn="ctr" rtl="0">
                <a:lnSpc>
                  <a:spcPct val="186666"/>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sp>
        <p:nvSpPr>
          <p:cNvPr id="214" name="Google Shape;214;p11"/>
          <p:cNvSpPr txBox="1"/>
          <p:nvPr/>
        </p:nvSpPr>
        <p:spPr>
          <a:xfrm>
            <a:off x="579965" y="6136110"/>
            <a:ext cx="6320730" cy="4086860"/>
          </a:xfrm>
          <a:prstGeom prst="rect">
            <a:avLst/>
          </a:prstGeom>
          <a:noFill/>
          <a:ln>
            <a:noFill/>
          </a:ln>
        </p:spPr>
        <p:txBody>
          <a:bodyPr spcFirstLastPara="1" wrap="square" lIns="0" tIns="0" rIns="0" bIns="0" anchor="t" anchorCtr="0">
            <a:spAutoFit/>
          </a:bodyPr>
          <a:lstStyle/>
          <a:p>
            <a:pPr marL="0" marR="0" lvl="0" indent="0" algn="ctr" rtl="0">
              <a:lnSpc>
                <a:spcPct val="100000"/>
              </a:lnSpc>
              <a:spcBef>
                <a:spcPts val="0"/>
              </a:spcBef>
              <a:spcAft>
                <a:spcPts val="0"/>
              </a:spcAft>
              <a:buNone/>
            </a:pPr>
            <a:r>
              <a:rPr lang="en-US" sz="6399" b="1" i="0" u="none" strike="noStrike" cap="none">
                <a:solidFill>
                  <a:srgbClr val="FFFFFF"/>
                </a:solidFill>
                <a:latin typeface="Arial"/>
                <a:ea typeface="Arial"/>
                <a:cs typeface="Arial"/>
                <a:sym typeface="Arial"/>
              </a:rPr>
              <a:t>PATIENT CHALLENGES AND DIGITAL EXCLUSION</a:t>
            </a:r>
            <a:endParaRPr/>
          </a:p>
          <a:p>
            <a:pPr marL="0" marR="0" lvl="0" indent="0" algn="ctr" rtl="0">
              <a:lnSpc>
                <a:spcPct val="100000"/>
              </a:lnSpc>
              <a:spcBef>
                <a:spcPts val="0"/>
              </a:spcBef>
              <a:spcAft>
                <a:spcPts val="0"/>
              </a:spcAft>
              <a:buNone/>
            </a:pPr>
            <a:endParaRPr sz="6399" b="1" i="0" u="none" strike="noStrike" cap="none">
              <a:solidFill>
                <a:srgbClr val="FFFFFF"/>
              </a:solidFill>
              <a:latin typeface="Arial"/>
              <a:ea typeface="Arial"/>
              <a:cs typeface="Arial"/>
              <a:sym typeface="Arial"/>
            </a:endParaRPr>
          </a:p>
        </p:txBody>
      </p:sp>
      <p:sp>
        <p:nvSpPr>
          <p:cNvPr id="215" name="Google Shape;215;p11"/>
          <p:cNvSpPr txBox="1"/>
          <p:nvPr/>
        </p:nvSpPr>
        <p:spPr>
          <a:xfrm>
            <a:off x="6900695" y="4962525"/>
            <a:ext cx="10965595" cy="5429250"/>
          </a:xfrm>
          <a:prstGeom prst="rect">
            <a:avLst/>
          </a:prstGeom>
          <a:noFill/>
          <a:ln>
            <a:noFill/>
          </a:ln>
        </p:spPr>
        <p:txBody>
          <a:bodyPr spcFirstLastPara="1" wrap="square" lIns="0" tIns="0" rIns="0" bIns="0" anchor="t" anchorCtr="0">
            <a:spAutoFit/>
          </a:bodyPr>
          <a:lstStyle/>
          <a:p>
            <a:pPr marL="777232" marR="0" lvl="1" indent="-388616" algn="just" rtl="0">
              <a:lnSpc>
                <a:spcPct val="120005"/>
              </a:lnSpc>
              <a:spcBef>
                <a:spcPts val="0"/>
              </a:spcBef>
              <a:spcAft>
                <a:spcPts val="0"/>
              </a:spcAft>
              <a:buClr>
                <a:srgbClr val="0B0A0A"/>
              </a:buClr>
              <a:buSzPts val="3599"/>
              <a:buFont typeface="Arial"/>
              <a:buChar char="•"/>
            </a:pPr>
            <a:r>
              <a:rPr lang="en-US" sz="3599" b="0" i="0" u="none" strike="noStrike" cap="none">
                <a:solidFill>
                  <a:srgbClr val="0B0A0A"/>
                </a:solidFill>
                <a:latin typeface="Arial"/>
                <a:ea typeface="Arial"/>
                <a:cs typeface="Arial"/>
                <a:sym typeface="Arial"/>
              </a:rPr>
              <a:t>Some patients consider remote consultations less personal than face-to-face appointments.</a:t>
            </a:r>
            <a:endParaRPr/>
          </a:p>
          <a:p>
            <a:pPr marL="777232" marR="0" lvl="1" indent="-388616" algn="just" rtl="0">
              <a:lnSpc>
                <a:spcPct val="120005"/>
              </a:lnSpc>
              <a:spcBef>
                <a:spcPts val="0"/>
              </a:spcBef>
              <a:spcAft>
                <a:spcPts val="0"/>
              </a:spcAft>
              <a:buClr>
                <a:srgbClr val="0B0A0A"/>
              </a:buClr>
              <a:buSzPts val="3599"/>
              <a:buFont typeface="Arial"/>
              <a:buChar char="•"/>
            </a:pPr>
            <a:r>
              <a:rPr lang="en-US" sz="3599" b="0" i="0" u="none" strike="noStrike" cap="none">
                <a:solidFill>
                  <a:srgbClr val="0B0A0A"/>
                </a:solidFill>
                <a:latin typeface="Arial"/>
                <a:ea typeface="Arial"/>
                <a:cs typeface="Arial"/>
                <a:sym typeface="Arial"/>
              </a:rPr>
              <a:t>Privacy concerns may affect patient confidence.</a:t>
            </a:r>
            <a:endParaRPr/>
          </a:p>
          <a:p>
            <a:pPr marL="777232" marR="0" lvl="1" indent="-388616" algn="just" rtl="0">
              <a:lnSpc>
                <a:spcPct val="120005"/>
              </a:lnSpc>
              <a:spcBef>
                <a:spcPts val="0"/>
              </a:spcBef>
              <a:spcAft>
                <a:spcPts val="0"/>
              </a:spcAft>
              <a:buClr>
                <a:srgbClr val="0B0A0A"/>
              </a:buClr>
              <a:buSzPts val="3599"/>
              <a:buFont typeface="Arial"/>
              <a:buChar char="•"/>
            </a:pPr>
            <a:r>
              <a:rPr lang="en-US" sz="3599" b="0" i="0" u="none" strike="noStrike" cap="none">
                <a:solidFill>
                  <a:srgbClr val="0B0A0A"/>
                </a:solidFill>
                <a:latin typeface="Arial"/>
                <a:ea typeface="Arial"/>
                <a:cs typeface="Arial"/>
                <a:sym typeface="Arial"/>
              </a:rPr>
              <a:t>In Great Britain approximately 6.3% of adults had not used the internet within the previous three months in 2023 (ONS, 2021).</a:t>
            </a:r>
            <a:endParaRPr/>
          </a:p>
          <a:p>
            <a:pPr marL="777232" marR="0" lvl="1" indent="-388616" algn="just" rtl="0">
              <a:lnSpc>
                <a:spcPct val="120005"/>
              </a:lnSpc>
              <a:spcBef>
                <a:spcPts val="0"/>
              </a:spcBef>
              <a:spcAft>
                <a:spcPts val="0"/>
              </a:spcAft>
              <a:buClr>
                <a:srgbClr val="0B0A0A"/>
              </a:buClr>
              <a:buSzPts val="3599"/>
              <a:buFont typeface="Arial"/>
              <a:buChar char="•"/>
            </a:pPr>
            <a:r>
              <a:rPr lang="en-US" sz="3599" b="0" i="0" u="none" strike="noStrike" cap="none">
                <a:solidFill>
                  <a:srgbClr val="0B0A0A"/>
                </a:solidFill>
                <a:latin typeface="Arial"/>
                <a:ea typeface="Arial"/>
                <a:cs typeface="Arial"/>
                <a:sym typeface="Arial"/>
              </a:rPr>
              <a:t>Effective healthcare access can be restricted due to digital exclusion.</a:t>
            </a:r>
            <a:endParaRPr/>
          </a:p>
          <a:p>
            <a:pPr marL="0" marR="0" lvl="0" indent="0" algn="just" rtl="0">
              <a:lnSpc>
                <a:spcPct val="120005"/>
              </a:lnSpc>
              <a:spcBef>
                <a:spcPts val="0"/>
              </a:spcBef>
              <a:spcAft>
                <a:spcPts val="0"/>
              </a:spcAft>
              <a:buNone/>
            </a:pPr>
            <a:endParaRPr sz="3599" b="0" i="0" u="none" strike="noStrike" cap="none">
              <a:solidFill>
                <a:srgbClr val="0B0A0A"/>
              </a:solidFill>
              <a:latin typeface="Arial"/>
              <a:ea typeface="Arial"/>
              <a:cs typeface="Arial"/>
              <a:sym typeface="Arial"/>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00357A"/>
        </a:solidFill>
        <a:effectLst/>
      </p:bgPr>
    </p:bg>
    <p:spTree>
      <p:nvGrpSpPr>
        <p:cNvPr id="1" name="Shape 223"/>
        <p:cNvGrpSpPr/>
        <p:nvPr/>
      </p:nvGrpSpPr>
      <p:grpSpPr>
        <a:xfrm>
          <a:off x="0" y="0"/>
          <a:ext cx="0" cy="0"/>
          <a:chOff x="0" y="0"/>
          <a:chExt cx="0" cy="0"/>
        </a:xfrm>
      </p:grpSpPr>
      <p:sp>
        <p:nvSpPr>
          <p:cNvPr id="224" name="Google Shape;224;p12"/>
          <p:cNvSpPr/>
          <p:nvPr/>
        </p:nvSpPr>
        <p:spPr>
          <a:xfrm>
            <a:off x="248764" y="1592450"/>
            <a:ext cx="10378774" cy="7812131"/>
          </a:xfrm>
          <a:custGeom>
            <a:avLst/>
            <a:gdLst/>
            <a:ahLst/>
            <a:cxnLst/>
            <a:rect l="l" t="t" r="r" b="b"/>
            <a:pathLst>
              <a:path w="10378774" h="7812131" extrusionOk="0">
                <a:moveTo>
                  <a:pt x="0" y="0"/>
                </a:moveTo>
                <a:lnTo>
                  <a:pt x="10378773" y="0"/>
                </a:lnTo>
                <a:lnTo>
                  <a:pt x="10378773" y="7812131"/>
                </a:lnTo>
                <a:lnTo>
                  <a:pt x="0" y="7812131"/>
                </a:lnTo>
                <a:lnTo>
                  <a:pt x="0" y="0"/>
                </a:lnTo>
                <a:close/>
              </a:path>
            </a:pathLst>
          </a:custGeom>
          <a:blipFill rotWithShape="1">
            <a:blip r:embed="rId3">
              <a:alphaModFix/>
            </a:blip>
            <a:stretch>
              <a:fillRect/>
            </a:stretch>
          </a:blipFill>
          <a:ln>
            <a:noFill/>
          </a:ln>
        </p:spPr>
      </p:sp>
      <p:sp>
        <p:nvSpPr>
          <p:cNvPr id="225" name="Google Shape;225;p12"/>
          <p:cNvSpPr txBox="1"/>
          <p:nvPr/>
        </p:nvSpPr>
        <p:spPr>
          <a:xfrm>
            <a:off x="10467881" y="1525775"/>
            <a:ext cx="7609782" cy="8381366"/>
          </a:xfrm>
          <a:prstGeom prst="rect">
            <a:avLst/>
          </a:prstGeom>
          <a:noFill/>
          <a:ln>
            <a:noFill/>
          </a:ln>
        </p:spPr>
        <p:txBody>
          <a:bodyPr spcFirstLastPara="1" wrap="square" lIns="0" tIns="0" rIns="0" bIns="0" anchor="t" anchorCtr="0">
            <a:spAutoFit/>
          </a:bodyPr>
          <a:lstStyle/>
          <a:p>
            <a:pPr marL="734053" marR="0" lvl="1" indent="-367026" algn="just" rtl="0">
              <a:lnSpc>
                <a:spcPct val="140011"/>
              </a:lnSpc>
              <a:spcBef>
                <a:spcPts val="0"/>
              </a:spcBef>
              <a:spcAft>
                <a:spcPts val="0"/>
              </a:spcAft>
              <a:buClr>
                <a:srgbClr val="FFFFFF"/>
              </a:buClr>
              <a:buSzPts val="3399"/>
              <a:buFont typeface="Arial"/>
              <a:buChar char="•"/>
            </a:pPr>
            <a:r>
              <a:rPr lang="en-US" sz="3399" b="0" i="0" u="none" strike="noStrike" cap="none">
                <a:solidFill>
                  <a:srgbClr val="FFFFFF"/>
                </a:solidFill>
                <a:latin typeface="Arial"/>
                <a:ea typeface="Arial"/>
                <a:cs typeface="Arial"/>
                <a:sym typeface="Arial"/>
              </a:rPr>
              <a:t>In the rural and geographically isolated communities, remote consultations improve healthcare (Mathew et al., 2025) .</a:t>
            </a:r>
            <a:endParaRPr/>
          </a:p>
          <a:p>
            <a:pPr marL="734053" marR="0" lvl="1" indent="-367026" algn="just" rtl="0">
              <a:lnSpc>
                <a:spcPct val="140011"/>
              </a:lnSpc>
              <a:spcBef>
                <a:spcPts val="0"/>
              </a:spcBef>
              <a:spcAft>
                <a:spcPts val="0"/>
              </a:spcAft>
              <a:buClr>
                <a:srgbClr val="FFFFFF"/>
              </a:buClr>
              <a:buSzPts val="3399"/>
              <a:buFont typeface="Arial"/>
              <a:buChar char="•"/>
            </a:pPr>
            <a:r>
              <a:rPr lang="en-US" sz="3399" b="0" i="0" u="none" strike="noStrike" cap="none">
                <a:solidFill>
                  <a:srgbClr val="FFFFFF"/>
                </a:solidFill>
                <a:latin typeface="Arial"/>
                <a:ea typeface="Arial"/>
                <a:cs typeface="Arial"/>
                <a:sym typeface="Arial"/>
              </a:rPr>
              <a:t>Family members from different locations can participate in appointments.</a:t>
            </a:r>
            <a:endParaRPr/>
          </a:p>
          <a:p>
            <a:pPr marL="734053" marR="0" lvl="1" indent="-367026" algn="just" rtl="0">
              <a:lnSpc>
                <a:spcPct val="140011"/>
              </a:lnSpc>
              <a:spcBef>
                <a:spcPts val="0"/>
              </a:spcBef>
              <a:spcAft>
                <a:spcPts val="0"/>
              </a:spcAft>
              <a:buClr>
                <a:srgbClr val="FFFFFF"/>
              </a:buClr>
              <a:buSzPts val="3399"/>
              <a:buFont typeface="Arial"/>
              <a:buChar char="•"/>
            </a:pPr>
            <a:r>
              <a:rPr lang="en-US" sz="3399" b="0" i="0" u="none" strike="noStrike" cap="none">
                <a:solidFill>
                  <a:srgbClr val="FFFFFF"/>
                </a:solidFill>
                <a:latin typeface="Arial"/>
                <a:ea typeface="Arial"/>
                <a:cs typeface="Arial"/>
                <a:sym typeface="Arial"/>
              </a:rPr>
              <a:t>During the COVID-19 pandemic, remote care supported healthcare delivery.</a:t>
            </a:r>
            <a:endParaRPr/>
          </a:p>
          <a:p>
            <a:pPr marL="734053" marR="0" lvl="1" indent="-367026" algn="just" rtl="0">
              <a:lnSpc>
                <a:spcPct val="140011"/>
              </a:lnSpc>
              <a:spcBef>
                <a:spcPts val="0"/>
              </a:spcBef>
              <a:spcAft>
                <a:spcPts val="0"/>
              </a:spcAft>
              <a:buClr>
                <a:srgbClr val="FFFFFF"/>
              </a:buClr>
              <a:buSzPts val="3399"/>
              <a:buFont typeface="Arial"/>
              <a:buChar char="•"/>
            </a:pPr>
            <a:r>
              <a:rPr lang="en-US" sz="3399" b="0" i="0" u="none" strike="noStrike" cap="none">
                <a:solidFill>
                  <a:srgbClr val="FFFFFF"/>
                </a:solidFill>
                <a:latin typeface="Arial"/>
                <a:ea typeface="Arial"/>
                <a:cs typeface="Arial"/>
                <a:sym typeface="Arial"/>
              </a:rPr>
              <a:t>Lower carbon emissions and environmental sustainability objectives can be achieved through reduced travel.</a:t>
            </a:r>
            <a:endParaRPr/>
          </a:p>
        </p:txBody>
      </p:sp>
      <p:sp>
        <p:nvSpPr>
          <p:cNvPr id="226" name="Google Shape;226;p12"/>
          <p:cNvSpPr txBox="1"/>
          <p:nvPr/>
        </p:nvSpPr>
        <p:spPr>
          <a:xfrm>
            <a:off x="0" y="206334"/>
            <a:ext cx="18077663" cy="848360"/>
          </a:xfrm>
          <a:prstGeom prst="rect">
            <a:avLst/>
          </a:prstGeom>
          <a:noFill/>
          <a:ln>
            <a:noFill/>
          </a:ln>
        </p:spPr>
        <p:txBody>
          <a:bodyPr spcFirstLastPara="1" wrap="square" lIns="0" tIns="0" rIns="0" bIns="0" anchor="t" anchorCtr="0">
            <a:spAutoFit/>
          </a:bodyPr>
          <a:lstStyle/>
          <a:p>
            <a:pPr marL="0" marR="0" lvl="0" indent="0" algn="ctr" rtl="0">
              <a:lnSpc>
                <a:spcPct val="100000"/>
              </a:lnSpc>
              <a:spcBef>
                <a:spcPts val="0"/>
              </a:spcBef>
              <a:spcAft>
                <a:spcPts val="0"/>
              </a:spcAft>
              <a:buNone/>
            </a:pPr>
            <a:r>
              <a:rPr lang="en-US" sz="6399" b="1" i="0" u="none" strike="noStrike" cap="none">
                <a:solidFill>
                  <a:srgbClr val="FFFFFF"/>
                </a:solidFill>
                <a:latin typeface="Arial"/>
                <a:ea typeface="Arial"/>
                <a:cs typeface="Arial"/>
                <a:sym typeface="Arial"/>
              </a:rPr>
              <a:t>COMMUNITY AND PUBLIC HEALTH IMPACT</a:t>
            </a:r>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00357A"/>
        </a:solidFill>
        <a:effectLst/>
      </p:bgPr>
    </p:bg>
    <p:spTree>
      <p:nvGrpSpPr>
        <p:cNvPr id="1" name="Shape 234"/>
        <p:cNvGrpSpPr/>
        <p:nvPr/>
      </p:nvGrpSpPr>
      <p:grpSpPr>
        <a:xfrm>
          <a:off x="0" y="0"/>
          <a:ext cx="0" cy="0"/>
          <a:chOff x="0" y="0"/>
          <a:chExt cx="0" cy="0"/>
        </a:xfrm>
      </p:grpSpPr>
      <p:sp>
        <p:nvSpPr>
          <p:cNvPr id="235" name="Google Shape;235;p13"/>
          <p:cNvSpPr txBox="1"/>
          <p:nvPr/>
        </p:nvSpPr>
        <p:spPr>
          <a:xfrm>
            <a:off x="0" y="2290475"/>
            <a:ext cx="18135600" cy="5706049"/>
          </a:xfrm>
          <a:prstGeom prst="rect">
            <a:avLst/>
          </a:prstGeom>
          <a:noFill/>
          <a:ln>
            <a:noFill/>
          </a:ln>
        </p:spPr>
        <p:txBody>
          <a:bodyPr spcFirstLastPara="1" wrap="square" lIns="0" tIns="0" rIns="0" bIns="0" anchor="t" anchorCtr="0">
            <a:spAutoFit/>
          </a:bodyPr>
          <a:lstStyle/>
          <a:p>
            <a:pPr marL="755646" marR="0" lvl="1" indent="-377823" algn="just" rtl="0">
              <a:lnSpc>
                <a:spcPct val="90722"/>
              </a:lnSpc>
              <a:spcBef>
                <a:spcPts val="0"/>
              </a:spcBef>
              <a:spcAft>
                <a:spcPts val="0"/>
              </a:spcAft>
              <a:buClr>
                <a:srgbClr val="FFFFFF"/>
              </a:buClr>
              <a:buSzPts val="5400"/>
              <a:buFont typeface="Arial"/>
              <a:buChar char="•"/>
            </a:pPr>
            <a:r>
              <a:rPr lang="en-US" sz="5400" b="0" i="0" u="none" strike="noStrike" cap="none">
                <a:solidFill>
                  <a:srgbClr val="FFFFFF"/>
                </a:solidFill>
                <a:latin typeface="Arial"/>
                <a:ea typeface="Arial"/>
                <a:cs typeface="Arial"/>
                <a:sym typeface="Arial"/>
              </a:rPr>
              <a:t>Improper and unequal access in the digital devices might limit access to healthcare.</a:t>
            </a:r>
            <a:endParaRPr/>
          </a:p>
          <a:p>
            <a:pPr marL="755646" marR="0" lvl="1" indent="-377823" algn="just" rtl="0">
              <a:lnSpc>
                <a:spcPct val="90722"/>
              </a:lnSpc>
              <a:spcBef>
                <a:spcPts val="0"/>
              </a:spcBef>
              <a:spcAft>
                <a:spcPts val="0"/>
              </a:spcAft>
              <a:buClr>
                <a:srgbClr val="FFFFFF"/>
              </a:buClr>
              <a:buSzPts val="5400"/>
              <a:buFont typeface="Arial"/>
              <a:buChar char="•"/>
            </a:pPr>
            <a:r>
              <a:rPr lang="en-US" sz="5400" b="0" i="0" u="none" strike="noStrike" cap="none">
                <a:solidFill>
                  <a:srgbClr val="FFFFFF"/>
                </a:solidFill>
                <a:latin typeface="Arial"/>
                <a:ea typeface="Arial"/>
                <a:cs typeface="Arial"/>
                <a:sym typeface="Arial"/>
              </a:rPr>
              <a:t>A higher level of digital exclusion is faced by older adults than younger populations.</a:t>
            </a:r>
            <a:endParaRPr/>
          </a:p>
          <a:p>
            <a:pPr marL="755646" marR="0" lvl="1" indent="-377823" algn="just" rtl="0">
              <a:lnSpc>
                <a:spcPct val="90722"/>
              </a:lnSpc>
              <a:spcBef>
                <a:spcPts val="0"/>
              </a:spcBef>
              <a:spcAft>
                <a:spcPts val="0"/>
              </a:spcAft>
              <a:buClr>
                <a:srgbClr val="FFFFFF"/>
              </a:buClr>
              <a:buSzPts val="5400"/>
              <a:buFont typeface="Arial"/>
              <a:buChar char="•"/>
            </a:pPr>
            <a:r>
              <a:rPr lang="en-US" sz="5400" b="0" i="0" u="none" strike="noStrike" cap="none">
                <a:solidFill>
                  <a:srgbClr val="FFFFFF"/>
                </a:solidFill>
                <a:latin typeface="Arial"/>
                <a:ea typeface="Arial"/>
                <a:cs typeface="Arial"/>
                <a:sym typeface="Arial"/>
              </a:rPr>
              <a:t>Communities that have a lower digital literacy can face struggle in engaging with remote healthcare services (Fitzpatrick, 2023).</a:t>
            </a:r>
            <a:endParaRPr/>
          </a:p>
          <a:p>
            <a:pPr marL="755646" marR="0" lvl="1" indent="-377823" algn="just" rtl="0">
              <a:lnSpc>
                <a:spcPct val="90722"/>
              </a:lnSpc>
              <a:spcBef>
                <a:spcPts val="0"/>
              </a:spcBef>
              <a:spcAft>
                <a:spcPts val="0"/>
              </a:spcAft>
              <a:buClr>
                <a:srgbClr val="FFFFFF"/>
              </a:buClr>
              <a:buSzPts val="5400"/>
              <a:buFont typeface="Arial"/>
              <a:buChar char="•"/>
            </a:pPr>
            <a:r>
              <a:rPr lang="en-US" sz="5400" b="0" i="0" u="none" strike="noStrike" cap="none">
                <a:solidFill>
                  <a:srgbClr val="FFFFFF"/>
                </a:solidFill>
                <a:latin typeface="Arial"/>
                <a:ea typeface="Arial"/>
                <a:cs typeface="Arial"/>
                <a:sym typeface="Arial"/>
              </a:rPr>
              <a:t>Digital inequalities may contribute to wider health inequalities across populations.</a:t>
            </a:r>
            <a:endParaRPr/>
          </a:p>
        </p:txBody>
      </p:sp>
      <p:sp>
        <p:nvSpPr>
          <p:cNvPr id="236" name="Google Shape;236;p13"/>
          <p:cNvSpPr txBox="1"/>
          <p:nvPr/>
        </p:nvSpPr>
        <p:spPr>
          <a:xfrm>
            <a:off x="3840837" y="571500"/>
            <a:ext cx="10606326" cy="848360"/>
          </a:xfrm>
          <a:prstGeom prst="rect">
            <a:avLst/>
          </a:prstGeom>
          <a:noFill/>
          <a:ln>
            <a:noFill/>
          </a:ln>
        </p:spPr>
        <p:txBody>
          <a:bodyPr spcFirstLastPara="1" wrap="square" lIns="0" tIns="0" rIns="0" bIns="0" anchor="t" anchorCtr="0">
            <a:spAutoFit/>
          </a:bodyPr>
          <a:lstStyle/>
          <a:p>
            <a:pPr marL="0" marR="0" lvl="0" indent="0" algn="ctr" rtl="0">
              <a:lnSpc>
                <a:spcPct val="100000"/>
              </a:lnSpc>
              <a:spcBef>
                <a:spcPts val="0"/>
              </a:spcBef>
              <a:spcAft>
                <a:spcPts val="0"/>
              </a:spcAft>
              <a:buNone/>
            </a:pPr>
            <a:r>
              <a:rPr lang="en-US" sz="6399" b="1" i="0" u="none" strike="noStrike" cap="none">
                <a:solidFill>
                  <a:srgbClr val="FFFFFF"/>
                </a:solidFill>
                <a:latin typeface="Arial"/>
                <a:ea typeface="Arial"/>
                <a:cs typeface="Arial"/>
                <a:sym typeface="Arial"/>
              </a:rPr>
              <a:t>COMMUNITY CHALLENGES</a:t>
            </a:r>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00357A"/>
        </a:solidFill>
        <a:effectLst/>
      </p:bgPr>
    </p:bg>
    <p:spTree>
      <p:nvGrpSpPr>
        <p:cNvPr id="1" name="Shape 244"/>
        <p:cNvGrpSpPr/>
        <p:nvPr/>
      </p:nvGrpSpPr>
      <p:grpSpPr>
        <a:xfrm>
          <a:off x="0" y="0"/>
          <a:ext cx="0" cy="0"/>
          <a:chOff x="0" y="0"/>
          <a:chExt cx="0" cy="0"/>
        </a:xfrm>
      </p:grpSpPr>
      <p:sp>
        <p:nvSpPr>
          <p:cNvPr id="245" name="Google Shape;245;p14"/>
          <p:cNvSpPr txBox="1"/>
          <p:nvPr/>
        </p:nvSpPr>
        <p:spPr>
          <a:xfrm>
            <a:off x="72465" y="379244"/>
            <a:ext cx="18215535" cy="906145"/>
          </a:xfrm>
          <a:prstGeom prst="rect">
            <a:avLst/>
          </a:prstGeom>
          <a:noFill/>
          <a:ln>
            <a:noFill/>
          </a:ln>
        </p:spPr>
        <p:txBody>
          <a:bodyPr spcFirstLastPara="1" wrap="square" lIns="0" tIns="0" rIns="0" bIns="0" anchor="t" anchorCtr="0">
            <a:spAutoFit/>
          </a:bodyPr>
          <a:lstStyle/>
          <a:p>
            <a:pPr marL="0" marR="0" lvl="0" indent="0" algn="ctr" rtl="0">
              <a:lnSpc>
                <a:spcPct val="100000"/>
              </a:lnSpc>
              <a:spcBef>
                <a:spcPts val="0"/>
              </a:spcBef>
              <a:spcAft>
                <a:spcPts val="0"/>
              </a:spcAft>
              <a:buNone/>
            </a:pPr>
            <a:r>
              <a:rPr lang="en-US" sz="6800" b="1" i="0" u="none" strike="noStrike" cap="none">
                <a:solidFill>
                  <a:srgbClr val="FFFFFF"/>
                </a:solidFill>
                <a:latin typeface="Arial"/>
                <a:ea typeface="Arial"/>
                <a:cs typeface="Arial"/>
                <a:sym typeface="Arial"/>
              </a:rPr>
              <a:t>CONCLUSION AND RECOMMENDATIONS</a:t>
            </a:r>
            <a:endParaRPr/>
          </a:p>
        </p:txBody>
      </p:sp>
      <p:sp>
        <p:nvSpPr>
          <p:cNvPr id="246" name="Google Shape;246;p14"/>
          <p:cNvSpPr txBox="1"/>
          <p:nvPr/>
        </p:nvSpPr>
        <p:spPr>
          <a:xfrm>
            <a:off x="72465" y="1682190"/>
            <a:ext cx="7889100" cy="8617200"/>
          </a:xfrm>
          <a:prstGeom prst="rect">
            <a:avLst/>
          </a:prstGeom>
          <a:noFill/>
          <a:ln>
            <a:noFill/>
          </a:ln>
        </p:spPr>
        <p:txBody>
          <a:bodyPr spcFirstLastPara="1" wrap="square" lIns="0" tIns="0" rIns="0" bIns="0" anchor="t" anchorCtr="0">
            <a:spAutoFit/>
          </a:bodyPr>
          <a:lstStyle/>
          <a:p>
            <a:pPr marL="842004" marR="0" lvl="1" indent="-395602" algn="just" rtl="0">
              <a:lnSpc>
                <a:spcPct val="100000"/>
              </a:lnSpc>
              <a:spcBef>
                <a:spcPts val="0"/>
              </a:spcBef>
              <a:spcAft>
                <a:spcPts val="0"/>
              </a:spcAft>
              <a:buClr>
                <a:srgbClr val="FFFFFF"/>
              </a:buClr>
              <a:buSzPts val="3499"/>
              <a:buFont typeface="Arial"/>
              <a:buChar char="•"/>
            </a:pPr>
            <a:r>
              <a:rPr lang="en-US" sz="3499" b="0" i="0" u="none" strike="noStrike" cap="none">
                <a:solidFill>
                  <a:srgbClr val="FFFFFF"/>
                </a:solidFill>
                <a:latin typeface="Arial"/>
                <a:ea typeface="Arial"/>
                <a:cs typeface="Arial"/>
                <a:sym typeface="Arial"/>
              </a:rPr>
              <a:t>Overall healthcare accessibility, flexibility, and continuity of care is improved due to effective Remote consultations.</a:t>
            </a:r>
            <a:endParaRPr sz="1000"/>
          </a:p>
          <a:p>
            <a:pPr marL="842004" marR="0" lvl="1" indent="-395602" algn="just" rtl="0">
              <a:lnSpc>
                <a:spcPct val="100000"/>
              </a:lnSpc>
              <a:spcBef>
                <a:spcPts val="0"/>
              </a:spcBef>
              <a:spcAft>
                <a:spcPts val="0"/>
              </a:spcAft>
              <a:buClr>
                <a:srgbClr val="FFFFFF"/>
              </a:buClr>
              <a:buSzPts val="3499"/>
              <a:buFont typeface="Arial"/>
              <a:buChar char="•"/>
            </a:pPr>
            <a:r>
              <a:rPr lang="en-US" sz="3499" b="0" i="0" u="none" strike="noStrike" cap="none">
                <a:solidFill>
                  <a:srgbClr val="FFFFFF"/>
                </a:solidFill>
                <a:latin typeface="Arial"/>
                <a:ea typeface="Arial"/>
                <a:cs typeface="Arial"/>
                <a:sym typeface="Arial"/>
              </a:rPr>
              <a:t>In all over the workforce practices, service delivery, patient experiences, and community access, positive impacts have been identified.</a:t>
            </a:r>
            <a:endParaRPr sz="1000"/>
          </a:p>
          <a:p>
            <a:pPr marL="842004" marR="0" lvl="1" indent="-395602" algn="just" rtl="0">
              <a:lnSpc>
                <a:spcPct val="100000"/>
              </a:lnSpc>
              <a:spcBef>
                <a:spcPts val="0"/>
              </a:spcBef>
              <a:spcAft>
                <a:spcPts val="0"/>
              </a:spcAft>
              <a:buClr>
                <a:srgbClr val="FFFFFF"/>
              </a:buClr>
              <a:buSzPts val="3499"/>
              <a:buFont typeface="Arial"/>
              <a:buChar char="•"/>
            </a:pPr>
            <a:r>
              <a:rPr lang="en-US" sz="3499" b="0" i="0" u="none" strike="noStrike" cap="none">
                <a:solidFill>
                  <a:srgbClr val="FFFFFF"/>
                </a:solidFill>
                <a:latin typeface="Arial"/>
                <a:ea typeface="Arial"/>
                <a:cs typeface="Arial"/>
                <a:sym typeface="Arial"/>
              </a:rPr>
              <a:t>Digital exclusion, clinical limitations, and technological barriers are some of the challenges in the remote consultations .</a:t>
            </a:r>
            <a:endParaRPr sz="1000"/>
          </a:p>
          <a:p>
            <a:pPr marL="842004" marR="0" lvl="1" indent="-395602" algn="just" rtl="0">
              <a:lnSpc>
                <a:spcPct val="100000"/>
              </a:lnSpc>
              <a:spcBef>
                <a:spcPts val="0"/>
              </a:spcBef>
              <a:spcAft>
                <a:spcPts val="0"/>
              </a:spcAft>
              <a:buClr>
                <a:srgbClr val="FFFFFF"/>
              </a:buClr>
              <a:buSzPts val="3499"/>
              <a:buFont typeface="Arial"/>
              <a:buChar char="•"/>
            </a:pPr>
            <a:r>
              <a:rPr lang="en-US" sz="3499" b="0" i="0" u="none" strike="noStrike" cap="none">
                <a:solidFill>
                  <a:srgbClr val="FFFFFF"/>
                </a:solidFill>
                <a:latin typeface="Arial"/>
                <a:ea typeface="Arial"/>
                <a:cs typeface="Arial"/>
                <a:sym typeface="Arial"/>
              </a:rPr>
              <a:t>Overall a balanced approach is needed that combines remote and face-to-face care. </a:t>
            </a:r>
            <a:endParaRPr sz="1000"/>
          </a:p>
        </p:txBody>
      </p:sp>
      <p:pic>
        <p:nvPicPr>
          <p:cNvPr id="247" name="Google Shape;247;p14"/>
          <p:cNvPicPr preferRelativeResize="0"/>
          <p:nvPr/>
        </p:nvPicPr>
        <p:blipFill>
          <a:blip r:embed="rId3">
            <a:alphaModFix/>
          </a:blip>
          <a:stretch>
            <a:fillRect/>
          </a:stretch>
        </p:blipFill>
        <p:spPr>
          <a:xfrm>
            <a:off x="8439525" y="2068500"/>
            <a:ext cx="9603649" cy="6530825"/>
          </a:xfrm>
          <a:prstGeom prst="rect">
            <a:avLst/>
          </a:prstGeom>
          <a:noFill/>
          <a:ln>
            <a:noFill/>
          </a:ln>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00357A"/>
        </a:solidFill>
        <a:effectLst/>
      </p:bgPr>
    </p:bg>
    <p:spTree>
      <p:nvGrpSpPr>
        <p:cNvPr id="1" name="Shape 251"/>
        <p:cNvGrpSpPr/>
        <p:nvPr/>
      </p:nvGrpSpPr>
      <p:grpSpPr>
        <a:xfrm>
          <a:off x="0" y="0"/>
          <a:ext cx="0" cy="0"/>
          <a:chOff x="0" y="0"/>
          <a:chExt cx="0" cy="0"/>
        </a:xfrm>
      </p:grpSpPr>
      <p:sp>
        <p:nvSpPr>
          <p:cNvPr id="252" name="Google Shape;252;p15"/>
          <p:cNvSpPr txBox="1"/>
          <p:nvPr/>
        </p:nvSpPr>
        <p:spPr>
          <a:xfrm>
            <a:off x="239059" y="1365624"/>
            <a:ext cx="17809882" cy="8549643"/>
          </a:xfrm>
          <a:prstGeom prst="rect">
            <a:avLst/>
          </a:prstGeom>
          <a:noFill/>
          <a:ln>
            <a:noFill/>
          </a:ln>
        </p:spPr>
        <p:txBody>
          <a:bodyPr spcFirstLastPara="1" wrap="square" lIns="0" tIns="0" rIns="0" bIns="0" anchor="t" anchorCtr="0">
            <a:spAutoFit/>
          </a:bodyPr>
          <a:lstStyle/>
          <a:p>
            <a:pPr marL="0" marR="0" lvl="0" indent="0" algn="just" rtl="0">
              <a:lnSpc>
                <a:spcPct val="100000"/>
              </a:lnSpc>
              <a:spcBef>
                <a:spcPts val="0"/>
              </a:spcBef>
              <a:spcAft>
                <a:spcPts val="0"/>
              </a:spcAft>
              <a:buNone/>
            </a:pPr>
            <a:r>
              <a:rPr lang="en-US" sz="2100" b="0" i="0" u="none" strike="noStrike" cap="none">
                <a:solidFill>
                  <a:srgbClr val="FFFFFF"/>
                </a:solidFill>
                <a:latin typeface="Arial"/>
                <a:ea typeface="Arial"/>
                <a:cs typeface="Arial"/>
                <a:sym typeface="Arial"/>
              </a:rPr>
              <a:t>Alenoghena, C.O., Ohize, H.O., Adejo, A.O., Onumanyi, A.J., Ohihoin, E.E., Balarabe, A.I., Okoh, S.A., Kolo, E. and Alenoghena, B. (2023). Telemedicine: A Survey of Telecommunication Technologies, Developments, and Challenges. Journal of Sensor and Actuator Networks, [online] 12(2), p.20. doi:https://doi.org/10.3390/jsan12020020.</a:t>
            </a:r>
            <a:endParaRPr/>
          </a:p>
          <a:p>
            <a:pPr marL="0" marR="0" lvl="0" indent="0" algn="just" rtl="0">
              <a:lnSpc>
                <a:spcPct val="100000"/>
              </a:lnSpc>
              <a:spcBef>
                <a:spcPts val="0"/>
              </a:spcBef>
              <a:spcAft>
                <a:spcPts val="0"/>
              </a:spcAft>
              <a:buNone/>
            </a:pPr>
            <a:r>
              <a:rPr lang="en-US" sz="2100" b="0" i="0" u="none" strike="noStrike" cap="none">
                <a:solidFill>
                  <a:srgbClr val="FFFFFF"/>
                </a:solidFill>
                <a:latin typeface="Arial"/>
                <a:ea typeface="Arial"/>
                <a:cs typeface="Arial"/>
                <a:sym typeface="Arial"/>
              </a:rPr>
              <a:t>Chaloner, C., Stevenson, F.A., Rehill, N., Halvorsrud, K., Raine, R. and Barratt, H. (2025). What is the impact of a shift to remote consultations? A qualitative interview study in primary and secondary healthcare. BMJ Open, 15(6), p.e097633. doi:https://doi.org/10.1136/bmjopen-2024-097633.</a:t>
            </a:r>
            <a:endParaRPr/>
          </a:p>
          <a:p>
            <a:pPr marL="0" marR="0" lvl="0" indent="0" algn="just" rtl="0">
              <a:lnSpc>
                <a:spcPct val="100000"/>
              </a:lnSpc>
              <a:spcBef>
                <a:spcPts val="0"/>
              </a:spcBef>
              <a:spcAft>
                <a:spcPts val="0"/>
              </a:spcAft>
              <a:buNone/>
            </a:pPr>
            <a:r>
              <a:rPr lang="en-US" sz="2100" b="0" i="0" u="none" strike="noStrike" cap="none">
                <a:solidFill>
                  <a:srgbClr val="FFFFFF"/>
                </a:solidFill>
                <a:latin typeface="Arial"/>
                <a:ea typeface="Arial"/>
                <a:cs typeface="Arial"/>
                <a:sym typeface="Arial"/>
              </a:rPr>
              <a:t>CQC (2025). The state of care in independent online primary health services Findings from CQC’s programme of comprehensive inspections in England. [online] Available at: https://www.cqc.org.uk/sites/default/files/20180322_state-of-care-independent-online-primary-health-services.pdf [Accessed 11 Jun. 2026].</a:t>
            </a:r>
            <a:endParaRPr/>
          </a:p>
          <a:p>
            <a:pPr marL="0" marR="0" lvl="0" indent="0" algn="just" rtl="0">
              <a:lnSpc>
                <a:spcPct val="100000"/>
              </a:lnSpc>
              <a:spcBef>
                <a:spcPts val="0"/>
              </a:spcBef>
              <a:spcAft>
                <a:spcPts val="0"/>
              </a:spcAft>
              <a:buNone/>
            </a:pPr>
            <a:r>
              <a:rPr lang="en-US" sz="2100" b="0" i="0" u="none" strike="noStrike" cap="none">
                <a:solidFill>
                  <a:srgbClr val="FFFFFF"/>
                </a:solidFill>
                <a:latin typeface="Arial"/>
                <a:ea typeface="Arial"/>
                <a:cs typeface="Arial"/>
                <a:sym typeface="Arial"/>
              </a:rPr>
              <a:t>Ebo, T.O., Clement David-Olawade, A., Ebo, D.M., Egbon, E. and Olawade, D.B. (2025). Transforming healthcare delivery: A comprehensive review of digital integration, challenges, and best practices in integrated care systems. Digital Engineering, [online] 6, p.100056. doi:https://doi.org/10.1016/j.dte.2025.100056.</a:t>
            </a:r>
            <a:endParaRPr/>
          </a:p>
          <a:p>
            <a:pPr marL="0" marR="0" lvl="0" indent="0" algn="just" rtl="0">
              <a:lnSpc>
                <a:spcPct val="100000"/>
              </a:lnSpc>
              <a:spcBef>
                <a:spcPts val="0"/>
              </a:spcBef>
              <a:spcAft>
                <a:spcPts val="0"/>
              </a:spcAft>
              <a:buNone/>
            </a:pPr>
            <a:r>
              <a:rPr lang="en-US" sz="2100" b="0" i="0" u="none" strike="noStrike" cap="none">
                <a:solidFill>
                  <a:srgbClr val="FFFFFF"/>
                </a:solidFill>
                <a:latin typeface="Arial"/>
                <a:ea typeface="Arial"/>
                <a:cs typeface="Arial"/>
                <a:sym typeface="Arial"/>
              </a:rPr>
              <a:t>Ezeamii, V. (2024). Revolutionizing healthcare: How Telemedicine Is Improving Patient Outcomes and Expanding Access to Care. Cureus, 16(7). doi:https://doi.org/10.7759/cureus.63881.</a:t>
            </a:r>
            <a:endParaRPr/>
          </a:p>
          <a:p>
            <a:pPr marL="0" marR="0" lvl="0" indent="0" algn="just" rtl="0">
              <a:lnSpc>
                <a:spcPct val="100000"/>
              </a:lnSpc>
              <a:spcBef>
                <a:spcPts val="0"/>
              </a:spcBef>
              <a:spcAft>
                <a:spcPts val="0"/>
              </a:spcAft>
              <a:buNone/>
            </a:pPr>
            <a:r>
              <a:rPr lang="en-US" sz="2100" b="0" i="0" u="none" strike="noStrike" cap="none">
                <a:solidFill>
                  <a:srgbClr val="FFFFFF"/>
                </a:solidFill>
                <a:latin typeface="Arial"/>
                <a:ea typeface="Arial"/>
                <a:cs typeface="Arial"/>
                <a:sym typeface="Arial"/>
              </a:rPr>
              <a:t>Fitzpatrick, P.J. (2023). Improving health literacy using the power of digital communications to achieve better health outcomes for patients and practitioners. Frontiers in Digital Health, 5(1). doi:https://doi.org/10.3389/fdgth.2023.1264780.</a:t>
            </a:r>
            <a:endParaRPr/>
          </a:p>
          <a:p>
            <a:pPr marL="0" marR="0" lvl="0" indent="0" algn="just" rtl="0">
              <a:lnSpc>
                <a:spcPct val="100000"/>
              </a:lnSpc>
              <a:spcBef>
                <a:spcPts val="0"/>
              </a:spcBef>
              <a:spcAft>
                <a:spcPts val="0"/>
              </a:spcAft>
              <a:buNone/>
            </a:pPr>
            <a:r>
              <a:rPr lang="en-US" sz="2100" b="0" i="0" u="none" strike="noStrike" cap="none">
                <a:solidFill>
                  <a:srgbClr val="FFFFFF"/>
                </a:solidFill>
                <a:latin typeface="Arial"/>
                <a:ea typeface="Arial"/>
                <a:cs typeface="Arial"/>
                <a:sym typeface="Arial"/>
              </a:rPr>
              <a:t>Haleem, A., Javaid, M., Singh, R. and Suman, R. (2021). Telemedicine for healthcare: Capabilities, features, barriers, and Applications. Sensors International, 2(2), pp.100–117.</a:t>
            </a:r>
            <a:endParaRPr/>
          </a:p>
          <a:p>
            <a:pPr marL="0" marR="0" lvl="0" indent="0" algn="just" rtl="0">
              <a:lnSpc>
                <a:spcPct val="100000"/>
              </a:lnSpc>
              <a:spcBef>
                <a:spcPts val="0"/>
              </a:spcBef>
              <a:spcAft>
                <a:spcPts val="0"/>
              </a:spcAft>
              <a:buNone/>
            </a:pPr>
            <a:r>
              <a:rPr lang="en-US" sz="2100" b="0" i="0" u="none" strike="noStrike" cap="none">
                <a:solidFill>
                  <a:srgbClr val="FFFFFF"/>
                </a:solidFill>
                <a:latin typeface="Arial"/>
                <a:ea typeface="Arial"/>
                <a:cs typeface="Arial"/>
                <a:sym typeface="Arial"/>
              </a:rPr>
              <a:t>Longhini, J., Rossettini, G. and Palese, A. (2022). Digital Health Competencies Among Health Care Professionals: Systematic Review. Journal of Medical Internet Research, 24(8), p.e36414. doi:https://doi.org/10.2196/36414.</a:t>
            </a:r>
            <a:endParaRPr/>
          </a:p>
          <a:p>
            <a:pPr marL="0" marR="0" lvl="0" indent="0" algn="just" rtl="0">
              <a:lnSpc>
                <a:spcPct val="100000"/>
              </a:lnSpc>
              <a:spcBef>
                <a:spcPts val="0"/>
              </a:spcBef>
              <a:spcAft>
                <a:spcPts val="0"/>
              </a:spcAft>
              <a:buNone/>
            </a:pPr>
            <a:r>
              <a:rPr lang="en-US" sz="2100" b="0" i="0" u="none" strike="noStrike" cap="none">
                <a:solidFill>
                  <a:srgbClr val="FFFFFF"/>
                </a:solidFill>
                <a:latin typeface="Arial"/>
                <a:ea typeface="Arial"/>
                <a:cs typeface="Arial"/>
                <a:sym typeface="Arial"/>
              </a:rPr>
              <a:t>Mathew, S., Green, D., Newton, N., Powell, R., Wakerman, J. and Russell, D.J. (2025). Telehealth for primary healthcare delivery in rural and remote contexts in high-income countries—a scoping review. mHealth, [online] 11, pp.34–34. doi:https://doi.org/10.21037/mhealth-24-75.</a:t>
            </a:r>
            <a:endParaRPr/>
          </a:p>
          <a:p>
            <a:pPr marL="0" marR="0" lvl="0" indent="0" algn="just" rtl="0">
              <a:lnSpc>
                <a:spcPct val="100000"/>
              </a:lnSpc>
              <a:spcBef>
                <a:spcPts val="0"/>
              </a:spcBef>
              <a:spcAft>
                <a:spcPts val="0"/>
              </a:spcAft>
              <a:buNone/>
            </a:pPr>
            <a:r>
              <a:rPr lang="en-US" sz="2100" b="0" i="0" u="none" strike="noStrike" cap="none">
                <a:solidFill>
                  <a:srgbClr val="FFFFFF"/>
                </a:solidFill>
                <a:latin typeface="Arial"/>
                <a:ea typeface="Arial"/>
                <a:cs typeface="Arial"/>
                <a:sym typeface="Arial"/>
              </a:rPr>
              <a:t>Murphy, M., Scott, L.J., Salisbury, C., Turner, A., Scott, A., Denholm, R., Iyer, G., Lewis, R., MacLeod, J. and Horwood, J. (2021). The implementation of remote consulting in UK primary care following the COVID-19 pandemic: a mixed-methods longitudinal study. British Journal of General Practice, [online] 71(704), p.BJGP.2020.0948. doi:https://doi.org/10.3399/bjgp.2020.0948.</a:t>
            </a:r>
            <a:endParaRPr/>
          </a:p>
          <a:p>
            <a:pPr marL="0" marR="0" lvl="0" indent="0" algn="just" rtl="0">
              <a:lnSpc>
                <a:spcPct val="100000"/>
              </a:lnSpc>
              <a:spcBef>
                <a:spcPts val="0"/>
              </a:spcBef>
              <a:spcAft>
                <a:spcPts val="0"/>
              </a:spcAft>
              <a:buNone/>
            </a:pPr>
            <a:r>
              <a:rPr lang="en-US" sz="2100" b="0" i="0" u="none" strike="noStrike" cap="none">
                <a:solidFill>
                  <a:srgbClr val="FFFFFF"/>
                </a:solidFill>
                <a:latin typeface="Arial"/>
                <a:ea typeface="Arial"/>
                <a:cs typeface="Arial"/>
                <a:sym typeface="Arial"/>
              </a:rPr>
              <a:t>NHS (2024). Appointments in General Practice, April 2024. [online] NHS England Digital. Available at: https://digital.nhs.uk/data-and-information/publications/statistical/appointments-in-general-practice/april-2024 [Accessed 11 Jun. 2026].</a:t>
            </a:r>
            <a:endParaRPr/>
          </a:p>
          <a:p>
            <a:pPr marL="0" marR="0" lvl="0" indent="0" algn="just" rtl="0">
              <a:lnSpc>
                <a:spcPct val="100000"/>
              </a:lnSpc>
              <a:spcBef>
                <a:spcPts val="0"/>
              </a:spcBef>
              <a:spcAft>
                <a:spcPts val="0"/>
              </a:spcAft>
              <a:buNone/>
            </a:pPr>
            <a:r>
              <a:rPr lang="en-US" sz="2100" b="0" i="0" u="none" strike="noStrike" cap="none">
                <a:solidFill>
                  <a:srgbClr val="FFFFFF"/>
                </a:solidFill>
                <a:latin typeface="Arial"/>
                <a:ea typeface="Arial"/>
                <a:cs typeface="Arial"/>
                <a:sym typeface="Arial"/>
              </a:rPr>
              <a:t>NHS England (2023). Remote Consulting. [online] www.england.nhs.uk. Available at: https://www.england.nhs.uk/long-read/remote-consulting/ [Accessed 11 Jun. 2026].</a:t>
            </a:r>
            <a:endParaRPr/>
          </a:p>
          <a:p>
            <a:pPr marL="0" marR="0" lvl="0" indent="0" algn="just" rtl="0">
              <a:lnSpc>
                <a:spcPct val="100000"/>
              </a:lnSpc>
              <a:spcBef>
                <a:spcPts val="0"/>
              </a:spcBef>
              <a:spcAft>
                <a:spcPts val="0"/>
              </a:spcAft>
              <a:buNone/>
            </a:pPr>
            <a:r>
              <a:rPr lang="en-US" sz="2100" b="0" i="0" u="none" strike="noStrike" cap="none">
                <a:solidFill>
                  <a:srgbClr val="FFFFFF"/>
                </a:solidFill>
                <a:latin typeface="Arial"/>
                <a:ea typeface="Arial"/>
                <a:cs typeface="Arial"/>
                <a:sym typeface="Arial"/>
              </a:rPr>
              <a:t>ONS (2021). Internet users, UK: 2020. [online] www.ons.gov.uk. Available at: https://www.ons.gov.uk/businessindustryandtrade/itandinternetindustry/bulletins/internetusers/2020 [Accessed 11 Jun. 2026].</a:t>
            </a:r>
            <a:endParaRPr/>
          </a:p>
          <a:p>
            <a:pPr marL="0" marR="0" lvl="0" indent="0" algn="just" rtl="0">
              <a:lnSpc>
                <a:spcPct val="100000"/>
              </a:lnSpc>
              <a:spcBef>
                <a:spcPts val="0"/>
              </a:spcBef>
              <a:spcAft>
                <a:spcPts val="0"/>
              </a:spcAft>
              <a:buNone/>
            </a:pPr>
            <a:r>
              <a:rPr lang="en-US" sz="2100" b="0" i="0" u="none" strike="noStrike" cap="none">
                <a:solidFill>
                  <a:srgbClr val="FFFFFF"/>
                </a:solidFill>
                <a:latin typeface="Arial"/>
                <a:ea typeface="Arial"/>
                <a:cs typeface="Arial"/>
                <a:sym typeface="Arial"/>
              </a:rPr>
              <a:t>Ritunga, I., Claramita, M., Widaty, S. and Hardyanto Soebono (2024). Challenges and recommendations in the implementation of audiovisual telemedicine communication: a systematic review. Korean journal of medical education, 36(3), pp.315–326. doi:https://doi.org/10.3946/kjme.2024.305.</a:t>
            </a:r>
            <a:endParaRPr/>
          </a:p>
          <a:p>
            <a:pPr marL="0" marR="0" lvl="0" indent="0" algn="just" rtl="0">
              <a:lnSpc>
                <a:spcPct val="100000"/>
              </a:lnSpc>
              <a:spcBef>
                <a:spcPts val="0"/>
              </a:spcBef>
              <a:spcAft>
                <a:spcPts val="0"/>
              </a:spcAft>
              <a:buNone/>
            </a:pPr>
            <a:endParaRPr sz="2100" b="0" i="0" u="none" strike="noStrike" cap="none">
              <a:solidFill>
                <a:srgbClr val="FFFFFF"/>
              </a:solidFill>
              <a:latin typeface="Arial"/>
              <a:ea typeface="Arial"/>
              <a:cs typeface="Arial"/>
              <a:sym typeface="Arial"/>
            </a:endParaRPr>
          </a:p>
        </p:txBody>
      </p:sp>
      <p:sp>
        <p:nvSpPr>
          <p:cNvPr id="253" name="Google Shape;253;p15"/>
          <p:cNvSpPr txBox="1"/>
          <p:nvPr/>
        </p:nvSpPr>
        <p:spPr>
          <a:xfrm>
            <a:off x="6537067" y="180340"/>
            <a:ext cx="5213866" cy="848360"/>
          </a:xfrm>
          <a:prstGeom prst="rect">
            <a:avLst/>
          </a:prstGeom>
          <a:noFill/>
          <a:ln>
            <a:noFill/>
          </a:ln>
        </p:spPr>
        <p:txBody>
          <a:bodyPr spcFirstLastPara="1" wrap="square" lIns="0" tIns="0" rIns="0" bIns="0" anchor="t" anchorCtr="0">
            <a:spAutoFit/>
          </a:bodyPr>
          <a:lstStyle/>
          <a:p>
            <a:pPr marL="0" marR="0" lvl="0" indent="0" algn="ctr" rtl="0">
              <a:lnSpc>
                <a:spcPct val="100000"/>
              </a:lnSpc>
              <a:spcBef>
                <a:spcPts val="0"/>
              </a:spcBef>
              <a:spcAft>
                <a:spcPts val="0"/>
              </a:spcAft>
              <a:buNone/>
            </a:pPr>
            <a:r>
              <a:rPr lang="en-US" sz="6399" b="1" i="0" u="none" strike="noStrike" cap="none">
                <a:solidFill>
                  <a:srgbClr val="FFFFFF"/>
                </a:solidFill>
                <a:latin typeface="Arial"/>
                <a:ea typeface="Arial"/>
                <a:cs typeface="Arial"/>
                <a:sym typeface="Arial"/>
              </a:rPr>
              <a:t>REFERENCES</a:t>
            </a:r>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00357A"/>
        </a:solidFill>
        <a:effectLst/>
      </p:bgPr>
    </p:bg>
    <p:spTree>
      <p:nvGrpSpPr>
        <p:cNvPr id="1" name="Shape 257"/>
        <p:cNvGrpSpPr/>
        <p:nvPr/>
      </p:nvGrpSpPr>
      <p:grpSpPr>
        <a:xfrm>
          <a:off x="0" y="0"/>
          <a:ext cx="0" cy="0"/>
          <a:chOff x="0" y="0"/>
          <a:chExt cx="0" cy="0"/>
        </a:xfrm>
      </p:grpSpPr>
      <p:sp>
        <p:nvSpPr>
          <p:cNvPr id="258" name="Google Shape;258;p16"/>
          <p:cNvSpPr/>
          <p:nvPr/>
        </p:nvSpPr>
        <p:spPr>
          <a:xfrm rot="-10140753">
            <a:off x="16365250" y="-558496"/>
            <a:ext cx="3549162" cy="3291041"/>
          </a:xfrm>
          <a:custGeom>
            <a:avLst/>
            <a:gdLst/>
            <a:ahLst/>
            <a:cxnLst/>
            <a:rect l="l" t="t" r="r" b="b"/>
            <a:pathLst>
              <a:path w="3549162" h="3291041" extrusionOk="0">
                <a:moveTo>
                  <a:pt x="0" y="0"/>
                </a:moveTo>
                <a:lnTo>
                  <a:pt x="3549161" y="0"/>
                </a:lnTo>
                <a:lnTo>
                  <a:pt x="3549161" y="3291041"/>
                </a:lnTo>
                <a:lnTo>
                  <a:pt x="0" y="3291041"/>
                </a:lnTo>
                <a:lnTo>
                  <a:pt x="0" y="0"/>
                </a:lnTo>
                <a:close/>
              </a:path>
            </a:pathLst>
          </a:custGeom>
          <a:blipFill rotWithShape="1">
            <a:blip r:embed="rId3">
              <a:alphaModFix/>
            </a:blip>
            <a:stretch>
              <a:fillRect/>
            </a:stretch>
          </a:blipFill>
          <a:ln>
            <a:noFill/>
          </a:ln>
        </p:spPr>
      </p:sp>
      <p:sp>
        <p:nvSpPr>
          <p:cNvPr id="259" name="Google Shape;259;p16"/>
          <p:cNvSpPr txBox="1"/>
          <p:nvPr/>
        </p:nvSpPr>
        <p:spPr>
          <a:xfrm>
            <a:off x="3986799" y="8029193"/>
            <a:ext cx="9822518" cy="906145"/>
          </a:xfrm>
          <a:prstGeom prst="rect">
            <a:avLst/>
          </a:prstGeom>
          <a:noFill/>
          <a:ln>
            <a:noFill/>
          </a:ln>
        </p:spPr>
        <p:txBody>
          <a:bodyPr spcFirstLastPara="1" wrap="square" lIns="0" tIns="0" rIns="0" bIns="0" anchor="t" anchorCtr="0">
            <a:spAutoFit/>
          </a:bodyPr>
          <a:lstStyle/>
          <a:p>
            <a:pPr marL="0" marR="0" lvl="0" indent="0" algn="ctr" rtl="0">
              <a:lnSpc>
                <a:spcPct val="100000"/>
              </a:lnSpc>
              <a:spcBef>
                <a:spcPts val="0"/>
              </a:spcBef>
              <a:spcAft>
                <a:spcPts val="0"/>
              </a:spcAft>
              <a:buNone/>
            </a:pPr>
            <a:r>
              <a:rPr lang="en-US" sz="6800" b="1" i="0" u="none" strike="noStrike" cap="none">
                <a:solidFill>
                  <a:srgbClr val="FFFFFF"/>
                </a:solidFill>
                <a:latin typeface="Arial"/>
                <a:ea typeface="Arial"/>
                <a:cs typeface="Arial"/>
                <a:sym typeface="Arial"/>
              </a:rPr>
              <a:t>Thank you so much</a:t>
            </a:r>
            <a:endParaRPr/>
          </a:p>
        </p:txBody>
      </p:sp>
      <p:sp>
        <p:nvSpPr>
          <p:cNvPr id="260" name="Google Shape;260;p16"/>
          <p:cNvSpPr/>
          <p:nvPr/>
        </p:nvSpPr>
        <p:spPr>
          <a:xfrm rot="-10140753">
            <a:off x="-893862" y="7752702"/>
            <a:ext cx="3549162" cy="3291041"/>
          </a:xfrm>
          <a:custGeom>
            <a:avLst/>
            <a:gdLst/>
            <a:ahLst/>
            <a:cxnLst/>
            <a:rect l="l" t="t" r="r" b="b"/>
            <a:pathLst>
              <a:path w="3549162" h="3291041" extrusionOk="0">
                <a:moveTo>
                  <a:pt x="0" y="0"/>
                </a:moveTo>
                <a:lnTo>
                  <a:pt x="3549161" y="0"/>
                </a:lnTo>
                <a:lnTo>
                  <a:pt x="3549161" y="3291040"/>
                </a:lnTo>
                <a:lnTo>
                  <a:pt x="0" y="3291040"/>
                </a:lnTo>
                <a:lnTo>
                  <a:pt x="0" y="0"/>
                </a:lnTo>
                <a:close/>
              </a:path>
            </a:pathLst>
          </a:custGeom>
          <a:blipFill rotWithShape="1">
            <a:blip r:embed="rId3">
              <a:alphaModFix/>
            </a:blip>
            <a:stretch>
              <a:fillRect/>
            </a:stretch>
          </a:blipFill>
          <a:ln>
            <a:noFill/>
          </a:ln>
        </p:spPr>
      </p:sp>
      <p:sp>
        <p:nvSpPr>
          <p:cNvPr id="261" name="Google Shape;261;p16"/>
          <p:cNvSpPr/>
          <p:nvPr/>
        </p:nvSpPr>
        <p:spPr>
          <a:xfrm>
            <a:off x="12877800" y="7441864"/>
            <a:ext cx="1240585" cy="1493474"/>
          </a:xfrm>
          <a:custGeom>
            <a:avLst/>
            <a:gdLst/>
            <a:ahLst/>
            <a:cxnLst/>
            <a:rect l="l" t="t" r="r" b="b"/>
            <a:pathLst>
              <a:path w="1240585" h="1493474" extrusionOk="0">
                <a:moveTo>
                  <a:pt x="0" y="0"/>
                </a:moveTo>
                <a:lnTo>
                  <a:pt x="1240585" y="0"/>
                </a:lnTo>
                <a:lnTo>
                  <a:pt x="1240585" y="1493473"/>
                </a:lnTo>
                <a:lnTo>
                  <a:pt x="0" y="1493473"/>
                </a:lnTo>
                <a:lnTo>
                  <a:pt x="0" y="0"/>
                </a:lnTo>
                <a:close/>
              </a:path>
            </a:pathLst>
          </a:custGeom>
          <a:blipFill rotWithShape="1">
            <a:blip r:embed="rId4">
              <a:alphaModFix/>
            </a:blip>
            <a:stretch>
              <a:fillRect/>
            </a:stretch>
          </a:blipFill>
          <a:ln>
            <a:noFill/>
          </a:ln>
        </p:spPr>
      </p:sp>
      <p:sp>
        <p:nvSpPr>
          <p:cNvPr id="262" name="Google Shape;262;p16"/>
          <p:cNvSpPr/>
          <p:nvPr/>
        </p:nvSpPr>
        <p:spPr>
          <a:xfrm rot="-4825553">
            <a:off x="17075481" y="9147155"/>
            <a:ext cx="1270041" cy="994053"/>
          </a:xfrm>
          <a:custGeom>
            <a:avLst/>
            <a:gdLst/>
            <a:ahLst/>
            <a:cxnLst/>
            <a:rect l="l" t="t" r="r" b="b"/>
            <a:pathLst>
              <a:path w="1270041" h="994053" extrusionOk="0">
                <a:moveTo>
                  <a:pt x="0" y="0"/>
                </a:moveTo>
                <a:lnTo>
                  <a:pt x="1270041" y="0"/>
                </a:lnTo>
                <a:lnTo>
                  <a:pt x="1270041" y="994053"/>
                </a:lnTo>
                <a:lnTo>
                  <a:pt x="0" y="994053"/>
                </a:lnTo>
                <a:lnTo>
                  <a:pt x="0" y="0"/>
                </a:lnTo>
                <a:close/>
              </a:path>
            </a:pathLst>
          </a:custGeom>
          <a:blipFill rotWithShape="1">
            <a:blip r:embed="rId5">
              <a:alphaModFix/>
            </a:blip>
            <a:stretch>
              <a:fillRect/>
            </a:stretch>
          </a:blipFill>
          <a:ln>
            <a:noFill/>
          </a:ln>
        </p:spPr>
      </p:sp>
      <p:sp>
        <p:nvSpPr>
          <p:cNvPr id="263" name="Google Shape;263;p16"/>
          <p:cNvSpPr/>
          <p:nvPr/>
        </p:nvSpPr>
        <p:spPr>
          <a:xfrm rot="-9742231">
            <a:off x="1187506" y="7217480"/>
            <a:ext cx="1270041" cy="994053"/>
          </a:xfrm>
          <a:custGeom>
            <a:avLst/>
            <a:gdLst/>
            <a:ahLst/>
            <a:cxnLst/>
            <a:rect l="l" t="t" r="r" b="b"/>
            <a:pathLst>
              <a:path w="1270041" h="994053" extrusionOk="0">
                <a:moveTo>
                  <a:pt x="0" y="0"/>
                </a:moveTo>
                <a:lnTo>
                  <a:pt x="1270040" y="0"/>
                </a:lnTo>
                <a:lnTo>
                  <a:pt x="1270040" y="994054"/>
                </a:lnTo>
                <a:lnTo>
                  <a:pt x="0" y="994054"/>
                </a:lnTo>
                <a:lnTo>
                  <a:pt x="0" y="0"/>
                </a:lnTo>
                <a:close/>
              </a:path>
            </a:pathLst>
          </a:custGeom>
          <a:blipFill rotWithShape="1">
            <a:blip r:embed="rId5">
              <a:alphaModFix/>
            </a:blip>
            <a:stretch>
              <a:fillRect/>
            </a:stretch>
          </a:blipFill>
          <a:ln>
            <a:noFill/>
          </a:ln>
        </p:spPr>
      </p:sp>
      <p:sp>
        <p:nvSpPr>
          <p:cNvPr id="264" name="Google Shape;264;p16"/>
          <p:cNvSpPr/>
          <p:nvPr/>
        </p:nvSpPr>
        <p:spPr>
          <a:xfrm>
            <a:off x="3858390" y="7486759"/>
            <a:ext cx="1240585" cy="1493474"/>
          </a:xfrm>
          <a:custGeom>
            <a:avLst/>
            <a:gdLst/>
            <a:ahLst/>
            <a:cxnLst/>
            <a:rect l="l" t="t" r="r" b="b"/>
            <a:pathLst>
              <a:path w="1240585" h="1493474" extrusionOk="0">
                <a:moveTo>
                  <a:pt x="0" y="0"/>
                </a:moveTo>
                <a:lnTo>
                  <a:pt x="1240585" y="0"/>
                </a:lnTo>
                <a:lnTo>
                  <a:pt x="1240585" y="1493473"/>
                </a:lnTo>
                <a:lnTo>
                  <a:pt x="0" y="1493473"/>
                </a:lnTo>
                <a:lnTo>
                  <a:pt x="0" y="0"/>
                </a:lnTo>
                <a:close/>
              </a:path>
            </a:pathLst>
          </a:custGeom>
          <a:blipFill rotWithShape="1">
            <a:blip r:embed="rId4">
              <a:alphaModFix/>
            </a:blip>
            <a:stretch>
              <a:fillRect/>
            </a:stretch>
          </a:blipFill>
          <a:ln>
            <a:noFill/>
          </a:ln>
        </p:spPr>
      </p:sp>
      <p:pic>
        <p:nvPicPr>
          <p:cNvPr id="265" name="Google Shape;265;p16" descr="Top 10 Benefits of Remote Patient Monitoring | Thinkitive"/>
          <p:cNvPicPr preferRelativeResize="0"/>
          <p:nvPr/>
        </p:nvPicPr>
        <p:blipFill rotWithShape="1">
          <a:blip r:embed="rId6">
            <a:alphaModFix/>
          </a:blip>
          <a:srcRect/>
          <a:stretch/>
        </p:blipFill>
        <p:spPr>
          <a:xfrm>
            <a:off x="1962377" y="187872"/>
            <a:ext cx="13871361" cy="7247244"/>
          </a:xfrm>
          <a:prstGeom prst="rect">
            <a:avLst/>
          </a:prstGeom>
          <a:noFill/>
          <a:ln>
            <a:noFill/>
          </a:ln>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00357A"/>
        </a:solidFill>
        <a:effectLst/>
      </p:bgPr>
    </p:bg>
    <p:spTree>
      <p:nvGrpSpPr>
        <p:cNvPr id="1" name="Shape 269"/>
        <p:cNvGrpSpPr/>
        <p:nvPr/>
      </p:nvGrpSpPr>
      <p:grpSpPr>
        <a:xfrm>
          <a:off x="0" y="0"/>
          <a:ext cx="0" cy="0"/>
          <a:chOff x="0" y="0"/>
          <a:chExt cx="0" cy="0"/>
        </a:xfrm>
      </p:grpSpPr>
      <p:sp>
        <p:nvSpPr>
          <p:cNvPr id="270" name="Google Shape;270;p17"/>
          <p:cNvSpPr txBox="1"/>
          <p:nvPr/>
        </p:nvSpPr>
        <p:spPr>
          <a:xfrm>
            <a:off x="3900140" y="4254514"/>
            <a:ext cx="9822518" cy="906145"/>
          </a:xfrm>
          <a:prstGeom prst="rect">
            <a:avLst/>
          </a:prstGeom>
          <a:noFill/>
          <a:ln>
            <a:noFill/>
          </a:ln>
        </p:spPr>
        <p:txBody>
          <a:bodyPr spcFirstLastPara="1" wrap="square" lIns="0" tIns="0" rIns="0" bIns="0" anchor="t" anchorCtr="0">
            <a:spAutoFit/>
          </a:bodyPr>
          <a:lstStyle/>
          <a:p>
            <a:pPr marL="0" marR="0" lvl="0" indent="0" algn="ctr" rtl="0">
              <a:lnSpc>
                <a:spcPct val="100000"/>
              </a:lnSpc>
              <a:spcBef>
                <a:spcPts val="0"/>
              </a:spcBef>
              <a:spcAft>
                <a:spcPts val="0"/>
              </a:spcAft>
              <a:buNone/>
            </a:pPr>
            <a:r>
              <a:rPr lang="en-US" sz="6800" b="1" i="0" u="none" strike="noStrike" cap="none">
                <a:solidFill>
                  <a:srgbClr val="FFFFFF"/>
                </a:solidFill>
                <a:latin typeface="Arial"/>
                <a:ea typeface="Arial"/>
                <a:cs typeface="Arial"/>
                <a:sym typeface="Arial"/>
              </a:rPr>
              <a:t>ANY QUESTIONS ?</a:t>
            </a:r>
            <a:endParaRPr/>
          </a:p>
        </p:txBody>
      </p:sp>
    </p:spTree>
  </p:cSld>
  <p:clrMapOvr>
    <a:masterClrMapping/>
  </p:clrMapOvr>
</p:sld>
</file>

<file path=ppt/theme/theme1.xml><?xml version="1.0" encoding="utf-8"?>
<a:theme xmlns:a="http://schemas.openxmlformats.org/drawingml/2006/main" name="Office Theme">
  <a:themeElements>
    <a:clrScheme name="Offic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Custom</PresentationFormat>
  <Slides>17</Slides>
  <Notes>17</Notes>
  <HiddenSlides>0</HiddenSlide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cp:lastModifiedBy>Alexandra Elena Galiceanu (2330542)</cp:lastModifiedBy>
  <cp:revision>1</cp:revision>
  <dcterms:created xsi:type="dcterms:W3CDTF">2006-08-16T00:00:00Z</dcterms:created>
  <dcterms:modified xsi:type="dcterms:W3CDTF">2026-06-21T08:08:26Z</dcterms:modified>
</cp:coreProperties>
</file>