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5"/>
  </p:notesMasterIdLst>
  <p:sldIdLst>
    <p:sldId id="257" r:id="rId2"/>
    <p:sldId id="293" r:id="rId3"/>
    <p:sldId id="288" r:id="rId4"/>
    <p:sldId id="289" r:id="rId5"/>
    <p:sldId id="296" r:id="rId6"/>
    <p:sldId id="291" r:id="rId7"/>
    <p:sldId id="294" r:id="rId8"/>
    <p:sldId id="295" r:id="rId9"/>
    <p:sldId id="298" r:id="rId10"/>
    <p:sldId id="299" r:id="rId11"/>
    <p:sldId id="300" r:id="rId12"/>
    <p:sldId id="301" r:id="rId13"/>
    <p:sldId id="302" r:id="rId14"/>
    <p:sldId id="303" r:id="rId15"/>
    <p:sldId id="304" r:id="rId16"/>
    <p:sldId id="305" r:id="rId17"/>
    <p:sldId id="306" r:id="rId18"/>
    <p:sldId id="307" r:id="rId19"/>
    <p:sldId id="308" r:id="rId20"/>
    <p:sldId id="309" r:id="rId21"/>
    <p:sldId id="310" r:id="rId22"/>
    <p:sldId id="311" r:id="rId23"/>
    <p:sldId id="312"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0" d="100"/>
          <a:sy n="70" d="100"/>
        </p:scale>
        <p:origin x="516"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B6D4451-20C3-42C5-BE91-961C520BF525}" type="datetimeFigureOut">
              <a:rPr lang="en-GB" smtClean="0"/>
              <a:t>20/11/2017</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CB2B45B-EA3A-4CFB-B93B-B8B6496D5A27}" type="slidenum">
              <a:rPr lang="en-GB" smtClean="0"/>
              <a:t>‹#›</a:t>
            </a:fld>
            <a:endParaRPr lang="en-GB"/>
          </a:p>
        </p:txBody>
      </p:sp>
    </p:spTree>
    <p:extLst>
      <p:ext uri="{BB962C8B-B14F-4D97-AF65-F5344CB8AC3E}">
        <p14:creationId xmlns:p14="http://schemas.microsoft.com/office/powerpoint/2010/main" val="35539197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CB2B45B-EA3A-4CFB-B93B-B8B6496D5A27}" type="slidenum">
              <a:rPr lang="en-GB" smtClean="0"/>
              <a:t>5</a:t>
            </a:fld>
            <a:endParaRPr lang="en-GB"/>
          </a:p>
        </p:txBody>
      </p:sp>
    </p:spTree>
    <p:extLst>
      <p:ext uri="{BB962C8B-B14F-4D97-AF65-F5344CB8AC3E}">
        <p14:creationId xmlns:p14="http://schemas.microsoft.com/office/powerpoint/2010/main" val="5652516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20/11/2017</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37476915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20/11/2017</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3576971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20/11/2017</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696228036"/>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20/11/2017</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6656016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20/11/2017</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7358944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20/11/2017</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8799402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20/11/2017</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7799981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20/11/2017</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7068481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20/11/2017</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3475049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20/11/2017</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5736432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20/11/2017</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5239541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20/11/2017</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213988825"/>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7.xml"/><Relationship Id="rId4" Type="http://schemas.openxmlformats.org/officeDocument/2006/relationships/image" Target="../media/image13.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836712"/>
            <a:ext cx="8229600" cy="1828800"/>
          </a:xfrm>
        </p:spPr>
        <p:txBody>
          <a:bodyPr>
            <a:normAutofit fontScale="90000"/>
          </a:bodyPr>
          <a:lstStyle/>
          <a:p>
            <a:r>
              <a:rPr lang="en-GB" dirty="0" smtClean="0">
                <a:solidFill>
                  <a:schemeClr val="bg1"/>
                </a:solidFill>
              </a:rPr>
              <a:t>Athens and Rome: Life and Culture in Classical Antiquity</a:t>
            </a:r>
            <a:endParaRPr lang="en-GB" dirty="0">
              <a:solidFill>
                <a:schemeClr val="bg1"/>
              </a:solidFill>
            </a:endParaRPr>
          </a:p>
        </p:txBody>
      </p:sp>
      <p:sp>
        <p:nvSpPr>
          <p:cNvPr id="3" name="Subtitle 2"/>
          <p:cNvSpPr>
            <a:spLocks noGrp="1"/>
          </p:cNvSpPr>
          <p:nvPr>
            <p:ph type="subTitle" idx="1"/>
          </p:nvPr>
        </p:nvSpPr>
        <p:spPr>
          <a:xfrm>
            <a:off x="1331640" y="6237312"/>
            <a:ext cx="6400800" cy="456456"/>
          </a:xfrm>
        </p:spPr>
        <p:txBody>
          <a:bodyPr>
            <a:normAutofit fontScale="92500" lnSpcReduction="10000"/>
          </a:bodyPr>
          <a:lstStyle/>
          <a:p>
            <a:r>
              <a:rPr lang="en-GB" b="1" dirty="0" smtClean="0">
                <a:solidFill>
                  <a:schemeClr val="bg1"/>
                </a:solidFill>
              </a:rPr>
              <a:t>CLCS4007</a:t>
            </a:r>
          </a:p>
        </p:txBody>
      </p:sp>
      <p:sp>
        <p:nvSpPr>
          <p:cNvPr id="4" name="Subtitle 2"/>
          <p:cNvSpPr txBox="1">
            <a:spLocks/>
          </p:cNvSpPr>
          <p:nvPr/>
        </p:nvSpPr>
        <p:spPr>
          <a:xfrm>
            <a:off x="429603" y="2564904"/>
            <a:ext cx="8712968" cy="2088232"/>
          </a:xfrm>
          <a:prstGeom prst="rect">
            <a:avLst/>
          </a:prstGeom>
        </p:spPr>
        <p:txBody>
          <a:bodyPr vert="horz">
            <a:normAutofit fontScale="77500" lnSpcReduction="20000"/>
          </a:bodyPr>
          <a:lstStyle/>
          <a:p>
            <a:pPr algn="ctr">
              <a:spcBef>
                <a:spcPct val="20000"/>
              </a:spcBef>
              <a:buClr>
                <a:prstClr val="white">
                  <a:shade val="95000"/>
                </a:prstClr>
              </a:buClr>
              <a:buSzPct val="65000"/>
              <a:defRPr/>
            </a:pPr>
            <a:endParaRPr lang="en-GB" sz="3600" dirty="0">
              <a:solidFill>
                <a:prstClr val="black"/>
              </a:solidFill>
            </a:endParaRPr>
          </a:p>
          <a:p>
            <a:pPr algn="ctr">
              <a:spcBef>
                <a:spcPct val="20000"/>
              </a:spcBef>
              <a:buClr>
                <a:prstClr val="white">
                  <a:shade val="95000"/>
                </a:prstClr>
              </a:buClr>
              <a:buSzPct val="65000"/>
              <a:defRPr/>
            </a:pPr>
            <a:r>
              <a:rPr lang="en-GB" sz="3600">
                <a:solidFill>
                  <a:prstClr val="black"/>
                </a:solidFill>
              </a:rPr>
              <a:t>Lecture </a:t>
            </a:r>
            <a:r>
              <a:rPr lang="en-GB" sz="3600" smtClean="0">
                <a:solidFill>
                  <a:prstClr val="black"/>
                </a:solidFill>
              </a:rPr>
              <a:t>10 </a:t>
            </a:r>
            <a:r>
              <a:rPr lang="en-GB" sz="3600" dirty="0">
                <a:solidFill>
                  <a:prstClr val="black"/>
                </a:solidFill>
              </a:rPr>
              <a:t>– </a:t>
            </a:r>
            <a:r>
              <a:rPr lang="en-GB" sz="3600" dirty="0" smtClean="0">
                <a:solidFill>
                  <a:prstClr val="black"/>
                </a:solidFill>
              </a:rPr>
              <a:t>Symposia and </a:t>
            </a:r>
            <a:r>
              <a:rPr lang="en-GB" sz="3600" dirty="0" err="1" smtClean="0">
                <a:solidFill>
                  <a:prstClr val="black"/>
                </a:solidFill>
              </a:rPr>
              <a:t>Convivia</a:t>
            </a:r>
            <a:endParaRPr lang="en-GB" sz="3600" dirty="0" smtClean="0">
              <a:solidFill>
                <a:prstClr val="black"/>
              </a:solidFill>
            </a:endParaRPr>
          </a:p>
          <a:p>
            <a:pPr algn="ctr">
              <a:spcBef>
                <a:spcPct val="20000"/>
              </a:spcBef>
              <a:buClr>
                <a:prstClr val="white">
                  <a:shade val="95000"/>
                </a:prstClr>
              </a:buClr>
              <a:buSzPct val="65000"/>
              <a:defRPr/>
            </a:pPr>
            <a:r>
              <a:rPr lang="en-GB" sz="3600" dirty="0" smtClean="0">
                <a:solidFill>
                  <a:prstClr val="black"/>
                </a:solidFill>
              </a:rPr>
              <a:t>Drinking and Dining in the Greco-Roman World</a:t>
            </a:r>
            <a:r>
              <a:rPr lang="en-GB" sz="3600" i="1" dirty="0">
                <a:solidFill>
                  <a:prstClr val="black"/>
                </a:solidFill>
              </a:rPr>
              <a:t>	</a:t>
            </a:r>
          </a:p>
          <a:p>
            <a:pPr algn="ctr">
              <a:spcBef>
                <a:spcPct val="20000"/>
              </a:spcBef>
              <a:buClr>
                <a:prstClr val="white">
                  <a:shade val="95000"/>
                </a:prstClr>
              </a:buClr>
              <a:buSzPct val="65000"/>
              <a:defRPr/>
            </a:pPr>
            <a:endParaRPr lang="en-GB" sz="2800" dirty="0">
              <a:solidFill>
                <a:prstClr val="black"/>
              </a:solidFill>
            </a:endParaRPr>
          </a:p>
          <a:p>
            <a:pPr algn="ctr">
              <a:spcBef>
                <a:spcPct val="20000"/>
              </a:spcBef>
              <a:buClr>
                <a:prstClr val="white">
                  <a:shade val="95000"/>
                </a:prstClr>
              </a:buClr>
              <a:buSzPct val="65000"/>
              <a:buFont typeface="Wingdings 2"/>
              <a:buNone/>
              <a:defRPr/>
            </a:pPr>
            <a:r>
              <a:rPr lang="en-GB" sz="2800" dirty="0">
                <a:solidFill>
                  <a:prstClr val="black"/>
                </a:solidFill>
              </a:rPr>
              <a:t> </a:t>
            </a:r>
          </a:p>
        </p:txBody>
      </p:sp>
      <p:pic>
        <p:nvPicPr>
          <p:cNvPr id="5" name="Picture 4"/>
          <p:cNvPicPr>
            <a:picLocks noChangeAspect="1"/>
          </p:cNvPicPr>
          <p:nvPr/>
        </p:nvPicPr>
        <p:blipFill>
          <a:blip r:embed="rId2"/>
          <a:stretch>
            <a:fillRect/>
          </a:stretch>
        </p:blipFill>
        <p:spPr>
          <a:xfrm>
            <a:off x="3059832" y="3948147"/>
            <a:ext cx="3200768" cy="2206403"/>
          </a:xfrm>
          <a:prstGeom prst="rect">
            <a:avLst/>
          </a:prstGeom>
        </p:spPr>
      </p:pic>
    </p:spTree>
    <p:extLst>
      <p:ext uri="{BB962C8B-B14F-4D97-AF65-F5344CB8AC3E}">
        <p14:creationId xmlns:p14="http://schemas.microsoft.com/office/powerpoint/2010/main" val="19248801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Banquets and Drinking</a:t>
            </a:r>
            <a:endParaRPr lang="en-GB" dirty="0">
              <a:solidFill>
                <a:schemeClr val="bg1"/>
              </a:solidFill>
            </a:endParaRPr>
          </a:p>
        </p:txBody>
      </p:sp>
      <p:sp>
        <p:nvSpPr>
          <p:cNvPr id="3" name="Content Placeholder 2"/>
          <p:cNvSpPr>
            <a:spLocks noGrp="1"/>
          </p:cNvSpPr>
          <p:nvPr>
            <p:ph idx="1"/>
          </p:nvPr>
        </p:nvSpPr>
        <p:spPr>
          <a:xfrm>
            <a:off x="107504" y="1268760"/>
            <a:ext cx="8928992" cy="5589240"/>
          </a:xfrm>
        </p:spPr>
        <p:txBody>
          <a:bodyPr>
            <a:normAutofit/>
          </a:bodyPr>
          <a:lstStyle/>
          <a:p>
            <a:r>
              <a:rPr lang="en-GB" b="1" dirty="0" smtClean="0">
                <a:solidFill>
                  <a:schemeClr val="bg1"/>
                </a:solidFill>
              </a:rPr>
              <a:t>Greek - </a:t>
            </a:r>
            <a:r>
              <a:rPr lang="en-GB" dirty="0" err="1">
                <a:solidFill>
                  <a:schemeClr val="bg1"/>
                </a:solidFill>
              </a:rPr>
              <a:t>συμ</a:t>
            </a:r>
            <a:r>
              <a:rPr lang="en-GB" dirty="0">
                <a:solidFill>
                  <a:schemeClr val="bg1"/>
                </a:solidFill>
              </a:rPr>
              <a:t>πόσιον – a drinking party, </a:t>
            </a:r>
            <a:r>
              <a:rPr lang="en-GB" dirty="0" smtClean="0">
                <a:solidFill>
                  <a:schemeClr val="bg1"/>
                </a:solidFill>
              </a:rPr>
              <a:t>entertainment:</a:t>
            </a:r>
          </a:p>
          <a:p>
            <a:pPr lvl="1"/>
            <a:r>
              <a:rPr lang="en-GB" dirty="0" smtClean="0">
                <a:solidFill>
                  <a:schemeClr val="bg1"/>
                </a:solidFill>
              </a:rPr>
              <a:t>Strictly </a:t>
            </a:r>
            <a:r>
              <a:rPr lang="en-GB" dirty="0">
                <a:solidFill>
                  <a:schemeClr val="bg1"/>
                </a:solidFill>
              </a:rPr>
              <a:t>speaking the symposium is the post-eating stage of the </a:t>
            </a:r>
            <a:r>
              <a:rPr lang="en-GB" dirty="0" smtClean="0">
                <a:solidFill>
                  <a:schemeClr val="bg1"/>
                </a:solidFill>
              </a:rPr>
              <a:t>evening.</a:t>
            </a:r>
          </a:p>
          <a:p>
            <a:pPr lvl="1"/>
            <a:endParaRPr lang="en-GB" sz="200" dirty="0">
              <a:solidFill>
                <a:schemeClr val="bg1"/>
              </a:solidFill>
            </a:endParaRPr>
          </a:p>
          <a:p>
            <a:r>
              <a:rPr lang="en-GB" b="1" dirty="0" smtClean="0">
                <a:solidFill>
                  <a:schemeClr val="bg1"/>
                </a:solidFill>
              </a:rPr>
              <a:t>Roman - </a:t>
            </a:r>
            <a:r>
              <a:rPr lang="en-GB" i="1" dirty="0" err="1" smtClean="0">
                <a:solidFill>
                  <a:schemeClr val="bg1"/>
                </a:solidFill>
              </a:rPr>
              <a:t>Cena</a:t>
            </a:r>
            <a:r>
              <a:rPr lang="en-GB" i="1" dirty="0" smtClean="0">
                <a:solidFill>
                  <a:schemeClr val="bg1"/>
                </a:solidFill>
              </a:rPr>
              <a:t> </a:t>
            </a:r>
            <a:r>
              <a:rPr lang="en-GB" dirty="0">
                <a:solidFill>
                  <a:schemeClr val="bg1"/>
                </a:solidFill>
              </a:rPr>
              <a:t>(pl. </a:t>
            </a:r>
            <a:r>
              <a:rPr lang="en-GB" i="1" dirty="0" err="1">
                <a:solidFill>
                  <a:schemeClr val="bg1"/>
                </a:solidFill>
              </a:rPr>
              <a:t>Cenae</a:t>
            </a:r>
            <a:r>
              <a:rPr lang="en-GB" dirty="0">
                <a:solidFill>
                  <a:schemeClr val="bg1"/>
                </a:solidFill>
              </a:rPr>
              <a:t>) – dinner, the main Roman meal – could be a public or private affair. </a:t>
            </a:r>
          </a:p>
          <a:p>
            <a:endParaRPr lang="en-GB" sz="200" dirty="0">
              <a:solidFill>
                <a:schemeClr val="bg1"/>
              </a:solidFill>
            </a:endParaRPr>
          </a:p>
          <a:p>
            <a:r>
              <a:rPr lang="en-GB" i="1" dirty="0" err="1" smtClean="0">
                <a:solidFill>
                  <a:schemeClr val="bg1"/>
                </a:solidFill>
              </a:rPr>
              <a:t>Convivium</a:t>
            </a:r>
            <a:r>
              <a:rPr lang="en-GB" i="1" dirty="0" smtClean="0">
                <a:solidFill>
                  <a:schemeClr val="bg1"/>
                </a:solidFill>
              </a:rPr>
              <a:t> </a:t>
            </a:r>
            <a:r>
              <a:rPr lang="en-GB" dirty="0">
                <a:solidFill>
                  <a:schemeClr val="bg1"/>
                </a:solidFill>
              </a:rPr>
              <a:t>(pl. </a:t>
            </a:r>
            <a:r>
              <a:rPr lang="en-GB" i="1" dirty="0" err="1">
                <a:solidFill>
                  <a:schemeClr val="bg1"/>
                </a:solidFill>
              </a:rPr>
              <a:t>Convivia</a:t>
            </a:r>
            <a:r>
              <a:rPr lang="en-GB" dirty="0">
                <a:solidFill>
                  <a:schemeClr val="bg1"/>
                </a:solidFill>
              </a:rPr>
              <a:t>) – feasts, banquets, entertainment – an event with guests, thus open to the scrutiny and judgement of others. </a:t>
            </a:r>
            <a:endParaRPr lang="en-GB" dirty="0" smtClean="0">
              <a:solidFill>
                <a:schemeClr val="bg1"/>
              </a:solidFill>
            </a:endParaRPr>
          </a:p>
          <a:p>
            <a:endParaRPr lang="en-GB" sz="200" dirty="0">
              <a:solidFill>
                <a:schemeClr val="bg1"/>
              </a:solidFill>
            </a:endParaRPr>
          </a:p>
          <a:p>
            <a:r>
              <a:rPr lang="en-GB" dirty="0" smtClean="0">
                <a:solidFill>
                  <a:schemeClr val="bg1"/>
                </a:solidFill>
              </a:rPr>
              <a:t>Citizen women not present at Athenian symposia – </a:t>
            </a:r>
            <a:r>
              <a:rPr lang="en-GB" i="1" dirty="0" smtClean="0">
                <a:solidFill>
                  <a:schemeClr val="bg1"/>
                </a:solidFill>
              </a:rPr>
              <a:t>contra </a:t>
            </a:r>
            <a:r>
              <a:rPr lang="en-GB" dirty="0" smtClean="0">
                <a:solidFill>
                  <a:schemeClr val="bg1"/>
                </a:solidFill>
              </a:rPr>
              <a:t>Roman </a:t>
            </a:r>
            <a:r>
              <a:rPr lang="en-GB" i="1" dirty="0" err="1" smtClean="0">
                <a:solidFill>
                  <a:schemeClr val="bg1"/>
                </a:solidFill>
              </a:rPr>
              <a:t>convivium</a:t>
            </a:r>
            <a:r>
              <a:rPr lang="en-GB" dirty="0" smtClean="0">
                <a:solidFill>
                  <a:schemeClr val="bg1"/>
                </a:solidFill>
              </a:rPr>
              <a:t> where they were much could be.</a:t>
            </a:r>
            <a:endParaRPr lang="en-GB" dirty="0">
              <a:solidFill>
                <a:schemeClr val="bg1"/>
              </a:solidFill>
            </a:endParaRPr>
          </a:p>
          <a:p>
            <a:endParaRPr lang="en-GB" dirty="0">
              <a:solidFill>
                <a:schemeClr val="bg1"/>
              </a:solidFill>
            </a:endParaRPr>
          </a:p>
          <a:p>
            <a:endParaRPr lang="en-GB" dirty="0"/>
          </a:p>
        </p:txBody>
      </p:sp>
    </p:spTree>
    <p:extLst>
      <p:ext uri="{BB962C8B-B14F-4D97-AF65-F5344CB8AC3E}">
        <p14:creationId xmlns:p14="http://schemas.microsoft.com/office/powerpoint/2010/main" val="11419084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928992" cy="1143000"/>
          </a:xfrm>
        </p:spPr>
        <p:txBody>
          <a:bodyPr>
            <a:normAutofit/>
          </a:bodyPr>
          <a:lstStyle/>
          <a:p>
            <a:r>
              <a:rPr lang="en-GB" sz="3000" dirty="0" smtClean="0">
                <a:solidFill>
                  <a:schemeClr val="bg1"/>
                </a:solidFill>
              </a:rPr>
              <a:t>Roman Banquets in the Popular Imagination</a:t>
            </a:r>
            <a:endParaRPr lang="en-GB" sz="3000" dirty="0">
              <a:solidFill>
                <a:schemeClr val="bg1"/>
              </a:solidFill>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92079" y="2924944"/>
            <a:ext cx="3588284" cy="32111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6192387" y="6237312"/>
            <a:ext cx="1787669" cy="369332"/>
          </a:xfrm>
          <a:prstGeom prst="rect">
            <a:avLst/>
          </a:prstGeom>
        </p:spPr>
        <p:txBody>
          <a:bodyPr wrap="none">
            <a:spAutoFit/>
          </a:bodyPr>
          <a:lstStyle/>
          <a:p>
            <a:r>
              <a:rPr lang="en-GB" b="1" dirty="0" err="1">
                <a:solidFill>
                  <a:srgbClr val="252525"/>
                </a:solidFill>
                <a:latin typeface="Arial"/>
              </a:rPr>
              <a:t>Ulpiano</a:t>
            </a:r>
            <a:r>
              <a:rPr lang="en-GB" b="1" dirty="0">
                <a:solidFill>
                  <a:srgbClr val="252525"/>
                </a:solidFill>
                <a:latin typeface="Arial"/>
              </a:rPr>
              <a:t> </a:t>
            </a:r>
            <a:r>
              <a:rPr lang="en-GB" b="1" dirty="0" err="1">
                <a:solidFill>
                  <a:srgbClr val="252525"/>
                </a:solidFill>
                <a:latin typeface="Arial"/>
              </a:rPr>
              <a:t>Checa</a:t>
            </a:r>
            <a:endParaRPr lang="en-GB" dirty="0"/>
          </a:p>
        </p:txBody>
      </p:sp>
      <p:sp>
        <p:nvSpPr>
          <p:cNvPr id="7" name="Content Placeholder 3"/>
          <p:cNvSpPr>
            <a:spLocks noGrp="1"/>
          </p:cNvSpPr>
          <p:nvPr>
            <p:ph sz="quarter" idx="1"/>
          </p:nvPr>
        </p:nvSpPr>
        <p:spPr>
          <a:xfrm>
            <a:off x="251520" y="1484784"/>
            <a:ext cx="8640960" cy="2016224"/>
          </a:xfrm>
        </p:spPr>
        <p:txBody>
          <a:bodyPr>
            <a:normAutofit/>
          </a:bodyPr>
          <a:lstStyle/>
          <a:p>
            <a:pPr marL="0">
              <a:buNone/>
            </a:pPr>
            <a:r>
              <a:rPr lang="en-GB" sz="2600" dirty="0" smtClean="0">
                <a:solidFill>
                  <a:schemeClr val="bg1"/>
                </a:solidFill>
              </a:rPr>
              <a:t>“</a:t>
            </a:r>
            <a:r>
              <a:rPr lang="en-GB" sz="2600" u="sng" dirty="0" smtClean="0">
                <a:solidFill>
                  <a:schemeClr val="bg1"/>
                </a:solidFill>
              </a:rPr>
              <a:t>They eat to vomit and vomit to eat</a:t>
            </a:r>
            <a:r>
              <a:rPr lang="en-GB" sz="2600" dirty="0" smtClean="0">
                <a:solidFill>
                  <a:schemeClr val="bg1"/>
                </a:solidFill>
              </a:rPr>
              <a:t>, and banquets for which they scour the whole earth they do not even bother to digest” – </a:t>
            </a:r>
            <a:r>
              <a:rPr lang="en-GB" sz="2600" b="1" dirty="0" smtClean="0">
                <a:solidFill>
                  <a:schemeClr val="bg1"/>
                </a:solidFill>
              </a:rPr>
              <a:t>Seneca the Younger </a:t>
            </a:r>
            <a:r>
              <a:rPr lang="en-GB" sz="2600" b="1" i="1" dirty="0" smtClean="0">
                <a:solidFill>
                  <a:schemeClr val="bg1"/>
                </a:solidFill>
              </a:rPr>
              <a:t>Ad </a:t>
            </a:r>
            <a:r>
              <a:rPr lang="en-GB" sz="2600" b="1" i="1" dirty="0" err="1" smtClean="0">
                <a:solidFill>
                  <a:schemeClr val="bg1"/>
                </a:solidFill>
              </a:rPr>
              <a:t>Helviam</a:t>
            </a:r>
            <a:r>
              <a:rPr lang="en-GB" sz="2600" b="1" i="1" dirty="0" smtClean="0">
                <a:solidFill>
                  <a:schemeClr val="bg1"/>
                </a:solidFill>
              </a:rPr>
              <a:t> </a:t>
            </a:r>
            <a:r>
              <a:rPr lang="en-GB" sz="2600" b="1" i="1" dirty="0" err="1" smtClean="0">
                <a:solidFill>
                  <a:schemeClr val="bg1"/>
                </a:solidFill>
              </a:rPr>
              <a:t>Matrem</a:t>
            </a:r>
            <a:r>
              <a:rPr lang="en-GB" sz="2600" b="1" i="1" dirty="0" smtClean="0">
                <a:solidFill>
                  <a:schemeClr val="bg1"/>
                </a:solidFill>
              </a:rPr>
              <a:t> de </a:t>
            </a:r>
            <a:r>
              <a:rPr lang="en-GB" sz="2600" b="1" i="1" dirty="0" err="1" smtClean="0">
                <a:solidFill>
                  <a:schemeClr val="bg1"/>
                </a:solidFill>
              </a:rPr>
              <a:t>Consolatione</a:t>
            </a:r>
            <a:r>
              <a:rPr lang="en-GB" sz="2600" b="1" i="1" dirty="0" smtClean="0">
                <a:solidFill>
                  <a:schemeClr val="bg1"/>
                </a:solidFill>
              </a:rPr>
              <a:t> </a:t>
            </a:r>
            <a:r>
              <a:rPr lang="en-GB" sz="2600" b="1" dirty="0" smtClean="0">
                <a:solidFill>
                  <a:schemeClr val="bg1"/>
                </a:solidFill>
              </a:rPr>
              <a:t>10.</a:t>
            </a:r>
            <a:endParaRPr lang="en-GB" sz="2600" dirty="0">
              <a:solidFill>
                <a:schemeClr val="bg1"/>
              </a:solidFill>
            </a:endParaRPr>
          </a:p>
        </p:txBody>
      </p:sp>
      <p:sp>
        <p:nvSpPr>
          <p:cNvPr id="8" name="Rectangle 7"/>
          <p:cNvSpPr/>
          <p:nvPr/>
        </p:nvSpPr>
        <p:spPr>
          <a:xfrm>
            <a:off x="251520" y="3212976"/>
            <a:ext cx="4824536" cy="3293209"/>
          </a:xfrm>
          <a:prstGeom prst="rect">
            <a:avLst/>
          </a:prstGeom>
        </p:spPr>
        <p:txBody>
          <a:bodyPr wrap="square">
            <a:spAutoFit/>
          </a:bodyPr>
          <a:lstStyle/>
          <a:p>
            <a:r>
              <a:rPr lang="en-GB" sz="2600" dirty="0" smtClean="0">
                <a:solidFill>
                  <a:schemeClr val="bg1"/>
                </a:solidFill>
              </a:rPr>
              <a:t>“He hardly ever left the dining-room until he was stuffed and drunk; then he went to sleep right away, lying on his back with his mouth open, and a feather was put down his throat to lighten his stomach.” –</a:t>
            </a:r>
            <a:r>
              <a:rPr lang="en-GB" sz="2600" b="1" dirty="0" smtClean="0">
                <a:solidFill>
                  <a:schemeClr val="bg1"/>
                </a:solidFill>
              </a:rPr>
              <a:t> Suetonius </a:t>
            </a:r>
            <a:r>
              <a:rPr lang="en-GB" sz="2600" b="1" i="1" dirty="0" smtClean="0">
                <a:solidFill>
                  <a:schemeClr val="bg1"/>
                </a:solidFill>
              </a:rPr>
              <a:t>Div. Claud. </a:t>
            </a:r>
            <a:r>
              <a:rPr lang="en-GB" sz="2600" b="1" dirty="0" smtClean="0">
                <a:solidFill>
                  <a:schemeClr val="bg1"/>
                </a:solidFill>
              </a:rPr>
              <a:t>33.1.</a:t>
            </a:r>
            <a:endParaRPr lang="en-GB" sz="2600" b="1" dirty="0">
              <a:solidFill>
                <a:schemeClr val="bg1"/>
              </a:solidFill>
            </a:endParaRPr>
          </a:p>
        </p:txBody>
      </p:sp>
    </p:spTree>
    <p:extLst>
      <p:ext uri="{BB962C8B-B14F-4D97-AF65-F5344CB8AC3E}">
        <p14:creationId xmlns:p14="http://schemas.microsoft.com/office/powerpoint/2010/main" val="38068350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01295" y="345760"/>
            <a:ext cx="8534400" cy="758952"/>
          </a:xfrm>
        </p:spPr>
        <p:txBody>
          <a:bodyPr/>
          <a:lstStyle/>
          <a:p>
            <a:r>
              <a:rPr lang="en-GB" dirty="0" smtClean="0">
                <a:solidFill>
                  <a:schemeClr val="bg1"/>
                </a:solidFill>
              </a:rPr>
              <a:t>Debauchery and Excess</a:t>
            </a:r>
            <a:endParaRPr lang="en-GB" dirty="0">
              <a:solidFill>
                <a:schemeClr val="bg1"/>
              </a:solidFill>
            </a:endParaRPr>
          </a:p>
        </p:txBody>
      </p:sp>
      <p:sp>
        <p:nvSpPr>
          <p:cNvPr id="5" name="Content Placeholder 4"/>
          <p:cNvSpPr>
            <a:spLocks noGrp="1"/>
          </p:cNvSpPr>
          <p:nvPr>
            <p:ph sz="quarter" idx="1"/>
          </p:nvPr>
        </p:nvSpPr>
        <p:spPr>
          <a:xfrm>
            <a:off x="221801" y="1561661"/>
            <a:ext cx="4536504" cy="2694094"/>
          </a:xfrm>
        </p:spPr>
        <p:txBody>
          <a:bodyPr>
            <a:normAutofit fontScale="92500" lnSpcReduction="10000"/>
          </a:bodyPr>
          <a:lstStyle/>
          <a:p>
            <a:pPr marL="0">
              <a:buNone/>
            </a:pPr>
            <a:r>
              <a:rPr lang="en-GB" sz="2400" dirty="0">
                <a:solidFill>
                  <a:schemeClr val="bg1"/>
                </a:solidFill>
              </a:rPr>
              <a:t>“But how will they stand the frost and snow in the Apennines? Maybe they think they’ll tolerate the winter more easily since they’ve learned to dance naked at banquets.” – </a:t>
            </a:r>
            <a:r>
              <a:rPr lang="en-GB" sz="2400" b="1" dirty="0">
                <a:solidFill>
                  <a:schemeClr val="bg1"/>
                </a:solidFill>
              </a:rPr>
              <a:t>Cicero </a:t>
            </a:r>
            <a:r>
              <a:rPr lang="en-GB" sz="2400" b="1" i="1" dirty="0">
                <a:solidFill>
                  <a:schemeClr val="bg1"/>
                </a:solidFill>
              </a:rPr>
              <a:t>Second Oration Against </a:t>
            </a:r>
            <a:r>
              <a:rPr lang="en-GB" sz="2400" b="1" i="1" dirty="0" err="1">
                <a:solidFill>
                  <a:schemeClr val="bg1"/>
                </a:solidFill>
              </a:rPr>
              <a:t>Catiline</a:t>
            </a:r>
            <a:r>
              <a:rPr lang="en-GB" sz="2400" b="1" i="1" dirty="0">
                <a:solidFill>
                  <a:schemeClr val="bg1"/>
                </a:solidFill>
              </a:rPr>
              <a:t> </a:t>
            </a:r>
            <a:r>
              <a:rPr lang="en-GB" sz="2400" b="1" dirty="0">
                <a:solidFill>
                  <a:schemeClr val="bg1"/>
                </a:solidFill>
              </a:rPr>
              <a:t>2.23</a:t>
            </a:r>
            <a:r>
              <a:rPr lang="en-GB" sz="2400" dirty="0">
                <a:solidFill>
                  <a:schemeClr val="bg1"/>
                </a:solidFill>
              </a:rPr>
              <a:t>.</a:t>
            </a:r>
          </a:p>
          <a:p>
            <a:pPr marL="0">
              <a:buNone/>
            </a:pPr>
            <a:r>
              <a:rPr lang="en-GB" dirty="0">
                <a:solidFill>
                  <a:schemeClr val="bg1"/>
                </a:solidFill>
              </a:rPr>
              <a:t> </a:t>
            </a:r>
          </a:p>
        </p:txBody>
      </p:sp>
      <p:pic>
        <p:nvPicPr>
          <p:cNvPr id="1026" name="Picture 2"/>
          <p:cNvPicPr>
            <a:picLocks noGrp="1" noChangeAspect="1" noChangeArrowheads="1"/>
          </p:cNvPicPr>
          <p:nvPr>
            <p:ph sz="half" idx="4294967295"/>
          </p:nvPr>
        </p:nvPicPr>
        <p:blipFill>
          <a:blip r:embed="rId2" cstate="print"/>
          <a:srcRect/>
          <a:stretch>
            <a:fillRect/>
          </a:stretch>
        </p:blipFill>
        <p:spPr bwMode="auto">
          <a:xfrm>
            <a:off x="4824706" y="1561661"/>
            <a:ext cx="4038600" cy="2016224"/>
          </a:xfrm>
          <a:prstGeom prst="rect">
            <a:avLst/>
          </a:prstGeom>
          <a:noFill/>
          <a:ln w="9525">
            <a:noFill/>
            <a:miter lim="800000"/>
            <a:headEnd/>
            <a:tailEnd/>
          </a:ln>
        </p:spPr>
      </p:pic>
      <p:sp>
        <p:nvSpPr>
          <p:cNvPr id="8" name="Rectangle 7"/>
          <p:cNvSpPr/>
          <p:nvPr/>
        </p:nvSpPr>
        <p:spPr>
          <a:xfrm>
            <a:off x="4788024" y="3653231"/>
            <a:ext cx="4073551" cy="369332"/>
          </a:xfrm>
          <a:prstGeom prst="rect">
            <a:avLst/>
          </a:prstGeom>
        </p:spPr>
        <p:txBody>
          <a:bodyPr wrap="none">
            <a:spAutoFit/>
          </a:bodyPr>
          <a:lstStyle/>
          <a:p>
            <a:r>
              <a:rPr lang="en-GB" dirty="0">
                <a:solidFill>
                  <a:schemeClr val="bg1"/>
                </a:solidFill>
              </a:rPr>
              <a:t>House of the Chaste Lovers - Pompeii </a:t>
            </a: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19" y="3933056"/>
            <a:ext cx="3941461" cy="27160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9" name="Rectangle 8"/>
          <p:cNvSpPr/>
          <p:nvPr/>
        </p:nvSpPr>
        <p:spPr>
          <a:xfrm>
            <a:off x="4325783" y="4034834"/>
            <a:ext cx="4680520" cy="2800767"/>
          </a:xfrm>
          <a:prstGeom prst="rect">
            <a:avLst/>
          </a:prstGeom>
        </p:spPr>
        <p:txBody>
          <a:bodyPr wrap="square">
            <a:spAutoFit/>
          </a:bodyPr>
          <a:lstStyle/>
          <a:p>
            <a:r>
              <a:rPr lang="en-GB" sz="2200" dirty="0" smtClean="0"/>
              <a:t>“</a:t>
            </a:r>
            <a:r>
              <a:rPr lang="en-GB" sz="2200" dirty="0" smtClean="0">
                <a:solidFill>
                  <a:schemeClr val="bg1"/>
                </a:solidFill>
              </a:rPr>
              <a:t>He served to the palace-attendants, moreover, huge platters heaped up with the viscera of mullets, and flamingo-brains, partridge-eggs, thrush-brains, and the heads of parrots, pheasants, and peacocks.” – </a:t>
            </a:r>
            <a:r>
              <a:rPr lang="en-GB" sz="2200" b="1" dirty="0" err="1" smtClean="0">
                <a:solidFill>
                  <a:schemeClr val="bg1"/>
                </a:solidFill>
              </a:rPr>
              <a:t>Historia</a:t>
            </a:r>
            <a:r>
              <a:rPr lang="en-GB" sz="2200" b="1" dirty="0" smtClean="0">
                <a:solidFill>
                  <a:schemeClr val="bg1"/>
                </a:solidFill>
              </a:rPr>
              <a:t> Augusta </a:t>
            </a:r>
            <a:r>
              <a:rPr lang="en-GB" sz="2200" b="1" i="1" dirty="0" smtClean="0">
                <a:solidFill>
                  <a:schemeClr val="bg1"/>
                </a:solidFill>
              </a:rPr>
              <a:t>Life of </a:t>
            </a:r>
            <a:r>
              <a:rPr lang="en-GB" sz="2200" b="1" i="1" dirty="0" err="1" smtClean="0">
                <a:solidFill>
                  <a:schemeClr val="bg1"/>
                </a:solidFill>
              </a:rPr>
              <a:t>Elegabalus</a:t>
            </a:r>
            <a:r>
              <a:rPr lang="en-GB" sz="2200" b="1" i="1" dirty="0" smtClean="0">
                <a:solidFill>
                  <a:schemeClr val="bg1"/>
                </a:solidFill>
              </a:rPr>
              <a:t> </a:t>
            </a:r>
            <a:r>
              <a:rPr lang="en-GB" sz="2200" b="1" dirty="0" smtClean="0">
                <a:solidFill>
                  <a:schemeClr val="bg1"/>
                </a:solidFill>
              </a:rPr>
              <a:t>20.5-6</a:t>
            </a:r>
            <a:r>
              <a:rPr lang="en-GB" sz="2200" dirty="0" smtClean="0">
                <a:solidFill>
                  <a:schemeClr val="bg1"/>
                </a:solidFill>
              </a:rPr>
              <a:t>. </a:t>
            </a:r>
            <a:endParaRPr lang="en-GB" sz="2200" dirty="0">
              <a:solidFill>
                <a:schemeClr val="bg1"/>
              </a:solidFill>
            </a:endParaRPr>
          </a:p>
        </p:txBody>
      </p:sp>
    </p:spTree>
    <p:extLst>
      <p:ext uri="{BB962C8B-B14F-4D97-AF65-F5344CB8AC3E}">
        <p14:creationId xmlns:p14="http://schemas.microsoft.com/office/powerpoint/2010/main" val="3745447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Excess in Ancient Athens </a:t>
            </a:r>
            <a:endParaRPr lang="en-GB" dirty="0">
              <a:solidFill>
                <a:schemeClr val="bg1"/>
              </a:solidFill>
            </a:endParaRPr>
          </a:p>
        </p:txBody>
      </p:sp>
      <p:sp>
        <p:nvSpPr>
          <p:cNvPr id="3" name="Content Placeholder 2"/>
          <p:cNvSpPr>
            <a:spLocks noGrp="1"/>
          </p:cNvSpPr>
          <p:nvPr>
            <p:ph idx="1"/>
          </p:nvPr>
        </p:nvSpPr>
        <p:spPr>
          <a:xfrm>
            <a:off x="107504" y="1417638"/>
            <a:ext cx="8928992" cy="5440362"/>
          </a:xfrm>
        </p:spPr>
        <p:txBody>
          <a:bodyPr>
            <a:normAutofit fontScale="92500" lnSpcReduction="10000"/>
          </a:bodyPr>
          <a:lstStyle/>
          <a:p>
            <a:pPr marL="137160" indent="0">
              <a:buNone/>
            </a:pPr>
            <a:r>
              <a:rPr lang="en-GB" dirty="0">
                <a:solidFill>
                  <a:schemeClr val="bg1"/>
                </a:solidFill>
              </a:rPr>
              <a:t>“The old man was a wild beast at the party. Awful, simply awful! The worst piece of drunken behaviour I’ve ever seen! Drunker then all the rest… After he had gorged himself with food and drink, he jumped up and began to dance about, farting and insulting people and laughing… That’s how he insulted every one of them, all of them one by one! Laughing at them all, like a real peasant and spouting off all sorts of stories, totally inappropriate to the situation. Then, after he’s thoroughly drunk he makes his way for home, belting the hell out of everyone he comes across…” </a:t>
            </a:r>
            <a:r>
              <a:rPr lang="en-GB" dirty="0" smtClean="0">
                <a:solidFill>
                  <a:schemeClr val="bg1"/>
                </a:solidFill>
              </a:rPr>
              <a:t>- </a:t>
            </a:r>
            <a:r>
              <a:rPr lang="en-GB" b="1" dirty="0" smtClean="0">
                <a:solidFill>
                  <a:schemeClr val="bg1"/>
                </a:solidFill>
              </a:rPr>
              <a:t>Aristophanes </a:t>
            </a:r>
            <a:r>
              <a:rPr lang="en-GB" b="1" i="1" dirty="0">
                <a:solidFill>
                  <a:schemeClr val="bg1"/>
                </a:solidFill>
              </a:rPr>
              <a:t>Wasps </a:t>
            </a:r>
            <a:r>
              <a:rPr lang="en-GB" b="1" dirty="0">
                <a:solidFill>
                  <a:schemeClr val="bg1"/>
                </a:solidFill>
              </a:rPr>
              <a:t>1300-1324</a:t>
            </a:r>
            <a:r>
              <a:rPr lang="en-GB" dirty="0" smtClean="0">
                <a:solidFill>
                  <a:schemeClr val="bg1"/>
                </a:solidFill>
              </a:rPr>
              <a:t>.</a:t>
            </a:r>
          </a:p>
          <a:p>
            <a:pPr marL="137160" indent="0">
              <a:buNone/>
            </a:pPr>
            <a:endParaRPr lang="en-GB" sz="1100" dirty="0">
              <a:solidFill>
                <a:schemeClr val="bg1"/>
              </a:solidFill>
            </a:endParaRPr>
          </a:p>
          <a:p>
            <a:r>
              <a:rPr lang="en-GB" dirty="0">
                <a:solidFill>
                  <a:schemeClr val="bg1"/>
                </a:solidFill>
              </a:rPr>
              <a:t> </a:t>
            </a:r>
            <a:r>
              <a:rPr lang="en-GB" dirty="0" smtClean="0">
                <a:solidFill>
                  <a:schemeClr val="bg1"/>
                </a:solidFill>
              </a:rPr>
              <a:t>cf. Mutilation </a:t>
            </a:r>
            <a:r>
              <a:rPr lang="en-GB" dirty="0">
                <a:solidFill>
                  <a:schemeClr val="bg1"/>
                </a:solidFill>
              </a:rPr>
              <a:t>of the Herms and profanation of the </a:t>
            </a:r>
            <a:r>
              <a:rPr lang="en-GB" dirty="0" smtClean="0">
                <a:solidFill>
                  <a:schemeClr val="bg1"/>
                </a:solidFill>
              </a:rPr>
              <a:t>Mysteries.</a:t>
            </a:r>
          </a:p>
          <a:p>
            <a:pPr marL="137160" indent="0">
              <a:buNone/>
            </a:pPr>
            <a:endParaRPr lang="en-GB" dirty="0">
              <a:solidFill>
                <a:schemeClr val="bg1"/>
              </a:solidFill>
            </a:endParaRPr>
          </a:p>
          <a:p>
            <a:endParaRPr lang="en-GB" dirty="0">
              <a:solidFill>
                <a:schemeClr val="bg1"/>
              </a:solidFill>
            </a:endParaRPr>
          </a:p>
          <a:p>
            <a:pPr marL="137160" indent="0">
              <a:buNone/>
            </a:pPr>
            <a:endParaRPr lang="en-GB" dirty="0"/>
          </a:p>
        </p:txBody>
      </p:sp>
    </p:spTree>
    <p:extLst>
      <p:ext uri="{BB962C8B-B14F-4D97-AF65-F5344CB8AC3E}">
        <p14:creationId xmlns:p14="http://schemas.microsoft.com/office/powerpoint/2010/main" val="21775349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116632"/>
            <a:ext cx="8856984" cy="1143000"/>
          </a:xfrm>
        </p:spPr>
        <p:txBody>
          <a:bodyPr>
            <a:normAutofit/>
          </a:bodyPr>
          <a:lstStyle/>
          <a:p>
            <a:r>
              <a:rPr lang="en-GB" sz="3000" dirty="0" smtClean="0">
                <a:solidFill>
                  <a:schemeClr val="bg1"/>
                </a:solidFill>
              </a:rPr>
              <a:t>Civilised affairs? - </a:t>
            </a:r>
            <a:r>
              <a:rPr lang="en-GB" sz="3000" i="1" dirty="0" err="1" smtClean="0">
                <a:solidFill>
                  <a:schemeClr val="bg1"/>
                </a:solidFill>
              </a:rPr>
              <a:t>Convivia</a:t>
            </a:r>
            <a:r>
              <a:rPr lang="en-GB" sz="3000" i="1" dirty="0" smtClean="0">
                <a:solidFill>
                  <a:schemeClr val="bg1"/>
                </a:solidFill>
              </a:rPr>
              <a:t> </a:t>
            </a:r>
            <a:r>
              <a:rPr lang="en-GB" sz="3000" dirty="0" smtClean="0">
                <a:solidFill>
                  <a:schemeClr val="bg1"/>
                </a:solidFill>
              </a:rPr>
              <a:t>/ </a:t>
            </a:r>
            <a:r>
              <a:rPr lang="en-GB" sz="3000" i="1" dirty="0" smtClean="0">
                <a:solidFill>
                  <a:schemeClr val="bg1"/>
                </a:solidFill>
              </a:rPr>
              <a:t>Symposia</a:t>
            </a:r>
            <a:endParaRPr lang="en-GB" sz="3000" i="1" dirty="0">
              <a:solidFill>
                <a:schemeClr val="bg1"/>
              </a:solidFill>
            </a:endParaRPr>
          </a:p>
        </p:txBody>
      </p:sp>
      <p:sp>
        <p:nvSpPr>
          <p:cNvPr id="3" name="Content Placeholder 2"/>
          <p:cNvSpPr>
            <a:spLocks noGrp="1"/>
          </p:cNvSpPr>
          <p:nvPr>
            <p:ph sz="quarter" idx="1"/>
          </p:nvPr>
        </p:nvSpPr>
        <p:spPr>
          <a:xfrm>
            <a:off x="0" y="1124744"/>
            <a:ext cx="8856984" cy="3240360"/>
          </a:xfrm>
        </p:spPr>
        <p:txBody>
          <a:bodyPr>
            <a:normAutofit fontScale="92500" lnSpcReduction="10000"/>
          </a:bodyPr>
          <a:lstStyle/>
          <a:p>
            <a:r>
              <a:rPr lang="en-GB" sz="2600" dirty="0" smtClean="0">
                <a:solidFill>
                  <a:schemeClr val="bg1"/>
                </a:solidFill>
              </a:rPr>
              <a:t>Recreation </a:t>
            </a:r>
            <a:r>
              <a:rPr lang="en-GB" sz="2600" dirty="0">
                <a:solidFill>
                  <a:schemeClr val="bg1"/>
                </a:solidFill>
              </a:rPr>
              <a:t>in the form of conversation, dancing </a:t>
            </a:r>
            <a:r>
              <a:rPr lang="en-GB" sz="2600" dirty="0" smtClean="0">
                <a:solidFill>
                  <a:schemeClr val="bg1"/>
                </a:solidFill>
              </a:rPr>
              <a:t>music, spectacles. </a:t>
            </a:r>
          </a:p>
          <a:p>
            <a:endParaRPr lang="en-GB" sz="600" dirty="0">
              <a:solidFill>
                <a:schemeClr val="bg1"/>
              </a:solidFill>
            </a:endParaRPr>
          </a:p>
          <a:p>
            <a:r>
              <a:rPr lang="en-GB" sz="2600" dirty="0">
                <a:solidFill>
                  <a:schemeClr val="bg1"/>
                </a:solidFill>
              </a:rPr>
              <a:t>Classical Greek </a:t>
            </a:r>
            <a:endParaRPr lang="en-GB" sz="2600" dirty="0" smtClean="0">
              <a:solidFill>
                <a:schemeClr val="bg1"/>
              </a:solidFill>
            </a:endParaRPr>
          </a:p>
          <a:p>
            <a:pPr lvl="1"/>
            <a:r>
              <a:rPr lang="en-GB" sz="2100" dirty="0" smtClean="0">
                <a:solidFill>
                  <a:schemeClr val="bg1"/>
                </a:solidFill>
              </a:rPr>
              <a:t>Plato </a:t>
            </a:r>
            <a:r>
              <a:rPr lang="en-GB" sz="2100" i="1" dirty="0" smtClean="0">
                <a:solidFill>
                  <a:schemeClr val="bg1"/>
                </a:solidFill>
              </a:rPr>
              <a:t>Symposium</a:t>
            </a:r>
            <a:endParaRPr lang="en-GB" sz="2100" dirty="0">
              <a:solidFill>
                <a:schemeClr val="bg1"/>
              </a:solidFill>
            </a:endParaRPr>
          </a:p>
          <a:p>
            <a:pPr lvl="1"/>
            <a:r>
              <a:rPr lang="en-GB" sz="2100" dirty="0" smtClean="0">
                <a:solidFill>
                  <a:schemeClr val="bg1"/>
                </a:solidFill>
              </a:rPr>
              <a:t>Xenophon </a:t>
            </a:r>
            <a:r>
              <a:rPr lang="en-GB" sz="2100" i="1" dirty="0" smtClean="0">
                <a:solidFill>
                  <a:schemeClr val="bg1"/>
                </a:solidFill>
              </a:rPr>
              <a:t>Symposium</a:t>
            </a:r>
          </a:p>
          <a:p>
            <a:endParaRPr lang="en-GB" sz="600" dirty="0" smtClean="0">
              <a:solidFill>
                <a:schemeClr val="bg1"/>
              </a:solidFill>
            </a:endParaRPr>
          </a:p>
          <a:p>
            <a:r>
              <a:rPr lang="en-GB" sz="2600" dirty="0" smtClean="0">
                <a:solidFill>
                  <a:schemeClr val="bg1"/>
                </a:solidFill>
              </a:rPr>
              <a:t>Roman Imperial period (but </a:t>
            </a:r>
            <a:r>
              <a:rPr lang="en-GB" sz="2600" dirty="0">
                <a:solidFill>
                  <a:schemeClr val="bg1"/>
                </a:solidFill>
              </a:rPr>
              <a:t>by Greek writers) </a:t>
            </a:r>
            <a:endParaRPr lang="en-GB" sz="2600" dirty="0" smtClean="0">
              <a:solidFill>
                <a:schemeClr val="bg1"/>
              </a:solidFill>
            </a:endParaRPr>
          </a:p>
          <a:p>
            <a:pPr lvl="1"/>
            <a:r>
              <a:rPr lang="en-GB" sz="2100" dirty="0" smtClean="0">
                <a:solidFill>
                  <a:schemeClr val="bg1"/>
                </a:solidFill>
              </a:rPr>
              <a:t>Plutarch </a:t>
            </a:r>
            <a:r>
              <a:rPr lang="en-GB" sz="2100" i="1" dirty="0">
                <a:solidFill>
                  <a:schemeClr val="bg1"/>
                </a:solidFill>
              </a:rPr>
              <a:t>The Banquet of the Seven Wise </a:t>
            </a:r>
            <a:r>
              <a:rPr lang="en-GB" sz="2100" i="1" dirty="0" smtClean="0">
                <a:solidFill>
                  <a:schemeClr val="bg1"/>
                </a:solidFill>
              </a:rPr>
              <a:t>Men</a:t>
            </a:r>
            <a:r>
              <a:rPr lang="en-GB" sz="2100" dirty="0" smtClean="0">
                <a:solidFill>
                  <a:schemeClr val="bg1"/>
                </a:solidFill>
              </a:rPr>
              <a:t> </a:t>
            </a:r>
          </a:p>
          <a:p>
            <a:pPr lvl="1"/>
            <a:r>
              <a:rPr lang="en-GB" sz="2100" dirty="0" err="1" smtClean="0">
                <a:solidFill>
                  <a:schemeClr val="bg1"/>
                </a:solidFill>
              </a:rPr>
              <a:t>Athenaeus</a:t>
            </a:r>
            <a:r>
              <a:rPr lang="en-GB" sz="2100" dirty="0" smtClean="0">
                <a:solidFill>
                  <a:schemeClr val="bg1"/>
                </a:solidFill>
              </a:rPr>
              <a:t> </a:t>
            </a:r>
            <a:r>
              <a:rPr lang="en-GB" sz="2100" i="1" dirty="0" smtClean="0">
                <a:solidFill>
                  <a:schemeClr val="bg1"/>
                </a:solidFill>
              </a:rPr>
              <a:t>The Dinner Experts </a:t>
            </a:r>
          </a:p>
          <a:p>
            <a:pPr marL="0" indent="0">
              <a:buNone/>
            </a:pPr>
            <a:endParaRPr lang="en-GB" sz="600" dirty="0"/>
          </a:p>
          <a:p>
            <a:pPr marL="0" indent="0">
              <a:buNone/>
            </a:pPr>
            <a:endParaRPr lang="en-GB" dirty="0"/>
          </a:p>
        </p:txBody>
      </p:sp>
      <p:sp>
        <p:nvSpPr>
          <p:cNvPr id="4" name="Rectangle 3"/>
          <p:cNvSpPr/>
          <p:nvPr/>
        </p:nvSpPr>
        <p:spPr>
          <a:xfrm>
            <a:off x="107504" y="4355715"/>
            <a:ext cx="5725144" cy="2308324"/>
          </a:xfrm>
          <a:prstGeom prst="rect">
            <a:avLst/>
          </a:prstGeom>
        </p:spPr>
        <p:txBody>
          <a:bodyPr wrap="square">
            <a:spAutoFit/>
          </a:bodyPr>
          <a:lstStyle/>
          <a:p>
            <a:r>
              <a:rPr lang="en-GB" dirty="0">
                <a:solidFill>
                  <a:schemeClr val="bg1"/>
                </a:solidFill>
              </a:rPr>
              <a:t>“… Well then, said </a:t>
            </a:r>
            <a:r>
              <a:rPr lang="en-GB" dirty="0" err="1">
                <a:solidFill>
                  <a:schemeClr val="bg1"/>
                </a:solidFill>
              </a:rPr>
              <a:t>Eryximachus</a:t>
            </a:r>
            <a:r>
              <a:rPr lang="en-GB" dirty="0">
                <a:solidFill>
                  <a:schemeClr val="bg1"/>
                </a:solidFill>
              </a:rPr>
              <a:t>, now that this is the decision, that we’re to drink as much as each of us happens to want, with no compulsion on anyone. I propose that what we should do next is to let the </a:t>
            </a:r>
            <a:r>
              <a:rPr lang="en-GB" dirty="0" err="1">
                <a:solidFill>
                  <a:schemeClr val="bg1"/>
                </a:solidFill>
              </a:rPr>
              <a:t>aulos</a:t>
            </a:r>
            <a:r>
              <a:rPr lang="en-GB" dirty="0">
                <a:solidFill>
                  <a:schemeClr val="bg1"/>
                </a:solidFill>
              </a:rPr>
              <a:t>-girl who came in just now go off and play her instrument to herself, or if she likes, to the women in their quarters, and that for today we should entertain each other with talk…” – </a:t>
            </a:r>
            <a:r>
              <a:rPr lang="en-GB" b="1" dirty="0">
                <a:solidFill>
                  <a:schemeClr val="bg1"/>
                </a:solidFill>
              </a:rPr>
              <a:t>Plato </a:t>
            </a:r>
            <a:r>
              <a:rPr lang="en-GB" b="1" i="1" dirty="0">
                <a:solidFill>
                  <a:schemeClr val="bg1"/>
                </a:solidFill>
              </a:rPr>
              <a:t>Symposium </a:t>
            </a:r>
            <a:r>
              <a:rPr lang="en-GB" b="1" dirty="0">
                <a:solidFill>
                  <a:schemeClr val="bg1"/>
                </a:solidFill>
              </a:rPr>
              <a:t>177</a:t>
            </a:r>
            <a:r>
              <a:rPr lang="en-GB" dirty="0">
                <a:solidFill>
                  <a:schemeClr val="bg1"/>
                </a:solidFill>
              </a:rPr>
              <a:t>. </a:t>
            </a:r>
          </a:p>
        </p:txBody>
      </p:sp>
      <p:pic>
        <p:nvPicPr>
          <p:cNvPr id="5" name="Picture 4"/>
          <p:cNvPicPr>
            <a:picLocks noChangeAspect="1"/>
          </p:cNvPicPr>
          <p:nvPr/>
        </p:nvPicPr>
        <p:blipFill>
          <a:blip r:embed="rId2"/>
          <a:stretch>
            <a:fillRect/>
          </a:stretch>
        </p:blipFill>
        <p:spPr>
          <a:xfrm>
            <a:off x="5940152" y="3942288"/>
            <a:ext cx="2916832" cy="2695958"/>
          </a:xfrm>
          <a:prstGeom prst="rect">
            <a:avLst/>
          </a:prstGeom>
        </p:spPr>
      </p:pic>
    </p:spTree>
    <p:extLst>
      <p:ext uri="{BB962C8B-B14F-4D97-AF65-F5344CB8AC3E}">
        <p14:creationId xmlns:p14="http://schemas.microsoft.com/office/powerpoint/2010/main" val="32102175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0"/>
            <a:ext cx="8784976" cy="1124744"/>
          </a:xfrm>
        </p:spPr>
        <p:txBody>
          <a:bodyPr>
            <a:normAutofit fontScale="90000"/>
          </a:bodyPr>
          <a:lstStyle/>
          <a:p>
            <a:r>
              <a:rPr lang="en-GB" dirty="0" smtClean="0">
                <a:solidFill>
                  <a:schemeClr val="bg1"/>
                </a:solidFill>
              </a:rPr>
              <a:t>Banquets and Social Competition</a:t>
            </a:r>
            <a:endParaRPr lang="en-GB" dirty="0">
              <a:solidFill>
                <a:schemeClr val="bg1"/>
              </a:solidFill>
            </a:endParaRPr>
          </a:p>
        </p:txBody>
      </p:sp>
      <p:sp>
        <p:nvSpPr>
          <p:cNvPr id="3" name="Content Placeholder 2"/>
          <p:cNvSpPr>
            <a:spLocks noGrp="1"/>
          </p:cNvSpPr>
          <p:nvPr>
            <p:ph sz="quarter" idx="1"/>
          </p:nvPr>
        </p:nvSpPr>
        <p:spPr>
          <a:xfrm>
            <a:off x="0" y="1268760"/>
            <a:ext cx="8964488" cy="5589240"/>
          </a:xfrm>
        </p:spPr>
        <p:txBody>
          <a:bodyPr>
            <a:normAutofit/>
          </a:bodyPr>
          <a:lstStyle/>
          <a:p>
            <a:r>
              <a:rPr lang="en-GB" dirty="0" smtClean="0">
                <a:solidFill>
                  <a:schemeClr val="bg1"/>
                </a:solidFill>
              </a:rPr>
              <a:t>Displaying one’s social status - competition among the elite.</a:t>
            </a:r>
          </a:p>
          <a:p>
            <a:endParaRPr lang="en-GB" sz="500" dirty="0">
              <a:solidFill>
                <a:schemeClr val="bg1"/>
              </a:solidFill>
            </a:endParaRPr>
          </a:p>
          <a:p>
            <a:r>
              <a:rPr lang="en-GB" dirty="0" smtClean="0">
                <a:solidFill>
                  <a:schemeClr val="bg1"/>
                </a:solidFill>
              </a:rPr>
              <a:t>Conservative reaction among some – sumptuary laws - </a:t>
            </a:r>
            <a:r>
              <a:rPr lang="en-GB" sz="2500" b="1" dirty="0">
                <a:solidFill>
                  <a:schemeClr val="bg1"/>
                </a:solidFill>
              </a:rPr>
              <a:t>Tacitus </a:t>
            </a:r>
            <a:r>
              <a:rPr lang="en-GB" sz="2500" b="1" i="1" dirty="0">
                <a:solidFill>
                  <a:prstClr val="black"/>
                </a:solidFill>
              </a:rPr>
              <a:t>Annals </a:t>
            </a:r>
            <a:r>
              <a:rPr lang="en-GB" sz="2500" b="1" dirty="0" smtClean="0">
                <a:solidFill>
                  <a:prstClr val="black"/>
                </a:solidFill>
              </a:rPr>
              <a:t>3.52-54</a:t>
            </a:r>
            <a:r>
              <a:rPr lang="en-GB" sz="2500" dirty="0" smtClean="0">
                <a:solidFill>
                  <a:prstClr val="black"/>
                </a:solidFill>
              </a:rPr>
              <a:t>.</a:t>
            </a:r>
          </a:p>
          <a:p>
            <a:endParaRPr lang="en-GB" sz="500" dirty="0">
              <a:solidFill>
                <a:prstClr val="black"/>
              </a:solidFill>
            </a:endParaRPr>
          </a:p>
          <a:p>
            <a:r>
              <a:rPr lang="en-GB" sz="2500" dirty="0" smtClean="0">
                <a:solidFill>
                  <a:prstClr val="black"/>
                </a:solidFill>
              </a:rPr>
              <a:t>Extravagance as a social necessity:</a:t>
            </a:r>
          </a:p>
          <a:p>
            <a:pPr lvl="1"/>
            <a:r>
              <a:rPr lang="en-GB" sz="2300" dirty="0">
                <a:solidFill>
                  <a:prstClr val="black"/>
                </a:solidFill>
              </a:rPr>
              <a:t>“…wealth loses all its radiance without an audience,‟ [when there is] ‘no one to see or to look on.’ - </a:t>
            </a:r>
            <a:r>
              <a:rPr lang="en-GB" sz="2300" b="1" dirty="0">
                <a:solidFill>
                  <a:prstClr val="black"/>
                </a:solidFill>
              </a:rPr>
              <a:t>Plutarch </a:t>
            </a:r>
            <a:r>
              <a:rPr lang="en-GB" sz="2300" b="1" i="1" dirty="0" err="1">
                <a:solidFill>
                  <a:prstClr val="black"/>
                </a:solidFill>
              </a:rPr>
              <a:t>Moralia</a:t>
            </a:r>
            <a:r>
              <a:rPr lang="en-GB" sz="2300" b="1" dirty="0">
                <a:solidFill>
                  <a:prstClr val="black"/>
                </a:solidFill>
              </a:rPr>
              <a:t> 528a</a:t>
            </a:r>
            <a:r>
              <a:rPr lang="en-GB" sz="2300" dirty="0">
                <a:solidFill>
                  <a:prstClr val="black"/>
                </a:solidFill>
              </a:rPr>
              <a:t>. </a:t>
            </a:r>
            <a:endParaRPr lang="en-GB" sz="2300" dirty="0" smtClean="0">
              <a:solidFill>
                <a:prstClr val="black"/>
              </a:solidFill>
            </a:endParaRPr>
          </a:p>
          <a:p>
            <a:pPr lvl="1"/>
            <a:r>
              <a:rPr lang="en-GB" sz="2300" dirty="0" smtClean="0">
                <a:solidFill>
                  <a:prstClr val="black"/>
                </a:solidFill>
              </a:rPr>
              <a:t>“…those </a:t>
            </a:r>
            <a:r>
              <a:rPr lang="en-GB" sz="2300" dirty="0">
                <a:solidFill>
                  <a:prstClr val="black"/>
                </a:solidFill>
              </a:rPr>
              <a:t>more sumptuous banquets which you provide just once in the whole year you now set out at the pathetic cost of some dirty coppers… We wish you a hundred millions, </a:t>
            </a:r>
            <a:r>
              <a:rPr lang="en-GB" sz="2300" dirty="0" err="1">
                <a:solidFill>
                  <a:prstClr val="black"/>
                </a:solidFill>
              </a:rPr>
              <a:t>Calenus</a:t>
            </a:r>
            <a:r>
              <a:rPr lang="en-GB" sz="2300" dirty="0">
                <a:solidFill>
                  <a:prstClr val="black"/>
                </a:solidFill>
              </a:rPr>
              <a:t>. If this sum </a:t>
            </a:r>
            <a:r>
              <a:rPr lang="en-GB" sz="2300" dirty="0" smtClean="0">
                <a:solidFill>
                  <a:prstClr val="black"/>
                </a:solidFill>
              </a:rPr>
              <a:t>falls </a:t>
            </a:r>
            <a:r>
              <a:rPr lang="en-GB" sz="2300" dirty="0">
                <a:solidFill>
                  <a:prstClr val="black"/>
                </a:solidFill>
              </a:rPr>
              <a:t>to you, you will die of hunger.” - </a:t>
            </a:r>
            <a:r>
              <a:rPr lang="en-GB" sz="2300" b="1" dirty="0">
                <a:solidFill>
                  <a:prstClr val="black"/>
                </a:solidFill>
              </a:rPr>
              <a:t>Martial </a:t>
            </a:r>
            <a:r>
              <a:rPr lang="en-GB" sz="2300" b="1" i="1" dirty="0">
                <a:solidFill>
                  <a:prstClr val="black"/>
                </a:solidFill>
              </a:rPr>
              <a:t>Epigrams </a:t>
            </a:r>
            <a:r>
              <a:rPr lang="en-GB" sz="2300" b="1" dirty="0">
                <a:solidFill>
                  <a:prstClr val="black"/>
                </a:solidFill>
              </a:rPr>
              <a:t>1.99</a:t>
            </a:r>
            <a:r>
              <a:rPr lang="en-GB" sz="2300" dirty="0">
                <a:solidFill>
                  <a:prstClr val="black"/>
                </a:solidFill>
              </a:rPr>
              <a:t>. </a:t>
            </a:r>
          </a:p>
          <a:p>
            <a:pPr marL="585216" lvl="1" indent="0">
              <a:buNone/>
            </a:pPr>
            <a:endParaRPr lang="en-GB" sz="2000" dirty="0">
              <a:solidFill>
                <a:prstClr val="black"/>
              </a:solidFill>
            </a:endParaRPr>
          </a:p>
          <a:p>
            <a:pPr lvl="1"/>
            <a:endParaRPr lang="en-GB" sz="2000" dirty="0" smtClean="0">
              <a:solidFill>
                <a:prstClr val="black"/>
              </a:solidFill>
            </a:endParaRPr>
          </a:p>
          <a:p>
            <a:pPr lvl="1"/>
            <a:endParaRPr lang="en-GB" dirty="0"/>
          </a:p>
        </p:txBody>
      </p:sp>
    </p:spTree>
    <p:extLst>
      <p:ext uri="{BB962C8B-B14F-4D97-AF65-F5344CB8AC3E}">
        <p14:creationId xmlns:p14="http://schemas.microsoft.com/office/powerpoint/2010/main" val="13700462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008112"/>
          </a:xfrm>
        </p:spPr>
        <p:txBody>
          <a:bodyPr/>
          <a:lstStyle/>
          <a:p>
            <a:r>
              <a:rPr lang="en-GB" dirty="0" smtClean="0">
                <a:solidFill>
                  <a:schemeClr val="bg1"/>
                </a:solidFill>
              </a:rPr>
              <a:t>Showing Off</a:t>
            </a:r>
            <a:endParaRPr lang="en-GB" dirty="0">
              <a:solidFill>
                <a:schemeClr val="bg1"/>
              </a:solidFill>
            </a:endParaRPr>
          </a:p>
        </p:txBody>
      </p:sp>
      <p:sp>
        <p:nvSpPr>
          <p:cNvPr id="3" name="Content Placeholder 2"/>
          <p:cNvSpPr>
            <a:spLocks noGrp="1"/>
          </p:cNvSpPr>
          <p:nvPr>
            <p:ph idx="1"/>
          </p:nvPr>
        </p:nvSpPr>
        <p:spPr>
          <a:xfrm>
            <a:off x="0" y="1412776"/>
            <a:ext cx="8964488" cy="5328592"/>
          </a:xfrm>
        </p:spPr>
        <p:txBody>
          <a:bodyPr>
            <a:normAutofit/>
          </a:bodyPr>
          <a:lstStyle/>
          <a:p>
            <a:r>
              <a:rPr lang="en-GB" dirty="0">
                <a:solidFill>
                  <a:schemeClr val="bg1"/>
                </a:solidFill>
              </a:rPr>
              <a:t>A mixture of simple and complex dishes – extravagance designed to impress guests. </a:t>
            </a:r>
            <a:endParaRPr lang="en-GB" dirty="0" smtClean="0">
              <a:solidFill>
                <a:schemeClr val="bg1"/>
              </a:solidFill>
            </a:endParaRPr>
          </a:p>
          <a:p>
            <a:endParaRPr lang="en-GB" sz="500" dirty="0">
              <a:solidFill>
                <a:schemeClr val="bg1"/>
              </a:solidFill>
            </a:endParaRPr>
          </a:p>
          <a:p>
            <a:endParaRPr lang="en-GB" sz="500" dirty="0" smtClean="0">
              <a:solidFill>
                <a:schemeClr val="bg1"/>
              </a:solidFill>
            </a:endParaRPr>
          </a:p>
          <a:p>
            <a:r>
              <a:rPr lang="en-GB" dirty="0" smtClean="0">
                <a:solidFill>
                  <a:schemeClr val="bg1"/>
                </a:solidFill>
              </a:rPr>
              <a:t>Swanky furniture and paraphernalia:</a:t>
            </a:r>
          </a:p>
          <a:p>
            <a:pPr lvl="1"/>
            <a:r>
              <a:rPr lang="en-GB" dirty="0">
                <a:solidFill>
                  <a:schemeClr val="bg1"/>
                </a:solidFill>
              </a:rPr>
              <a:t>Furniture with tortoiseshell veneer - Martial </a:t>
            </a:r>
            <a:r>
              <a:rPr lang="en-GB" i="1" dirty="0">
                <a:solidFill>
                  <a:schemeClr val="bg1"/>
                </a:solidFill>
              </a:rPr>
              <a:t>Epigrams</a:t>
            </a:r>
            <a:r>
              <a:rPr lang="en-GB" dirty="0">
                <a:solidFill>
                  <a:schemeClr val="bg1"/>
                </a:solidFill>
              </a:rPr>
              <a:t> 14.87; Pliny </a:t>
            </a:r>
            <a:r>
              <a:rPr lang="en-GB" i="1" dirty="0">
                <a:solidFill>
                  <a:schemeClr val="bg1"/>
                </a:solidFill>
              </a:rPr>
              <a:t>NH</a:t>
            </a:r>
            <a:r>
              <a:rPr lang="en-GB" dirty="0">
                <a:solidFill>
                  <a:schemeClr val="bg1"/>
                </a:solidFill>
              </a:rPr>
              <a:t> 16.8.43 </a:t>
            </a:r>
          </a:p>
          <a:p>
            <a:pPr lvl="1"/>
            <a:r>
              <a:rPr lang="en-GB" dirty="0" smtClean="0">
                <a:solidFill>
                  <a:schemeClr val="bg1"/>
                </a:solidFill>
              </a:rPr>
              <a:t>Citrus </a:t>
            </a:r>
            <a:r>
              <a:rPr lang="en-GB" dirty="0">
                <a:solidFill>
                  <a:schemeClr val="bg1"/>
                </a:solidFill>
              </a:rPr>
              <a:t>and ivory table - Juvenile </a:t>
            </a:r>
            <a:r>
              <a:rPr lang="en-GB" i="1" dirty="0">
                <a:solidFill>
                  <a:schemeClr val="bg1"/>
                </a:solidFill>
              </a:rPr>
              <a:t>Satires</a:t>
            </a:r>
            <a:r>
              <a:rPr lang="en-GB" dirty="0">
                <a:solidFill>
                  <a:schemeClr val="bg1"/>
                </a:solidFill>
              </a:rPr>
              <a:t> 11.120-121. </a:t>
            </a:r>
          </a:p>
          <a:p>
            <a:pPr lvl="1"/>
            <a:r>
              <a:rPr lang="en-GB" dirty="0" smtClean="0">
                <a:solidFill>
                  <a:schemeClr val="bg1"/>
                </a:solidFill>
              </a:rPr>
              <a:t>Jewelled </a:t>
            </a:r>
            <a:r>
              <a:rPr lang="en-GB" dirty="0">
                <a:solidFill>
                  <a:schemeClr val="bg1"/>
                </a:solidFill>
              </a:rPr>
              <a:t>furniture - Seneca </a:t>
            </a:r>
            <a:r>
              <a:rPr lang="en-GB" i="1" dirty="0">
                <a:solidFill>
                  <a:schemeClr val="bg1"/>
                </a:solidFill>
              </a:rPr>
              <a:t>Epistles</a:t>
            </a:r>
            <a:r>
              <a:rPr lang="en-GB" dirty="0">
                <a:solidFill>
                  <a:schemeClr val="bg1"/>
                </a:solidFill>
              </a:rPr>
              <a:t> 110.12. </a:t>
            </a:r>
            <a:endParaRPr lang="en-GB" dirty="0" smtClean="0">
              <a:solidFill>
                <a:schemeClr val="bg1"/>
              </a:solidFill>
            </a:endParaRPr>
          </a:p>
          <a:p>
            <a:pPr lvl="1"/>
            <a:r>
              <a:rPr lang="en-GB" dirty="0">
                <a:solidFill>
                  <a:schemeClr val="bg1"/>
                </a:solidFill>
              </a:rPr>
              <a:t>“…we have no longer any right, it would seem, to criticize the use of drinking-cups adorned with precious stones, of various other articles in daily use that are likewise enriched, and of rings that sparkle with gems” – </a:t>
            </a:r>
            <a:r>
              <a:rPr lang="en-GB" b="1" dirty="0">
                <a:solidFill>
                  <a:schemeClr val="bg1"/>
                </a:solidFill>
              </a:rPr>
              <a:t>Pliny </a:t>
            </a:r>
            <a:r>
              <a:rPr lang="en-GB" b="1" i="1" dirty="0">
                <a:solidFill>
                  <a:schemeClr val="bg1"/>
                </a:solidFill>
              </a:rPr>
              <a:t>Natural History </a:t>
            </a:r>
            <a:r>
              <a:rPr lang="en-GB" b="1" dirty="0">
                <a:solidFill>
                  <a:schemeClr val="bg1"/>
                </a:solidFill>
              </a:rPr>
              <a:t>37.6.17. </a:t>
            </a:r>
            <a:endParaRPr lang="en-GB" dirty="0">
              <a:solidFill>
                <a:schemeClr val="bg1"/>
              </a:solidFill>
            </a:endParaRPr>
          </a:p>
          <a:p>
            <a:pPr lvl="1"/>
            <a:endParaRPr lang="en-GB" dirty="0">
              <a:solidFill>
                <a:schemeClr val="bg1"/>
              </a:solidFill>
            </a:endParaRPr>
          </a:p>
          <a:p>
            <a:endParaRPr lang="en-GB" dirty="0">
              <a:solidFill>
                <a:schemeClr val="bg1"/>
              </a:solidFill>
            </a:endParaRPr>
          </a:p>
          <a:p>
            <a:endParaRPr lang="en-GB" dirty="0"/>
          </a:p>
          <a:p>
            <a:endParaRPr lang="en-GB" dirty="0"/>
          </a:p>
        </p:txBody>
      </p:sp>
    </p:spTree>
    <p:extLst>
      <p:ext uri="{BB962C8B-B14F-4D97-AF65-F5344CB8AC3E}">
        <p14:creationId xmlns:p14="http://schemas.microsoft.com/office/powerpoint/2010/main" val="40047555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0" y="381000"/>
            <a:ext cx="9036496" cy="5712296"/>
          </a:xfrm>
          <a:prstGeom prst="rect">
            <a:avLst/>
          </a:prstGeom>
        </p:spPr>
        <p:txBody>
          <a:bodyPr>
            <a:norm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GB" sz="3300" b="0" i="0" u="none" strike="noStrike" kern="1200" cap="none" spc="0" normalizeH="0" baseline="0" noProof="0" dirty="0" smtClean="0">
              <a:ln>
                <a:noFill/>
              </a:ln>
              <a:solidFill>
                <a:schemeClr val="accent3">
                  <a:shade val="75000"/>
                </a:schemeClr>
              </a:solidFill>
              <a:effectLst/>
              <a:uLnTx/>
              <a:uFillTx/>
              <a:latin typeface="+mj-lt"/>
              <a:ea typeface="+mj-ea"/>
              <a:cs typeface="+mj-cs"/>
            </a:endParaRPr>
          </a:p>
          <a:p>
            <a:pPr marL="0" marR="0" lvl="0" indent="0" algn="ctr" defTabSz="914400" rtl="0" eaLnBrk="1" fontAlgn="auto" latinLnBrk="0" hangingPunct="1">
              <a:lnSpc>
                <a:spcPct val="100000"/>
              </a:lnSpc>
              <a:spcBef>
                <a:spcPct val="0"/>
              </a:spcBef>
              <a:spcAft>
                <a:spcPts val="0"/>
              </a:spcAft>
              <a:buClrTx/>
              <a:buSzTx/>
              <a:buFontTx/>
              <a:buNone/>
              <a:tabLst/>
              <a:defRPr/>
            </a:pPr>
            <a:endParaRPr lang="en-GB" sz="3300" dirty="0">
              <a:solidFill>
                <a:schemeClr val="accent3">
                  <a:shade val="75000"/>
                </a:schemeClr>
              </a:solidFill>
              <a:latin typeface="+mj-lt"/>
              <a:ea typeface="+mj-ea"/>
              <a:cs typeface="+mj-cs"/>
            </a:endParaRPr>
          </a:p>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GB" sz="3300" b="0" i="0" u="none" strike="noStrike" kern="1200" cap="none" spc="0" normalizeH="0" baseline="0" noProof="0" dirty="0" smtClean="0">
              <a:ln>
                <a:noFill/>
              </a:ln>
              <a:solidFill>
                <a:schemeClr val="accent3">
                  <a:shade val="75000"/>
                </a:schemeClr>
              </a:solidFill>
              <a:effectLst/>
              <a:uLnTx/>
              <a:uFillTx/>
              <a:latin typeface="+mj-lt"/>
              <a:ea typeface="+mj-ea"/>
              <a:cs typeface="+mj-cs"/>
            </a:endParaRPr>
          </a:p>
          <a:p>
            <a:pPr marL="0" marR="0" lvl="0" indent="0" algn="ctr" defTabSz="914400" rtl="0" eaLnBrk="1" fontAlgn="auto" latinLnBrk="0" hangingPunct="1">
              <a:lnSpc>
                <a:spcPct val="100000"/>
              </a:lnSpc>
              <a:spcBef>
                <a:spcPct val="0"/>
              </a:spcBef>
              <a:spcAft>
                <a:spcPts val="0"/>
              </a:spcAft>
              <a:buClrTx/>
              <a:buSzTx/>
              <a:buFontTx/>
              <a:buNone/>
              <a:tabLst/>
              <a:defRPr/>
            </a:pPr>
            <a:endParaRPr lang="en-GB" sz="3300" dirty="0">
              <a:solidFill>
                <a:schemeClr val="accent3">
                  <a:shade val="75000"/>
                </a:schemeClr>
              </a:solidFill>
              <a:ea typeface="+mj-ea"/>
              <a:cs typeface="+mj-cs"/>
            </a:endParaRPr>
          </a:p>
          <a:p>
            <a:pPr marL="0" marR="0" lvl="0" indent="0" algn="ctr" defTabSz="914400" rtl="0" eaLnBrk="1" fontAlgn="auto" latinLnBrk="0" hangingPunct="1">
              <a:lnSpc>
                <a:spcPct val="100000"/>
              </a:lnSpc>
              <a:spcBef>
                <a:spcPct val="0"/>
              </a:spcBef>
              <a:spcAft>
                <a:spcPts val="0"/>
              </a:spcAft>
              <a:buClrTx/>
              <a:buSzTx/>
              <a:buFontTx/>
              <a:buNone/>
              <a:tabLst/>
              <a:defRPr/>
            </a:pPr>
            <a:r>
              <a:rPr lang="en-GB" sz="6000" b="1" dirty="0" smtClean="0">
                <a:solidFill>
                  <a:schemeClr val="bg1"/>
                </a:solidFill>
                <a:ea typeface="+mj-ea"/>
                <a:cs typeface="+mj-cs"/>
              </a:rPr>
              <a:t>Roman Table Manners and Eating Habits</a:t>
            </a:r>
            <a:endParaRPr kumimoji="0" lang="en-GB" sz="3300" b="1" i="0" u="none" strike="noStrike" kern="1200" cap="none" spc="0" normalizeH="0" baseline="0" noProof="0" dirty="0">
              <a:ln>
                <a:noFill/>
              </a:ln>
              <a:solidFill>
                <a:schemeClr val="bg1"/>
              </a:solidFill>
              <a:effectLst/>
              <a:uLnTx/>
              <a:uFillTx/>
              <a:ea typeface="+mj-ea"/>
              <a:cs typeface="+mj-cs"/>
            </a:endParaRPr>
          </a:p>
        </p:txBody>
      </p:sp>
    </p:spTree>
    <p:extLst>
      <p:ext uri="{BB962C8B-B14F-4D97-AF65-F5344CB8AC3E}">
        <p14:creationId xmlns:p14="http://schemas.microsoft.com/office/powerpoint/2010/main" val="37619961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712968" cy="1143000"/>
          </a:xfrm>
        </p:spPr>
        <p:txBody>
          <a:bodyPr>
            <a:normAutofit/>
          </a:bodyPr>
          <a:lstStyle/>
          <a:p>
            <a:r>
              <a:rPr lang="en-GB" dirty="0" smtClean="0">
                <a:solidFill>
                  <a:schemeClr val="bg1"/>
                </a:solidFill>
              </a:rPr>
              <a:t>Roman Working and Eating Day</a:t>
            </a:r>
            <a:endParaRPr lang="en-GB" dirty="0">
              <a:solidFill>
                <a:schemeClr val="bg1"/>
              </a:solidFill>
            </a:endParaRPr>
          </a:p>
        </p:txBody>
      </p:sp>
      <p:sp>
        <p:nvSpPr>
          <p:cNvPr id="4" name="Content Placeholder 3"/>
          <p:cNvSpPr>
            <a:spLocks noGrp="1"/>
          </p:cNvSpPr>
          <p:nvPr>
            <p:ph sz="half" idx="2"/>
          </p:nvPr>
        </p:nvSpPr>
        <p:spPr>
          <a:xfrm>
            <a:off x="4716016" y="1556792"/>
            <a:ext cx="4176464" cy="5184576"/>
          </a:xfrm>
        </p:spPr>
        <p:txBody>
          <a:bodyPr>
            <a:normAutofit fontScale="92500" lnSpcReduction="10000"/>
          </a:bodyPr>
          <a:lstStyle/>
          <a:p>
            <a:r>
              <a:rPr lang="en-GB" dirty="0" smtClean="0">
                <a:solidFill>
                  <a:schemeClr val="bg1"/>
                </a:solidFill>
              </a:rPr>
              <a:t>Wake up around dawn.</a:t>
            </a:r>
          </a:p>
          <a:p>
            <a:endParaRPr lang="en-GB" sz="900" dirty="0">
              <a:solidFill>
                <a:schemeClr val="bg1"/>
              </a:solidFill>
            </a:endParaRPr>
          </a:p>
          <a:p>
            <a:r>
              <a:rPr lang="en-GB" dirty="0" smtClean="0">
                <a:solidFill>
                  <a:schemeClr val="bg1"/>
                </a:solidFill>
              </a:rPr>
              <a:t>Morning </a:t>
            </a:r>
            <a:r>
              <a:rPr lang="en-GB" i="1" dirty="0" err="1" smtClean="0">
                <a:solidFill>
                  <a:schemeClr val="bg1"/>
                </a:solidFill>
              </a:rPr>
              <a:t>salutatio</a:t>
            </a:r>
            <a:r>
              <a:rPr lang="en-GB" i="1" dirty="0" smtClean="0">
                <a:solidFill>
                  <a:schemeClr val="bg1"/>
                </a:solidFill>
              </a:rPr>
              <a:t> </a:t>
            </a:r>
            <a:r>
              <a:rPr lang="en-GB" dirty="0" smtClean="0">
                <a:solidFill>
                  <a:schemeClr val="bg1"/>
                </a:solidFill>
              </a:rPr>
              <a:t>– clients greet their patrons.</a:t>
            </a:r>
          </a:p>
          <a:p>
            <a:endParaRPr lang="en-GB" sz="900" dirty="0">
              <a:solidFill>
                <a:schemeClr val="bg1"/>
              </a:solidFill>
            </a:endParaRPr>
          </a:p>
          <a:p>
            <a:r>
              <a:rPr lang="en-GB" dirty="0" smtClean="0">
                <a:solidFill>
                  <a:schemeClr val="bg1"/>
                </a:solidFill>
              </a:rPr>
              <a:t>Work till around noon or just after.</a:t>
            </a:r>
          </a:p>
          <a:p>
            <a:endParaRPr lang="en-GB" sz="900" dirty="0">
              <a:solidFill>
                <a:schemeClr val="bg1"/>
              </a:solidFill>
            </a:endParaRPr>
          </a:p>
          <a:p>
            <a:r>
              <a:rPr lang="en-GB" dirty="0" smtClean="0">
                <a:solidFill>
                  <a:schemeClr val="bg1"/>
                </a:solidFill>
              </a:rPr>
              <a:t>Bathing and exercise </a:t>
            </a:r>
            <a:r>
              <a:rPr lang="en-GB" dirty="0">
                <a:solidFill>
                  <a:schemeClr val="bg1"/>
                </a:solidFill>
              </a:rPr>
              <a:t>normally began at the </a:t>
            </a:r>
            <a:r>
              <a:rPr lang="en-GB" dirty="0" smtClean="0">
                <a:solidFill>
                  <a:schemeClr val="bg1"/>
                </a:solidFill>
              </a:rPr>
              <a:t>8</a:t>
            </a:r>
            <a:r>
              <a:rPr lang="en-GB" baseline="30000" dirty="0" smtClean="0">
                <a:solidFill>
                  <a:schemeClr val="bg1"/>
                </a:solidFill>
              </a:rPr>
              <a:t>th</a:t>
            </a:r>
            <a:r>
              <a:rPr lang="en-GB" dirty="0">
                <a:solidFill>
                  <a:schemeClr val="bg1"/>
                </a:solidFill>
              </a:rPr>
              <a:t> </a:t>
            </a:r>
            <a:r>
              <a:rPr lang="en-GB" dirty="0" smtClean="0">
                <a:solidFill>
                  <a:schemeClr val="bg1"/>
                </a:solidFill>
              </a:rPr>
              <a:t>hour </a:t>
            </a:r>
            <a:r>
              <a:rPr lang="en-GB" dirty="0">
                <a:solidFill>
                  <a:schemeClr val="bg1"/>
                </a:solidFill>
              </a:rPr>
              <a:t>(c. 2 pm).</a:t>
            </a:r>
          </a:p>
          <a:p>
            <a:endParaRPr lang="en-GB" sz="900" dirty="0" smtClean="0">
              <a:solidFill>
                <a:schemeClr val="bg1"/>
              </a:solidFill>
            </a:endParaRPr>
          </a:p>
          <a:p>
            <a:r>
              <a:rPr lang="en-GB" dirty="0" smtClean="0">
                <a:solidFill>
                  <a:schemeClr val="bg1"/>
                </a:solidFill>
              </a:rPr>
              <a:t>Evening </a:t>
            </a:r>
            <a:r>
              <a:rPr lang="en-GB" i="1" dirty="0" err="1" smtClean="0">
                <a:solidFill>
                  <a:schemeClr val="bg1"/>
                </a:solidFill>
              </a:rPr>
              <a:t>cena</a:t>
            </a:r>
            <a:r>
              <a:rPr lang="en-GB" i="1" dirty="0" smtClean="0">
                <a:solidFill>
                  <a:schemeClr val="bg1"/>
                </a:solidFill>
              </a:rPr>
              <a:t> </a:t>
            </a:r>
            <a:r>
              <a:rPr lang="en-GB" dirty="0" smtClean="0">
                <a:solidFill>
                  <a:schemeClr val="bg1"/>
                </a:solidFill>
              </a:rPr>
              <a:t>beginning around the 10</a:t>
            </a:r>
            <a:r>
              <a:rPr lang="en-GB" baseline="30000" dirty="0" smtClean="0">
                <a:solidFill>
                  <a:schemeClr val="bg1"/>
                </a:solidFill>
              </a:rPr>
              <a:t>th</a:t>
            </a:r>
            <a:r>
              <a:rPr lang="en-GB" dirty="0" smtClean="0">
                <a:solidFill>
                  <a:schemeClr val="bg1"/>
                </a:solidFill>
              </a:rPr>
              <a:t> hour (c. 4pm).</a:t>
            </a:r>
            <a:endParaRPr lang="en-GB" dirty="0">
              <a:solidFill>
                <a:schemeClr val="bg1"/>
              </a:solidFill>
            </a:endParaRPr>
          </a:p>
        </p:txBody>
      </p:sp>
      <p:sp>
        <p:nvSpPr>
          <p:cNvPr id="6" name="Content Placeholder 3"/>
          <p:cNvSpPr>
            <a:spLocks noGrp="1"/>
          </p:cNvSpPr>
          <p:nvPr>
            <p:ph sz="half" idx="1"/>
          </p:nvPr>
        </p:nvSpPr>
        <p:spPr>
          <a:xfrm>
            <a:off x="107504" y="1556792"/>
            <a:ext cx="4464496" cy="5184576"/>
          </a:xfrm>
        </p:spPr>
        <p:txBody>
          <a:bodyPr>
            <a:normAutofit fontScale="92500" lnSpcReduction="10000"/>
          </a:bodyPr>
          <a:lstStyle/>
          <a:p>
            <a:r>
              <a:rPr lang="en-GB" b="1" dirty="0" smtClean="0">
                <a:solidFill>
                  <a:schemeClr val="bg1"/>
                </a:solidFill>
              </a:rPr>
              <a:t>Meals of the Day</a:t>
            </a:r>
          </a:p>
          <a:p>
            <a:pPr>
              <a:buFontTx/>
              <a:buChar char="-"/>
            </a:pPr>
            <a:r>
              <a:rPr lang="en-GB" sz="2300" dirty="0" smtClean="0">
                <a:solidFill>
                  <a:schemeClr val="bg1"/>
                </a:solidFill>
              </a:rPr>
              <a:t>Breakfast (</a:t>
            </a:r>
            <a:r>
              <a:rPr lang="en-GB" sz="2300" i="1" dirty="0" err="1" smtClean="0">
                <a:solidFill>
                  <a:schemeClr val="bg1"/>
                </a:solidFill>
              </a:rPr>
              <a:t>ientaculum</a:t>
            </a:r>
            <a:r>
              <a:rPr lang="en-GB" sz="2300" dirty="0" smtClean="0">
                <a:solidFill>
                  <a:schemeClr val="bg1"/>
                </a:solidFill>
              </a:rPr>
              <a:t>) – usually very light</a:t>
            </a:r>
          </a:p>
          <a:p>
            <a:pPr>
              <a:buFontTx/>
              <a:buChar char="-"/>
            </a:pPr>
            <a:r>
              <a:rPr lang="en-GB" sz="2300" dirty="0" smtClean="0">
                <a:solidFill>
                  <a:schemeClr val="bg1"/>
                </a:solidFill>
              </a:rPr>
              <a:t>Lunch (</a:t>
            </a:r>
            <a:r>
              <a:rPr lang="en-GB" sz="2300" i="1" dirty="0" err="1" smtClean="0">
                <a:solidFill>
                  <a:schemeClr val="bg1"/>
                </a:solidFill>
              </a:rPr>
              <a:t>prandium</a:t>
            </a:r>
            <a:r>
              <a:rPr lang="en-GB" sz="2300" dirty="0" smtClean="0">
                <a:solidFill>
                  <a:schemeClr val="bg1"/>
                </a:solidFill>
              </a:rPr>
              <a:t>) – snacks and last nights leftovers</a:t>
            </a:r>
          </a:p>
          <a:p>
            <a:pPr>
              <a:buFontTx/>
              <a:buChar char="-"/>
            </a:pPr>
            <a:r>
              <a:rPr lang="en-GB" sz="2300" dirty="0" smtClean="0">
                <a:solidFill>
                  <a:schemeClr val="bg1"/>
                </a:solidFill>
              </a:rPr>
              <a:t>Dinner (</a:t>
            </a:r>
            <a:r>
              <a:rPr lang="en-GB" sz="2300" i="1" dirty="0" err="1" smtClean="0">
                <a:solidFill>
                  <a:schemeClr val="bg1"/>
                </a:solidFill>
              </a:rPr>
              <a:t>cena</a:t>
            </a:r>
            <a:r>
              <a:rPr lang="en-GB" sz="2300" dirty="0" smtClean="0">
                <a:solidFill>
                  <a:schemeClr val="bg1"/>
                </a:solidFill>
              </a:rPr>
              <a:t>) – generally eaten after having attended the baths at mid-afternoon.</a:t>
            </a:r>
          </a:p>
          <a:p>
            <a:endParaRPr lang="en-GB" sz="1200" b="1" dirty="0" smtClean="0">
              <a:solidFill>
                <a:schemeClr val="bg1"/>
              </a:solidFill>
            </a:endParaRPr>
          </a:p>
          <a:p>
            <a:r>
              <a:rPr lang="en-GB" b="1" dirty="0" smtClean="0">
                <a:solidFill>
                  <a:schemeClr val="bg1"/>
                </a:solidFill>
              </a:rPr>
              <a:t>Main Meal </a:t>
            </a:r>
            <a:r>
              <a:rPr lang="en-GB" dirty="0" smtClean="0">
                <a:solidFill>
                  <a:schemeClr val="bg1"/>
                </a:solidFill>
              </a:rPr>
              <a:t>(</a:t>
            </a:r>
            <a:r>
              <a:rPr lang="en-GB" i="1" dirty="0" err="1" smtClean="0">
                <a:solidFill>
                  <a:schemeClr val="bg1"/>
                </a:solidFill>
              </a:rPr>
              <a:t>cena</a:t>
            </a:r>
            <a:r>
              <a:rPr lang="en-GB" dirty="0" smtClean="0">
                <a:solidFill>
                  <a:schemeClr val="bg1"/>
                </a:solidFill>
              </a:rPr>
              <a:t>)</a:t>
            </a:r>
            <a:r>
              <a:rPr lang="en-GB" b="1" dirty="0" smtClean="0">
                <a:solidFill>
                  <a:schemeClr val="bg1"/>
                </a:solidFill>
              </a:rPr>
              <a:t> – Courses</a:t>
            </a:r>
          </a:p>
          <a:p>
            <a:pPr>
              <a:buFontTx/>
              <a:buChar char="-"/>
            </a:pPr>
            <a:r>
              <a:rPr lang="en-GB" sz="2300" dirty="0" smtClean="0">
                <a:solidFill>
                  <a:schemeClr val="bg1"/>
                </a:solidFill>
              </a:rPr>
              <a:t>Starters (</a:t>
            </a:r>
            <a:r>
              <a:rPr lang="en-GB" sz="2300" i="1" dirty="0" err="1" smtClean="0">
                <a:solidFill>
                  <a:schemeClr val="bg1"/>
                </a:solidFill>
              </a:rPr>
              <a:t>gustatio</a:t>
            </a:r>
            <a:r>
              <a:rPr lang="en-GB" sz="2300" dirty="0" smtClean="0">
                <a:solidFill>
                  <a:schemeClr val="bg1"/>
                </a:solidFill>
              </a:rPr>
              <a:t>)</a:t>
            </a:r>
          </a:p>
          <a:p>
            <a:pPr>
              <a:buFontTx/>
              <a:buChar char="-"/>
            </a:pPr>
            <a:r>
              <a:rPr lang="en-GB" sz="2300" dirty="0" smtClean="0">
                <a:solidFill>
                  <a:schemeClr val="bg1"/>
                </a:solidFill>
              </a:rPr>
              <a:t>Main course (</a:t>
            </a:r>
            <a:r>
              <a:rPr lang="en-GB" sz="2300" i="1" dirty="0" err="1" smtClean="0">
                <a:solidFill>
                  <a:schemeClr val="bg1"/>
                </a:solidFill>
              </a:rPr>
              <a:t>mensa</a:t>
            </a:r>
            <a:r>
              <a:rPr lang="en-GB" sz="2300" i="1" dirty="0" smtClean="0">
                <a:solidFill>
                  <a:schemeClr val="bg1"/>
                </a:solidFill>
              </a:rPr>
              <a:t> prima</a:t>
            </a:r>
            <a:r>
              <a:rPr lang="en-GB" sz="2300" dirty="0" smtClean="0">
                <a:solidFill>
                  <a:schemeClr val="bg1"/>
                </a:solidFill>
              </a:rPr>
              <a:t>)</a:t>
            </a:r>
          </a:p>
          <a:p>
            <a:pPr>
              <a:buFontTx/>
              <a:buChar char="-"/>
            </a:pPr>
            <a:r>
              <a:rPr lang="en-GB" sz="2300" dirty="0" smtClean="0">
                <a:solidFill>
                  <a:schemeClr val="bg1"/>
                </a:solidFill>
              </a:rPr>
              <a:t>Dessert (</a:t>
            </a:r>
            <a:r>
              <a:rPr lang="en-GB" sz="2300" i="1" dirty="0" err="1" smtClean="0">
                <a:solidFill>
                  <a:schemeClr val="bg1"/>
                </a:solidFill>
              </a:rPr>
              <a:t>mensa</a:t>
            </a:r>
            <a:r>
              <a:rPr lang="en-GB" sz="2300" i="1" dirty="0" smtClean="0">
                <a:solidFill>
                  <a:schemeClr val="bg1"/>
                </a:solidFill>
              </a:rPr>
              <a:t> </a:t>
            </a:r>
            <a:r>
              <a:rPr lang="en-GB" sz="2300" i="1" dirty="0" err="1" smtClean="0">
                <a:solidFill>
                  <a:schemeClr val="bg1"/>
                </a:solidFill>
              </a:rPr>
              <a:t>secunda</a:t>
            </a:r>
            <a:r>
              <a:rPr lang="en-GB" sz="2300" dirty="0" smtClean="0">
                <a:solidFill>
                  <a:schemeClr val="bg1"/>
                </a:solidFill>
              </a:rPr>
              <a:t>)</a:t>
            </a:r>
          </a:p>
          <a:p>
            <a:pPr>
              <a:buFontTx/>
              <a:buChar char="-"/>
            </a:pPr>
            <a:r>
              <a:rPr lang="en-GB" sz="2300" dirty="0" smtClean="0">
                <a:solidFill>
                  <a:schemeClr val="bg1"/>
                </a:solidFill>
              </a:rPr>
              <a:t>Carousal (</a:t>
            </a:r>
            <a:r>
              <a:rPr lang="en-GB" sz="2300" i="1" dirty="0" err="1" smtClean="0">
                <a:solidFill>
                  <a:schemeClr val="bg1"/>
                </a:solidFill>
              </a:rPr>
              <a:t>comissatio</a:t>
            </a:r>
            <a:r>
              <a:rPr lang="en-GB" sz="2300" dirty="0" smtClean="0">
                <a:solidFill>
                  <a:schemeClr val="bg1"/>
                </a:solidFill>
              </a:rPr>
              <a:t>)</a:t>
            </a:r>
          </a:p>
          <a:p>
            <a:pPr>
              <a:buFontTx/>
              <a:buChar char="-"/>
            </a:pPr>
            <a:endParaRPr lang="en-GB" sz="2000" dirty="0"/>
          </a:p>
        </p:txBody>
      </p:sp>
    </p:spTree>
    <p:extLst>
      <p:ext uri="{BB962C8B-B14F-4D97-AF65-F5344CB8AC3E}">
        <p14:creationId xmlns:p14="http://schemas.microsoft.com/office/powerpoint/2010/main" val="37395870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Dress to Impress</a:t>
            </a:r>
            <a:endParaRPr lang="en-GB" dirty="0">
              <a:solidFill>
                <a:schemeClr val="bg1"/>
              </a:solidFill>
            </a:endParaRPr>
          </a:p>
        </p:txBody>
      </p:sp>
      <p:sp>
        <p:nvSpPr>
          <p:cNvPr id="3" name="Content Placeholder 2"/>
          <p:cNvSpPr>
            <a:spLocks noGrp="1"/>
          </p:cNvSpPr>
          <p:nvPr>
            <p:ph sz="quarter" idx="1"/>
          </p:nvPr>
        </p:nvSpPr>
        <p:spPr>
          <a:xfrm>
            <a:off x="183906" y="1417638"/>
            <a:ext cx="8708574" cy="4709160"/>
          </a:xfrm>
        </p:spPr>
        <p:txBody>
          <a:bodyPr>
            <a:normAutofit/>
          </a:bodyPr>
          <a:lstStyle/>
          <a:p>
            <a:r>
              <a:rPr lang="en-GB" sz="2400" dirty="0" smtClean="0">
                <a:solidFill>
                  <a:schemeClr val="bg1"/>
                </a:solidFill>
              </a:rPr>
              <a:t>Officially respectable men would wear a </a:t>
            </a:r>
            <a:r>
              <a:rPr lang="en-GB" sz="2400" i="1" dirty="0" smtClean="0">
                <a:solidFill>
                  <a:schemeClr val="bg1"/>
                </a:solidFill>
              </a:rPr>
              <a:t>toga </a:t>
            </a:r>
            <a:r>
              <a:rPr lang="en-GB" sz="2400" i="1" dirty="0" err="1" smtClean="0">
                <a:solidFill>
                  <a:schemeClr val="bg1"/>
                </a:solidFill>
              </a:rPr>
              <a:t>cenatoris</a:t>
            </a:r>
            <a:r>
              <a:rPr lang="en-GB" sz="2400" i="1" dirty="0" smtClean="0">
                <a:solidFill>
                  <a:schemeClr val="bg1"/>
                </a:solidFill>
              </a:rPr>
              <a:t> </a:t>
            </a:r>
            <a:r>
              <a:rPr lang="en-GB" sz="2400" dirty="0" smtClean="0">
                <a:solidFill>
                  <a:schemeClr val="bg1"/>
                </a:solidFill>
              </a:rPr>
              <a:t>to a banquet – no specific restrictions on women. </a:t>
            </a:r>
            <a:endParaRPr lang="en-GB" sz="2400" dirty="0">
              <a:solidFill>
                <a:schemeClr val="bg1"/>
              </a:solidFill>
            </a:endParaRP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52020" y="2560638"/>
            <a:ext cx="4176464" cy="36497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Content Placeholder 2"/>
          <p:cNvSpPr txBox="1">
            <a:spLocks/>
          </p:cNvSpPr>
          <p:nvPr/>
        </p:nvSpPr>
        <p:spPr>
          <a:xfrm>
            <a:off x="147902" y="2492896"/>
            <a:ext cx="4496106" cy="4176464"/>
          </a:xfrm>
          <a:prstGeom prst="rect">
            <a:avLst/>
          </a:prstGeom>
        </p:spPr>
        <p:txBody>
          <a:bodyPr vert="horz">
            <a:no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buFont typeface="Wingdings 2"/>
              <a:buNone/>
            </a:pPr>
            <a:r>
              <a:rPr lang="en-GB" sz="1800" dirty="0" smtClean="0">
                <a:solidFill>
                  <a:schemeClr val="bg1"/>
                </a:solidFill>
              </a:rPr>
              <a:t>“I once saw </a:t>
            </a:r>
            <a:r>
              <a:rPr lang="en-GB" sz="1800" dirty="0" err="1" smtClean="0">
                <a:solidFill>
                  <a:schemeClr val="bg1"/>
                </a:solidFill>
              </a:rPr>
              <a:t>Lollia</a:t>
            </a:r>
            <a:r>
              <a:rPr lang="en-GB" sz="1800" dirty="0" smtClean="0">
                <a:solidFill>
                  <a:schemeClr val="bg1"/>
                </a:solidFill>
              </a:rPr>
              <a:t> Paulina, the wife of the Emperor Gaius [Caligula] —it was not at any public festival, or any solemn ceremonial, but only at an ordinary wedding entertainment —covered with emeralds and pearls, which shone in alternate layers upon her head, in her hair, in her wreaths, in her ears, upon her neck, in her bracelets, and on her fingers, and the value of which amounted in all to forty million sesterces; indeed she was prepared at once to prove the fact, by showing the receipts and </a:t>
            </a:r>
            <a:r>
              <a:rPr lang="en-GB" sz="1800" dirty="0" err="1" smtClean="0">
                <a:solidFill>
                  <a:schemeClr val="bg1"/>
                </a:solidFill>
              </a:rPr>
              <a:t>acquittances</a:t>
            </a:r>
            <a:r>
              <a:rPr lang="en-GB" sz="1800" dirty="0" smtClean="0">
                <a:solidFill>
                  <a:schemeClr val="bg1"/>
                </a:solidFill>
              </a:rPr>
              <a:t>.” – </a:t>
            </a:r>
            <a:r>
              <a:rPr lang="en-GB" sz="1800" b="1" dirty="0" smtClean="0">
                <a:solidFill>
                  <a:schemeClr val="bg1"/>
                </a:solidFill>
              </a:rPr>
              <a:t>Pliny </a:t>
            </a:r>
            <a:r>
              <a:rPr lang="en-GB" sz="1800" b="1" i="1" dirty="0" smtClean="0">
                <a:solidFill>
                  <a:schemeClr val="bg1"/>
                </a:solidFill>
              </a:rPr>
              <a:t>NH </a:t>
            </a:r>
            <a:r>
              <a:rPr lang="en-GB" sz="1800" b="1" dirty="0" smtClean="0">
                <a:solidFill>
                  <a:schemeClr val="bg1"/>
                </a:solidFill>
              </a:rPr>
              <a:t>9.58.117</a:t>
            </a:r>
            <a:r>
              <a:rPr lang="en-GB" sz="1800" dirty="0" smtClean="0">
                <a:solidFill>
                  <a:schemeClr val="bg1"/>
                </a:solidFill>
              </a:rPr>
              <a:t>.</a:t>
            </a:r>
            <a:endParaRPr lang="en-GB" sz="1800" dirty="0">
              <a:solidFill>
                <a:schemeClr val="bg1"/>
              </a:solidFill>
            </a:endParaRPr>
          </a:p>
        </p:txBody>
      </p:sp>
    </p:spTree>
    <p:extLst>
      <p:ext uri="{BB962C8B-B14F-4D97-AF65-F5344CB8AC3E}">
        <p14:creationId xmlns:p14="http://schemas.microsoft.com/office/powerpoint/2010/main" val="499674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33_lares.jpg"/>
          <p:cNvPicPr>
            <a:picLocks noGrp="1" noChangeAspect="1"/>
          </p:cNvPicPr>
          <p:nvPr>
            <p:ph idx="1"/>
          </p:nvPr>
        </p:nvPicPr>
        <p:blipFill>
          <a:blip r:embed="rId2" cstate="print"/>
          <a:srcRect/>
          <a:stretch>
            <a:fillRect/>
          </a:stretch>
        </p:blipFill>
        <p:spPr bwMode="auto">
          <a:xfrm>
            <a:off x="683568" y="260648"/>
            <a:ext cx="7776864" cy="5472608"/>
          </a:xfrm>
          <a:prstGeom prst="rect">
            <a:avLst/>
          </a:prstGeom>
          <a:noFill/>
          <a:ln w="9525">
            <a:noFill/>
            <a:miter lim="800000"/>
            <a:headEnd/>
            <a:tailEnd/>
          </a:ln>
        </p:spPr>
      </p:pic>
      <p:sp>
        <p:nvSpPr>
          <p:cNvPr id="5" name="Content Placeholder 3"/>
          <p:cNvSpPr txBox="1">
            <a:spLocks/>
          </p:cNvSpPr>
          <p:nvPr/>
        </p:nvSpPr>
        <p:spPr>
          <a:xfrm>
            <a:off x="251520" y="5877272"/>
            <a:ext cx="8640960" cy="648072"/>
          </a:xfrm>
          <a:prstGeom prst="rect">
            <a:avLst/>
          </a:prstGeom>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algn="ctr">
              <a:buNone/>
            </a:pPr>
            <a:r>
              <a:rPr lang="en-GB" dirty="0" smtClean="0">
                <a:solidFill>
                  <a:schemeClr val="bg1"/>
                </a:solidFill>
              </a:rPr>
              <a:t>House of the </a:t>
            </a:r>
            <a:r>
              <a:rPr lang="en-GB" dirty="0" err="1" smtClean="0">
                <a:solidFill>
                  <a:schemeClr val="bg1"/>
                </a:solidFill>
              </a:rPr>
              <a:t>Vettii</a:t>
            </a:r>
            <a:r>
              <a:rPr lang="en-GB" dirty="0" smtClean="0">
                <a:solidFill>
                  <a:schemeClr val="bg1"/>
                </a:solidFill>
              </a:rPr>
              <a:t> - </a:t>
            </a:r>
            <a:r>
              <a:rPr lang="en-GB" i="1" dirty="0" err="1" smtClean="0">
                <a:solidFill>
                  <a:schemeClr val="bg1"/>
                </a:solidFill>
              </a:rPr>
              <a:t>lararium</a:t>
            </a:r>
            <a:endParaRPr lang="en-GB" dirty="0" smtClean="0">
              <a:solidFill>
                <a:schemeClr val="bg1"/>
              </a:solidFill>
            </a:endParaRPr>
          </a:p>
        </p:txBody>
      </p:sp>
      <p:sp>
        <p:nvSpPr>
          <p:cNvPr id="6" name="AutoShape 4"/>
          <p:cNvSpPr>
            <a:spLocks noChangeArrowheads="1"/>
          </p:cNvSpPr>
          <p:nvPr/>
        </p:nvSpPr>
        <p:spPr bwMode="auto">
          <a:xfrm rot="18544158">
            <a:off x="4315191" y="1761519"/>
            <a:ext cx="2079615" cy="143334"/>
          </a:xfrm>
          <a:prstGeom prst="leftArrow">
            <a:avLst>
              <a:gd name="adj1" fmla="val 50000"/>
              <a:gd name="adj2" fmla="val 88767"/>
            </a:avLst>
          </a:prstGeom>
          <a:solidFill>
            <a:srgbClr val="FF0000"/>
          </a:solidFill>
          <a:ln w="9525">
            <a:solidFill>
              <a:schemeClr val="tx1"/>
            </a:solidFill>
            <a:miter lim="800000"/>
            <a:headEnd/>
            <a:tailEnd/>
          </a:ln>
          <a:effectLst/>
        </p:spPr>
        <p:txBody>
          <a:bodyPr wrap="none" anchor="ctr"/>
          <a:lstStyle/>
          <a:p>
            <a:endParaRPr lang="en-GB"/>
          </a:p>
        </p:txBody>
      </p:sp>
      <p:sp>
        <p:nvSpPr>
          <p:cNvPr id="7" name="AutoShape 4"/>
          <p:cNvSpPr>
            <a:spLocks noChangeArrowheads="1"/>
          </p:cNvSpPr>
          <p:nvPr/>
        </p:nvSpPr>
        <p:spPr bwMode="auto">
          <a:xfrm rot="11753128">
            <a:off x="2569541" y="659440"/>
            <a:ext cx="1761480" cy="71513"/>
          </a:xfrm>
          <a:prstGeom prst="leftArrow">
            <a:avLst>
              <a:gd name="adj1" fmla="val 50000"/>
              <a:gd name="adj2" fmla="val 88767"/>
            </a:avLst>
          </a:prstGeom>
          <a:solidFill>
            <a:srgbClr val="FF0000"/>
          </a:solidFill>
          <a:ln w="9525">
            <a:solidFill>
              <a:schemeClr val="tx1"/>
            </a:solidFill>
            <a:miter lim="800000"/>
            <a:headEnd/>
            <a:tailEnd/>
          </a:ln>
          <a:effectLst/>
        </p:spPr>
        <p:txBody>
          <a:bodyPr wrap="none" anchor="ctr"/>
          <a:lstStyle/>
          <a:p>
            <a:endParaRPr lang="en-GB"/>
          </a:p>
        </p:txBody>
      </p:sp>
      <p:sp>
        <p:nvSpPr>
          <p:cNvPr id="8" name="AutoShape 4"/>
          <p:cNvSpPr>
            <a:spLocks noChangeArrowheads="1"/>
          </p:cNvSpPr>
          <p:nvPr/>
        </p:nvSpPr>
        <p:spPr bwMode="auto">
          <a:xfrm rot="19470987">
            <a:off x="5435213" y="2293098"/>
            <a:ext cx="1081885" cy="141966"/>
          </a:xfrm>
          <a:prstGeom prst="leftArrow">
            <a:avLst>
              <a:gd name="adj1" fmla="val 50000"/>
              <a:gd name="adj2" fmla="val 88767"/>
            </a:avLst>
          </a:prstGeom>
          <a:solidFill>
            <a:srgbClr val="FF0000"/>
          </a:solidFill>
          <a:ln w="9525">
            <a:solidFill>
              <a:schemeClr val="tx1"/>
            </a:solidFill>
            <a:miter lim="800000"/>
            <a:headEnd/>
            <a:tailEnd/>
          </a:ln>
          <a:effectLst/>
        </p:spPr>
        <p:txBody>
          <a:bodyPr wrap="none" anchor="ctr"/>
          <a:lstStyle/>
          <a:p>
            <a:endParaRPr lang="en-GB"/>
          </a:p>
        </p:txBody>
      </p:sp>
      <p:sp>
        <p:nvSpPr>
          <p:cNvPr id="9" name="AutoShape 4"/>
          <p:cNvSpPr>
            <a:spLocks noChangeArrowheads="1"/>
          </p:cNvSpPr>
          <p:nvPr/>
        </p:nvSpPr>
        <p:spPr bwMode="auto">
          <a:xfrm rot="12554013">
            <a:off x="2377529" y="2315987"/>
            <a:ext cx="1081885" cy="141966"/>
          </a:xfrm>
          <a:prstGeom prst="leftArrow">
            <a:avLst>
              <a:gd name="adj1" fmla="val 50000"/>
              <a:gd name="adj2" fmla="val 88767"/>
            </a:avLst>
          </a:prstGeom>
          <a:solidFill>
            <a:srgbClr val="FF0000"/>
          </a:solidFill>
          <a:ln w="9525">
            <a:solidFill>
              <a:schemeClr val="tx1"/>
            </a:solidFill>
            <a:miter lim="800000"/>
            <a:headEnd/>
            <a:tailEnd/>
          </a:ln>
          <a:effectLst/>
        </p:spPr>
        <p:txBody>
          <a:bodyPr wrap="none" anchor="ctr"/>
          <a:lstStyle/>
          <a:p>
            <a:endParaRPr lang="en-GB"/>
          </a:p>
        </p:txBody>
      </p:sp>
      <p:sp>
        <p:nvSpPr>
          <p:cNvPr id="10" name="AutoShape 4"/>
          <p:cNvSpPr>
            <a:spLocks noChangeArrowheads="1"/>
          </p:cNvSpPr>
          <p:nvPr/>
        </p:nvSpPr>
        <p:spPr bwMode="auto">
          <a:xfrm>
            <a:off x="5849975" y="4199733"/>
            <a:ext cx="1476520" cy="99875"/>
          </a:xfrm>
          <a:prstGeom prst="leftArrow">
            <a:avLst>
              <a:gd name="adj1" fmla="val 50000"/>
              <a:gd name="adj2" fmla="val 88767"/>
            </a:avLst>
          </a:prstGeom>
          <a:solidFill>
            <a:srgbClr val="FF0000"/>
          </a:solidFill>
          <a:ln w="9525">
            <a:solidFill>
              <a:schemeClr val="tx1"/>
            </a:solidFill>
            <a:miter lim="800000"/>
            <a:headEnd/>
            <a:tailEnd/>
          </a:ln>
          <a:effectLst/>
        </p:spPr>
        <p:txBody>
          <a:bodyPr wrap="none" anchor="ctr"/>
          <a:lstStyle/>
          <a:p>
            <a:endParaRPr lang="en-GB"/>
          </a:p>
        </p:txBody>
      </p:sp>
      <p:sp>
        <p:nvSpPr>
          <p:cNvPr id="11" name="Text Box 10"/>
          <p:cNvSpPr txBox="1">
            <a:spLocks noChangeArrowheads="1"/>
          </p:cNvSpPr>
          <p:nvPr/>
        </p:nvSpPr>
        <p:spPr bwMode="auto">
          <a:xfrm>
            <a:off x="6804248" y="4005064"/>
            <a:ext cx="2124225" cy="615553"/>
          </a:xfrm>
          <a:prstGeom prst="rect">
            <a:avLst/>
          </a:prstGeom>
          <a:solidFill>
            <a:srgbClr val="FF0000"/>
          </a:solidFill>
          <a:ln w="9525">
            <a:noFill/>
            <a:miter lim="800000"/>
            <a:headEnd/>
            <a:tailEnd/>
          </a:ln>
          <a:effectLst/>
        </p:spPr>
        <p:txBody>
          <a:bodyPr wrap="square">
            <a:spAutoFit/>
          </a:bodyPr>
          <a:lstStyle/>
          <a:p>
            <a:pPr algn="ctr">
              <a:spcBef>
                <a:spcPct val="50000"/>
              </a:spcBef>
            </a:pPr>
            <a:r>
              <a:rPr lang="en-GB" sz="1400" dirty="0" smtClean="0">
                <a:solidFill>
                  <a:srgbClr val="FFFF00"/>
                </a:solidFill>
              </a:rPr>
              <a:t>Serpent, symbolising earthily fertility?</a:t>
            </a:r>
            <a:r>
              <a:rPr lang="en-GB" sz="2000" dirty="0" smtClean="0">
                <a:solidFill>
                  <a:srgbClr val="FFFF00"/>
                </a:solidFill>
              </a:rPr>
              <a:t> </a:t>
            </a:r>
            <a:endParaRPr lang="en-GB" sz="2000" dirty="0">
              <a:solidFill>
                <a:srgbClr val="FFFF00"/>
              </a:solidFill>
            </a:endParaRPr>
          </a:p>
        </p:txBody>
      </p:sp>
      <p:sp>
        <p:nvSpPr>
          <p:cNvPr id="12" name="Text Box 10"/>
          <p:cNvSpPr txBox="1">
            <a:spLocks noChangeArrowheads="1"/>
          </p:cNvSpPr>
          <p:nvPr/>
        </p:nvSpPr>
        <p:spPr bwMode="auto">
          <a:xfrm>
            <a:off x="6228184" y="1916832"/>
            <a:ext cx="2124225" cy="307777"/>
          </a:xfrm>
          <a:prstGeom prst="rect">
            <a:avLst/>
          </a:prstGeom>
          <a:solidFill>
            <a:srgbClr val="FF0000"/>
          </a:solidFill>
          <a:ln w="9525">
            <a:noFill/>
            <a:miter lim="800000"/>
            <a:headEnd/>
            <a:tailEnd/>
          </a:ln>
          <a:effectLst/>
        </p:spPr>
        <p:txBody>
          <a:bodyPr wrap="square">
            <a:spAutoFit/>
          </a:bodyPr>
          <a:lstStyle/>
          <a:p>
            <a:pPr algn="ctr">
              <a:spcBef>
                <a:spcPct val="50000"/>
              </a:spcBef>
            </a:pPr>
            <a:r>
              <a:rPr lang="en-GB" sz="1400" dirty="0" err="1" smtClean="0">
                <a:solidFill>
                  <a:srgbClr val="FFFF00"/>
                </a:solidFill>
              </a:rPr>
              <a:t>Lares</a:t>
            </a:r>
            <a:endParaRPr lang="en-GB" sz="2000" dirty="0">
              <a:solidFill>
                <a:srgbClr val="FFFF00"/>
              </a:solidFill>
            </a:endParaRPr>
          </a:p>
        </p:txBody>
      </p:sp>
      <p:sp>
        <p:nvSpPr>
          <p:cNvPr id="13" name="Text Box 10"/>
          <p:cNvSpPr txBox="1">
            <a:spLocks noChangeArrowheads="1"/>
          </p:cNvSpPr>
          <p:nvPr/>
        </p:nvSpPr>
        <p:spPr bwMode="auto">
          <a:xfrm>
            <a:off x="755576" y="1916832"/>
            <a:ext cx="2124225" cy="307777"/>
          </a:xfrm>
          <a:prstGeom prst="rect">
            <a:avLst/>
          </a:prstGeom>
          <a:solidFill>
            <a:srgbClr val="FF0000"/>
          </a:solidFill>
          <a:ln w="9525">
            <a:noFill/>
            <a:miter lim="800000"/>
            <a:headEnd/>
            <a:tailEnd/>
          </a:ln>
          <a:effectLst/>
        </p:spPr>
        <p:txBody>
          <a:bodyPr wrap="square">
            <a:spAutoFit/>
          </a:bodyPr>
          <a:lstStyle/>
          <a:p>
            <a:pPr algn="ctr">
              <a:spcBef>
                <a:spcPct val="50000"/>
              </a:spcBef>
            </a:pPr>
            <a:r>
              <a:rPr lang="en-GB" sz="1400" dirty="0" err="1" smtClean="0">
                <a:solidFill>
                  <a:srgbClr val="FFFF00"/>
                </a:solidFill>
              </a:rPr>
              <a:t>Lares</a:t>
            </a:r>
            <a:endParaRPr lang="en-GB" sz="2000" dirty="0">
              <a:solidFill>
                <a:srgbClr val="FFFF00"/>
              </a:solidFill>
            </a:endParaRPr>
          </a:p>
        </p:txBody>
      </p:sp>
      <p:sp>
        <p:nvSpPr>
          <p:cNvPr id="14" name="Text Box 10"/>
          <p:cNvSpPr txBox="1">
            <a:spLocks noChangeArrowheads="1"/>
          </p:cNvSpPr>
          <p:nvPr/>
        </p:nvSpPr>
        <p:spPr bwMode="auto">
          <a:xfrm>
            <a:off x="827584" y="332656"/>
            <a:ext cx="2124225" cy="523220"/>
          </a:xfrm>
          <a:prstGeom prst="rect">
            <a:avLst/>
          </a:prstGeom>
          <a:solidFill>
            <a:srgbClr val="FF0000"/>
          </a:solidFill>
          <a:ln w="9525">
            <a:noFill/>
            <a:miter lim="800000"/>
            <a:headEnd/>
            <a:tailEnd/>
          </a:ln>
          <a:effectLst/>
        </p:spPr>
        <p:txBody>
          <a:bodyPr wrap="square">
            <a:spAutoFit/>
          </a:bodyPr>
          <a:lstStyle/>
          <a:p>
            <a:pPr algn="ctr">
              <a:spcBef>
                <a:spcPct val="50000"/>
              </a:spcBef>
            </a:pPr>
            <a:r>
              <a:rPr lang="en-GB" sz="1400" dirty="0" smtClean="0">
                <a:solidFill>
                  <a:srgbClr val="FFFF00"/>
                </a:solidFill>
              </a:rPr>
              <a:t>Blue tympanum, symbol of sacrifice</a:t>
            </a:r>
            <a:endParaRPr lang="en-GB" sz="2000" dirty="0">
              <a:solidFill>
                <a:srgbClr val="FFFF00"/>
              </a:solidFill>
            </a:endParaRPr>
          </a:p>
        </p:txBody>
      </p:sp>
      <p:sp>
        <p:nvSpPr>
          <p:cNvPr id="15" name="Text Box 10"/>
          <p:cNvSpPr txBox="1">
            <a:spLocks noChangeArrowheads="1"/>
          </p:cNvSpPr>
          <p:nvPr/>
        </p:nvSpPr>
        <p:spPr bwMode="auto">
          <a:xfrm>
            <a:off x="5724128" y="836712"/>
            <a:ext cx="2124225" cy="307777"/>
          </a:xfrm>
          <a:prstGeom prst="rect">
            <a:avLst/>
          </a:prstGeom>
          <a:solidFill>
            <a:srgbClr val="FF0000"/>
          </a:solidFill>
          <a:ln w="9525">
            <a:noFill/>
            <a:miter lim="800000"/>
            <a:headEnd/>
            <a:tailEnd/>
          </a:ln>
          <a:effectLst/>
        </p:spPr>
        <p:txBody>
          <a:bodyPr wrap="square">
            <a:spAutoFit/>
          </a:bodyPr>
          <a:lstStyle/>
          <a:p>
            <a:pPr algn="ctr">
              <a:spcBef>
                <a:spcPct val="50000"/>
              </a:spcBef>
            </a:pPr>
            <a:r>
              <a:rPr lang="en-GB" sz="1400" dirty="0" smtClean="0">
                <a:solidFill>
                  <a:srgbClr val="FFFF00"/>
                </a:solidFill>
              </a:rPr>
              <a:t>Genius</a:t>
            </a:r>
            <a:endParaRPr lang="en-GB" sz="2000" dirty="0">
              <a:solidFill>
                <a:srgbClr val="FFFF00"/>
              </a:solidFill>
            </a:endParaRPr>
          </a:p>
        </p:txBody>
      </p:sp>
    </p:spTree>
    <p:extLst>
      <p:ext uri="{BB962C8B-B14F-4D97-AF65-F5344CB8AC3E}">
        <p14:creationId xmlns:p14="http://schemas.microsoft.com/office/powerpoint/2010/main" val="26084271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Preparing for the meal</a:t>
            </a:r>
            <a:endParaRPr lang="en-GB" dirty="0">
              <a:solidFill>
                <a:schemeClr val="bg1"/>
              </a:solidFill>
            </a:endParaRPr>
          </a:p>
        </p:txBody>
      </p:sp>
      <p:sp>
        <p:nvSpPr>
          <p:cNvPr id="3" name="Content Placeholder 2"/>
          <p:cNvSpPr>
            <a:spLocks noGrp="1"/>
          </p:cNvSpPr>
          <p:nvPr>
            <p:ph sz="quarter" idx="1"/>
          </p:nvPr>
        </p:nvSpPr>
        <p:spPr>
          <a:xfrm>
            <a:off x="301752" y="1527048"/>
            <a:ext cx="8503920" cy="893840"/>
          </a:xfrm>
        </p:spPr>
        <p:txBody>
          <a:bodyPr>
            <a:normAutofit/>
          </a:bodyPr>
          <a:lstStyle/>
          <a:p>
            <a:r>
              <a:rPr lang="en-GB" dirty="0" smtClean="0">
                <a:solidFill>
                  <a:schemeClr val="bg1"/>
                </a:solidFill>
              </a:rPr>
              <a:t>Ritual purification – beginning of relaxation.</a:t>
            </a:r>
          </a:p>
          <a:p>
            <a:endParaRPr lang="en-GB" dirty="0" smtClean="0"/>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127841" y="2420888"/>
            <a:ext cx="4762500" cy="37528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187287" y="2132856"/>
            <a:ext cx="3960440" cy="4154984"/>
          </a:xfrm>
          <a:prstGeom prst="rect">
            <a:avLst/>
          </a:prstGeom>
        </p:spPr>
        <p:txBody>
          <a:bodyPr wrap="square">
            <a:spAutoFit/>
          </a:bodyPr>
          <a:lstStyle/>
          <a:p>
            <a:r>
              <a:rPr lang="en-GB" sz="2400" dirty="0">
                <a:solidFill>
                  <a:schemeClr val="bg1"/>
                </a:solidFill>
              </a:rPr>
              <a:t>“When we finally went to dinner, Alexandrian boys poured snow-cold water over our hands. Others knelt at our feet and with astonishing dexterity cut our toenails. Even when performing such a menial task they were not silent, but sang as they worked.” – </a:t>
            </a:r>
            <a:r>
              <a:rPr lang="en-GB" sz="2400" b="1" dirty="0">
                <a:solidFill>
                  <a:schemeClr val="bg1"/>
                </a:solidFill>
              </a:rPr>
              <a:t>Petronius </a:t>
            </a:r>
            <a:r>
              <a:rPr lang="en-GB" sz="2400" b="1" i="1" dirty="0" err="1">
                <a:solidFill>
                  <a:schemeClr val="bg1"/>
                </a:solidFill>
              </a:rPr>
              <a:t>Satyricon</a:t>
            </a:r>
            <a:r>
              <a:rPr lang="en-GB" sz="2400" b="1" dirty="0">
                <a:solidFill>
                  <a:schemeClr val="bg1"/>
                </a:solidFill>
              </a:rPr>
              <a:t> 31</a:t>
            </a:r>
            <a:r>
              <a:rPr lang="en-GB" sz="2400" dirty="0">
                <a:solidFill>
                  <a:schemeClr val="bg1"/>
                </a:solidFill>
              </a:rPr>
              <a:t>.</a:t>
            </a:r>
          </a:p>
        </p:txBody>
      </p:sp>
    </p:spTree>
    <p:extLst>
      <p:ext uri="{BB962C8B-B14F-4D97-AF65-F5344CB8AC3E}">
        <p14:creationId xmlns:p14="http://schemas.microsoft.com/office/powerpoint/2010/main" val="38427508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00" name="Picture 4" descr="Angled cement beds in the triclinium of the House of the Cryptoporticus, Pompeii"/>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3674" y="3717032"/>
            <a:ext cx="4004652" cy="2448272"/>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191447" y="6185503"/>
            <a:ext cx="4177071" cy="646331"/>
          </a:xfrm>
          <a:prstGeom prst="rect">
            <a:avLst/>
          </a:prstGeom>
        </p:spPr>
        <p:txBody>
          <a:bodyPr wrap="square">
            <a:spAutoFit/>
          </a:bodyPr>
          <a:lstStyle/>
          <a:p>
            <a:pPr algn="ctr"/>
            <a:r>
              <a:rPr lang="en-GB" i="1" dirty="0" err="1" smtClean="0">
                <a:solidFill>
                  <a:schemeClr val="bg1"/>
                </a:solidFill>
              </a:rPr>
              <a:t>Triclinium</a:t>
            </a:r>
            <a:r>
              <a:rPr lang="en-GB" dirty="0">
                <a:solidFill>
                  <a:schemeClr val="bg1"/>
                </a:solidFill>
              </a:rPr>
              <a:t> of the House of the </a:t>
            </a:r>
            <a:r>
              <a:rPr lang="en-GB" dirty="0" err="1">
                <a:solidFill>
                  <a:schemeClr val="bg1"/>
                </a:solidFill>
              </a:rPr>
              <a:t>Cryptoporticus</a:t>
            </a:r>
            <a:r>
              <a:rPr lang="en-GB" dirty="0">
                <a:solidFill>
                  <a:schemeClr val="bg1"/>
                </a:solidFill>
              </a:rPr>
              <a:t>, Pompeii. </a:t>
            </a:r>
          </a:p>
        </p:txBody>
      </p:sp>
      <p:pic>
        <p:nvPicPr>
          <p:cNvPr id="4102" name="Picture 6" descr="Digital reconstruction of the triclinium of the Villa of the Mysteries, Pompeii"/>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3772" y="188640"/>
            <a:ext cx="4104456" cy="2808312"/>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228566" y="2996952"/>
            <a:ext cx="4139952" cy="646331"/>
          </a:xfrm>
          <a:prstGeom prst="rect">
            <a:avLst/>
          </a:prstGeom>
        </p:spPr>
        <p:txBody>
          <a:bodyPr wrap="square">
            <a:spAutoFit/>
          </a:bodyPr>
          <a:lstStyle/>
          <a:p>
            <a:pPr algn="ctr"/>
            <a:r>
              <a:rPr lang="en-GB" dirty="0" smtClean="0">
                <a:solidFill>
                  <a:schemeClr val="bg1"/>
                </a:solidFill>
              </a:rPr>
              <a:t>Reconstruction </a:t>
            </a:r>
            <a:r>
              <a:rPr lang="en-GB" dirty="0">
                <a:solidFill>
                  <a:schemeClr val="bg1"/>
                </a:solidFill>
              </a:rPr>
              <a:t>of the </a:t>
            </a:r>
            <a:r>
              <a:rPr lang="en-GB" i="1" dirty="0" err="1">
                <a:solidFill>
                  <a:schemeClr val="bg1"/>
                </a:solidFill>
              </a:rPr>
              <a:t>triclinium</a:t>
            </a:r>
            <a:r>
              <a:rPr lang="en-GB" i="1" dirty="0">
                <a:solidFill>
                  <a:schemeClr val="bg1"/>
                </a:solidFill>
              </a:rPr>
              <a:t> </a:t>
            </a:r>
            <a:r>
              <a:rPr lang="en-GB" dirty="0">
                <a:solidFill>
                  <a:schemeClr val="bg1"/>
                </a:solidFill>
              </a:rPr>
              <a:t>of the Villa of the Mysteries, </a:t>
            </a:r>
            <a:r>
              <a:rPr lang="en-GB" dirty="0" smtClean="0">
                <a:solidFill>
                  <a:schemeClr val="bg1"/>
                </a:solidFill>
              </a:rPr>
              <a:t>Pompeii</a:t>
            </a:r>
            <a:endParaRPr lang="en-GB" dirty="0">
              <a:solidFill>
                <a:schemeClr val="bg1"/>
              </a:solidFill>
            </a:endParaRPr>
          </a:p>
        </p:txBody>
      </p:sp>
      <p:pic>
        <p:nvPicPr>
          <p:cNvPr id="10" name="Content Placeholder 5" descr="Roman couch.JPG"/>
          <p:cNvPicPr>
            <a:picLocks noGrp="1" noChangeAspect="1"/>
          </p:cNvPicPr>
          <p:nvPr>
            <p:ph sz="half" idx="4294967295"/>
          </p:nvPr>
        </p:nvPicPr>
        <p:blipFill>
          <a:blip r:embed="rId4" cstate="print"/>
          <a:srcRect l="33650" t="4793" r="9715" b="26335"/>
          <a:stretch>
            <a:fillRect/>
          </a:stretch>
        </p:blipFill>
        <p:spPr>
          <a:xfrm>
            <a:off x="4644008" y="188641"/>
            <a:ext cx="4176464" cy="5428254"/>
          </a:xfrm>
          <a:prstGeom prst="rect">
            <a:avLst/>
          </a:prstGeom>
        </p:spPr>
      </p:pic>
      <p:sp>
        <p:nvSpPr>
          <p:cNvPr id="7" name="Rectangle 6"/>
          <p:cNvSpPr/>
          <p:nvPr/>
        </p:nvSpPr>
        <p:spPr>
          <a:xfrm>
            <a:off x="5580112" y="5660864"/>
            <a:ext cx="2565125" cy="369332"/>
          </a:xfrm>
          <a:prstGeom prst="rect">
            <a:avLst/>
          </a:prstGeom>
        </p:spPr>
        <p:txBody>
          <a:bodyPr wrap="none">
            <a:spAutoFit/>
          </a:bodyPr>
          <a:lstStyle/>
          <a:p>
            <a:pPr algn="ctr"/>
            <a:r>
              <a:rPr lang="en-GB" dirty="0" smtClean="0">
                <a:solidFill>
                  <a:schemeClr val="bg1"/>
                </a:solidFill>
              </a:rPr>
              <a:t>Image from </a:t>
            </a:r>
            <a:r>
              <a:rPr lang="en-GB" dirty="0" err="1" smtClean="0">
                <a:solidFill>
                  <a:schemeClr val="bg1"/>
                </a:solidFill>
              </a:rPr>
              <a:t>Faas</a:t>
            </a:r>
            <a:r>
              <a:rPr lang="en-GB" dirty="0" smtClean="0">
                <a:solidFill>
                  <a:schemeClr val="bg1"/>
                </a:solidFill>
              </a:rPr>
              <a:t> (2003)</a:t>
            </a:r>
            <a:endParaRPr lang="en-GB" dirty="0">
              <a:solidFill>
                <a:schemeClr val="bg1"/>
              </a:solidFill>
            </a:endParaRPr>
          </a:p>
        </p:txBody>
      </p:sp>
      <p:sp>
        <p:nvSpPr>
          <p:cNvPr id="2" name="Rectangle 1"/>
          <p:cNvSpPr/>
          <p:nvPr/>
        </p:nvSpPr>
        <p:spPr>
          <a:xfrm>
            <a:off x="4446488" y="6139925"/>
            <a:ext cx="4572000" cy="584775"/>
          </a:xfrm>
          <a:prstGeom prst="rect">
            <a:avLst/>
          </a:prstGeom>
        </p:spPr>
        <p:txBody>
          <a:bodyPr wrap="square">
            <a:spAutoFit/>
          </a:bodyPr>
          <a:lstStyle/>
          <a:p>
            <a:r>
              <a:rPr lang="en-GB" sz="1600" b="1" dirty="0" smtClean="0">
                <a:solidFill>
                  <a:schemeClr val="bg1"/>
                </a:solidFill>
              </a:rPr>
              <a:t>See also - http</a:t>
            </a:r>
            <a:r>
              <a:rPr lang="en-GB" sz="1600" b="1" dirty="0">
                <a:solidFill>
                  <a:schemeClr val="bg1"/>
                </a:solidFill>
              </a:rPr>
              <a:t>://blogs.getty.edu/iris/reclining-and-dining-and-drinking-in-ancient-rome/</a:t>
            </a:r>
          </a:p>
        </p:txBody>
      </p:sp>
    </p:spTree>
    <p:extLst>
      <p:ext uri="{BB962C8B-B14F-4D97-AF65-F5344CB8AC3E}">
        <p14:creationId xmlns:p14="http://schemas.microsoft.com/office/powerpoint/2010/main" val="17070639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Uninvited Guests</a:t>
            </a:r>
            <a:endParaRPr lang="en-GB" dirty="0">
              <a:solidFill>
                <a:schemeClr val="bg1"/>
              </a:solidFill>
            </a:endParaRPr>
          </a:p>
        </p:txBody>
      </p:sp>
      <p:sp>
        <p:nvSpPr>
          <p:cNvPr id="3" name="Content Placeholder 2"/>
          <p:cNvSpPr>
            <a:spLocks noGrp="1"/>
          </p:cNvSpPr>
          <p:nvPr>
            <p:ph sz="quarter" idx="1"/>
          </p:nvPr>
        </p:nvSpPr>
        <p:spPr>
          <a:xfrm>
            <a:off x="179512" y="1628800"/>
            <a:ext cx="8784976" cy="5040560"/>
          </a:xfrm>
        </p:spPr>
        <p:txBody>
          <a:bodyPr>
            <a:normAutofit fontScale="92500"/>
          </a:bodyPr>
          <a:lstStyle/>
          <a:p>
            <a:r>
              <a:rPr lang="en-GB" dirty="0" smtClean="0">
                <a:solidFill>
                  <a:schemeClr val="bg1"/>
                </a:solidFill>
              </a:rPr>
              <a:t>Shadows – </a:t>
            </a:r>
            <a:r>
              <a:rPr lang="en-GB" i="1" dirty="0" smtClean="0">
                <a:solidFill>
                  <a:schemeClr val="bg1"/>
                </a:solidFill>
              </a:rPr>
              <a:t>umbrae </a:t>
            </a:r>
            <a:r>
              <a:rPr lang="en-GB" dirty="0" smtClean="0">
                <a:solidFill>
                  <a:schemeClr val="bg1"/>
                </a:solidFill>
              </a:rPr>
              <a:t>– no official place to recline.</a:t>
            </a:r>
          </a:p>
          <a:p>
            <a:pPr lvl="1"/>
            <a:r>
              <a:rPr lang="en-GB" dirty="0" smtClean="0">
                <a:solidFill>
                  <a:schemeClr val="bg1"/>
                </a:solidFill>
              </a:rPr>
              <a:t>“</a:t>
            </a:r>
            <a:r>
              <a:rPr lang="en-GB" dirty="0" err="1" smtClean="0">
                <a:solidFill>
                  <a:schemeClr val="bg1"/>
                </a:solidFill>
              </a:rPr>
              <a:t>Philippus</a:t>
            </a:r>
            <a:r>
              <a:rPr lang="en-GB" dirty="0" smtClean="0">
                <a:solidFill>
                  <a:schemeClr val="bg1"/>
                </a:solidFill>
              </a:rPr>
              <a:t> turned up with so many guests of his own that the host was placed in an embarrassing situation. So </a:t>
            </a:r>
            <a:r>
              <a:rPr lang="en-GB" dirty="0" err="1" smtClean="0">
                <a:solidFill>
                  <a:schemeClr val="bg1"/>
                </a:solidFill>
              </a:rPr>
              <a:t>Philippus</a:t>
            </a:r>
            <a:r>
              <a:rPr lang="en-GB" dirty="0" smtClean="0">
                <a:solidFill>
                  <a:schemeClr val="bg1"/>
                </a:solidFill>
              </a:rPr>
              <a:t> whispered to his friends to leave a little space for desert. In anticipation of the sweet course, they ate like birds, and so there was enough for everyone.” – </a:t>
            </a:r>
            <a:r>
              <a:rPr lang="en-GB" b="1" dirty="0" smtClean="0">
                <a:solidFill>
                  <a:schemeClr val="bg1"/>
                </a:solidFill>
              </a:rPr>
              <a:t>Plutarch </a:t>
            </a:r>
            <a:r>
              <a:rPr lang="en-GB" b="1" i="1" dirty="0" smtClean="0">
                <a:solidFill>
                  <a:schemeClr val="bg1"/>
                </a:solidFill>
              </a:rPr>
              <a:t>707</a:t>
            </a:r>
            <a:r>
              <a:rPr lang="en-GB" i="1" dirty="0" smtClean="0">
                <a:solidFill>
                  <a:schemeClr val="bg1"/>
                </a:solidFill>
              </a:rPr>
              <a:t>.</a:t>
            </a:r>
            <a:endParaRPr lang="en-GB" dirty="0" smtClean="0">
              <a:solidFill>
                <a:schemeClr val="bg1"/>
              </a:solidFill>
            </a:endParaRPr>
          </a:p>
          <a:p>
            <a:endParaRPr lang="en-GB" sz="1000" dirty="0">
              <a:solidFill>
                <a:schemeClr val="bg1"/>
              </a:solidFill>
            </a:endParaRPr>
          </a:p>
          <a:p>
            <a:r>
              <a:rPr lang="en-GB" dirty="0" smtClean="0">
                <a:solidFill>
                  <a:schemeClr val="bg1"/>
                </a:solidFill>
              </a:rPr>
              <a:t>Slave retinue – no-one important goes out alone.</a:t>
            </a:r>
          </a:p>
          <a:p>
            <a:endParaRPr lang="en-GB" sz="1000" dirty="0">
              <a:solidFill>
                <a:schemeClr val="bg1"/>
              </a:solidFill>
            </a:endParaRPr>
          </a:p>
          <a:p>
            <a:r>
              <a:rPr lang="en-GB" dirty="0" smtClean="0">
                <a:solidFill>
                  <a:schemeClr val="bg1"/>
                </a:solidFill>
              </a:rPr>
              <a:t>Parasites – </a:t>
            </a:r>
            <a:r>
              <a:rPr lang="en-GB" i="1" dirty="0" err="1" smtClean="0">
                <a:solidFill>
                  <a:schemeClr val="bg1"/>
                </a:solidFill>
              </a:rPr>
              <a:t>parasiti</a:t>
            </a:r>
            <a:r>
              <a:rPr lang="en-GB" i="1" dirty="0" smtClean="0">
                <a:solidFill>
                  <a:schemeClr val="bg1"/>
                </a:solidFill>
              </a:rPr>
              <a:t> </a:t>
            </a:r>
            <a:r>
              <a:rPr lang="en-GB" dirty="0" smtClean="0">
                <a:solidFill>
                  <a:schemeClr val="bg1"/>
                </a:solidFill>
              </a:rPr>
              <a:t>– those angling for an invite. </a:t>
            </a:r>
          </a:p>
          <a:p>
            <a:pPr lvl="1"/>
            <a:r>
              <a:rPr lang="en-GB" dirty="0" smtClean="0">
                <a:solidFill>
                  <a:schemeClr val="bg1"/>
                </a:solidFill>
              </a:rPr>
              <a:t>When I see a rich fool, I pounce upon him. And if the wretch should happen to say something, I react in amazement and compliment him in a loud voice, as though impressed by his words</a:t>
            </a:r>
            <a:r>
              <a:rPr lang="en-GB" dirty="0">
                <a:solidFill>
                  <a:schemeClr val="bg1"/>
                </a:solidFill>
              </a:rPr>
              <a:t>.” </a:t>
            </a:r>
            <a:r>
              <a:rPr lang="en-GB" dirty="0" smtClean="0">
                <a:solidFill>
                  <a:schemeClr val="bg1"/>
                </a:solidFill>
              </a:rPr>
              <a:t>– </a:t>
            </a:r>
            <a:r>
              <a:rPr lang="en-GB" b="1" dirty="0" err="1" smtClean="0">
                <a:solidFill>
                  <a:schemeClr val="bg1"/>
                </a:solidFill>
              </a:rPr>
              <a:t>Athenaeus</a:t>
            </a:r>
            <a:r>
              <a:rPr lang="en-GB" b="1" dirty="0" smtClean="0">
                <a:solidFill>
                  <a:schemeClr val="bg1"/>
                </a:solidFill>
              </a:rPr>
              <a:t> </a:t>
            </a:r>
            <a:r>
              <a:rPr lang="en-GB" b="1" i="1" dirty="0" err="1" smtClean="0">
                <a:solidFill>
                  <a:schemeClr val="bg1"/>
                </a:solidFill>
              </a:rPr>
              <a:t>Deip</a:t>
            </a:r>
            <a:r>
              <a:rPr lang="en-GB" b="1" i="1" dirty="0" smtClean="0">
                <a:solidFill>
                  <a:schemeClr val="bg1"/>
                </a:solidFill>
              </a:rPr>
              <a:t>.</a:t>
            </a:r>
            <a:r>
              <a:rPr lang="en-GB" b="1" dirty="0" smtClean="0">
                <a:solidFill>
                  <a:schemeClr val="bg1"/>
                </a:solidFill>
              </a:rPr>
              <a:t> 6.236e</a:t>
            </a:r>
            <a:r>
              <a:rPr lang="en-GB" dirty="0" smtClean="0">
                <a:solidFill>
                  <a:schemeClr val="bg1"/>
                </a:solidFill>
              </a:rPr>
              <a:t>.</a:t>
            </a:r>
            <a:endParaRPr lang="en-GB" dirty="0">
              <a:solidFill>
                <a:schemeClr val="bg1"/>
              </a:solidFill>
            </a:endParaRPr>
          </a:p>
        </p:txBody>
      </p:sp>
    </p:spTree>
    <p:extLst>
      <p:ext uri="{BB962C8B-B14F-4D97-AF65-F5344CB8AC3E}">
        <p14:creationId xmlns:p14="http://schemas.microsoft.com/office/powerpoint/2010/main" val="40901565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idx="1"/>
          </p:nvPr>
        </p:nvSpPr>
        <p:spPr/>
        <p:txBody>
          <a:bodyPr/>
          <a:lstStyle/>
          <a:p>
            <a:r>
              <a:rPr lang="en-GB" b="1" dirty="0" smtClean="0">
                <a:solidFill>
                  <a:schemeClr val="bg1"/>
                </a:solidFill>
              </a:rPr>
              <a:t>Table Service</a:t>
            </a:r>
            <a:endParaRPr lang="en-GB" b="1" dirty="0">
              <a:solidFill>
                <a:schemeClr val="bg1"/>
              </a:solidFill>
            </a:endParaRPr>
          </a:p>
        </p:txBody>
      </p:sp>
      <p:sp>
        <p:nvSpPr>
          <p:cNvPr id="7" name="Text Placeholder 6"/>
          <p:cNvSpPr>
            <a:spLocks noGrp="1"/>
          </p:cNvSpPr>
          <p:nvPr>
            <p:ph type="body" sz="half" idx="3"/>
          </p:nvPr>
        </p:nvSpPr>
        <p:spPr>
          <a:xfrm>
            <a:off x="4645025" y="1535112"/>
            <a:ext cx="4247455" cy="750887"/>
          </a:xfrm>
        </p:spPr>
        <p:txBody>
          <a:bodyPr>
            <a:normAutofit/>
          </a:bodyPr>
          <a:lstStyle/>
          <a:p>
            <a:r>
              <a:rPr lang="en-GB" b="1" dirty="0" smtClean="0">
                <a:solidFill>
                  <a:schemeClr val="bg1"/>
                </a:solidFill>
              </a:rPr>
              <a:t>Cutlery and utensils</a:t>
            </a:r>
            <a:endParaRPr lang="en-GB" b="1" dirty="0">
              <a:solidFill>
                <a:schemeClr val="bg1"/>
              </a:solidFill>
            </a:endParaRPr>
          </a:p>
        </p:txBody>
      </p:sp>
      <p:sp>
        <p:nvSpPr>
          <p:cNvPr id="6" name="Content Placeholder 5"/>
          <p:cNvSpPr>
            <a:spLocks noGrp="1"/>
          </p:cNvSpPr>
          <p:nvPr>
            <p:ph sz="quarter" idx="2"/>
          </p:nvPr>
        </p:nvSpPr>
        <p:spPr>
          <a:xfrm>
            <a:off x="301752" y="2471382"/>
            <a:ext cx="4041648" cy="3981953"/>
          </a:xfrm>
        </p:spPr>
        <p:txBody>
          <a:bodyPr/>
          <a:lstStyle/>
          <a:p>
            <a:r>
              <a:rPr lang="en-GB" dirty="0" smtClean="0">
                <a:solidFill>
                  <a:schemeClr val="bg1"/>
                </a:solidFill>
              </a:rPr>
              <a:t>Buffet style – individual dishes</a:t>
            </a:r>
          </a:p>
          <a:p>
            <a:endParaRPr lang="en-GB" sz="1000" dirty="0">
              <a:solidFill>
                <a:schemeClr val="bg1"/>
              </a:solidFill>
            </a:endParaRPr>
          </a:p>
          <a:p>
            <a:r>
              <a:rPr lang="en-GB" dirty="0" smtClean="0">
                <a:solidFill>
                  <a:schemeClr val="bg1"/>
                </a:solidFill>
              </a:rPr>
              <a:t>Roasts carved in front of guests</a:t>
            </a:r>
          </a:p>
          <a:p>
            <a:endParaRPr lang="en-GB" sz="1000" dirty="0">
              <a:solidFill>
                <a:schemeClr val="bg1"/>
              </a:solidFill>
            </a:endParaRPr>
          </a:p>
          <a:p>
            <a:r>
              <a:rPr lang="en-GB" dirty="0" smtClean="0">
                <a:solidFill>
                  <a:schemeClr val="bg1"/>
                </a:solidFill>
              </a:rPr>
              <a:t>Plate service – unusual</a:t>
            </a:r>
          </a:p>
          <a:p>
            <a:endParaRPr lang="en-GB" sz="1000" dirty="0">
              <a:solidFill>
                <a:schemeClr val="bg1"/>
              </a:solidFill>
            </a:endParaRPr>
          </a:p>
          <a:p>
            <a:r>
              <a:rPr lang="en-GB" dirty="0" smtClean="0">
                <a:solidFill>
                  <a:schemeClr val="bg1"/>
                </a:solidFill>
              </a:rPr>
              <a:t>Individual tables</a:t>
            </a:r>
            <a:endParaRPr lang="en-GB" dirty="0">
              <a:solidFill>
                <a:schemeClr val="bg1"/>
              </a:solidFill>
            </a:endParaRPr>
          </a:p>
        </p:txBody>
      </p:sp>
      <p:sp>
        <p:nvSpPr>
          <p:cNvPr id="8" name="Content Placeholder 7"/>
          <p:cNvSpPr>
            <a:spLocks noGrp="1"/>
          </p:cNvSpPr>
          <p:nvPr>
            <p:ph sz="quarter" idx="4"/>
          </p:nvPr>
        </p:nvSpPr>
        <p:spPr/>
        <p:txBody>
          <a:bodyPr>
            <a:normAutofit/>
          </a:bodyPr>
          <a:lstStyle/>
          <a:p>
            <a:r>
              <a:rPr lang="en-GB" dirty="0" smtClean="0">
                <a:solidFill>
                  <a:schemeClr val="bg1"/>
                </a:solidFill>
              </a:rPr>
              <a:t>Gold and silver plate</a:t>
            </a:r>
          </a:p>
          <a:p>
            <a:endParaRPr lang="en-GB" sz="1000" dirty="0">
              <a:solidFill>
                <a:schemeClr val="bg1"/>
              </a:solidFill>
            </a:endParaRPr>
          </a:p>
          <a:p>
            <a:r>
              <a:rPr lang="en-GB" dirty="0" smtClean="0">
                <a:solidFill>
                  <a:schemeClr val="bg1"/>
                </a:solidFill>
              </a:rPr>
              <a:t>Mixing bowl and ladle.</a:t>
            </a:r>
          </a:p>
          <a:p>
            <a:endParaRPr lang="en-GB" sz="1000" dirty="0">
              <a:solidFill>
                <a:schemeClr val="bg1"/>
              </a:solidFill>
            </a:endParaRPr>
          </a:p>
          <a:p>
            <a:r>
              <a:rPr lang="en-GB" dirty="0" smtClean="0">
                <a:solidFill>
                  <a:schemeClr val="bg1"/>
                </a:solidFill>
              </a:rPr>
              <a:t>Spoons used for dishes like soup – </a:t>
            </a:r>
            <a:r>
              <a:rPr lang="en-GB" i="1" dirty="0" err="1" smtClean="0">
                <a:solidFill>
                  <a:schemeClr val="bg1"/>
                </a:solidFill>
              </a:rPr>
              <a:t>lingulae</a:t>
            </a:r>
            <a:r>
              <a:rPr lang="en-GB" dirty="0">
                <a:solidFill>
                  <a:schemeClr val="bg1"/>
                </a:solidFill>
              </a:rPr>
              <a:t> </a:t>
            </a:r>
            <a:r>
              <a:rPr lang="en-GB" dirty="0" smtClean="0">
                <a:solidFill>
                  <a:schemeClr val="bg1"/>
                </a:solidFill>
              </a:rPr>
              <a:t>and </a:t>
            </a:r>
            <a:r>
              <a:rPr lang="en-GB" i="1" dirty="0" err="1" smtClean="0">
                <a:solidFill>
                  <a:schemeClr val="bg1"/>
                </a:solidFill>
              </a:rPr>
              <a:t>coclear</a:t>
            </a:r>
            <a:r>
              <a:rPr lang="en-GB" dirty="0" smtClean="0">
                <a:solidFill>
                  <a:schemeClr val="bg1"/>
                </a:solidFill>
              </a:rPr>
              <a:t>.</a:t>
            </a:r>
            <a:r>
              <a:rPr lang="en-GB" i="1" dirty="0" smtClean="0">
                <a:solidFill>
                  <a:schemeClr val="bg1"/>
                </a:solidFill>
              </a:rPr>
              <a:t> </a:t>
            </a:r>
          </a:p>
          <a:p>
            <a:endParaRPr lang="en-GB" sz="1000" i="1" dirty="0">
              <a:solidFill>
                <a:schemeClr val="bg1"/>
              </a:solidFill>
            </a:endParaRPr>
          </a:p>
          <a:p>
            <a:r>
              <a:rPr lang="en-GB" dirty="0" smtClean="0">
                <a:solidFill>
                  <a:schemeClr val="bg1"/>
                </a:solidFill>
              </a:rPr>
              <a:t>No forks – people used fingers.</a:t>
            </a:r>
            <a:endParaRPr lang="en-GB" dirty="0">
              <a:solidFill>
                <a:schemeClr val="bg1"/>
              </a:solidFill>
            </a:endParaRPr>
          </a:p>
        </p:txBody>
      </p:sp>
      <p:sp>
        <p:nvSpPr>
          <p:cNvPr id="2" name="Title 1"/>
          <p:cNvSpPr>
            <a:spLocks noGrp="1"/>
          </p:cNvSpPr>
          <p:nvPr>
            <p:ph type="title"/>
          </p:nvPr>
        </p:nvSpPr>
        <p:spPr/>
        <p:txBody>
          <a:bodyPr/>
          <a:lstStyle/>
          <a:p>
            <a:r>
              <a:rPr lang="en-GB" dirty="0" smtClean="0">
                <a:solidFill>
                  <a:schemeClr val="bg1"/>
                </a:solidFill>
              </a:rPr>
              <a:t>Service and Cutlery </a:t>
            </a:r>
            <a:endParaRPr lang="en-GB" dirty="0">
              <a:solidFill>
                <a:schemeClr val="bg1"/>
              </a:solidFill>
            </a:endParaRPr>
          </a:p>
        </p:txBody>
      </p:sp>
    </p:spTree>
    <p:extLst>
      <p:ext uri="{BB962C8B-B14F-4D97-AF65-F5344CB8AC3E}">
        <p14:creationId xmlns:p14="http://schemas.microsoft.com/office/powerpoint/2010/main" val="7058164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Bad Manners</a:t>
            </a:r>
            <a:endParaRPr lang="en-GB" dirty="0">
              <a:solidFill>
                <a:schemeClr val="bg1"/>
              </a:solidFill>
            </a:endParaRPr>
          </a:p>
        </p:txBody>
      </p:sp>
      <p:sp>
        <p:nvSpPr>
          <p:cNvPr id="3" name="Content Placeholder 2"/>
          <p:cNvSpPr>
            <a:spLocks noGrp="1"/>
          </p:cNvSpPr>
          <p:nvPr>
            <p:ph sz="quarter" idx="1"/>
          </p:nvPr>
        </p:nvSpPr>
        <p:spPr>
          <a:xfrm>
            <a:off x="0" y="1527048"/>
            <a:ext cx="8805672" cy="5214320"/>
          </a:xfrm>
        </p:spPr>
        <p:txBody>
          <a:bodyPr>
            <a:normAutofit fontScale="92500"/>
          </a:bodyPr>
          <a:lstStyle/>
          <a:p>
            <a:r>
              <a:rPr lang="en-GB" dirty="0" smtClean="0">
                <a:solidFill>
                  <a:schemeClr val="bg1"/>
                </a:solidFill>
              </a:rPr>
              <a:t>Should avoid appearing too greedy:</a:t>
            </a:r>
          </a:p>
          <a:p>
            <a:pPr lvl="1"/>
            <a:r>
              <a:rPr lang="en-GB" dirty="0" smtClean="0">
                <a:solidFill>
                  <a:schemeClr val="bg1"/>
                </a:solidFill>
              </a:rPr>
              <a:t>“People who eat too greedily of the communal dishes irritate those who are a little slower… I don’t consider it a good start to the evening if there is squabbling, pilfering and elbowing among the guests.” – </a:t>
            </a:r>
            <a:r>
              <a:rPr lang="en-GB" b="1" dirty="0" smtClean="0">
                <a:solidFill>
                  <a:schemeClr val="bg1"/>
                </a:solidFill>
              </a:rPr>
              <a:t>Plutarch 2.10.66</a:t>
            </a:r>
            <a:r>
              <a:rPr lang="en-GB" dirty="0" smtClean="0">
                <a:solidFill>
                  <a:schemeClr val="bg1"/>
                </a:solidFill>
              </a:rPr>
              <a:t>.   </a:t>
            </a:r>
          </a:p>
          <a:p>
            <a:pPr lvl="1"/>
            <a:endParaRPr lang="en-GB" sz="1100" dirty="0">
              <a:solidFill>
                <a:schemeClr val="bg1"/>
              </a:solidFill>
            </a:endParaRPr>
          </a:p>
          <a:p>
            <a:r>
              <a:rPr lang="en-GB" dirty="0" smtClean="0">
                <a:solidFill>
                  <a:schemeClr val="bg1"/>
                </a:solidFill>
              </a:rPr>
              <a:t>Belching, farting and urinating:</a:t>
            </a:r>
          </a:p>
          <a:p>
            <a:pPr lvl="1"/>
            <a:r>
              <a:rPr lang="en-GB" dirty="0" smtClean="0">
                <a:solidFill>
                  <a:schemeClr val="bg1"/>
                </a:solidFill>
              </a:rPr>
              <a:t>“…[</a:t>
            </a:r>
            <a:r>
              <a:rPr lang="en-GB" dirty="0" err="1" smtClean="0">
                <a:solidFill>
                  <a:schemeClr val="bg1"/>
                </a:solidFill>
              </a:rPr>
              <a:t>Vitellius</a:t>
            </a:r>
            <a:r>
              <a:rPr lang="en-GB" dirty="0" smtClean="0">
                <a:solidFill>
                  <a:schemeClr val="bg1"/>
                </a:solidFill>
              </a:rPr>
              <a:t>] asking them if they had enjoyed breakfast, and demonstrating that he had done so by belching loudly.” – </a:t>
            </a:r>
            <a:r>
              <a:rPr lang="en-GB" b="1" dirty="0" smtClean="0">
                <a:solidFill>
                  <a:schemeClr val="bg1"/>
                </a:solidFill>
              </a:rPr>
              <a:t>Suetonius </a:t>
            </a:r>
            <a:r>
              <a:rPr lang="en-GB" b="1" i="1" dirty="0" err="1" smtClean="0">
                <a:solidFill>
                  <a:schemeClr val="bg1"/>
                </a:solidFill>
              </a:rPr>
              <a:t>Vitellius</a:t>
            </a:r>
            <a:r>
              <a:rPr lang="en-GB" b="1" i="1" dirty="0" smtClean="0">
                <a:solidFill>
                  <a:schemeClr val="bg1"/>
                </a:solidFill>
              </a:rPr>
              <a:t> </a:t>
            </a:r>
            <a:r>
              <a:rPr lang="en-GB" b="1" dirty="0" smtClean="0">
                <a:solidFill>
                  <a:schemeClr val="bg1"/>
                </a:solidFill>
              </a:rPr>
              <a:t>7</a:t>
            </a:r>
            <a:r>
              <a:rPr lang="en-GB" dirty="0" smtClean="0">
                <a:solidFill>
                  <a:schemeClr val="bg1"/>
                </a:solidFill>
              </a:rPr>
              <a:t>.</a:t>
            </a:r>
          </a:p>
          <a:p>
            <a:pPr lvl="2"/>
            <a:r>
              <a:rPr lang="en-GB" dirty="0" smtClean="0">
                <a:solidFill>
                  <a:schemeClr val="bg1"/>
                </a:solidFill>
              </a:rPr>
              <a:t>Cf. </a:t>
            </a:r>
            <a:r>
              <a:rPr lang="en-GB" dirty="0" err="1" smtClean="0">
                <a:solidFill>
                  <a:schemeClr val="bg1"/>
                </a:solidFill>
              </a:rPr>
              <a:t>Vitellius</a:t>
            </a:r>
            <a:r>
              <a:rPr lang="en-GB" dirty="0" smtClean="0">
                <a:solidFill>
                  <a:schemeClr val="bg1"/>
                </a:solidFill>
              </a:rPr>
              <a:t> using emetics.</a:t>
            </a:r>
          </a:p>
          <a:p>
            <a:pPr lvl="1"/>
            <a:r>
              <a:rPr lang="en-GB" dirty="0" smtClean="0">
                <a:solidFill>
                  <a:schemeClr val="bg1"/>
                </a:solidFill>
              </a:rPr>
              <a:t>Vomiting probably not common – a </a:t>
            </a:r>
            <a:r>
              <a:rPr lang="en-GB" i="1" dirty="0" err="1" smtClean="0">
                <a:solidFill>
                  <a:schemeClr val="bg1"/>
                </a:solidFill>
              </a:rPr>
              <a:t>vomitorium</a:t>
            </a:r>
            <a:r>
              <a:rPr lang="en-GB" dirty="0" smtClean="0">
                <a:solidFill>
                  <a:schemeClr val="bg1"/>
                </a:solidFill>
              </a:rPr>
              <a:t> is not what you might think! </a:t>
            </a:r>
          </a:p>
          <a:p>
            <a:pPr lvl="1"/>
            <a:r>
              <a:rPr lang="en-GB" dirty="0" smtClean="0">
                <a:solidFill>
                  <a:schemeClr val="bg1"/>
                </a:solidFill>
              </a:rPr>
              <a:t>Petronius </a:t>
            </a:r>
            <a:r>
              <a:rPr lang="en-GB" i="1" dirty="0" err="1" smtClean="0">
                <a:solidFill>
                  <a:schemeClr val="bg1"/>
                </a:solidFill>
              </a:rPr>
              <a:t>Satyricon</a:t>
            </a:r>
            <a:r>
              <a:rPr lang="en-GB" i="1" dirty="0" smtClean="0">
                <a:solidFill>
                  <a:schemeClr val="bg1"/>
                </a:solidFill>
              </a:rPr>
              <a:t> </a:t>
            </a:r>
            <a:r>
              <a:rPr lang="en-GB" dirty="0" smtClean="0">
                <a:solidFill>
                  <a:schemeClr val="bg1"/>
                </a:solidFill>
              </a:rPr>
              <a:t>– </a:t>
            </a:r>
            <a:r>
              <a:rPr lang="en-GB" dirty="0" err="1" smtClean="0">
                <a:solidFill>
                  <a:schemeClr val="bg1"/>
                </a:solidFill>
              </a:rPr>
              <a:t>Trimalchio</a:t>
            </a:r>
            <a:r>
              <a:rPr lang="en-GB" dirty="0" smtClean="0">
                <a:solidFill>
                  <a:schemeClr val="bg1"/>
                </a:solidFill>
              </a:rPr>
              <a:t> urinating in a pot. </a:t>
            </a:r>
          </a:p>
          <a:p>
            <a:pPr lvl="1"/>
            <a:endParaRPr lang="en-GB" dirty="0" smtClean="0">
              <a:solidFill>
                <a:schemeClr val="bg1"/>
              </a:solidFill>
            </a:endParaRPr>
          </a:p>
          <a:p>
            <a:pPr lvl="1"/>
            <a:endParaRPr lang="en-GB" dirty="0">
              <a:solidFill>
                <a:schemeClr val="bg1"/>
              </a:solidFill>
            </a:endParaRPr>
          </a:p>
        </p:txBody>
      </p:sp>
    </p:spTree>
    <p:extLst>
      <p:ext uri="{BB962C8B-B14F-4D97-AF65-F5344CB8AC3E}">
        <p14:creationId xmlns:p14="http://schemas.microsoft.com/office/powerpoint/2010/main" val="19038650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Entertainment </a:t>
            </a:r>
            <a:endParaRPr lang="en-GB" dirty="0">
              <a:solidFill>
                <a:schemeClr val="bg1"/>
              </a:solidFill>
            </a:endParaRPr>
          </a:p>
        </p:txBody>
      </p:sp>
      <p:sp>
        <p:nvSpPr>
          <p:cNvPr id="3" name="Content Placeholder 2"/>
          <p:cNvSpPr>
            <a:spLocks noGrp="1"/>
          </p:cNvSpPr>
          <p:nvPr>
            <p:ph sz="quarter" idx="1"/>
          </p:nvPr>
        </p:nvSpPr>
        <p:spPr>
          <a:xfrm>
            <a:off x="301752" y="1527048"/>
            <a:ext cx="8503920" cy="5214320"/>
          </a:xfrm>
        </p:spPr>
        <p:txBody>
          <a:bodyPr>
            <a:normAutofit fontScale="92500" lnSpcReduction="20000"/>
          </a:bodyPr>
          <a:lstStyle/>
          <a:p>
            <a:r>
              <a:rPr lang="en-GB" dirty="0">
                <a:solidFill>
                  <a:schemeClr val="bg1"/>
                </a:solidFill>
              </a:rPr>
              <a:t>Music – flute playing, lyre playing, possible dancing </a:t>
            </a:r>
            <a:r>
              <a:rPr lang="en-GB" dirty="0" smtClean="0">
                <a:solidFill>
                  <a:schemeClr val="bg1"/>
                </a:solidFill>
              </a:rPr>
              <a:t>(by “unrespectable people”).</a:t>
            </a:r>
          </a:p>
          <a:p>
            <a:endParaRPr lang="en-GB" sz="900" dirty="0">
              <a:solidFill>
                <a:schemeClr val="bg1"/>
              </a:solidFill>
            </a:endParaRPr>
          </a:p>
          <a:p>
            <a:r>
              <a:rPr lang="en-GB" dirty="0" smtClean="0">
                <a:solidFill>
                  <a:schemeClr val="bg1"/>
                </a:solidFill>
              </a:rPr>
              <a:t>Acrobats jugglers, knife throwing, jumping through hoops of fire. </a:t>
            </a:r>
          </a:p>
          <a:p>
            <a:endParaRPr lang="en-GB" sz="900" dirty="0">
              <a:solidFill>
                <a:schemeClr val="bg1"/>
              </a:solidFill>
            </a:endParaRPr>
          </a:p>
          <a:p>
            <a:r>
              <a:rPr lang="en-GB" dirty="0" smtClean="0">
                <a:solidFill>
                  <a:schemeClr val="bg1"/>
                </a:solidFill>
              </a:rPr>
              <a:t>Rhyming, singing, wine throwing, </a:t>
            </a:r>
            <a:r>
              <a:rPr lang="en-GB" dirty="0">
                <a:solidFill>
                  <a:schemeClr val="bg1"/>
                </a:solidFill>
              </a:rPr>
              <a:t>party games </a:t>
            </a:r>
            <a:r>
              <a:rPr lang="en-GB" dirty="0" smtClean="0">
                <a:solidFill>
                  <a:schemeClr val="bg1"/>
                </a:solidFill>
              </a:rPr>
              <a:t>- </a:t>
            </a:r>
            <a:r>
              <a:rPr lang="en-GB" i="1" dirty="0" smtClean="0">
                <a:solidFill>
                  <a:schemeClr val="bg1"/>
                </a:solidFill>
              </a:rPr>
              <a:t>Magister </a:t>
            </a:r>
            <a:r>
              <a:rPr lang="en-GB" i="1" dirty="0" err="1" smtClean="0">
                <a:solidFill>
                  <a:schemeClr val="bg1"/>
                </a:solidFill>
              </a:rPr>
              <a:t>Bibendi</a:t>
            </a:r>
            <a:r>
              <a:rPr lang="en-GB" dirty="0">
                <a:solidFill>
                  <a:schemeClr val="bg1"/>
                </a:solidFill>
              </a:rPr>
              <a:t>.</a:t>
            </a:r>
            <a:r>
              <a:rPr lang="en-GB" dirty="0" smtClean="0">
                <a:solidFill>
                  <a:schemeClr val="bg1"/>
                </a:solidFill>
              </a:rPr>
              <a:t> </a:t>
            </a:r>
            <a:endParaRPr lang="en-GB" dirty="0">
              <a:solidFill>
                <a:schemeClr val="bg1"/>
              </a:solidFill>
            </a:endParaRPr>
          </a:p>
          <a:p>
            <a:pPr marL="0" indent="0">
              <a:buNone/>
            </a:pPr>
            <a:endParaRPr lang="en-GB" sz="900" dirty="0" smtClean="0">
              <a:solidFill>
                <a:schemeClr val="bg1"/>
              </a:solidFill>
            </a:endParaRPr>
          </a:p>
          <a:p>
            <a:pPr marL="0" indent="0">
              <a:buNone/>
            </a:pPr>
            <a:r>
              <a:rPr lang="en-GB" dirty="0" smtClean="0">
                <a:solidFill>
                  <a:schemeClr val="bg1"/>
                </a:solidFill>
              </a:rPr>
              <a:t>“It often happened that someone invited his friends not only for the sake of conviviality, but also in order to witness two or three pairs of gladiators engaged in combat. Once they were seated with foods and drink, in came the gladiators. And the masters applauded enthusiastically as they cut each other’s throats.” – </a:t>
            </a:r>
            <a:r>
              <a:rPr lang="en-GB" b="1" dirty="0" err="1" smtClean="0">
                <a:solidFill>
                  <a:schemeClr val="bg1"/>
                </a:solidFill>
              </a:rPr>
              <a:t>Athenaeus</a:t>
            </a:r>
            <a:r>
              <a:rPr lang="en-GB" b="1" dirty="0" smtClean="0">
                <a:solidFill>
                  <a:schemeClr val="bg1"/>
                </a:solidFill>
              </a:rPr>
              <a:t> </a:t>
            </a:r>
            <a:r>
              <a:rPr lang="en-GB" b="1" i="1" dirty="0" err="1" smtClean="0">
                <a:solidFill>
                  <a:schemeClr val="bg1"/>
                </a:solidFill>
              </a:rPr>
              <a:t>Deip</a:t>
            </a:r>
            <a:r>
              <a:rPr lang="en-GB" b="1" i="1" dirty="0" smtClean="0">
                <a:solidFill>
                  <a:schemeClr val="bg1"/>
                </a:solidFill>
              </a:rPr>
              <a:t>. </a:t>
            </a:r>
            <a:r>
              <a:rPr lang="en-GB" b="1" dirty="0" smtClean="0">
                <a:solidFill>
                  <a:schemeClr val="bg1"/>
                </a:solidFill>
              </a:rPr>
              <a:t>153</a:t>
            </a:r>
            <a:r>
              <a:rPr lang="en-GB" dirty="0" smtClean="0">
                <a:solidFill>
                  <a:schemeClr val="bg1"/>
                </a:solidFill>
              </a:rPr>
              <a:t>.</a:t>
            </a:r>
          </a:p>
          <a:p>
            <a:pPr marL="0" indent="0">
              <a:buNone/>
            </a:pPr>
            <a:endParaRPr lang="en-GB" dirty="0">
              <a:solidFill>
                <a:schemeClr val="bg1"/>
              </a:solidFill>
            </a:endParaRPr>
          </a:p>
        </p:txBody>
      </p:sp>
    </p:spTree>
    <p:extLst>
      <p:ext uri="{BB962C8B-B14F-4D97-AF65-F5344CB8AC3E}">
        <p14:creationId xmlns:p14="http://schemas.microsoft.com/office/powerpoint/2010/main" val="11433734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79512" y="381000"/>
            <a:ext cx="8784976" cy="5712296"/>
          </a:xfrm>
          <a:prstGeom prst="rect">
            <a:avLst/>
          </a:prstGeom>
        </p:spPr>
        <p:txBody>
          <a:bodyPr>
            <a:norm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GB" sz="3300" b="0" i="0" u="none" strike="noStrike" kern="1200" cap="none" spc="0" normalizeH="0" baseline="0" noProof="0" dirty="0" smtClean="0">
              <a:ln>
                <a:noFill/>
              </a:ln>
              <a:solidFill>
                <a:schemeClr val="accent3">
                  <a:shade val="75000"/>
                </a:schemeClr>
              </a:solidFill>
              <a:effectLst/>
              <a:uLnTx/>
              <a:uFillTx/>
              <a:latin typeface="+mj-lt"/>
              <a:ea typeface="+mj-ea"/>
              <a:cs typeface="+mj-cs"/>
            </a:endParaRPr>
          </a:p>
          <a:p>
            <a:pPr marL="0" marR="0" lvl="0" indent="0" algn="ctr" defTabSz="914400" rtl="0" eaLnBrk="1" fontAlgn="auto" latinLnBrk="0" hangingPunct="1">
              <a:lnSpc>
                <a:spcPct val="100000"/>
              </a:lnSpc>
              <a:spcBef>
                <a:spcPct val="0"/>
              </a:spcBef>
              <a:spcAft>
                <a:spcPts val="0"/>
              </a:spcAft>
              <a:buClrTx/>
              <a:buSzTx/>
              <a:buFontTx/>
              <a:buNone/>
              <a:tabLst/>
              <a:defRPr/>
            </a:pPr>
            <a:endParaRPr lang="en-GB" sz="3300" dirty="0">
              <a:solidFill>
                <a:schemeClr val="accent3">
                  <a:shade val="75000"/>
                </a:schemeClr>
              </a:solidFill>
              <a:latin typeface="+mj-lt"/>
              <a:ea typeface="+mj-ea"/>
              <a:cs typeface="+mj-cs"/>
            </a:endParaRPr>
          </a:p>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GB" sz="3300" b="0" i="0" u="none" strike="noStrike" kern="1200" cap="none" spc="0" normalizeH="0" baseline="0" noProof="0" dirty="0" smtClean="0">
              <a:ln>
                <a:noFill/>
              </a:ln>
              <a:solidFill>
                <a:schemeClr val="accent3">
                  <a:shade val="75000"/>
                </a:schemeClr>
              </a:solidFill>
              <a:effectLst/>
              <a:uLnTx/>
              <a:uFillTx/>
              <a:latin typeface="+mj-lt"/>
              <a:ea typeface="+mj-ea"/>
              <a:cs typeface="+mj-cs"/>
            </a:endParaRPr>
          </a:p>
          <a:p>
            <a:pPr marL="0" marR="0" lvl="0" indent="0" algn="ctr" defTabSz="914400" rtl="0" eaLnBrk="1" fontAlgn="auto" latinLnBrk="0" hangingPunct="1">
              <a:lnSpc>
                <a:spcPct val="100000"/>
              </a:lnSpc>
              <a:spcBef>
                <a:spcPct val="0"/>
              </a:spcBef>
              <a:spcAft>
                <a:spcPts val="0"/>
              </a:spcAft>
              <a:buClrTx/>
              <a:buSzTx/>
              <a:buFontTx/>
              <a:buNone/>
              <a:tabLst/>
              <a:defRPr/>
            </a:pPr>
            <a:endParaRPr lang="en-GB" sz="3300" dirty="0">
              <a:solidFill>
                <a:schemeClr val="accent3">
                  <a:shade val="75000"/>
                </a:schemeClr>
              </a:solidFill>
              <a:latin typeface="+mj-lt"/>
              <a:ea typeface="+mj-ea"/>
              <a:cs typeface="+mj-cs"/>
            </a:endParaRPr>
          </a:p>
          <a:p>
            <a:pPr marL="0" marR="0" lvl="0" indent="0" algn="ctr" defTabSz="914400" rtl="0" eaLnBrk="1" fontAlgn="auto" latinLnBrk="0" hangingPunct="1">
              <a:lnSpc>
                <a:spcPct val="100000"/>
              </a:lnSpc>
              <a:spcBef>
                <a:spcPct val="0"/>
              </a:spcBef>
              <a:spcAft>
                <a:spcPts val="0"/>
              </a:spcAft>
              <a:buClrTx/>
              <a:buSzTx/>
              <a:buFontTx/>
              <a:buNone/>
              <a:tabLst/>
              <a:defRPr/>
            </a:pPr>
            <a:r>
              <a:rPr lang="en-GB" sz="6000" b="1" dirty="0" smtClean="0">
                <a:solidFill>
                  <a:schemeClr val="bg1"/>
                </a:solidFill>
                <a:ea typeface="+mj-ea"/>
                <a:cs typeface="+mj-cs"/>
              </a:rPr>
              <a:t>Roman Dishes</a:t>
            </a:r>
            <a:endParaRPr kumimoji="0" lang="en-GB" sz="3300" b="1" i="0" u="none" strike="noStrike" kern="1200" cap="none" spc="0" normalizeH="0" baseline="0" noProof="0" dirty="0">
              <a:ln>
                <a:noFill/>
              </a:ln>
              <a:solidFill>
                <a:schemeClr val="bg1"/>
              </a:solidFill>
              <a:effectLst/>
              <a:uLnTx/>
              <a:uFillTx/>
              <a:ea typeface="+mj-ea"/>
              <a:cs typeface="+mj-cs"/>
            </a:endParaRPr>
          </a:p>
        </p:txBody>
      </p:sp>
    </p:spTree>
    <p:extLst>
      <p:ext uri="{BB962C8B-B14F-4D97-AF65-F5344CB8AC3E}">
        <p14:creationId xmlns:p14="http://schemas.microsoft.com/office/powerpoint/2010/main" val="18334624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Recipes</a:t>
            </a:r>
            <a:endParaRPr lang="en-GB" dirty="0">
              <a:solidFill>
                <a:schemeClr val="bg1"/>
              </a:solidFill>
            </a:endParaRPr>
          </a:p>
        </p:txBody>
      </p:sp>
      <p:sp>
        <p:nvSpPr>
          <p:cNvPr id="3" name="Content Placeholder 2"/>
          <p:cNvSpPr>
            <a:spLocks noGrp="1"/>
          </p:cNvSpPr>
          <p:nvPr>
            <p:ph sz="quarter" idx="1"/>
          </p:nvPr>
        </p:nvSpPr>
        <p:spPr>
          <a:xfrm>
            <a:off x="107504" y="1417638"/>
            <a:ext cx="8928992" cy="5440362"/>
          </a:xfrm>
        </p:spPr>
        <p:txBody>
          <a:bodyPr>
            <a:normAutofit fontScale="92500" lnSpcReduction="10000"/>
          </a:bodyPr>
          <a:lstStyle/>
          <a:p>
            <a:r>
              <a:rPr lang="en-GB" dirty="0" smtClean="0">
                <a:solidFill>
                  <a:schemeClr val="bg1"/>
                </a:solidFill>
              </a:rPr>
              <a:t>“</a:t>
            </a:r>
            <a:r>
              <a:rPr lang="en-GB" dirty="0" err="1" smtClean="0">
                <a:solidFill>
                  <a:schemeClr val="bg1"/>
                </a:solidFill>
              </a:rPr>
              <a:t>Apicius</a:t>
            </a:r>
            <a:r>
              <a:rPr lang="en-GB" dirty="0" smtClean="0">
                <a:solidFill>
                  <a:schemeClr val="bg1"/>
                </a:solidFill>
              </a:rPr>
              <a:t>” </a:t>
            </a:r>
            <a:r>
              <a:rPr lang="en-GB" i="1" dirty="0" smtClean="0">
                <a:solidFill>
                  <a:schemeClr val="bg1"/>
                </a:solidFill>
              </a:rPr>
              <a:t>De Re </a:t>
            </a:r>
            <a:r>
              <a:rPr lang="en-GB" i="1" dirty="0" err="1" smtClean="0">
                <a:solidFill>
                  <a:schemeClr val="bg1"/>
                </a:solidFill>
              </a:rPr>
              <a:t>Coquinaria</a:t>
            </a:r>
            <a:r>
              <a:rPr lang="en-GB" i="1" dirty="0" smtClean="0">
                <a:solidFill>
                  <a:schemeClr val="bg1"/>
                </a:solidFill>
              </a:rPr>
              <a:t> – </a:t>
            </a:r>
            <a:r>
              <a:rPr lang="en-GB" dirty="0" smtClean="0">
                <a:solidFill>
                  <a:schemeClr val="bg1"/>
                </a:solidFill>
              </a:rPr>
              <a:t>late Antique collection of recipes.</a:t>
            </a:r>
          </a:p>
          <a:p>
            <a:endParaRPr lang="en-GB" sz="600" dirty="0" smtClean="0">
              <a:solidFill>
                <a:schemeClr val="bg1"/>
              </a:solidFill>
            </a:endParaRPr>
          </a:p>
          <a:p>
            <a:r>
              <a:rPr lang="en-GB" dirty="0" smtClean="0">
                <a:solidFill>
                  <a:schemeClr val="bg1"/>
                </a:solidFill>
              </a:rPr>
              <a:t>Mixture of simple and extravagant dishes, sauces, and recipes for flavouring wine. </a:t>
            </a:r>
          </a:p>
          <a:p>
            <a:endParaRPr lang="en-GB" sz="600" dirty="0">
              <a:solidFill>
                <a:schemeClr val="bg1"/>
              </a:solidFill>
            </a:endParaRPr>
          </a:p>
          <a:p>
            <a:r>
              <a:rPr lang="en-GB" dirty="0" smtClean="0">
                <a:solidFill>
                  <a:schemeClr val="bg1"/>
                </a:solidFill>
              </a:rPr>
              <a:t>Lack of precise measurements or quantities.</a:t>
            </a:r>
          </a:p>
          <a:p>
            <a:endParaRPr lang="en-GB" sz="1200" dirty="0" smtClean="0">
              <a:solidFill>
                <a:schemeClr val="bg1"/>
              </a:solidFill>
            </a:endParaRPr>
          </a:p>
          <a:p>
            <a:pPr marL="0">
              <a:buNone/>
            </a:pPr>
            <a:r>
              <a:rPr lang="en-GB" dirty="0" smtClean="0">
                <a:solidFill>
                  <a:schemeClr val="bg1"/>
                </a:solidFill>
              </a:rPr>
              <a:t>“Scald the flamingo, wash and dress it, put it in a pot, add water, salt, dill, and a little vinegar, to be parboiled. Finish cooking with a bunch of leeks and coriander, and add some reduced must to give it colour. In the mortar crush pepper, cumin, coriander, laser root, mint, rue, moisten with vinegar, add dates, and the fond of the braised bird, thicken, strain, cover the bird with the sauce and serve. Parrot is prepared in the same manner.”</a:t>
            </a:r>
            <a:endParaRPr lang="en-GB" dirty="0">
              <a:solidFill>
                <a:schemeClr val="bg1"/>
              </a:solidFill>
            </a:endParaRPr>
          </a:p>
        </p:txBody>
      </p:sp>
    </p:spTree>
    <p:extLst>
      <p:ext uri="{BB962C8B-B14F-4D97-AF65-F5344CB8AC3E}">
        <p14:creationId xmlns:p14="http://schemas.microsoft.com/office/powerpoint/2010/main" val="5732599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Ingredients </a:t>
            </a:r>
            <a:r>
              <a:rPr lang="en-GB" u="sng" dirty="0" smtClean="0">
                <a:solidFill>
                  <a:schemeClr val="bg1"/>
                </a:solidFill>
              </a:rPr>
              <a:t>Not</a:t>
            </a:r>
            <a:r>
              <a:rPr lang="en-GB" dirty="0" smtClean="0">
                <a:solidFill>
                  <a:schemeClr val="bg1"/>
                </a:solidFill>
              </a:rPr>
              <a:t> </a:t>
            </a:r>
            <a:r>
              <a:rPr lang="en-GB" dirty="0">
                <a:solidFill>
                  <a:schemeClr val="bg1"/>
                </a:solidFill>
              </a:rPr>
              <a:t>A</a:t>
            </a:r>
            <a:r>
              <a:rPr lang="en-GB" dirty="0" smtClean="0">
                <a:solidFill>
                  <a:schemeClr val="bg1"/>
                </a:solidFill>
              </a:rPr>
              <a:t>vailable </a:t>
            </a:r>
            <a:endParaRPr lang="en-GB" dirty="0">
              <a:solidFill>
                <a:schemeClr val="bg1"/>
              </a:solidFill>
            </a:endParaRPr>
          </a:p>
        </p:txBody>
      </p:sp>
      <p:sp>
        <p:nvSpPr>
          <p:cNvPr id="3" name="Content Placeholder 2"/>
          <p:cNvSpPr>
            <a:spLocks noGrp="1"/>
          </p:cNvSpPr>
          <p:nvPr>
            <p:ph sz="quarter" idx="1"/>
          </p:nvPr>
        </p:nvSpPr>
        <p:spPr>
          <a:xfrm>
            <a:off x="301752" y="1527048"/>
            <a:ext cx="8503920" cy="4998296"/>
          </a:xfrm>
        </p:spPr>
        <p:txBody>
          <a:bodyPr>
            <a:normAutofit lnSpcReduction="10000"/>
          </a:bodyPr>
          <a:lstStyle/>
          <a:p>
            <a:r>
              <a:rPr lang="en-GB" b="1" dirty="0" smtClean="0">
                <a:solidFill>
                  <a:schemeClr val="bg1"/>
                </a:solidFill>
              </a:rPr>
              <a:t>Tomatoes</a:t>
            </a:r>
            <a:r>
              <a:rPr lang="en-GB" dirty="0" smtClean="0">
                <a:solidFill>
                  <a:schemeClr val="bg1"/>
                </a:solidFill>
              </a:rPr>
              <a:t> </a:t>
            </a:r>
            <a:r>
              <a:rPr lang="en-GB" dirty="0">
                <a:solidFill>
                  <a:schemeClr val="bg1"/>
                </a:solidFill>
              </a:rPr>
              <a:t>– very popular in Italian cuisine, but originally came from New World and hence not available to Romans. </a:t>
            </a:r>
            <a:endParaRPr lang="en-GB" dirty="0" smtClean="0">
              <a:solidFill>
                <a:schemeClr val="bg1"/>
              </a:solidFill>
            </a:endParaRPr>
          </a:p>
          <a:p>
            <a:endParaRPr lang="en-GB" sz="1000" dirty="0" smtClean="0">
              <a:solidFill>
                <a:schemeClr val="bg1"/>
              </a:solidFill>
            </a:endParaRPr>
          </a:p>
          <a:p>
            <a:r>
              <a:rPr lang="en-GB" b="1" dirty="0" smtClean="0">
                <a:solidFill>
                  <a:schemeClr val="bg1"/>
                </a:solidFill>
              </a:rPr>
              <a:t>Potatoes</a:t>
            </a:r>
            <a:r>
              <a:rPr lang="en-GB" dirty="0" smtClean="0">
                <a:solidFill>
                  <a:schemeClr val="bg1"/>
                </a:solidFill>
              </a:rPr>
              <a:t> </a:t>
            </a:r>
            <a:r>
              <a:rPr lang="en-GB" dirty="0">
                <a:solidFill>
                  <a:schemeClr val="bg1"/>
                </a:solidFill>
              </a:rPr>
              <a:t>– Again from the New </a:t>
            </a:r>
            <a:r>
              <a:rPr lang="en-GB" dirty="0" smtClean="0">
                <a:solidFill>
                  <a:schemeClr val="bg1"/>
                </a:solidFill>
              </a:rPr>
              <a:t>World.</a:t>
            </a:r>
          </a:p>
          <a:p>
            <a:endParaRPr lang="en-GB" sz="1000" dirty="0">
              <a:solidFill>
                <a:schemeClr val="bg1"/>
              </a:solidFill>
            </a:endParaRPr>
          </a:p>
          <a:p>
            <a:r>
              <a:rPr lang="en-GB" b="1" dirty="0">
                <a:solidFill>
                  <a:schemeClr val="bg1"/>
                </a:solidFill>
              </a:rPr>
              <a:t>Bell </a:t>
            </a:r>
            <a:r>
              <a:rPr lang="en-GB" b="1" dirty="0" smtClean="0">
                <a:solidFill>
                  <a:schemeClr val="bg1"/>
                </a:solidFill>
              </a:rPr>
              <a:t>peppers </a:t>
            </a:r>
            <a:r>
              <a:rPr lang="en-GB" dirty="0" smtClean="0">
                <a:solidFill>
                  <a:schemeClr val="bg1"/>
                </a:solidFill>
              </a:rPr>
              <a:t>– Again from the New World.</a:t>
            </a:r>
            <a:endParaRPr lang="en-GB" dirty="0">
              <a:solidFill>
                <a:schemeClr val="bg1"/>
              </a:solidFill>
            </a:endParaRPr>
          </a:p>
          <a:p>
            <a:endParaRPr lang="en-GB" sz="1000" b="1" dirty="0" smtClean="0">
              <a:solidFill>
                <a:schemeClr val="bg1"/>
              </a:solidFill>
            </a:endParaRPr>
          </a:p>
          <a:p>
            <a:r>
              <a:rPr lang="en-GB" b="1" dirty="0" smtClean="0">
                <a:solidFill>
                  <a:schemeClr val="bg1"/>
                </a:solidFill>
              </a:rPr>
              <a:t>Pasta</a:t>
            </a:r>
            <a:r>
              <a:rPr lang="en-GB" dirty="0" smtClean="0">
                <a:solidFill>
                  <a:schemeClr val="bg1"/>
                </a:solidFill>
              </a:rPr>
              <a:t> </a:t>
            </a:r>
            <a:r>
              <a:rPr lang="en-GB" dirty="0">
                <a:solidFill>
                  <a:schemeClr val="bg1"/>
                </a:solidFill>
              </a:rPr>
              <a:t>– quintessentially Italian, but does not appear until Middle-ages. </a:t>
            </a:r>
            <a:endParaRPr lang="en-GB" dirty="0" smtClean="0">
              <a:solidFill>
                <a:schemeClr val="bg1"/>
              </a:solidFill>
            </a:endParaRPr>
          </a:p>
          <a:p>
            <a:endParaRPr lang="en-GB" sz="1000" dirty="0"/>
          </a:p>
          <a:p>
            <a:r>
              <a:rPr lang="en-GB" b="1" dirty="0" smtClean="0">
                <a:solidFill>
                  <a:srgbClr val="FF0000"/>
                </a:solidFill>
              </a:rPr>
              <a:t>Sugar</a:t>
            </a:r>
            <a:r>
              <a:rPr lang="en-GB" dirty="0" smtClean="0">
                <a:solidFill>
                  <a:srgbClr val="FF0000"/>
                </a:solidFill>
              </a:rPr>
              <a:t> </a:t>
            </a:r>
            <a:r>
              <a:rPr lang="en-GB" dirty="0" smtClean="0">
                <a:solidFill>
                  <a:schemeClr val="bg1"/>
                </a:solidFill>
              </a:rPr>
              <a:t>- technically available through its importation from India, but seems to have been used in medicine not food (rarely mentioned). </a:t>
            </a:r>
          </a:p>
          <a:p>
            <a:endParaRPr lang="en-GB" sz="1000" dirty="0"/>
          </a:p>
          <a:p>
            <a:endParaRPr lang="en-GB" dirty="0"/>
          </a:p>
          <a:p>
            <a:endParaRPr lang="en-GB" dirty="0"/>
          </a:p>
        </p:txBody>
      </p:sp>
    </p:spTree>
    <p:extLst>
      <p:ext uri="{BB962C8B-B14F-4D97-AF65-F5344CB8AC3E}">
        <p14:creationId xmlns:p14="http://schemas.microsoft.com/office/powerpoint/2010/main" val="38089711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A Roman Sweet Dish</a:t>
            </a:r>
            <a:endParaRPr lang="en-GB" dirty="0">
              <a:solidFill>
                <a:schemeClr val="bg1"/>
              </a:solidFill>
            </a:endParaRPr>
          </a:p>
        </p:txBody>
      </p:sp>
      <p:sp>
        <p:nvSpPr>
          <p:cNvPr id="3" name="Content Placeholder 2"/>
          <p:cNvSpPr>
            <a:spLocks noGrp="1"/>
          </p:cNvSpPr>
          <p:nvPr>
            <p:ph sz="quarter" idx="1"/>
          </p:nvPr>
        </p:nvSpPr>
        <p:spPr>
          <a:xfrm>
            <a:off x="179512" y="1556792"/>
            <a:ext cx="8784976" cy="5301208"/>
          </a:xfrm>
        </p:spPr>
        <p:txBody>
          <a:bodyPr>
            <a:normAutofit lnSpcReduction="10000"/>
          </a:bodyPr>
          <a:lstStyle/>
          <a:p>
            <a:r>
              <a:rPr lang="en-GB" dirty="0" smtClean="0">
                <a:solidFill>
                  <a:schemeClr val="bg1"/>
                </a:solidFill>
              </a:rPr>
              <a:t>“</a:t>
            </a:r>
            <a:r>
              <a:rPr lang="en-GB" dirty="0" err="1" smtClean="0">
                <a:solidFill>
                  <a:schemeClr val="bg1"/>
                </a:solidFill>
              </a:rPr>
              <a:t>Apicius</a:t>
            </a:r>
            <a:r>
              <a:rPr lang="en-GB" dirty="0" smtClean="0">
                <a:solidFill>
                  <a:schemeClr val="bg1"/>
                </a:solidFill>
              </a:rPr>
              <a:t>” provides very few dessert dishes.</a:t>
            </a:r>
          </a:p>
          <a:p>
            <a:endParaRPr lang="en-GB" sz="1100" dirty="0" smtClean="0">
              <a:solidFill>
                <a:schemeClr val="bg1"/>
              </a:solidFill>
            </a:endParaRPr>
          </a:p>
          <a:p>
            <a:r>
              <a:rPr lang="en-GB" dirty="0" smtClean="0">
                <a:solidFill>
                  <a:schemeClr val="bg1"/>
                </a:solidFill>
              </a:rPr>
              <a:t>No chocolate, coffee! – no culinary use of sugar. </a:t>
            </a:r>
          </a:p>
          <a:p>
            <a:endParaRPr lang="en-GB" sz="1100" dirty="0" smtClean="0">
              <a:solidFill>
                <a:schemeClr val="bg1"/>
              </a:solidFill>
            </a:endParaRPr>
          </a:p>
          <a:p>
            <a:r>
              <a:rPr lang="en-GB" b="1" i="1" dirty="0" err="1" smtClean="0">
                <a:solidFill>
                  <a:schemeClr val="bg1"/>
                </a:solidFill>
              </a:rPr>
              <a:t>Libum</a:t>
            </a:r>
            <a:r>
              <a:rPr lang="en-GB" b="1" i="1" dirty="0" smtClean="0">
                <a:solidFill>
                  <a:schemeClr val="bg1"/>
                </a:solidFill>
              </a:rPr>
              <a:t> </a:t>
            </a:r>
            <a:r>
              <a:rPr lang="en-GB" b="1" dirty="0" smtClean="0">
                <a:solidFill>
                  <a:schemeClr val="bg1"/>
                </a:solidFill>
              </a:rPr>
              <a:t>(Roman “cheesecake” or “sweet-bun”)</a:t>
            </a:r>
          </a:p>
          <a:p>
            <a:pPr>
              <a:buNone/>
            </a:pPr>
            <a:endParaRPr lang="en-GB" sz="1100" b="1" dirty="0" smtClean="0">
              <a:solidFill>
                <a:schemeClr val="bg1"/>
              </a:solidFill>
            </a:endParaRPr>
          </a:p>
          <a:p>
            <a:pPr>
              <a:buNone/>
            </a:pPr>
            <a:r>
              <a:rPr lang="en-GB" b="1" dirty="0" smtClean="0">
                <a:solidFill>
                  <a:schemeClr val="bg1"/>
                </a:solidFill>
              </a:rPr>
              <a:t>Ingredients –</a:t>
            </a:r>
          </a:p>
          <a:p>
            <a:r>
              <a:rPr lang="en-GB" b="1" dirty="0" smtClean="0">
                <a:solidFill>
                  <a:schemeClr val="bg1"/>
                </a:solidFill>
              </a:rPr>
              <a:t>Flour</a:t>
            </a:r>
          </a:p>
          <a:p>
            <a:r>
              <a:rPr lang="en-GB" b="1" dirty="0" smtClean="0">
                <a:solidFill>
                  <a:schemeClr val="bg1"/>
                </a:solidFill>
              </a:rPr>
              <a:t>Ricotta cheese</a:t>
            </a:r>
          </a:p>
          <a:p>
            <a:r>
              <a:rPr lang="en-GB" b="1" dirty="0" smtClean="0">
                <a:solidFill>
                  <a:schemeClr val="bg1"/>
                </a:solidFill>
              </a:rPr>
              <a:t>Egg</a:t>
            </a:r>
          </a:p>
          <a:p>
            <a:r>
              <a:rPr lang="en-GB" b="1" dirty="0" smtClean="0">
                <a:solidFill>
                  <a:schemeClr val="bg1"/>
                </a:solidFill>
              </a:rPr>
              <a:t>Bay leaves (not actually cooked into the dough)</a:t>
            </a:r>
          </a:p>
          <a:p>
            <a:r>
              <a:rPr lang="en-GB" b="1" dirty="0" smtClean="0">
                <a:solidFill>
                  <a:schemeClr val="bg1"/>
                </a:solidFill>
              </a:rPr>
              <a:t>Honey</a:t>
            </a:r>
          </a:p>
          <a:p>
            <a:pPr>
              <a:buNone/>
            </a:pPr>
            <a:r>
              <a:rPr lang="en-GB" b="1" dirty="0" smtClean="0">
                <a:solidFill>
                  <a:schemeClr val="bg1"/>
                </a:solidFill>
              </a:rPr>
              <a:t> </a:t>
            </a:r>
            <a:endParaRPr lang="en-GB" b="1" dirty="0">
              <a:solidFill>
                <a:schemeClr val="bg1"/>
              </a:solidFill>
            </a:endParaRPr>
          </a:p>
        </p:txBody>
      </p:sp>
    </p:spTree>
    <p:extLst>
      <p:ext uri="{BB962C8B-B14F-4D97-AF65-F5344CB8AC3E}">
        <p14:creationId xmlns:p14="http://schemas.microsoft.com/office/powerpoint/2010/main" val="6574766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784976" cy="1143000"/>
          </a:xfrm>
        </p:spPr>
        <p:txBody>
          <a:bodyPr>
            <a:normAutofit/>
          </a:bodyPr>
          <a:lstStyle/>
          <a:p>
            <a:r>
              <a:rPr lang="en-GB" sz="3400" dirty="0" smtClean="0">
                <a:solidFill>
                  <a:schemeClr val="bg1"/>
                </a:solidFill>
              </a:rPr>
              <a:t>Bibliography and Websites of Interest</a:t>
            </a:r>
            <a:endParaRPr lang="en-GB" sz="3400" dirty="0">
              <a:solidFill>
                <a:schemeClr val="bg1"/>
              </a:solidFill>
            </a:endParaRPr>
          </a:p>
        </p:txBody>
      </p:sp>
      <p:sp>
        <p:nvSpPr>
          <p:cNvPr id="3" name="Content Placeholder 2"/>
          <p:cNvSpPr>
            <a:spLocks noGrp="1"/>
          </p:cNvSpPr>
          <p:nvPr>
            <p:ph sz="quarter" idx="1"/>
          </p:nvPr>
        </p:nvSpPr>
        <p:spPr>
          <a:xfrm>
            <a:off x="179512" y="1426958"/>
            <a:ext cx="8784976" cy="5229200"/>
          </a:xfrm>
        </p:spPr>
        <p:txBody>
          <a:bodyPr>
            <a:normAutofit fontScale="85000" lnSpcReduction="20000"/>
          </a:bodyPr>
          <a:lstStyle/>
          <a:p>
            <a:pPr>
              <a:buNone/>
            </a:pPr>
            <a:r>
              <a:rPr lang="en-GB" b="1" dirty="0" smtClean="0">
                <a:solidFill>
                  <a:schemeClr val="bg1"/>
                </a:solidFill>
              </a:rPr>
              <a:t>Roman Cooking, Banquets and Cuisine:</a:t>
            </a:r>
            <a:endParaRPr lang="en-GB" dirty="0" smtClean="0">
              <a:solidFill>
                <a:schemeClr val="bg1"/>
              </a:solidFill>
            </a:endParaRPr>
          </a:p>
          <a:p>
            <a:pPr>
              <a:buNone/>
            </a:pPr>
            <a:r>
              <a:rPr lang="en-GB" dirty="0" err="1" smtClean="0">
                <a:solidFill>
                  <a:schemeClr val="bg1"/>
                </a:solidFill>
              </a:rPr>
              <a:t>Apicius</a:t>
            </a:r>
            <a:r>
              <a:rPr lang="en-GB" dirty="0" smtClean="0">
                <a:solidFill>
                  <a:schemeClr val="bg1"/>
                </a:solidFill>
              </a:rPr>
              <a:t> </a:t>
            </a:r>
            <a:r>
              <a:rPr lang="en-GB" i="1" dirty="0" smtClean="0">
                <a:solidFill>
                  <a:schemeClr val="bg1"/>
                </a:solidFill>
              </a:rPr>
              <a:t>De Re </a:t>
            </a:r>
            <a:r>
              <a:rPr lang="en-GB" i="1" dirty="0" err="1" smtClean="0">
                <a:solidFill>
                  <a:schemeClr val="bg1"/>
                </a:solidFill>
              </a:rPr>
              <a:t>Coquinaria</a:t>
            </a:r>
            <a:r>
              <a:rPr lang="en-GB" i="1" dirty="0" smtClean="0">
                <a:solidFill>
                  <a:schemeClr val="bg1"/>
                </a:solidFill>
              </a:rPr>
              <a:t> </a:t>
            </a:r>
            <a:r>
              <a:rPr lang="en-GB" dirty="0" smtClean="0">
                <a:solidFill>
                  <a:schemeClr val="bg1"/>
                </a:solidFill>
              </a:rPr>
              <a:t>(ancient source available in English translations)</a:t>
            </a:r>
          </a:p>
          <a:p>
            <a:pPr>
              <a:buNone/>
            </a:pPr>
            <a:endParaRPr lang="en-GB" sz="1200" dirty="0" smtClean="0"/>
          </a:p>
          <a:p>
            <a:pPr>
              <a:buNone/>
            </a:pPr>
            <a:r>
              <a:rPr lang="en-GB" dirty="0" smtClean="0">
                <a:solidFill>
                  <a:schemeClr val="bg1"/>
                </a:solidFill>
              </a:rPr>
              <a:t>Mark Grant (2008) </a:t>
            </a:r>
            <a:r>
              <a:rPr lang="en-GB" i="1" dirty="0" smtClean="0">
                <a:solidFill>
                  <a:schemeClr val="bg1"/>
                </a:solidFill>
              </a:rPr>
              <a:t>Roman Cookery: Ancient Recipes for Modern Kitchens</a:t>
            </a:r>
            <a:r>
              <a:rPr lang="en-GB" dirty="0" smtClean="0">
                <a:solidFill>
                  <a:schemeClr val="bg1"/>
                </a:solidFill>
              </a:rPr>
              <a:t>. Serif.</a:t>
            </a:r>
          </a:p>
          <a:p>
            <a:pPr>
              <a:buNone/>
            </a:pPr>
            <a:endParaRPr lang="en-GB" sz="1300" dirty="0" smtClean="0">
              <a:solidFill>
                <a:schemeClr val="bg1"/>
              </a:solidFill>
            </a:endParaRPr>
          </a:p>
          <a:p>
            <a:pPr>
              <a:buNone/>
            </a:pPr>
            <a:r>
              <a:rPr lang="en-GB" dirty="0" smtClean="0">
                <a:solidFill>
                  <a:schemeClr val="bg1"/>
                </a:solidFill>
              </a:rPr>
              <a:t>Patrick </a:t>
            </a:r>
            <a:r>
              <a:rPr lang="en-GB" dirty="0" err="1" smtClean="0">
                <a:solidFill>
                  <a:schemeClr val="bg1"/>
                </a:solidFill>
              </a:rPr>
              <a:t>Faas</a:t>
            </a:r>
            <a:r>
              <a:rPr lang="en-GB" dirty="0" smtClean="0">
                <a:solidFill>
                  <a:schemeClr val="bg1"/>
                </a:solidFill>
              </a:rPr>
              <a:t> (2003) </a:t>
            </a:r>
            <a:r>
              <a:rPr lang="en-GB" i="1" dirty="0" smtClean="0">
                <a:solidFill>
                  <a:schemeClr val="bg1"/>
                </a:solidFill>
              </a:rPr>
              <a:t>Around the Roman Table: Food and Feasting in Ancient Rome</a:t>
            </a:r>
            <a:r>
              <a:rPr lang="en-GB" dirty="0" smtClean="0">
                <a:solidFill>
                  <a:schemeClr val="bg1"/>
                </a:solidFill>
              </a:rPr>
              <a:t>. MacMillan.</a:t>
            </a:r>
          </a:p>
          <a:p>
            <a:pPr>
              <a:buNone/>
            </a:pPr>
            <a:endParaRPr lang="en-GB" sz="1300" dirty="0" smtClean="0">
              <a:solidFill>
                <a:schemeClr val="bg1"/>
              </a:solidFill>
            </a:endParaRPr>
          </a:p>
          <a:p>
            <a:pPr>
              <a:buNone/>
            </a:pPr>
            <a:r>
              <a:rPr lang="en-GB" dirty="0" smtClean="0">
                <a:solidFill>
                  <a:schemeClr val="bg1"/>
                </a:solidFill>
              </a:rPr>
              <a:t>Andrew </a:t>
            </a:r>
            <a:r>
              <a:rPr lang="en-GB" dirty="0" err="1" smtClean="0">
                <a:solidFill>
                  <a:schemeClr val="bg1"/>
                </a:solidFill>
              </a:rPr>
              <a:t>Dalby</a:t>
            </a:r>
            <a:r>
              <a:rPr lang="en-GB" dirty="0" smtClean="0">
                <a:solidFill>
                  <a:schemeClr val="bg1"/>
                </a:solidFill>
              </a:rPr>
              <a:t> (2003) </a:t>
            </a:r>
            <a:r>
              <a:rPr lang="en-GB" i="1" dirty="0" smtClean="0">
                <a:solidFill>
                  <a:schemeClr val="bg1"/>
                </a:solidFill>
              </a:rPr>
              <a:t>Food in the Ancient World from A to Z</a:t>
            </a:r>
            <a:r>
              <a:rPr lang="en-GB" dirty="0" smtClean="0">
                <a:solidFill>
                  <a:schemeClr val="bg1"/>
                </a:solidFill>
              </a:rPr>
              <a:t>. Penguin.</a:t>
            </a:r>
          </a:p>
          <a:p>
            <a:pPr>
              <a:buNone/>
            </a:pPr>
            <a:endParaRPr lang="en-GB" sz="1300" dirty="0" smtClean="0">
              <a:solidFill>
                <a:schemeClr val="bg1"/>
              </a:solidFill>
            </a:endParaRPr>
          </a:p>
          <a:p>
            <a:pPr>
              <a:buNone/>
            </a:pPr>
            <a:r>
              <a:rPr lang="en-GB" dirty="0" smtClean="0">
                <a:solidFill>
                  <a:schemeClr val="bg1"/>
                </a:solidFill>
              </a:rPr>
              <a:t>Andrew </a:t>
            </a:r>
            <a:r>
              <a:rPr lang="en-GB" dirty="0" err="1" smtClean="0">
                <a:solidFill>
                  <a:schemeClr val="bg1"/>
                </a:solidFill>
              </a:rPr>
              <a:t>Dalby</a:t>
            </a:r>
            <a:r>
              <a:rPr lang="en-GB" dirty="0" smtClean="0">
                <a:solidFill>
                  <a:schemeClr val="bg1"/>
                </a:solidFill>
              </a:rPr>
              <a:t> (2000) </a:t>
            </a:r>
            <a:r>
              <a:rPr lang="en-GB" i="1" dirty="0" smtClean="0">
                <a:solidFill>
                  <a:schemeClr val="bg1"/>
                </a:solidFill>
              </a:rPr>
              <a:t>Empire of Pleasure: Luxury and Indulgence in the Roman World</a:t>
            </a:r>
            <a:r>
              <a:rPr lang="en-GB" dirty="0" smtClean="0">
                <a:solidFill>
                  <a:schemeClr val="bg1"/>
                </a:solidFill>
              </a:rPr>
              <a:t>. </a:t>
            </a:r>
            <a:r>
              <a:rPr lang="en-GB" dirty="0" err="1" smtClean="0">
                <a:solidFill>
                  <a:schemeClr val="bg1"/>
                </a:solidFill>
              </a:rPr>
              <a:t>Routledge</a:t>
            </a:r>
            <a:r>
              <a:rPr lang="en-GB" dirty="0" smtClean="0">
                <a:solidFill>
                  <a:schemeClr val="bg1"/>
                </a:solidFill>
              </a:rPr>
              <a:t>. </a:t>
            </a:r>
          </a:p>
          <a:p>
            <a:pPr>
              <a:buNone/>
            </a:pPr>
            <a:endParaRPr lang="en-GB" sz="1400" dirty="0" smtClean="0">
              <a:solidFill>
                <a:schemeClr val="bg1"/>
              </a:solidFill>
            </a:endParaRPr>
          </a:p>
          <a:p>
            <a:pPr>
              <a:buNone/>
            </a:pPr>
            <a:r>
              <a:rPr lang="en-GB" dirty="0" smtClean="0">
                <a:solidFill>
                  <a:schemeClr val="bg1"/>
                </a:solidFill>
              </a:rPr>
              <a:t>Dennis Edwin Smith (2003) </a:t>
            </a:r>
            <a:r>
              <a:rPr lang="en-GB" i="1" dirty="0" smtClean="0">
                <a:solidFill>
                  <a:schemeClr val="bg1"/>
                </a:solidFill>
              </a:rPr>
              <a:t>From Symposium to Eucharist: The Banquet in the Early Christian World</a:t>
            </a:r>
            <a:r>
              <a:rPr lang="en-GB" dirty="0" smtClean="0">
                <a:solidFill>
                  <a:schemeClr val="bg1"/>
                </a:solidFill>
              </a:rPr>
              <a:t>. Fortress Press.</a:t>
            </a:r>
          </a:p>
          <a:p>
            <a:endParaRPr lang="en-GB" dirty="0">
              <a:solidFill>
                <a:schemeClr val="bg1"/>
              </a:solidFill>
            </a:endParaRPr>
          </a:p>
        </p:txBody>
      </p:sp>
    </p:spTree>
    <p:extLst>
      <p:ext uri="{BB962C8B-B14F-4D97-AF65-F5344CB8AC3E}">
        <p14:creationId xmlns:p14="http://schemas.microsoft.com/office/powerpoint/2010/main" val="236790948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383</TotalTime>
  <Words>1975</Words>
  <Application>Microsoft Office PowerPoint</Application>
  <PresentationFormat>On-screen Show (4:3)</PresentationFormat>
  <Paragraphs>196</Paragraphs>
  <Slides>23</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23</vt:i4>
      </vt:variant>
    </vt:vector>
  </HeadingPairs>
  <TitlesOfParts>
    <vt:vector size="31" baseType="lpstr">
      <vt:lpstr>Arial</vt:lpstr>
      <vt:lpstr>Book Antiqua</vt:lpstr>
      <vt:lpstr>Calibri</vt:lpstr>
      <vt:lpstr>Lucida Sans</vt:lpstr>
      <vt:lpstr>Wingdings</vt:lpstr>
      <vt:lpstr>Wingdings 2</vt:lpstr>
      <vt:lpstr>Wingdings 3</vt:lpstr>
      <vt:lpstr>Apex</vt:lpstr>
      <vt:lpstr>Athens and Rome: Life and Culture in Classical Antiquity</vt:lpstr>
      <vt:lpstr>Banquets and Drinking</vt:lpstr>
      <vt:lpstr>Roman Banquets in the Popular Imagination</vt:lpstr>
      <vt:lpstr>Debauchery and Excess</vt:lpstr>
      <vt:lpstr>Excess in Ancient Athens </vt:lpstr>
      <vt:lpstr>Civilised affairs? - Convivia / Symposia</vt:lpstr>
      <vt:lpstr>Banquets and Social Competition</vt:lpstr>
      <vt:lpstr>Showing Off</vt:lpstr>
      <vt:lpstr>PowerPoint Presentation</vt:lpstr>
      <vt:lpstr>Roman Working and Eating Day</vt:lpstr>
      <vt:lpstr>Dress to Impress</vt:lpstr>
      <vt:lpstr>PowerPoint Presentation</vt:lpstr>
      <vt:lpstr>Preparing for the meal</vt:lpstr>
      <vt:lpstr>PowerPoint Presentation</vt:lpstr>
      <vt:lpstr>Uninvited Guests</vt:lpstr>
      <vt:lpstr>Service and Cutlery </vt:lpstr>
      <vt:lpstr>Bad Manners</vt:lpstr>
      <vt:lpstr>Entertainment </vt:lpstr>
      <vt:lpstr>PowerPoint Presentation</vt:lpstr>
      <vt:lpstr>Recipes</vt:lpstr>
      <vt:lpstr>Ingredients Not Available </vt:lpstr>
      <vt:lpstr>A Roman Sweet Dish</vt:lpstr>
      <vt:lpstr>Bibliography and Websites of Interest</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Athens and Rome: Life and Culture in Classical Antiquity</dc:title>
  <dc:creator>Matt</dc:creator>
  <cp:lastModifiedBy>Matthew Cobb</cp:lastModifiedBy>
  <cp:revision>113</cp:revision>
  <dcterms:created xsi:type="dcterms:W3CDTF">2013-11-11T14:53:37Z</dcterms:created>
  <dcterms:modified xsi:type="dcterms:W3CDTF">2017-11-20T12:20:22Z</dcterms:modified>
</cp:coreProperties>
</file>