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4"/>
  </p:sldMasterIdLst>
  <p:notesMasterIdLst>
    <p:notesMasterId r:id="rId17"/>
  </p:notesMasterIdLst>
  <p:sldIdLst>
    <p:sldId id="256" r:id="rId5"/>
    <p:sldId id="266" r:id="rId6"/>
    <p:sldId id="257" r:id="rId7"/>
    <p:sldId id="258" r:id="rId8"/>
    <p:sldId id="259" r:id="rId9"/>
    <p:sldId id="260" r:id="rId10"/>
    <p:sldId id="261" r:id="rId11"/>
    <p:sldId id="262" r:id="rId12"/>
    <p:sldId id="263" r:id="rId13"/>
    <p:sldId id="267" r:id="rId14"/>
    <p:sldId id="264" r:id="rId15"/>
    <p:sldId id="265"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11" autoAdjust="0"/>
  </p:normalViewPr>
  <p:slideViewPr>
    <p:cSldViewPr>
      <p:cViewPr varScale="1">
        <p:scale>
          <a:sx n="80" d="100"/>
          <a:sy n="80" d="100"/>
        </p:scale>
        <p:origin x="1522"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10491A-A365-467D-81A7-1C82A2BC9666}" type="datetimeFigureOut">
              <a:rPr lang="en-US" smtClean="0"/>
              <a:pPr/>
              <a:t>11/30/2022</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44E96A-FA52-4436-A803-9CCD41095421}"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944E96A-FA52-4436-A803-9CCD41095421}" type="slidenum">
              <a:rPr lang="en-US" smtClean="0"/>
              <a:pPr/>
              <a:t>4</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8077200" y="6356350"/>
            <a:ext cx="609600" cy="365125"/>
          </a:xfrm>
        </p:spPr>
        <p:txBody>
          <a:bodyPr/>
          <a:lstStyle/>
          <a:p>
            <a:fld id="{6709BA57-7B0D-4C6F-B6AA-D4E01A6A834F}" type="slidenum">
              <a:rPr lang="en-US" smtClean="0"/>
              <a:pPr/>
              <a:t>‹#›</a:t>
            </a:fld>
            <a:endParaRPr lang="en-US"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a:t>Click icon to add picture</a:t>
            </a:r>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4DFB50-F4C9-47F4-98E6-EBEA2A5D075A}" type="datetimeFigureOut">
              <a:rPr lang="en-US" smtClean="0"/>
              <a:pPr/>
              <a:t>11/30/2022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709BA57-7B0D-4C6F-B6AA-D4E01A6A834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14DFB50-F4C9-47F4-98E6-EBEA2A5D075A}" type="datetimeFigureOut">
              <a:rPr lang="en-US" smtClean="0"/>
              <a:pPr/>
              <a:t>11/30/2022</a:t>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709BA57-7B0D-4C6F-B6AA-D4E01A6A834F}" type="slidenum">
              <a:rPr lang="en-US" smtClean="0"/>
              <a:pPr/>
              <a:t>‹#›</a:t>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solidFill>
                  <a:schemeClr val="bg1"/>
                </a:solidFill>
              </a:rPr>
              <a:t>Employee Engagement</a:t>
            </a:r>
          </a:p>
        </p:txBody>
      </p:sp>
      <p:sp>
        <p:nvSpPr>
          <p:cNvPr id="3" name="Subtitle 2"/>
          <p:cNvSpPr>
            <a:spLocks noGrp="1"/>
          </p:cNvSpPr>
          <p:nvPr>
            <p:ph type="subTitle" idx="1"/>
          </p:nvPr>
        </p:nvSpPr>
        <p:spPr/>
        <p:txBody>
          <a:bodyPr/>
          <a:lstStyle/>
          <a:p>
            <a:endParaRPr lang="en-US" dirty="0"/>
          </a:p>
          <a:p>
            <a:endParaRPr lang="en-US" dirty="0"/>
          </a:p>
        </p:txBody>
      </p:sp>
      <p:sp>
        <p:nvSpPr>
          <p:cNvPr id="4" name="TextBox 3"/>
          <p:cNvSpPr txBox="1"/>
          <p:nvPr/>
        </p:nvSpPr>
        <p:spPr>
          <a:xfrm>
            <a:off x="685800" y="4876800"/>
            <a:ext cx="6705600" cy="830997"/>
          </a:xfrm>
          <a:prstGeom prst="rect">
            <a:avLst/>
          </a:prstGeom>
          <a:noFill/>
        </p:spPr>
        <p:txBody>
          <a:bodyPr wrap="square" rtlCol="0">
            <a:spAutoFit/>
          </a:bodyPr>
          <a:lstStyle/>
          <a:p>
            <a:r>
              <a:rPr lang="en-US" sz="2400" b="1" dirty="0">
                <a:solidFill>
                  <a:schemeClr val="bg1"/>
                </a:solidFill>
              </a:rPr>
              <a:t>Student Name: Mohammed Bab Al Fazal</a:t>
            </a:r>
          </a:p>
          <a:p>
            <a:r>
              <a:rPr lang="en-US" sz="2400" b="1" dirty="0">
                <a:solidFill>
                  <a:schemeClr val="bg1"/>
                </a:solidFill>
              </a:rPr>
              <a:t>Module: BMIH4006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229600" cy="1143000"/>
          </a:xfrm>
        </p:spPr>
        <p:txBody>
          <a:bodyPr>
            <a:normAutofit/>
          </a:bodyPr>
          <a:lstStyle/>
          <a:p>
            <a:r>
              <a:rPr lang="en-US" sz="3600" b="1" dirty="0">
                <a:solidFill>
                  <a:schemeClr val="tx1"/>
                </a:solidFill>
              </a:rPr>
              <a:t>Introduction </a:t>
            </a:r>
            <a:endParaRPr lang="en-GB" sz="3600" b="1" dirty="0">
              <a:solidFill>
                <a:schemeClr val="tx1"/>
              </a:solidFill>
            </a:endParaRPr>
          </a:p>
        </p:txBody>
      </p:sp>
      <p:sp>
        <p:nvSpPr>
          <p:cNvPr id="4" name="TextBox 3"/>
          <p:cNvSpPr txBox="1"/>
          <p:nvPr/>
        </p:nvSpPr>
        <p:spPr>
          <a:xfrm>
            <a:off x="228600" y="1524000"/>
            <a:ext cx="8458200" cy="923330"/>
          </a:xfrm>
          <a:prstGeom prst="rect">
            <a:avLst/>
          </a:prstGeom>
          <a:noFill/>
        </p:spPr>
        <p:txBody>
          <a:bodyPr wrap="square" rtlCol="0">
            <a:spAutoFit/>
          </a:bodyPr>
          <a:lstStyle/>
          <a:p>
            <a:r>
              <a:rPr lang="en-US" dirty="0"/>
              <a:t>Employee engagement refers to the extent to which employees are emotionally and psychologically attached to the task they perform, their colleagues, and their organization which is more important in hospitality industry.</a:t>
            </a:r>
          </a:p>
        </p:txBody>
      </p:sp>
      <p:pic>
        <p:nvPicPr>
          <p:cNvPr id="1026" name="Picture 2"/>
          <p:cNvPicPr>
            <a:picLocks noChangeAspect="1" noChangeArrowheads="1"/>
          </p:cNvPicPr>
          <p:nvPr/>
        </p:nvPicPr>
        <p:blipFill>
          <a:blip r:embed="rId2"/>
          <a:srcRect l="76720" t="29724" r="3176" b="46875"/>
          <a:stretch>
            <a:fillRect/>
          </a:stretch>
        </p:blipFill>
        <p:spPr bwMode="auto">
          <a:xfrm>
            <a:off x="457200" y="2895600"/>
            <a:ext cx="8382000" cy="3200400"/>
          </a:xfrm>
          <a:prstGeom prst="rect">
            <a:avLst/>
          </a:prstGeom>
          <a:noFill/>
          <a:ln w="9525">
            <a:noFill/>
            <a:miter lim="800000"/>
            <a:headEnd/>
            <a:tailEnd/>
          </a:ln>
          <a:effectLst/>
        </p:spPr>
      </p:pic>
    </p:spTree>
    <p:extLst>
      <p:ext uri="{BB962C8B-B14F-4D97-AF65-F5344CB8AC3E}">
        <p14:creationId xmlns:p14="http://schemas.microsoft.com/office/powerpoint/2010/main" val="3534459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229600" cy="1143000"/>
          </a:xfrm>
        </p:spPr>
        <p:txBody>
          <a:bodyPr>
            <a:normAutofit/>
          </a:bodyPr>
          <a:lstStyle/>
          <a:p>
            <a:r>
              <a:rPr lang="en-US" sz="3600" b="1" dirty="0">
                <a:solidFill>
                  <a:schemeClr val="tx1"/>
                </a:solidFill>
              </a:rPr>
              <a:t>Employee Engagement Definition</a:t>
            </a:r>
          </a:p>
        </p:txBody>
      </p:sp>
      <p:sp>
        <p:nvSpPr>
          <p:cNvPr id="5" name="TextBox 4"/>
          <p:cNvSpPr txBox="1"/>
          <p:nvPr/>
        </p:nvSpPr>
        <p:spPr>
          <a:xfrm>
            <a:off x="381001" y="1981200"/>
            <a:ext cx="5257800" cy="3416320"/>
          </a:xfrm>
          <a:prstGeom prst="rect">
            <a:avLst/>
          </a:prstGeom>
          <a:noFill/>
        </p:spPr>
        <p:txBody>
          <a:bodyPr wrap="square" rtlCol="0">
            <a:spAutoFit/>
          </a:bodyPr>
          <a:lstStyle/>
          <a:p>
            <a:r>
              <a:rPr lang="en-US" dirty="0"/>
              <a:t>The concept of employee engagement in human resources (HR) pertains to how passionate and dedicated an employee is to their task </a:t>
            </a:r>
          </a:p>
          <a:p>
            <a:endParaRPr lang="en-US" dirty="0"/>
          </a:p>
          <a:p>
            <a:pPr>
              <a:buFont typeface="Wingdings" pitchFamily="2" charset="2"/>
              <a:buChar char="§"/>
            </a:pPr>
            <a:r>
              <a:rPr lang="en-US" dirty="0"/>
              <a:t>Given its strong parallels to satisfaction at work and morale, employee participation can be crucial to an organization's growth.</a:t>
            </a:r>
          </a:p>
          <a:p>
            <a:pPr>
              <a:buFont typeface="Wingdings" pitchFamily="2" charset="2"/>
              <a:buChar char="§"/>
            </a:pPr>
            <a:r>
              <a:rPr lang="en-US" dirty="0"/>
              <a:t>Engagement among employees can only be created and maintained via effective communication. </a:t>
            </a:r>
          </a:p>
          <a:p>
            <a:pPr>
              <a:buFont typeface="Wingdings" pitchFamily="2" charset="2"/>
              <a:buChar char="§"/>
            </a:pPr>
            <a:r>
              <a:rPr lang="en-US" dirty="0"/>
              <a:t>Employees who are engaged are more likely to work more efficiently and perform better.</a:t>
            </a:r>
          </a:p>
        </p:txBody>
      </p:sp>
      <p:pic>
        <p:nvPicPr>
          <p:cNvPr id="6" name="Picture 5" descr="un.jpeg"/>
          <p:cNvPicPr>
            <a:picLocks noChangeAspect="1"/>
          </p:cNvPicPr>
          <p:nvPr/>
        </p:nvPicPr>
        <p:blipFill>
          <a:blip r:embed="rId2"/>
          <a:stretch>
            <a:fillRect/>
          </a:stretch>
        </p:blipFill>
        <p:spPr>
          <a:xfrm>
            <a:off x="5791200" y="1828800"/>
            <a:ext cx="3146323" cy="3352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1143000"/>
          </a:xfrm>
        </p:spPr>
        <p:txBody>
          <a:bodyPr>
            <a:normAutofit/>
          </a:bodyPr>
          <a:lstStyle/>
          <a:p>
            <a:r>
              <a:rPr lang="en-US" sz="3600" b="1" dirty="0"/>
              <a:t> Deloitte Employee Engagement Model</a:t>
            </a:r>
          </a:p>
        </p:txBody>
      </p:sp>
      <p:sp>
        <p:nvSpPr>
          <p:cNvPr id="6" name="TextBox 5"/>
          <p:cNvSpPr txBox="1"/>
          <p:nvPr/>
        </p:nvSpPr>
        <p:spPr>
          <a:xfrm>
            <a:off x="533401" y="1524000"/>
            <a:ext cx="8305799" cy="646331"/>
          </a:xfrm>
          <a:prstGeom prst="rect">
            <a:avLst/>
          </a:prstGeom>
          <a:noFill/>
        </p:spPr>
        <p:txBody>
          <a:bodyPr wrap="square" rtlCol="0">
            <a:spAutoFit/>
          </a:bodyPr>
          <a:lstStyle/>
          <a:p>
            <a:r>
              <a:rPr lang="en-US" dirty="0"/>
              <a:t>The Deloitte employee engagement model refers to create a workplace that’s that is adorable to workers—somewhere they want to work every day.  </a:t>
            </a:r>
          </a:p>
        </p:txBody>
      </p:sp>
      <p:pic>
        <p:nvPicPr>
          <p:cNvPr id="1027" name="Picture 3"/>
          <p:cNvPicPr>
            <a:picLocks noChangeAspect="1" noChangeArrowheads="1"/>
          </p:cNvPicPr>
          <p:nvPr/>
        </p:nvPicPr>
        <p:blipFill>
          <a:blip r:embed="rId3"/>
          <a:srcRect l="18753" t="38703" r="40521" b="19631"/>
          <a:stretch>
            <a:fillRect/>
          </a:stretch>
        </p:blipFill>
        <p:spPr bwMode="auto">
          <a:xfrm>
            <a:off x="838200" y="2666999"/>
            <a:ext cx="7543800" cy="3424311"/>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229600" cy="1143000"/>
          </a:xfrm>
        </p:spPr>
        <p:txBody>
          <a:bodyPr>
            <a:normAutofit/>
          </a:bodyPr>
          <a:lstStyle/>
          <a:p>
            <a:r>
              <a:rPr lang="en-US" sz="3600" b="1" dirty="0"/>
              <a:t>Four key Elements of this Model</a:t>
            </a:r>
          </a:p>
        </p:txBody>
      </p:sp>
      <p:sp>
        <p:nvSpPr>
          <p:cNvPr id="4" name="TextBox 3"/>
          <p:cNvSpPr txBox="1"/>
          <p:nvPr/>
        </p:nvSpPr>
        <p:spPr>
          <a:xfrm>
            <a:off x="457202" y="1676400"/>
            <a:ext cx="7814602" cy="4247317"/>
          </a:xfrm>
          <a:prstGeom prst="rect">
            <a:avLst/>
          </a:prstGeom>
          <a:noFill/>
        </p:spPr>
        <p:txBody>
          <a:bodyPr wrap="square" rtlCol="0">
            <a:spAutoFit/>
          </a:bodyPr>
          <a:lstStyle/>
          <a:p>
            <a:pPr>
              <a:buFont typeface="Wingdings" pitchFamily="2" charset="2"/>
              <a:buChar char="§"/>
            </a:pPr>
            <a:r>
              <a:rPr lang="en-US" dirty="0"/>
              <a:t> </a:t>
            </a:r>
            <a:r>
              <a:rPr lang="en-US" b="1" dirty="0"/>
              <a:t>Autonomy:  </a:t>
            </a:r>
            <a:r>
              <a:rPr lang="en-US" dirty="0"/>
              <a:t>Providing employees more independence and control to make the work more meaningful</a:t>
            </a:r>
            <a:r>
              <a:rPr lang="en-US" b="1" dirty="0"/>
              <a:t>.</a:t>
            </a:r>
          </a:p>
          <a:p>
            <a:pPr>
              <a:buFont typeface="Wingdings" pitchFamily="2" charset="2"/>
              <a:buChar char="§"/>
            </a:pPr>
            <a:endParaRPr lang="en-US" b="1" dirty="0"/>
          </a:p>
          <a:p>
            <a:pPr>
              <a:buFont typeface="Wingdings" pitchFamily="2" charset="2"/>
              <a:buChar char="§"/>
            </a:pPr>
            <a:r>
              <a:rPr lang="en-US" b="1" dirty="0"/>
              <a:t>Cultural hires: </a:t>
            </a:r>
            <a:r>
              <a:rPr lang="en-US" dirty="0"/>
              <a:t>Employers should look for candidates that both match the culture of the company and are inspired by the work itself rather than evaluating academic qualifications and career histories.</a:t>
            </a:r>
          </a:p>
          <a:p>
            <a:pPr>
              <a:buFont typeface="Wingdings" pitchFamily="2" charset="2"/>
              <a:buChar char="§"/>
            </a:pPr>
            <a:endParaRPr lang="en-US" dirty="0"/>
          </a:p>
          <a:p>
            <a:pPr>
              <a:buFont typeface="Wingdings" pitchFamily="2" charset="2"/>
              <a:buChar char="§"/>
            </a:pPr>
            <a:r>
              <a:rPr lang="en-US" b="1" dirty="0"/>
              <a:t>Small, empowered teams:  </a:t>
            </a:r>
            <a:r>
              <a:rPr lang="en-US" dirty="0"/>
              <a:t>Team with small numbers have more control, can make fast decision and become more flexible than large team.</a:t>
            </a:r>
          </a:p>
          <a:p>
            <a:pPr>
              <a:buFont typeface="Wingdings" pitchFamily="2" charset="2"/>
              <a:buChar char="§"/>
            </a:pPr>
            <a:endParaRPr lang="en-US" dirty="0"/>
          </a:p>
          <a:p>
            <a:pPr>
              <a:buFont typeface="Wingdings" pitchFamily="2" charset="2"/>
              <a:buChar char="§"/>
            </a:pPr>
            <a:r>
              <a:rPr lang="en-US" b="1" dirty="0"/>
              <a:t>Room for laziness</a:t>
            </a:r>
            <a:r>
              <a:rPr lang="en-US" dirty="0"/>
              <a:t>: Stress is more likely to occur in employees who are overworked. To inspire them, provide time for rest or just mandate time off and give personal days.</a:t>
            </a:r>
          </a:p>
          <a:p>
            <a:pPr>
              <a:buFont typeface="Wingdings" pitchFamily="2" charset="2"/>
              <a:buChar char="§"/>
            </a:pPr>
            <a:endParaRPr lang="en-US" dirty="0"/>
          </a:p>
          <a:p>
            <a:pPr>
              <a:buFont typeface="Wingdings" pitchFamily="2" charset="2"/>
              <a:buChar char="§"/>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609600"/>
            <a:ext cx="8229600" cy="1143000"/>
          </a:xfrm>
        </p:spPr>
        <p:txBody>
          <a:bodyPr>
            <a:normAutofit/>
          </a:bodyPr>
          <a:lstStyle/>
          <a:p>
            <a:r>
              <a:rPr lang="en-US" sz="3600" b="1" dirty="0"/>
              <a:t>Examples of best practice to Engage Employees in Hotel industry</a:t>
            </a:r>
          </a:p>
        </p:txBody>
      </p:sp>
      <p:sp>
        <p:nvSpPr>
          <p:cNvPr id="4" name="TextBox 3"/>
          <p:cNvSpPr txBox="1"/>
          <p:nvPr/>
        </p:nvSpPr>
        <p:spPr>
          <a:xfrm>
            <a:off x="457201" y="2133600"/>
            <a:ext cx="4267199" cy="5355312"/>
          </a:xfrm>
          <a:prstGeom prst="rect">
            <a:avLst/>
          </a:prstGeom>
          <a:noFill/>
        </p:spPr>
        <p:txBody>
          <a:bodyPr wrap="square" rtlCol="0">
            <a:spAutoFit/>
          </a:bodyPr>
          <a:lstStyle/>
          <a:p>
            <a:pPr>
              <a:buFont typeface="Wingdings" pitchFamily="2" charset="2"/>
              <a:buChar char="§"/>
            </a:pPr>
            <a:r>
              <a:rPr lang="en-US" dirty="0"/>
              <a:t>Providing regular feedback to employees about their work and praise them as</a:t>
            </a:r>
          </a:p>
          <a:p>
            <a:r>
              <a:rPr lang="en-US" dirty="0"/>
              <a:t>  it leads to motivation.</a:t>
            </a:r>
          </a:p>
          <a:p>
            <a:endParaRPr lang="en-US" dirty="0"/>
          </a:p>
          <a:p>
            <a:pPr>
              <a:buFont typeface="Wingdings" pitchFamily="2" charset="2"/>
              <a:buChar char="§"/>
            </a:pPr>
            <a:r>
              <a:rPr lang="en-US" dirty="0"/>
              <a:t>Offering training programs for managers, assistant managers and shift leader as employee engagement is not only the responsibility of HR.</a:t>
            </a:r>
          </a:p>
          <a:p>
            <a:pPr>
              <a:buFont typeface="Wingdings" pitchFamily="2" charset="2"/>
              <a:buChar char="§"/>
            </a:pPr>
            <a:endParaRPr lang="en-US" dirty="0"/>
          </a:p>
          <a:p>
            <a:pPr>
              <a:buFont typeface="Wingdings" pitchFamily="2" charset="2"/>
              <a:buChar char="§"/>
            </a:pPr>
            <a:r>
              <a:rPr lang="en-US" dirty="0"/>
              <a:t>Discussing with all employees individually and find out what their ultimate career goal is and helping to accomplish them.</a:t>
            </a:r>
          </a:p>
          <a:p>
            <a:pPr>
              <a:buFont typeface="Wingdings" pitchFamily="2" charset="2"/>
              <a:buChar char="§"/>
            </a:pPr>
            <a:endParaRPr lang="en-US" dirty="0"/>
          </a:p>
          <a:p>
            <a:pPr>
              <a:buFont typeface="Wingdings" pitchFamily="2" charset="2"/>
              <a:buChar char="§"/>
            </a:pPr>
            <a:endParaRPr lang="en-US" dirty="0"/>
          </a:p>
          <a:p>
            <a:pPr>
              <a:buFont typeface="Wingdings" pitchFamily="2" charset="2"/>
              <a:buChar char="§"/>
            </a:pPr>
            <a:endParaRPr lang="en-US" dirty="0"/>
          </a:p>
          <a:p>
            <a:endParaRPr lang="en-US" dirty="0"/>
          </a:p>
          <a:p>
            <a:endParaRPr lang="en-US" dirty="0"/>
          </a:p>
          <a:p>
            <a:pPr>
              <a:buFont typeface="Wingdings" pitchFamily="2" charset="2"/>
              <a:buChar char="§"/>
            </a:pPr>
            <a:endParaRPr lang="en-US" dirty="0"/>
          </a:p>
        </p:txBody>
      </p:sp>
      <p:pic>
        <p:nvPicPr>
          <p:cNvPr id="2050" name="Picture 2"/>
          <p:cNvPicPr>
            <a:picLocks noChangeAspect="1" noChangeArrowheads="1"/>
          </p:cNvPicPr>
          <p:nvPr/>
        </p:nvPicPr>
        <p:blipFill>
          <a:blip r:embed="rId2"/>
          <a:srcRect l="53294" t="36458" r="5124" b="37500"/>
          <a:stretch>
            <a:fillRect/>
          </a:stretch>
        </p:blipFill>
        <p:spPr bwMode="auto">
          <a:xfrm>
            <a:off x="4876800" y="2362200"/>
            <a:ext cx="4038600" cy="3048000"/>
          </a:xfrm>
          <a:prstGeom prst="rect">
            <a:avLst/>
          </a:prstGeom>
          <a:noFill/>
          <a:ln w="9525">
            <a:solidFill>
              <a:schemeClr val="tx1"/>
            </a:solid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sz="3600" b="1" dirty="0"/>
              <a:t>Employee Engagement Strategies</a:t>
            </a:r>
          </a:p>
        </p:txBody>
      </p:sp>
      <p:sp>
        <p:nvSpPr>
          <p:cNvPr id="4" name="TextBox 3"/>
          <p:cNvSpPr txBox="1"/>
          <p:nvPr/>
        </p:nvSpPr>
        <p:spPr>
          <a:xfrm>
            <a:off x="533400" y="1447800"/>
            <a:ext cx="8300884" cy="923330"/>
          </a:xfrm>
          <a:prstGeom prst="rect">
            <a:avLst/>
          </a:prstGeom>
          <a:noFill/>
        </p:spPr>
        <p:txBody>
          <a:bodyPr wrap="square" rtlCol="0">
            <a:spAutoFit/>
          </a:bodyPr>
          <a:lstStyle/>
          <a:p>
            <a:pPr algn="just"/>
            <a:r>
              <a:rPr lang="en-US" dirty="0"/>
              <a:t>The employee engagement strategy refers to the methods used to establish an atmosphere where engagement is more likely to succeed to make  strong connection with employees.</a:t>
            </a:r>
          </a:p>
        </p:txBody>
      </p:sp>
      <p:pic>
        <p:nvPicPr>
          <p:cNvPr id="2050" name="Picture 2"/>
          <p:cNvPicPr>
            <a:picLocks noChangeAspect="1" noChangeArrowheads="1"/>
          </p:cNvPicPr>
          <p:nvPr/>
        </p:nvPicPr>
        <p:blipFill>
          <a:blip r:embed="rId2"/>
          <a:srcRect l="53781" t="33820" r="6882" b="36459"/>
          <a:stretch>
            <a:fillRect/>
          </a:stretch>
        </p:blipFill>
        <p:spPr bwMode="auto">
          <a:xfrm>
            <a:off x="533400" y="3048000"/>
            <a:ext cx="7937091" cy="2998839"/>
          </a:xfrm>
          <a:prstGeom prst="rect">
            <a:avLst/>
          </a:prstGeom>
          <a:noFill/>
          <a:ln w="9525">
            <a:solidFill>
              <a:schemeClr val="bg1"/>
            </a:solid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797" y="135988"/>
            <a:ext cx="8229600" cy="1143000"/>
          </a:xfrm>
        </p:spPr>
        <p:txBody>
          <a:bodyPr>
            <a:normAutofit/>
          </a:bodyPr>
          <a:lstStyle/>
          <a:p>
            <a:r>
              <a:rPr lang="en-US" sz="3600" b="1" dirty="0"/>
              <a:t>Importance of Employee Engagement</a:t>
            </a:r>
          </a:p>
        </p:txBody>
      </p:sp>
      <p:sp>
        <p:nvSpPr>
          <p:cNvPr id="4" name="TextBox 3"/>
          <p:cNvSpPr txBox="1"/>
          <p:nvPr/>
        </p:nvSpPr>
        <p:spPr>
          <a:xfrm>
            <a:off x="457200" y="1752600"/>
            <a:ext cx="4876800" cy="4801314"/>
          </a:xfrm>
          <a:prstGeom prst="rect">
            <a:avLst/>
          </a:prstGeom>
          <a:noFill/>
        </p:spPr>
        <p:txBody>
          <a:bodyPr wrap="square" rtlCol="0">
            <a:spAutoFit/>
          </a:bodyPr>
          <a:lstStyle/>
          <a:p>
            <a:endParaRPr lang="en-US" dirty="0"/>
          </a:p>
          <a:p>
            <a:pPr>
              <a:buFont typeface="Wingdings" pitchFamily="2" charset="2"/>
              <a:buChar char="§"/>
            </a:pPr>
            <a:r>
              <a:rPr lang="en-US" dirty="0"/>
              <a:t> Increase employees retention and reduce turnover cost of employees by engaging with companies goals. </a:t>
            </a:r>
          </a:p>
          <a:p>
            <a:pPr>
              <a:buFont typeface="Wingdings" pitchFamily="2" charset="2"/>
              <a:buChar char="§"/>
            </a:pPr>
            <a:r>
              <a:rPr lang="en-US" dirty="0"/>
              <a:t>Employees become  more willing to do more harder job as they believe in their value in the company.</a:t>
            </a:r>
          </a:p>
          <a:p>
            <a:pPr>
              <a:buFont typeface="Wingdings" pitchFamily="2" charset="2"/>
              <a:buChar char="§"/>
            </a:pPr>
            <a:r>
              <a:rPr lang="en-US" dirty="0"/>
              <a:t>Increase productivity by motivating them more.</a:t>
            </a:r>
          </a:p>
          <a:p>
            <a:pPr>
              <a:buFont typeface="Wingdings" pitchFamily="2" charset="2"/>
              <a:buChar char="§"/>
            </a:pPr>
            <a:r>
              <a:rPr lang="en-US" dirty="0"/>
              <a:t>Engaged employees participate in more word of mouth marketing.</a:t>
            </a:r>
          </a:p>
          <a:p>
            <a:pPr>
              <a:buFont typeface="Wingdings" pitchFamily="2" charset="2"/>
              <a:buChar char="§"/>
            </a:pPr>
            <a:r>
              <a:rPr lang="en-US" dirty="0"/>
              <a:t>Engaged employees are more willing to assist when the company introduced new initiatives to expand its operations.</a:t>
            </a:r>
          </a:p>
          <a:p>
            <a:pPr>
              <a:buFont typeface="Wingdings" pitchFamily="2" charset="2"/>
              <a:buChar char="§"/>
            </a:pPr>
            <a:endParaRPr lang="en-US" dirty="0"/>
          </a:p>
          <a:p>
            <a:pPr>
              <a:buFont typeface="Wingdings" pitchFamily="2" charset="2"/>
              <a:buChar char="§"/>
            </a:pPr>
            <a:endParaRPr lang="en-US" dirty="0"/>
          </a:p>
          <a:p>
            <a:pPr>
              <a:buFont typeface="Wingdings" pitchFamily="2" charset="2"/>
              <a:buChar char="§"/>
            </a:pPr>
            <a:endParaRPr lang="en-US" dirty="0"/>
          </a:p>
        </p:txBody>
      </p:sp>
      <p:pic>
        <p:nvPicPr>
          <p:cNvPr id="5" name="Picture 4" descr="Why-is-Employee-Engagement-Important_650.jpg"/>
          <p:cNvPicPr>
            <a:picLocks noChangeAspect="1"/>
          </p:cNvPicPr>
          <p:nvPr/>
        </p:nvPicPr>
        <p:blipFill>
          <a:blip r:embed="rId2"/>
          <a:stretch>
            <a:fillRect/>
          </a:stretch>
        </p:blipFill>
        <p:spPr>
          <a:xfrm>
            <a:off x="5715000" y="1981200"/>
            <a:ext cx="3124200" cy="3124200"/>
          </a:xfrm>
          <a:prstGeom prst="rect">
            <a:avLst/>
          </a:prstGeom>
          <a:ln>
            <a:solidFill>
              <a:schemeClr val="tx1"/>
            </a:solid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a:bodyPr>
          <a:lstStyle/>
          <a:p>
            <a:r>
              <a:rPr lang="en-US" sz="3600" b="1" dirty="0"/>
              <a:t>Consequences of low Employee Engagement</a:t>
            </a:r>
          </a:p>
        </p:txBody>
      </p:sp>
      <p:sp>
        <p:nvSpPr>
          <p:cNvPr id="4" name="TextBox 3"/>
          <p:cNvSpPr txBox="1"/>
          <p:nvPr/>
        </p:nvSpPr>
        <p:spPr>
          <a:xfrm>
            <a:off x="685801" y="2133600"/>
            <a:ext cx="4724399" cy="2308324"/>
          </a:xfrm>
          <a:prstGeom prst="rect">
            <a:avLst/>
          </a:prstGeom>
          <a:noFill/>
        </p:spPr>
        <p:txBody>
          <a:bodyPr wrap="square" rtlCol="0">
            <a:spAutoFit/>
          </a:bodyPr>
          <a:lstStyle/>
          <a:p>
            <a:pPr>
              <a:buFont typeface="Wingdings" pitchFamily="2" charset="2"/>
              <a:buChar char="§"/>
            </a:pPr>
            <a:r>
              <a:rPr lang="en-US" dirty="0"/>
              <a:t> Less engagement leads to dissatisfied employees.</a:t>
            </a:r>
          </a:p>
          <a:p>
            <a:pPr>
              <a:buFont typeface="Wingdings" pitchFamily="2" charset="2"/>
              <a:buChar char="§"/>
            </a:pPr>
            <a:r>
              <a:rPr lang="en-US" dirty="0"/>
              <a:t> Employees tend to shift job more which increase turnover rate.</a:t>
            </a:r>
          </a:p>
          <a:p>
            <a:pPr>
              <a:buFont typeface="Wingdings" pitchFamily="2" charset="2"/>
              <a:buChar char="§"/>
            </a:pPr>
            <a:r>
              <a:rPr lang="en-US" dirty="0"/>
              <a:t> Discouraged employees leads to negative customer experiences.</a:t>
            </a:r>
          </a:p>
          <a:p>
            <a:pPr>
              <a:buFont typeface="Wingdings" pitchFamily="2" charset="2"/>
              <a:buChar char="§"/>
            </a:pPr>
            <a:r>
              <a:rPr lang="en-US" dirty="0"/>
              <a:t> Less retention of employees hinder the fulfillment of organization’s goal.</a:t>
            </a:r>
          </a:p>
        </p:txBody>
      </p:sp>
      <p:pic>
        <p:nvPicPr>
          <p:cNvPr id="3074" name="Picture 2"/>
          <p:cNvPicPr>
            <a:picLocks noChangeAspect="1" noChangeArrowheads="1"/>
          </p:cNvPicPr>
          <p:nvPr/>
        </p:nvPicPr>
        <p:blipFill>
          <a:blip r:embed="rId2"/>
          <a:srcRect l="53295" t="32292" r="23279" b="37500"/>
          <a:stretch>
            <a:fillRect/>
          </a:stretch>
        </p:blipFill>
        <p:spPr bwMode="auto">
          <a:xfrm>
            <a:off x="5410200" y="1905000"/>
            <a:ext cx="3429000" cy="25908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229600" cy="1143000"/>
          </a:xfrm>
        </p:spPr>
        <p:txBody>
          <a:bodyPr>
            <a:normAutofit/>
          </a:bodyPr>
          <a:lstStyle/>
          <a:p>
            <a:r>
              <a:rPr lang="en-US" sz="3600" b="1" dirty="0">
                <a:solidFill>
                  <a:schemeClr val="tx1"/>
                </a:solidFill>
              </a:rPr>
              <a:t>Conclusion </a:t>
            </a:r>
            <a:endParaRPr lang="en-GB" sz="3600" b="1" dirty="0">
              <a:solidFill>
                <a:schemeClr val="tx1"/>
              </a:solidFill>
            </a:endParaRPr>
          </a:p>
        </p:txBody>
      </p:sp>
      <p:sp>
        <p:nvSpPr>
          <p:cNvPr id="4" name="TextBox 3"/>
          <p:cNvSpPr txBox="1"/>
          <p:nvPr/>
        </p:nvSpPr>
        <p:spPr>
          <a:xfrm>
            <a:off x="228600" y="1600200"/>
            <a:ext cx="4114800" cy="3139321"/>
          </a:xfrm>
          <a:prstGeom prst="rect">
            <a:avLst/>
          </a:prstGeom>
          <a:noFill/>
        </p:spPr>
        <p:txBody>
          <a:bodyPr wrap="square" rtlCol="0">
            <a:spAutoFit/>
          </a:bodyPr>
          <a:lstStyle/>
          <a:p>
            <a:r>
              <a:rPr lang="en-US" dirty="0"/>
              <a:t>Employee engagement helps a hotel to accomplish its’ goal by increasing employees’ attachment to the company. </a:t>
            </a:r>
          </a:p>
          <a:p>
            <a:r>
              <a:rPr lang="en-US" dirty="0"/>
              <a:t>Engaged employees become willing to do tasks more efficiently. It leads to more customers’ satisfaction by increasing more involvement toward their task. In a nutshell, it is necessary  in every industry to adopt employee engagement strategies specially in hotel industry to attain goal.</a:t>
            </a:r>
          </a:p>
        </p:txBody>
      </p:sp>
      <p:pic>
        <p:nvPicPr>
          <p:cNvPr id="3076" name="Picture 4"/>
          <p:cNvPicPr>
            <a:picLocks noChangeAspect="1" noChangeArrowheads="1"/>
          </p:cNvPicPr>
          <p:nvPr/>
        </p:nvPicPr>
        <p:blipFill>
          <a:blip r:embed="rId2"/>
          <a:srcRect l="62079" t="43750" r="18009" b="34375"/>
          <a:stretch>
            <a:fillRect/>
          </a:stretch>
        </p:blipFill>
        <p:spPr bwMode="auto">
          <a:xfrm>
            <a:off x="4952999" y="1600200"/>
            <a:ext cx="3698631" cy="3276600"/>
          </a:xfrm>
          <a:prstGeom prst="rect">
            <a:avLst/>
          </a:prstGeom>
          <a:noFill/>
          <a:ln w="9525">
            <a:solidFill>
              <a:schemeClr val="tx1"/>
            </a:solidFill>
            <a:miter lim="800000"/>
            <a:headEnd/>
            <a:tailEnd/>
          </a:ln>
          <a:effectLst/>
        </p:spPr>
      </p:pic>
    </p:spTree>
    <p:extLst>
      <p:ext uri="{BB962C8B-B14F-4D97-AF65-F5344CB8AC3E}">
        <p14:creationId xmlns:p14="http://schemas.microsoft.com/office/powerpoint/2010/main" val="391234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229600" cy="1143000"/>
          </a:xfrm>
        </p:spPr>
        <p:txBody>
          <a:bodyPr>
            <a:normAutofit/>
          </a:bodyPr>
          <a:lstStyle/>
          <a:p>
            <a:r>
              <a:rPr lang="en-US" sz="3600" b="1" dirty="0"/>
              <a:t>References</a:t>
            </a:r>
          </a:p>
        </p:txBody>
      </p:sp>
      <p:sp>
        <p:nvSpPr>
          <p:cNvPr id="4" name="TextBox 3"/>
          <p:cNvSpPr txBox="1"/>
          <p:nvPr/>
        </p:nvSpPr>
        <p:spPr>
          <a:xfrm>
            <a:off x="304800" y="1524000"/>
            <a:ext cx="8077201" cy="4062651"/>
          </a:xfrm>
          <a:prstGeom prst="rect">
            <a:avLst/>
          </a:prstGeom>
          <a:noFill/>
        </p:spPr>
        <p:txBody>
          <a:bodyPr wrap="square" rtlCol="0">
            <a:spAutoFit/>
          </a:bodyPr>
          <a:lstStyle/>
          <a:p>
            <a:r>
              <a:rPr lang="en-US" sz="1600" dirty="0"/>
              <a:t>Sun, L. and Bunchapattanasakda, C., 2019. Employee engagement: A literature review. </a:t>
            </a:r>
            <a:r>
              <a:rPr lang="en-US" sz="1600" i="1" dirty="0"/>
              <a:t>International Journal of Human Resource Studies</a:t>
            </a:r>
            <a:r>
              <a:rPr lang="en-US" sz="1600" dirty="0"/>
              <a:t>, </a:t>
            </a:r>
            <a:r>
              <a:rPr lang="en-US" sz="1600" i="1" dirty="0"/>
              <a:t>9</a:t>
            </a:r>
            <a:r>
              <a:rPr lang="en-US" sz="1600" dirty="0"/>
              <a:t>(1), pp.63-80.</a:t>
            </a:r>
          </a:p>
          <a:p>
            <a:endParaRPr lang="en-US" sz="1600" dirty="0"/>
          </a:p>
          <a:p>
            <a:r>
              <a:rPr lang="en-US" sz="1600" dirty="0"/>
              <a:t>Saks, A.M. and Grumman, J.A., 2014. What do we really know about employee engagement?. </a:t>
            </a:r>
            <a:r>
              <a:rPr lang="en-US" sz="1600" i="1" dirty="0"/>
              <a:t>Human resource development quarterly</a:t>
            </a:r>
            <a:r>
              <a:rPr lang="en-US" sz="1600" dirty="0"/>
              <a:t>, </a:t>
            </a:r>
            <a:r>
              <a:rPr lang="en-US" sz="1600" i="1" dirty="0"/>
              <a:t>25</a:t>
            </a:r>
            <a:r>
              <a:rPr lang="en-US" sz="1600" dirty="0"/>
              <a:t>(2), pp.155-182.</a:t>
            </a:r>
          </a:p>
          <a:p>
            <a:endParaRPr lang="en-US" sz="1600" dirty="0"/>
          </a:p>
          <a:p>
            <a:r>
              <a:rPr lang="en-US" sz="1600" dirty="0"/>
              <a:t>Anita, J., 2014. Determinants of employee engagement and their impact on employee performance. </a:t>
            </a:r>
            <a:r>
              <a:rPr lang="en-US" sz="1600" i="1" dirty="0"/>
              <a:t>International journal of productivity and performance management</a:t>
            </a:r>
            <a:r>
              <a:rPr lang="en-US" sz="1600" dirty="0"/>
              <a:t>.</a:t>
            </a:r>
          </a:p>
          <a:p>
            <a:endParaRPr lang="en-US" sz="1600" dirty="0"/>
          </a:p>
          <a:p>
            <a:r>
              <a:rPr lang="en-US" sz="1600" dirty="0"/>
              <a:t>Albrecht, S.L., 2011. Handbook of employee engagement: Perspectives, issues, research and practice. </a:t>
            </a:r>
            <a:r>
              <a:rPr lang="en-US" sz="1600" i="1" dirty="0"/>
              <a:t>Human Resource Management International Digest</a:t>
            </a:r>
            <a:r>
              <a:rPr lang="en-US" sz="1600" dirty="0"/>
              <a:t>.</a:t>
            </a:r>
          </a:p>
          <a:p>
            <a:endParaRPr lang="en-US" sz="1600" dirty="0"/>
          </a:p>
          <a:p>
            <a:r>
              <a:rPr lang="en-US" sz="1600" dirty="0"/>
              <a:t>Stoyanova, T. and Alive, I., 2017. Employee engagement factor for organizational excellence. </a:t>
            </a:r>
            <a:r>
              <a:rPr lang="en-US" sz="1600" i="1" dirty="0"/>
              <a:t>International Journal of Business and Economic Sciences Applied Research (IJBESAR)</a:t>
            </a:r>
            <a:r>
              <a:rPr lang="en-US" sz="1600" dirty="0"/>
              <a:t>, </a:t>
            </a:r>
            <a:r>
              <a:rPr lang="en-US" sz="1600" i="1" dirty="0"/>
              <a:t>10</a:t>
            </a:r>
            <a:r>
              <a:rPr lang="en-US" sz="1600" dirty="0"/>
              <a:t>(1), pp.23-29.</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1" y="838200"/>
            <a:ext cx="8458200" cy="4524315"/>
          </a:xfrm>
          <a:prstGeom prst="rect">
            <a:avLst/>
          </a:prstGeom>
          <a:noFill/>
        </p:spPr>
        <p:txBody>
          <a:bodyPr wrap="square" rtlCol="0">
            <a:spAutoFit/>
          </a:bodyPr>
          <a:lstStyle/>
          <a:p>
            <a:r>
              <a:rPr lang="en-US" sz="1600" dirty="0"/>
              <a:t>Abdurrahman, M.K. and Febriansyah, H., 2019, November. Analyzing Employee Engagement Improvement in CV. Crisbar Using AON Hewitt and Deloitte Model. In </a:t>
            </a:r>
            <a:r>
              <a:rPr lang="en-US" sz="1600" i="1" dirty="0"/>
              <a:t>The International Conference of Business and Banking Innovations</a:t>
            </a:r>
            <a:r>
              <a:rPr lang="en-US" sz="1600" dirty="0"/>
              <a:t> (Vol. 1, No. 1, pp. 131-144).</a:t>
            </a:r>
          </a:p>
          <a:p>
            <a:endParaRPr lang="en-US" sz="1600" dirty="0"/>
          </a:p>
          <a:p>
            <a:r>
              <a:rPr lang="en-US" sz="1600" dirty="0"/>
              <a:t>Canaan, N., 2021. Employee engagement practices during COVID‐19 lockdown. </a:t>
            </a:r>
            <a:r>
              <a:rPr lang="en-US" sz="1600" i="1" dirty="0"/>
              <a:t>Journal of public affairs</a:t>
            </a:r>
            <a:r>
              <a:rPr lang="en-US" sz="1600" dirty="0"/>
              <a:t>, </a:t>
            </a:r>
            <a:r>
              <a:rPr lang="en-US" sz="1600" i="1" dirty="0"/>
              <a:t>21</a:t>
            </a:r>
            <a:r>
              <a:rPr lang="en-US" sz="1600" dirty="0"/>
              <a:t>(4), p.e2508.</a:t>
            </a:r>
          </a:p>
          <a:p>
            <a:endParaRPr lang="en-US" sz="1600" dirty="0"/>
          </a:p>
          <a:p>
            <a:r>
              <a:rPr lang="en-US" sz="1600" dirty="0"/>
              <a:t>Albrecht, S.L., Bakker, A.B., Gruman, J.A., Mackey, W.H. and Saks, A.M., 2015. Employee engagement, human resource management practices and competitive advantage: An integrated approach. </a:t>
            </a:r>
            <a:r>
              <a:rPr lang="en-US" sz="1600" i="1" dirty="0"/>
              <a:t>Journal of Organizational Effectiveness: People and Performance</a:t>
            </a:r>
            <a:r>
              <a:rPr lang="en-US" sz="1600" dirty="0"/>
              <a:t>.</a:t>
            </a:r>
          </a:p>
          <a:p>
            <a:endParaRPr lang="en-US" sz="1600" dirty="0"/>
          </a:p>
          <a:p>
            <a:r>
              <a:rPr lang="en-US" sz="1600" dirty="0"/>
              <a:t>McManus, J. and Muscat, J., 2015. Strategies to build trust and improve employee engagement. </a:t>
            </a:r>
            <a:r>
              <a:rPr lang="en-US" sz="1600" i="1" dirty="0"/>
              <a:t>International Journal of Management &amp; Information Systems (IJMIS)</a:t>
            </a:r>
            <a:r>
              <a:rPr lang="en-US" sz="1600" dirty="0"/>
              <a:t>, </a:t>
            </a:r>
            <a:r>
              <a:rPr lang="en-US" sz="1600" i="1" dirty="0"/>
              <a:t>19</a:t>
            </a:r>
            <a:r>
              <a:rPr lang="en-US" sz="1600" dirty="0"/>
              <a:t>(1), pp.37-42.</a:t>
            </a:r>
          </a:p>
          <a:p>
            <a:endParaRPr lang="en-US" sz="1600" dirty="0"/>
          </a:p>
          <a:p>
            <a:r>
              <a:rPr lang="en-US" sz="1600" dirty="0"/>
              <a:t>Dalai, R.S., Bay singer, M., Brummell, B.J. and Elberton, J.M., 2012. The relative importance of employee engagement, other job attitudes, and trait affect as predictors of job performance. </a:t>
            </a:r>
            <a:r>
              <a:rPr lang="en-US" sz="1600" i="1" dirty="0"/>
              <a:t>Journal of Applied Social Psychology</a:t>
            </a:r>
            <a:r>
              <a:rPr lang="en-US" sz="1600" dirty="0"/>
              <a:t>, </a:t>
            </a:r>
            <a:r>
              <a:rPr lang="en-US" sz="1600" i="1" dirty="0"/>
              <a:t>42</a:t>
            </a:r>
            <a:r>
              <a:rPr lang="en-US" sz="1600" dirty="0"/>
              <a:t>, pp.E295-E325.</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9" ma:contentTypeDescription="Create a new document." ma:contentTypeScope="" ma:versionID="1f9c8be3a3bf19e2a77e269884bba55a">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df41efedde1d50ebc56e45201ed48b6"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_activity"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_activity" ma:index="15" nillable="true" ma:displayName="_activity" ma:hidden="true" ma:internalName="_activity">
      <xsd:simpleType>
        <xsd:restriction base="dms:Note"/>
      </xsd:simpleType>
    </xsd:element>
    <xsd:element name="MediaServiceSearchProperties" ma:index="16"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E1B24D72-2E72-438B-9052-BDFEF47A51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CA2C531-EEA6-4B51-A12E-670B55E7219E}">
  <ds:schemaRefs>
    <ds:schemaRef ds:uri="http://schemas.microsoft.com/sharepoint/v3/contenttype/forms"/>
  </ds:schemaRefs>
</ds:datastoreItem>
</file>

<file path=customXml/itemProps3.xml><?xml version="1.0" encoding="utf-8"?>
<ds:datastoreItem xmlns:ds="http://schemas.openxmlformats.org/officeDocument/2006/customXml" ds:itemID="{B2A3535E-A80C-42E6-863D-B7697C264E2F}">
  <ds:schemaRefs>
    <ds:schemaRef ds:uri="http://schemas.microsoft.com/office/2006/documentManagement/types"/>
    <ds:schemaRef ds:uri="http://www.w3.org/XML/1998/namespace"/>
    <ds:schemaRef ds:uri="http://purl.org/dc/dcmitype/"/>
    <ds:schemaRef ds:uri="http://purl.org/dc/terms/"/>
    <ds:schemaRef ds:uri="http://schemas.openxmlformats.org/package/2006/metadata/core-properties"/>
    <ds:schemaRef ds:uri="http://schemas.microsoft.com/office/infopath/2007/PartnerControls"/>
    <ds:schemaRef ds:uri="http://purl.org/dc/elements/1.1/"/>
    <ds:schemaRef ds:uri="4eb0a523-77d0-454a-93a8-50ca111d3c44"/>
    <ds:schemaRef ds:uri="0e7fbce4-8ae7-4085-8b0a-9efa4c7cae6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Flow</Template>
  <TotalTime>0</TotalTime>
  <Words>938</Words>
  <Application>Microsoft Office PowerPoint</Application>
  <PresentationFormat>On-screen Show (4:3)</PresentationFormat>
  <Paragraphs>70</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Constantia</vt:lpstr>
      <vt:lpstr>Wingdings</vt:lpstr>
      <vt:lpstr>Wingdings 2</vt:lpstr>
      <vt:lpstr>Flow</vt:lpstr>
      <vt:lpstr>Employee Engagement</vt:lpstr>
      <vt:lpstr>Introduction </vt:lpstr>
      <vt:lpstr>Employee Engagement Definition</vt:lpstr>
      <vt:lpstr> Deloitte Employee Engagement Model</vt:lpstr>
      <vt:lpstr>Four key Elements of this Model</vt:lpstr>
      <vt:lpstr>Examples of best practice to Engage Employees in Hotel industry</vt:lpstr>
      <vt:lpstr>Employee Engagement Strategies</vt:lpstr>
      <vt:lpstr>Importance of Employee Engagement</vt:lpstr>
      <vt:lpstr>Consequences of low Employee Engagement</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romana@looogobd.com</dc:creator>
  <cp:lastModifiedBy>Mohammed Bab Al Fazal</cp:lastModifiedBy>
  <cp:revision>29</cp:revision>
  <dcterms:created xsi:type="dcterms:W3CDTF">2022-10-23T05:52:58Z</dcterms:created>
  <dcterms:modified xsi:type="dcterms:W3CDTF">2022-11-30T00:50:46Z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