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Arial Bold Italics" panose="020B0604020202020204" charset="0"/>
      <p:regular r:id="rId15"/>
    </p:embeddedFont>
    <p:embeddedFont>
      <p:font typeface="Calibri" panose="020F0502020204030204" pitchFamily="34" charset="0"/>
      <p:regular r:id="rId16"/>
      <p:bold r:id="rId17"/>
      <p:italic r:id="rId18"/>
      <p:boldItalic r:id="rId19"/>
    </p:embeddedFont>
    <p:embeddedFont>
      <p:font typeface="Canva Sans" panose="020B0604020202020204" charset="0"/>
      <p:regular r:id="rId20"/>
    </p:embeddedFont>
    <p:embeddedFont>
      <p:font typeface="Arial Bold" panose="020B0704020202020204" pitchFamily="34" charset="0"/>
      <p:bold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6966" autoAdjust="0"/>
  </p:normalViewPr>
  <p:slideViewPr>
    <p:cSldViewPr>
      <p:cViewPr varScale="1">
        <p:scale>
          <a:sx n="33" d="100"/>
          <a:sy n="33" d="100"/>
        </p:scale>
        <p:origin x="1536" y="72"/>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AE40E8-46E1-431D-9CCC-19673F6E6FEF}"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16605-902E-4DAA-AB92-9BDFB76D9766}" type="slidenum">
              <a:rPr lang="en-GB" smtClean="0"/>
              <a:t>‹#›</a:t>
            </a:fld>
            <a:endParaRPr lang="en-GB"/>
          </a:p>
        </p:txBody>
      </p:sp>
    </p:spTree>
    <p:extLst>
      <p:ext uri="{BB962C8B-B14F-4D97-AF65-F5344CB8AC3E}">
        <p14:creationId xmlns:p14="http://schemas.microsoft.com/office/powerpoint/2010/main" val="34343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ssets.publishing.service.gov.uk/media/5a7492bae5274a410efd0adb/Lives_of_young_carers_in_England_Omnibus_research_report.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1</a:t>
            </a:fld>
            <a:endParaRPr lang="en-GB"/>
          </a:p>
        </p:txBody>
      </p:sp>
    </p:spTree>
    <p:extLst>
      <p:ext uri="{BB962C8B-B14F-4D97-AF65-F5344CB8AC3E}">
        <p14:creationId xmlns:p14="http://schemas.microsoft.com/office/powerpoint/2010/main" val="2448635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Scenario Overview and Purpose</a:t>
            </a:r>
          </a:p>
          <a:p>
            <a:r>
              <a:rPr lang="en-GB" sz="1200" kern="1200" dirty="0" smtClean="0">
                <a:solidFill>
                  <a:schemeClr val="tx1"/>
                </a:solidFill>
                <a:effectLst/>
                <a:latin typeface="+mn-lt"/>
                <a:ea typeface="+mn-ea"/>
                <a:cs typeface="+mn-cs"/>
              </a:rPr>
              <a:t>Jenny is a 16-year-old teenager who has been taking care of her mother since the death of her father after a period of five years ago. Young carers in the UK tend to offer unpaid care, including emotional support, practical assistance and social contribution to family health needs and such roles are associated with worse mental health outcomes. The longitudinal evidence of Millennium Cohort Study results indicated that adolescent carers are experiencing much more psychological distress and less mental well-being than non-carers, despite controlling for psychosocial risk factors (Nakanishi et al., 2022). It means that the role of young caregivers can have a negative impact on the development and well-being of adolescents.</a:t>
            </a:r>
            <a:endParaRPr lang="en-GB" dirty="0" smtClean="0">
              <a:effectLst/>
            </a:endParaRPr>
          </a:p>
          <a:p>
            <a:r>
              <a:rPr lang="en-GB" sz="1200" kern="1200" dirty="0" smtClean="0">
                <a:solidFill>
                  <a:schemeClr val="tx1"/>
                </a:solidFill>
                <a:effectLst/>
                <a:latin typeface="+mn-lt"/>
                <a:ea typeface="+mn-ea"/>
                <a:cs typeface="+mn-cs"/>
              </a:rPr>
              <a:t>The aim of the presentation is to examine how sustained caregiving has contributed to the psychosocial development of Jenny through Erikson's psychosocial theory and to come up with some of the evidence-based support strategies that can be applied to the UK health and social care practice.</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2</a:t>
            </a:fld>
            <a:endParaRPr lang="en-GB"/>
          </a:p>
        </p:txBody>
      </p:sp>
    </p:spTree>
    <p:extLst>
      <p:ext uri="{BB962C8B-B14F-4D97-AF65-F5344CB8AC3E}">
        <p14:creationId xmlns:p14="http://schemas.microsoft.com/office/powerpoint/2010/main" val="1666916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Erikson’s Psychosocial Theory: Relevant Concepts</a:t>
            </a:r>
          </a:p>
          <a:p>
            <a:r>
              <a:rPr lang="en-GB" sz="1200" kern="1200" dirty="0" smtClean="0">
                <a:solidFill>
                  <a:schemeClr val="tx1"/>
                </a:solidFill>
                <a:effectLst/>
                <a:latin typeface="+mn-lt"/>
                <a:ea typeface="+mn-ea"/>
                <a:cs typeface="+mn-cs"/>
              </a:rPr>
              <a:t>Jenny is 16 and has been the main carer to her mother within the last five years, since the death of her father. A 25-year-long study in the UK has demonstrated that young carers bear enormous responsibilities in caring, including practical household chores and emotional support, and in most cases, less time is spent with their peers and developing socially (Aldridge, 2018). In its omnibus research on young carers, the UK government records the impact that these roles may have on schooling, leisure and psychological wellbeing (GOV.UK, 2017).</a:t>
            </a:r>
            <a:endParaRPr lang="en-GB" dirty="0" smtClean="0">
              <a:effectLst/>
            </a:endParaRPr>
          </a:p>
          <a:p>
            <a:r>
              <a:rPr lang="en-GB" sz="1200" kern="1200" dirty="0" smtClean="0">
                <a:solidFill>
                  <a:schemeClr val="tx1"/>
                </a:solidFill>
                <a:effectLst/>
                <a:latin typeface="+mn-lt"/>
                <a:ea typeface="+mn-ea"/>
                <a:cs typeface="+mn-cs"/>
              </a:rPr>
              <a:t>Young carers are another group of people identified as at high risk of experiencing psychological distress due to the chronic process of emotional caregiving (de </a:t>
            </a:r>
            <a:r>
              <a:rPr lang="en-GB" sz="1200" kern="1200" dirty="0" err="1" smtClean="0">
                <a:solidFill>
                  <a:schemeClr val="tx1"/>
                </a:solidFill>
                <a:effectLst/>
                <a:latin typeface="+mn-lt"/>
                <a:ea typeface="+mn-ea"/>
                <a:cs typeface="+mn-cs"/>
              </a:rPr>
              <a:t>Carvalho</a:t>
            </a:r>
            <a:r>
              <a:rPr lang="en-GB" sz="1200" kern="1200" dirty="0" smtClean="0">
                <a:solidFill>
                  <a:schemeClr val="tx1"/>
                </a:solidFill>
                <a:effectLst/>
                <a:latin typeface="+mn-lt"/>
                <a:ea typeface="+mn-ea"/>
                <a:cs typeface="+mn-cs"/>
              </a:rPr>
              <a:t> et al., 2025). This presentation aims to examine the potential effect of the caregiver role that Jenny played on her psychosocial development using Erikson's psychosocial theory and to find evidence-based support strategies applicable to the health and social care policy and practice in the UK.</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3</a:t>
            </a:fld>
            <a:endParaRPr lang="en-GB"/>
          </a:p>
        </p:txBody>
      </p:sp>
    </p:spTree>
    <p:extLst>
      <p:ext uri="{BB962C8B-B14F-4D97-AF65-F5344CB8AC3E}">
        <p14:creationId xmlns:p14="http://schemas.microsoft.com/office/powerpoint/2010/main" val="209690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Jenny’s Developmental Stage: Identity versus Role Confusion</a:t>
            </a:r>
          </a:p>
          <a:p>
            <a:r>
              <a:rPr lang="en-GB" sz="1200" kern="1200" dirty="0" smtClean="0">
                <a:solidFill>
                  <a:schemeClr val="tx1"/>
                </a:solidFill>
                <a:effectLst/>
                <a:latin typeface="+mn-lt"/>
                <a:ea typeface="+mn-ea"/>
                <a:cs typeface="+mn-cs"/>
              </a:rPr>
              <a:t>In adolescence, identity formation is based on solidification of self and future orientation. The longitudinal UK research of Nakanishi et al. (2022) proves that adolescent carers are more prone than non-carers to psychosocial risk factors, including loneliness, low social support and sleep disturbances, which undermine normal identity exploration and peer interactions. Besides, Ellicott et al. (2024) UK chapter on young carers also emphasises the fact that the roles of a carer may take over in the life of a young person and prevent the latter from exploring other fields of life and personal interests. These restrictions are in line with the idea of Erikson, who argues that adolescents experience a role confusion in which he or she can never experience a sense of coherence within his or her developmental circumstances because of the nature of his or her constraints.</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4</a:t>
            </a:fld>
            <a:endParaRPr lang="en-GB"/>
          </a:p>
        </p:txBody>
      </p:sp>
    </p:spTree>
    <p:extLst>
      <p:ext uri="{BB962C8B-B14F-4D97-AF65-F5344CB8AC3E}">
        <p14:creationId xmlns:p14="http://schemas.microsoft.com/office/powerpoint/2010/main" val="2063936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Impact of Long‑Term Caring on Identity Development</a:t>
            </a:r>
          </a:p>
          <a:p>
            <a:r>
              <a:rPr lang="en-GB" sz="1200" kern="1200" dirty="0" smtClean="0">
                <a:solidFill>
                  <a:schemeClr val="tx1"/>
                </a:solidFill>
                <a:effectLst/>
                <a:latin typeface="+mn-lt"/>
                <a:ea typeface="+mn-ea"/>
                <a:cs typeface="+mn-cs"/>
              </a:rPr>
              <a:t>According to UK-based research, the permanent duties of caregiving might cause so-called role engulfment, as the role of a caregiver dominates over the rest of the developmental areas, such as education, relationships, and leisure (Ellicott et al., 2024). Nakanishi et al. (2022) found that worse mental health outcomes were still observed in the adolescent carers during the COVID 19 pandemic, which further augmented the stressors in them by removing caregiving breaks and reducing social support. Such outcomes as the elevated levels of distress and decreased levels of mental well-being are products of psychosocial strain which, according to Erikson, may deprive a successful transition to identity development, and may lead to future confusion of identity and low self-esteem.</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5</a:t>
            </a:fld>
            <a:endParaRPr lang="en-GB"/>
          </a:p>
        </p:txBody>
      </p:sp>
    </p:spTree>
    <p:extLst>
      <p:ext uri="{BB962C8B-B14F-4D97-AF65-F5344CB8AC3E}">
        <p14:creationId xmlns:p14="http://schemas.microsoft.com/office/powerpoint/2010/main" val="1282296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Nature and Nurture Influences on Jenny’s Development</a:t>
            </a:r>
          </a:p>
          <a:p>
            <a:r>
              <a:rPr lang="en-GB" sz="1200" kern="1200" dirty="0" smtClean="0">
                <a:solidFill>
                  <a:schemeClr val="tx1"/>
                </a:solidFill>
                <a:effectLst/>
                <a:latin typeface="+mn-lt"/>
                <a:ea typeface="+mn-ea"/>
                <a:cs typeface="+mn-cs"/>
              </a:rPr>
              <a:t>The theory by Erikson naturally acknowledges the interaction of the individual's biology as well as the surrounding environment. De </a:t>
            </a:r>
            <a:r>
              <a:rPr lang="en-GB" sz="1200" kern="1200" dirty="0" err="1" smtClean="0">
                <a:solidFill>
                  <a:schemeClr val="tx1"/>
                </a:solidFill>
                <a:effectLst/>
                <a:latin typeface="+mn-lt"/>
                <a:ea typeface="+mn-ea"/>
                <a:cs typeface="+mn-cs"/>
              </a:rPr>
              <a:t>Carvalho</a:t>
            </a:r>
            <a:r>
              <a:rPr lang="en-GB" sz="1200" kern="1200" dirty="0" smtClean="0">
                <a:solidFill>
                  <a:schemeClr val="tx1"/>
                </a:solidFill>
                <a:effectLst/>
                <a:latin typeface="+mn-lt"/>
                <a:ea typeface="+mn-ea"/>
                <a:cs typeface="+mn-cs"/>
              </a:rPr>
              <a:t> et al. (2025) found that not only the internal but also the social environment in which adolescents are raised has an impact on their psychosocial development like school activities and peer networks. Emotional sensitivity makes the young people particularly vulnerable to the environmental stressors, stress related symptoms are likely to occur amongst them, and the executives are yet to achieve full maturity when Jenny is an adolescent. It is mentioned in the report of the UK government that bereavement and caregiving result in a long-term exposure to stress, which is also connected to emotional exhaustion and the disruption of educational progression (GOV.UK, 2017). These nurturing factors interplay with biological vulnerabilities to determine the outcome of psychosocial development during the adolescent stage.</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6</a:t>
            </a:fld>
            <a:endParaRPr lang="en-GB"/>
          </a:p>
        </p:txBody>
      </p:sp>
    </p:spTree>
    <p:extLst>
      <p:ext uri="{BB962C8B-B14F-4D97-AF65-F5344CB8AC3E}">
        <p14:creationId xmlns:p14="http://schemas.microsoft.com/office/powerpoint/2010/main" val="1194468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Critical Evaluation of Erikson’s Theory</a:t>
            </a:r>
          </a:p>
          <a:p>
            <a:r>
              <a:rPr lang="en-GB" sz="1200" kern="1200" dirty="0" smtClean="0">
                <a:solidFill>
                  <a:schemeClr val="tx1"/>
                </a:solidFill>
                <a:effectLst/>
                <a:latin typeface="+mn-lt"/>
                <a:ea typeface="+mn-ea"/>
                <a:cs typeface="+mn-cs"/>
              </a:rPr>
              <a:t>The psychosocial theory developed by Erikson will be useful in clarifying how identity dilemmas can be caused by a break in normative developmental tasks. It assists in clarifying why Jenny needs the caregiving roles, which could conflict with her ability to explore roles, to build autonomy and to establish peer relationships. However, this theory also has its weak aspects: it does not describe the emotional processes in which the care giving behaviours, such as strong attachment bonds, fear of family fragmentation, or internalised responsibility are sustained.</a:t>
            </a:r>
            <a:endParaRPr lang="en-GB" dirty="0" smtClean="0">
              <a:effectLst/>
            </a:endParaRPr>
          </a:p>
          <a:p>
            <a:r>
              <a:rPr lang="en-GB" sz="1200" kern="1200" dirty="0" smtClean="0">
                <a:solidFill>
                  <a:schemeClr val="tx1"/>
                </a:solidFill>
                <a:effectLst/>
                <a:latin typeface="+mn-lt"/>
                <a:ea typeface="+mn-ea"/>
                <a:cs typeface="+mn-cs"/>
              </a:rPr>
              <a:t>The meta-analytic evidence indicates that the relationship between attachment security and emotional regulation, post-traumatic stress, and wider emotional functioning in children and adolescents is significant (Cushing et al., 2024). Such emotional aspects of the caregiving processes are not exhausted in the </a:t>
            </a:r>
            <a:r>
              <a:rPr lang="en-GB" sz="1200" kern="1200" dirty="0" err="1" smtClean="0">
                <a:solidFill>
                  <a:schemeClr val="tx1"/>
                </a:solidFill>
                <a:effectLst/>
                <a:latin typeface="+mn-lt"/>
                <a:ea typeface="+mn-ea"/>
                <a:cs typeface="+mn-cs"/>
              </a:rPr>
              <a:t>Eriksonian</a:t>
            </a:r>
            <a:r>
              <a:rPr lang="en-GB" sz="1200" kern="1200" dirty="0" smtClean="0">
                <a:solidFill>
                  <a:schemeClr val="tx1"/>
                </a:solidFill>
                <a:effectLst/>
                <a:latin typeface="+mn-lt"/>
                <a:ea typeface="+mn-ea"/>
                <a:cs typeface="+mn-cs"/>
              </a:rPr>
              <a:t> stage model, which signifies the necessity of other frameworks to explain the emotional background of the experiences of young carers.</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7</a:t>
            </a:fld>
            <a:endParaRPr lang="en-GB"/>
          </a:p>
        </p:txBody>
      </p:sp>
    </p:spTree>
    <p:extLst>
      <p:ext uri="{BB962C8B-B14F-4D97-AF65-F5344CB8AC3E}">
        <p14:creationId xmlns:p14="http://schemas.microsoft.com/office/powerpoint/2010/main" val="1732736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Attachment Theory as a Complementary Explanation</a:t>
            </a:r>
          </a:p>
          <a:p>
            <a:r>
              <a:rPr lang="en-GB" sz="1200" kern="1200" dirty="0" smtClean="0">
                <a:solidFill>
                  <a:schemeClr val="tx1"/>
                </a:solidFill>
                <a:effectLst/>
                <a:latin typeface="+mn-lt"/>
                <a:ea typeface="+mn-ea"/>
                <a:cs typeface="+mn-cs"/>
              </a:rPr>
              <a:t>According to the attachment theory, as it is presented in the modern literature on social work education, early relational experiences and the continued experience of emotional connection play a central role in the development of behavioural responses and coping strategies (Foster et al., 2025). Cushing and colleagues (2024) argue that insecure attachment styles are also associated with emotional distress in children and adolescents who have gone through persistent stress, corresponding to the emotional outcome of young carers. As teenagers form positive attachment relationships, they can adopt the role of caregivers to preserve relational stability at a personal cost. Thereby, the attachment theory is an appropriate addition to Erikson as it clarifies the reasons why young carers such as Jenny can attach relevance to family needs on the emotional level, which is what is not clearly explained by the developmental framework of Erikson.</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8</a:t>
            </a:fld>
            <a:endParaRPr lang="en-GB"/>
          </a:p>
        </p:txBody>
      </p:sp>
    </p:spTree>
    <p:extLst>
      <p:ext uri="{BB962C8B-B14F-4D97-AF65-F5344CB8AC3E}">
        <p14:creationId xmlns:p14="http://schemas.microsoft.com/office/powerpoint/2010/main" val="1845034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Erikson‑Informed Support Plan</a:t>
            </a:r>
          </a:p>
          <a:p>
            <a:r>
              <a:rPr lang="en-GB" sz="1200" kern="1200" dirty="0" smtClean="0">
                <a:solidFill>
                  <a:schemeClr val="tx1"/>
                </a:solidFill>
                <a:effectLst/>
                <a:latin typeface="+mn-lt"/>
                <a:ea typeface="+mn-ea"/>
                <a:cs typeface="+mn-cs"/>
              </a:rPr>
              <a:t>An Erikson directed support plan of Jenny must decrease role overload and encourage exploring identity. The results of UK studies on young carers show that organised support services, such as respite care, support groups, and specific educational support, can serve to alleviate psychosocial stress and create possibilities to develop as an individual (Janes et al., 2022). Caregiving support that supports peer interaction and skill-building can empower adolescents to seek other roles other than caregiving, thus enabling them to move towards a coherent identity. To remain emotionally stable, psychosocial resilience can be reinforced with the help of professional support on a regular basis, provided by counsellors of youth services.</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9</a:t>
            </a:fld>
            <a:endParaRPr lang="en-GB"/>
          </a:p>
        </p:txBody>
      </p:sp>
    </p:spTree>
    <p:extLst>
      <p:ext uri="{BB962C8B-B14F-4D97-AF65-F5344CB8AC3E}">
        <p14:creationId xmlns:p14="http://schemas.microsoft.com/office/powerpoint/2010/main" val="40780327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Implications for UK Health and Social Care Practice</a:t>
            </a:r>
          </a:p>
          <a:p>
            <a:r>
              <a:rPr lang="en-GB" sz="1200" kern="1200" dirty="0" smtClean="0">
                <a:solidFill>
                  <a:schemeClr val="tx1"/>
                </a:solidFill>
                <a:effectLst/>
                <a:latin typeface="+mn-lt"/>
                <a:ea typeface="+mn-ea"/>
                <a:cs typeface="+mn-cs"/>
              </a:rPr>
              <a:t>It is necessary to identify young carers at an early stage to prevent the negative developmental consequences. Janes et al. (2022) note that, to support both educational and emotional needs, multi-agency collaboration (schools, health services, and social care) should be stressed as a way of offering a comprehensive support framework. The interventions must be able to strike a balance between preservation and the autonomy that respects without destroying the relationships between families. Mental health support, social service, and educational accommodation policies can be used to establish conditions that can support wellbeing and identity development amongst adolescent carers.</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10</a:t>
            </a:fld>
            <a:endParaRPr lang="en-GB"/>
          </a:p>
        </p:txBody>
      </p:sp>
    </p:spTree>
    <p:extLst>
      <p:ext uri="{BB962C8B-B14F-4D97-AF65-F5344CB8AC3E}">
        <p14:creationId xmlns:p14="http://schemas.microsoft.com/office/powerpoint/2010/main" val="2037425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Conclusion</a:t>
            </a:r>
          </a:p>
          <a:p>
            <a:r>
              <a:rPr lang="en-GB" sz="1200" kern="1200" dirty="0" smtClean="0">
                <a:solidFill>
                  <a:schemeClr val="tx1"/>
                </a:solidFill>
                <a:effectLst/>
                <a:latin typeface="+mn-lt"/>
                <a:ea typeface="+mn-ea"/>
                <a:cs typeface="+mn-cs"/>
              </a:rPr>
              <a:t>The psychosocial theory developed by Erikson can be successfully used to explain the developmental risks to the youth carers, such as Jenny, especially regarding identity formation and emotional wellbeing. Evidence from longitudinal cohort studies and social research conducted in the United Kingdom has shown that adolescent caregiving is linked to worse mental health outcomes and high psychosocial risk. Additional knowledge based on the attachment theory highlights the emotional basis of the behaviour of caregiving. The evidence-based interventions that are developmentally informed are necessary to assist Jenny in her psychosocial well-being and help her develop a healthy identity.</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11</a:t>
            </a:fld>
            <a:endParaRPr lang="en-GB"/>
          </a:p>
        </p:txBody>
      </p:sp>
    </p:spTree>
    <p:extLst>
      <p:ext uri="{BB962C8B-B14F-4D97-AF65-F5344CB8AC3E}">
        <p14:creationId xmlns:p14="http://schemas.microsoft.com/office/powerpoint/2010/main" val="1366299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GOV.UK. 2017. The lives of young carers in England. Available at: </a:t>
            </a:r>
            <a:r>
              <a:rPr lang="en-GB" sz="1200" u="sng" kern="1200" dirty="0" smtClean="0">
                <a:solidFill>
                  <a:schemeClr val="tx1"/>
                </a:solidFill>
                <a:effectLst/>
                <a:latin typeface="+mn-lt"/>
                <a:ea typeface="+mn-ea"/>
                <a:cs typeface="+mn-cs"/>
                <a:hlinkClick r:id="rId3"/>
              </a:rPr>
              <a:t>https://assets.publishing.service.gov.uk/media/5a7492bae5274a410efd0adb/Lives_of_young_carers_in_England_Omnibus_research_report.pdf</a:t>
            </a:r>
            <a:endParaRPr lang="en-GB" dirty="0" smtClean="0">
              <a:effectLst/>
            </a:endParaRPr>
          </a:p>
          <a:p>
            <a:r>
              <a:rPr lang="en-GB" sz="1200" kern="1200" dirty="0" smtClean="0">
                <a:solidFill>
                  <a:schemeClr val="tx1"/>
                </a:solidFill>
                <a:effectLst/>
                <a:latin typeface="+mn-lt"/>
                <a:ea typeface="+mn-ea"/>
                <a:cs typeface="+mn-cs"/>
              </a:rPr>
              <a:t>Nakanishi, M., Richards, M., </a:t>
            </a:r>
            <a:r>
              <a:rPr lang="en-GB" sz="1200" kern="1200" dirty="0" err="1" smtClean="0">
                <a:solidFill>
                  <a:schemeClr val="tx1"/>
                </a:solidFill>
                <a:effectLst/>
                <a:latin typeface="+mn-lt"/>
                <a:ea typeface="+mn-ea"/>
                <a:cs typeface="+mn-cs"/>
              </a:rPr>
              <a:t>Stanyon</a:t>
            </a:r>
            <a:r>
              <a:rPr lang="en-GB" sz="1200" kern="1200" dirty="0" smtClean="0">
                <a:solidFill>
                  <a:schemeClr val="tx1"/>
                </a:solidFill>
                <a:effectLst/>
                <a:latin typeface="+mn-lt"/>
                <a:ea typeface="+mn-ea"/>
                <a:cs typeface="+mn-cs"/>
              </a:rPr>
              <a:t>, D., Yamasaki, S., Endo, K., Sakai, M., Yoshii, H. and Nishida, A., 2022. Adolescent carers' psychological symptoms and mental well-being during the COVID-19 pandemic: Longitudinal study using data from the UK Millennium Cohort Study. </a:t>
            </a:r>
            <a:r>
              <a:rPr lang="en-GB" i="1" dirty="0" smtClean="0">
                <a:effectLst/>
              </a:rPr>
              <a:t>Journal of Adolescent Health</a:t>
            </a:r>
            <a:r>
              <a:rPr lang="en-GB" dirty="0" smtClean="0">
                <a:effectLst/>
              </a:rPr>
              <a:t>, </a:t>
            </a:r>
            <a:r>
              <a:rPr lang="en-GB" i="1" dirty="0" smtClean="0">
                <a:effectLst/>
              </a:rPr>
              <a:t>70</a:t>
            </a:r>
            <a:r>
              <a:rPr lang="en-GB" dirty="0" smtClean="0">
                <a:effectLst/>
              </a:rPr>
              <a:t>(6), pp.877-884.</a:t>
            </a: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12</a:t>
            </a:fld>
            <a:endParaRPr lang="en-GB"/>
          </a:p>
        </p:txBody>
      </p:sp>
    </p:spTree>
    <p:extLst>
      <p:ext uri="{BB962C8B-B14F-4D97-AF65-F5344CB8AC3E}">
        <p14:creationId xmlns:p14="http://schemas.microsoft.com/office/powerpoint/2010/main" val="39891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7.svg"/><Relationship Id="rId10" Type="http://schemas.openxmlformats.org/officeDocument/2006/relationships/image" Target="../media/image4.svg"/><Relationship Id="rId4" Type="http://schemas.openxmlformats.org/officeDocument/2006/relationships/image" Target="../media/image4.png"/><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4.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10.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0E7E1"/>
        </a:solidFill>
        <a:effectLst/>
      </p:bgPr>
    </p:bg>
    <p:spTree>
      <p:nvGrpSpPr>
        <p:cNvPr id="1" name=""/>
        <p:cNvGrpSpPr/>
        <p:nvPr/>
      </p:nvGrpSpPr>
      <p:grpSpPr>
        <a:xfrm>
          <a:off x="0" y="0"/>
          <a:ext cx="0" cy="0"/>
          <a:chOff x="0" y="0"/>
          <a:chExt cx="0" cy="0"/>
        </a:xfrm>
      </p:grpSpPr>
      <p:grpSp>
        <p:nvGrpSpPr>
          <p:cNvPr id="2" name="Group 2"/>
          <p:cNvGrpSpPr/>
          <p:nvPr/>
        </p:nvGrpSpPr>
        <p:grpSpPr>
          <a:xfrm>
            <a:off x="9998461" y="504516"/>
            <a:ext cx="7773492" cy="9277967"/>
            <a:chOff x="0" y="0"/>
            <a:chExt cx="681000" cy="812800"/>
          </a:xfrm>
        </p:grpSpPr>
        <p:sp>
          <p:nvSpPr>
            <p:cNvPr id="3" name="Freeform 3"/>
            <p:cNvSpPr/>
            <p:nvPr/>
          </p:nvSpPr>
          <p:spPr>
            <a:xfrm>
              <a:off x="0" y="0"/>
              <a:ext cx="681000" cy="812800"/>
            </a:xfrm>
            <a:custGeom>
              <a:avLst/>
              <a:gdLst/>
              <a:ahLst/>
              <a:cxnLst/>
              <a:rect l="l" t="t" r="r" b="b"/>
              <a:pathLst>
                <a:path w="681000" h="812800">
                  <a:moveTo>
                    <a:pt x="0" y="0"/>
                  </a:moveTo>
                  <a:lnTo>
                    <a:pt x="681000" y="0"/>
                  </a:lnTo>
                  <a:lnTo>
                    <a:pt x="681000" y="812800"/>
                  </a:lnTo>
                  <a:lnTo>
                    <a:pt x="0" y="812800"/>
                  </a:lnTo>
                  <a:close/>
                </a:path>
              </a:pathLst>
            </a:custGeom>
            <a:solidFill>
              <a:srgbClr val="FBF6F1"/>
            </a:solidFill>
          </p:spPr>
        </p:sp>
        <p:sp>
          <p:nvSpPr>
            <p:cNvPr id="4" name="TextBox 4"/>
            <p:cNvSpPr txBox="1"/>
            <p:nvPr/>
          </p:nvSpPr>
          <p:spPr>
            <a:xfrm>
              <a:off x="0" y="-38100"/>
              <a:ext cx="681000" cy="85090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638111" y="2302290"/>
            <a:ext cx="6494193" cy="5682419"/>
          </a:xfrm>
          <a:custGeom>
            <a:avLst/>
            <a:gdLst/>
            <a:ahLst/>
            <a:cxnLst/>
            <a:rect l="l" t="t" r="r" b="b"/>
            <a:pathLst>
              <a:path w="6494193" h="5682419">
                <a:moveTo>
                  <a:pt x="0" y="0"/>
                </a:moveTo>
                <a:lnTo>
                  <a:pt x="6494193" y="0"/>
                </a:lnTo>
                <a:lnTo>
                  <a:pt x="6494193" y="5682420"/>
                </a:lnTo>
                <a:lnTo>
                  <a:pt x="0" y="568242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6" name="Freeform 6"/>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7" name="TextBox 7"/>
          <p:cNvSpPr txBox="1"/>
          <p:nvPr/>
        </p:nvSpPr>
        <p:spPr>
          <a:xfrm>
            <a:off x="1368929" y="523566"/>
            <a:ext cx="8289304" cy="859210"/>
          </a:xfrm>
          <a:prstGeom prst="rect">
            <a:avLst/>
          </a:prstGeom>
        </p:spPr>
        <p:txBody>
          <a:bodyPr lIns="0" tIns="0" rIns="0" bIns="0" rtlCol="0" anchor="t">
            <a:spAutoFit/>
          </a:bodyPr>
          <a:lstStyle/>
          <a:p>
            <a:pPr marL="0" lvl="0" indent="0" algn="l">
              <a:lnSpc>
                <a:spcPts val="6720"/>
              </a:lnSpc>
            </a:pPr>
            <a:endParaRPr lang="en-US" sz="6000" b="1" spc="-384" dirty="0">
              <a:solidFill>
                <a:srgbClr val="28407E"/>
              </a:solidFill>
              <a:latin typeface="Arial Bold"/>
              <a:ea typeface="Arial Bold"/>
              <a:cs typeface="Arial Bold"/>
              <a:sym typeface="Arial Bold"/>
            </a:endParaRPr>
          </a:p>
        </p:txBody>
      </p:sp>
      <p:sp>
        <p:nvSpPr>
          <p:cNvPr id="8" name="TextBox 8"/>
          <p:cNvSpPr txBox="1"/>
          <p:nvPr/>
        </p:nvSpPr>
        <p:spPr>
          <a:xfrm>
            <a:off x="734027" y="2681286"/>
            <a:ext cx="7886700" cy="6114174"/>
          </a:xfrm>
          <a:prstGeom prst="rect">
            <a:avLst/>
          </a:prstGeom>
        </p:spPr>
        <p:txBody>
          <a:bodyPr wrap="square" lIns="0" tIns="0" rIns="0" bIns="0" rtlCol="0" anchor="t">
            <a:spAutoFit/>
          </a:bodyPr>
          <a:lstStyle/>
          <a:p>
            <a:pPr algn="ctr">
              <a:lnSpc>
                <a:spcPts val="4759"/>
              </a:lnSpc>
            </a:pPr>
            <a:r>
              <a:rPr lang="en-US" sz="3400" dirty="0" smtClean="0">
                <a:solidFill>
                  <a:srgbClr val="28407E"/>
                </a:solidFill>
                <a:latin typeface="Canva Sans" panose="020B0604020202020204" charset="0"/>
                <a:ea typeface="Canva Sans"/>
                <a:cs typeface="Canva Sans"/>
                <a:sym typeface="Canva Sans"/>
              </a:rPr>
              <a:t>Name: []</a:t>
            </a:r>
          </a:p>
          <a:p>
            <a:pPr algn="ctr">
              <a:lnSpc>
                <a:spcPts val="4759"/>
              </a:lnSpc>
            </a:pPr>
            <a:r>
              <a:rPr lang="en-US" sz="3400" dirty="0" smtClean="0">
                <a:solidFill>
                  <a:srgbClr val="28407E"/>
                </a:solidFill>
                <a:latin typeface="Canva Sans" panose="020B0604020202020204" charset="0"/>
                <a:ea typeface="Canva Sans"/>
                <a:cs typeface="Canva Sans"/>
                <a:sym typeface="Canva Sans"/>
              </a:rPr>
              <a:t>Student Number: []</a:t>
            </a:r>
          </a:p>
          <a:p>
            <a:pPr algn="ctr">
              <a:lnSpc>
                <a:spcPts val="4759"/>
              </a:lnSpc>
            </a:pPr>
            <a:r>
              <a:rPr lang="en-US" sz="3400" dirty="0" smtClean="0">
                <a:solidFill>
                  <a:srgbClr val="28407E"/>
                </a:solidFill>
                <a:latin typeface="Canva Sans" panose="020B0604020202020204" charset="0"/>
                <a:ea typeface="Canva Sans"/>
                <a:cs typeface="Canva Sans"/>
                <a:sym typeface="Canva Sans"/>
              </a:rPr>
              <a:t>The module code: [</a:t>
            </a:r>
            <a:r>
              <a:rPr lang="en-US" sz="3400" b="1" dirty="0">
                <a:latin typeface="Canva Sans" panose="020B0604020202020204" charset="0"/>
              </a:rPr>
              <a:t>LCHS4010</a:t>
            </a:r>
            <a:r>
              <a:rPr lang="en-US" sz="3400" dirty="0" smtClean="0">
                <a:solidFill>
                  <a:srgbClr val="28407E"/>
                </a:solidFill>
                <a:latin typeface="Canva Sans" panose="020B0604020202020204" charset="0"/>
                <a:ea typeface="Canva Sans"/>
                <a:cs typeface="Canva Sans"/>
                <a:sym typeface="Canva Sans"/>
              </a:rPr>
              <a:t>]</a:t>
            </a:r>
          </a:p>
          <a:p>
            <a:pPr algn="ctr">
              <a:lnSpc>
                <a:spcPts val="4759"/>
              </a:lnSpc>
            </a:pPr>
            <a:r>
              <a:rPr lang="en-US" sz="3400" dirty="0" smtClean="0">
                <a:solidFill>
                  <a:srgbClr val="28407E"/>
                </a:solidFill>
                <a:latin typeface="Canva Sans" panose="020B0604020202020204" charset="0"/>
                <a:ea typeface="Canva Sans"/>
                <a:cs typeface="Canva Sans"/>
                <a:sym typeface="Canva Sans"/>
              </a:rPr>
              <a:t>Title: [</a:t>
            </a:r>
            <a:r>
              <a:rPr lang="en-US" sz="3400" spc="-384" dirty="0">
                <a:solidFill>
                  <a:srgbClr val="28407E"/>
                </a:solidFill>
                <a:latin typeface="Canva Sans" panose="020B0604020202020204" charset="0"/>
                <a:ea typeface="Arial Bold"/>
                <a:cs typeface="Arial Bold"/>
                <a:sym typeface="Arial Bold"/>
              </a:rPr>
              <a:t>Applying </a:t>
            </a:r>
            <a:r>
              <a:rPr lang="en-US" sz="3400" spc="-384" dirty="0" smtClean="0">
                <a:solidFill>
                  <a:srgbClr val="28407E"/>
                </a:solidFill>
                <a:latin typeface="Canva Sans" panose="020B0604020202020204" charset="0"/>
                <a:ea typeface="Arial Bold"/>
                <a:cs typeface="Arial Bold"/>
                <a:sym typeface="Arial Bold"/>
              </a:rPr>
              <a:t> Erikson’s  Psychosocial  Theory to  </a:t>
            </a:r>
            <a:r>
              <a:rPr lang="en-US" sz="3400" spc="-384" dirty="0">
                <a:solidFill>
                  <a:srgbClr val="28407E"/>
                </a:solidFill>
                <a:latin typeface="Canva Sans" panose="020B0604020202020204" charset="0"/>
                <a:ea typeface="Arial Bold"/>
                <a:cs typeface="Arial Bold"/>
                <a:sym typeface="Arial Bold"/>
              </a:rPr>
              <a:t>Understand </a:t>
            </a:r>
            <a:r>
              <a:rPr lang="en-US" sz="3400" spc="-384" dirty="0" smtClean="0">
                <a:solidFill>
                  <a:srgbClr val="28407E"/>
                </a:solidFill>
                <a:latin typeface="Canva Sans" panose="020B0604020202020204" charset="0"/>
                <a:ea typeface="Arial Bold"/>
                <a:cs typeface="Arial Bold"/>
                <a:sym typeface="Arial Bold"/>
              </a:rPr>
              <a:t> and  Support  a Y </a:t>
            </a:r>
            <a:r>
              <a:rPr lang="en-US" sz="3400" spc="-384" dirty="0" err="1" smtClean="0">
                <a:solidFill>
                  <a:srgbClr val="28407E"/>
                </a:solidFill>
                <a:latin typeface="Canva Sans" panose="020B0604020202020204" charset="0"/>
                <a:ea typeface="Arial Bold"/>
                <a:cs typeface="Arial Bold"/>
                <a:sym typeface="Arial Bold"/>
              </a:rPr>
              <a:t>oung</a:t>
            </a:r>
            <a:r>
              <a:rPr lang="en-US" sz="3400" spc="-384" dirty="0" smtClean="0">
                <a:solidFill>
                  <a:srgbClr val="28407E"/>
                </a:solidFill>
                <a:latin typeface="Canva Sans" panose="020B0604020202020204" charset="0"/>
                <a:ea typeface="Arial Bold"/>
                <a:cs typeface="Arial Bold"/>
                <a:sym typeface="Arial Bold"/>
              </a:rPr>
              <a:t>  </a:t>
            </a:r>
            <a:r>
              <a:rPr lang="en-US" sz="3400" spc="-384" dirty="0" err="1" smtClean="0">
                <a:solidFill>
                  <a:srgbClr val="28407E"/>
                </a:solidFill>
                <a:latin typeface="Canva Sans" panose="020B0604020202020204" charset="0"/>
                <a:ea typeface="Arial Bold"/>
                <a:cs typeface="Arial Bold"/>
                <a:sym typeface="Arial Bold"/>
              </a:rPr>
              <a:t>Carer</a:t>
            </a:r>
            <a:r>
              <a:rPr lang="en-US" sz="3400" spc="-384" dirty="0" smtClean="0">
                <a:solidFill>
                  <a:srgbClr val="28407E"/>
                </a:solidFill>
                <a:latin typeface="Canva Sans" panose="020B0604020202020204" charset="0"/>
                <a:ea typeface="Arial Bold"/>
                <a:cs typeface="Arial Bold"/>
                <a:sym typeface="Arial Bold"/>
              </a:rPr>
              <a:t>  in </a:t>
            </a:r>
            <a:r>
              <a:rPr lang="en-US" sz="3400" spc="-384" dirty="0">
                <a:solidFill>
                  <a:srgbClr val="28407E"/>
                </a:solidFill>
                <a:latin typeface="Canva Sans" panose="020B0604020202020204" charset="0"/>
                <a:ea typeface="Arial Bold"/>
                <a:cs typeface="Arial Bold"/>
                <a:sym typeface="Arial Bold"/>
              </a:rPr>
              <a:t>the </a:t>
            </a:r>
            <a:r>
              <a:rPr lang="en-US" sz="3400" spc="-384" dirty="0" smtClean="0">
                <a:solidFill>
                  <a:srgbClr val="28407E"/>
                </a:solidFill>
                <a:latin typeface="Canva Sans" panose="020B0604020202020204" charset="0"/>
                <a:ea typeface="Arial Bold"/>
                <a:cs typeface="Arial Bold"/>
                <a:sym typeface="Arial Bold"/>
              </a:rPr>
              <a:t> UK</a:t>
            </a:r>
            <a:r>
              <a:rPr lang="en-US" sz="3400" spc="-384" dirty="0">
                <a:solidFill>
                  <a:srgbClr val="28407E"/>
                </a:solidFill>
                <a:latin typeface="Canva Sans" panose="020B0604020202020204" charset="0"/>
                <a:ea typeface="Arial Bold"/>
                <a:cs typeface="Arial Bold"/>
                <a:sym typeface="Arial Bold"/>
              </a:rPr>
              <a:t>: </a:t>
            </a:r>
            <a:r>
              <a:rPr lang="en-US" sz="3400" spc="-384" dirty="0" smtClean="0">
                <a:solidFill>
                  <a:srgbClr val="28407E"/>
                </a:solidFill>
                <a:latin typeface="Canva Sans" panose="020B0604020202020204" charset="0"/>
                <a:ea typeface="Arial Bold"/>
                <a:cs typeface="Arial Bold"/>
                <a:sym typeface="Arial Bold"/>
              </a:rPr>
              <a:t>A  </a:t>
            </a:r>
            <a:r>
              <a:rPr lang="en-US" sz="3400" spc="-384" dirty="0">
                <a:solidFill>
                  <a:srgbClr val="28407E"/>
                </a:solidFill>
                <a:latin typeface="Canva Sans" panose="020B0604020202020204" charset="0"/>
                <a:ea typeface="Arial Bold"/>
                <a:cs typeface="Arial Bold"/>
                <a:sym typeface="Arial Bold"/>
              </a:rPr>
              <a:t>Case </a:t>
            </a:r>
            <a:r>
              <a:rPr lang="en-US" sz="3400" spc="-384" dirty="0" smtClean="0">
                <a:solidFill>
                  <a:srgbClr val="28407E"/>
                </a:solidFill>
                <a:latin typeface="Canva Sans" panose="020B0604020202020204" charset="0"/>
                <a:ea typeface="Arial Bold"/>
                <a:cs typeface="Arial Bold"/>
                <a:sym typeface="Arial Bold"/>
              </a:rPr>
              <a:t> Study  of  Jenny ( Age </a:t>
            </a:r>
            <a:r>
              <a:rPr lang="en-US" sz="3400" spc="-384" dirty="0">
                <a:solidFill>
                  <a:srgbClr val="28407E"/>
                </a:solidFill>
                <a:latin typeface="Canva Sans" panose="020B0604020202020204" charset="0"/>
                <a:ea typeface="Arial Bold"/>
                <a:cs typeface="Arial Bold"/>
                <a:sym typeface="Arial Bold"/>
              </a:rPr>
              <a:t>16</a:t>
            </a:r>
            <a:r>
              <a:rPr lang="en-US" sz="3400" spc="-384" dirty="0" smtClean="0">
                <a:solidFill>
                  <a:srgbClr val="28407E"/>
                </a:solidFill>
                <a:latin typeface="Canva Sans" panose="020B0604020202020204" charset="0"/>
                <a:ea typeface="Arial Bold"/>
                <a:cs typeface="Arial Bold"/>
                <a:sym typeface="Arial Bold"/>
              </a:rPr>
              <a:t>)</a:t>
            </a:r>
            <a:r>
              <a:rPr lang="en-US" sz="3400" dirty="0" smtClean="0">
                <a:solidFill>
                  <a:srgbClr val="28407E"/>
                </a:solidFill>
                <a:latin typeface="Canva Sans" panose="020B0604020202020204" charset="0"/>
                <a:ea typeface="Canva Sans"/>
                <a:cs typeface="Canva Sans"/>
                <a:sym typeface="Canva Sans"/>
              </a:rPr>
              <a:t>]</a:t>
            </a:r>
          </a:p>
          <a:p>
            <a:pPr algn="ctr">
              <a:lnSpc>
                <a:spcPts val="4759"/>
              </a:lnSpc>
            </a:pPr>
            <a:r>
              <a:rPr lang="en-US" sz="3400" dirty="0" smtClean="0">
                <a:solidFill>
                  <a:srgbClr val="28407E"/>
                </a:solidFill>
                <a:latin typeface="Canva Sans" panose="020B0604020202020204" charset="0"/>
                <a:ea typeface="Canva Sans"/>
                <a:cs typeface="Canva Sans"/>
                <a:sym typeface="Canva Sans"/>
              </a:rPr>
              <a:t>Lecturer’s Name: []</a:t>
            </a:r>
          </a:p>
          <a:p>
            <a:pPr algn="ctr">
              <a:lnSpc>
                <a:spcPts val="4759"/>
              </a:lnSpc>
            </a:pPr>
            <a:r>
              <a:rPr lang="en-US" sz="3400" dirty="0" smtClean="0">
                <a:solidFill>
                  <a:srgbClr val="28407E"/>
                </a:solidFill>
                <a:latin typeface="Canva Sans" panose="020B0604020202020204" charset="0"/>
                <a:ea typeface="Canva Sans"/>
                <a:cs typeface="Canva Sans"/>
                <a:sym typeface="Canva Sans"/>
              </a:rPr>
              <a:t>Assignment Title: [</a:t>
            </a:r>
            <a:r>
              <a:rPr lang="en-US" sz="3400" b="1" dirty="0">
                <a:latin typeface="Canva Sans" panose="020B0604020202020204" charset="0"/>
              </a:rPr>
              <a:t>Individual Presentation</a:t>
            </a:r>
            <a:r>
              <a:rPr lang="en-US" sz="3400" dirty="0" smtClean="0">
                <a:solidFill>
                  <a:srgbClr val="28407E"/>
                </a:solidFill>
                <a:latin typeface="Canva Sans" panose="020B0604020202020204" charset="0"/>
                <a:ea typeface="Canva Sans"/>
                <a:cs typeface="Canva Sans"/>
                <a:sym typeface="Canva Sans"/>
              </a:rPr>
              <a:t>]</a:t>
            </a:r>
          </a:p>
          <a:p>
            <a:pPr algn="ctr">
              <a:lnSpc>
                <a:spcPts val="4759"/>
              </a:lnSpc>
            </a:pPr>
            <a:endParaRPr lang="en-US" sz="3400" dirty="0">
              <a:solidFill>
                <a:srgbClr val="28407E"/>
              </a:solidFill>
              <a:latin typeface="Canva Sans" panose="020B0604020202020204" charset="0"/>
              <a:ea typeface="Canva Sans"/>
              <a:cs typeface="Canva Sans"/>
              <a:sym typeface="Canva Sans"/>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17259300" y="1028700"/>
            <a:ext cx="531495" cy="8229600"/>
          </a:xfrm>
          <a:custGeom>
            <a:avLst/>
            <a:gdLst/>
            <a:ahLst/>
            <a:cxnLst/>
            <a:rect l="l" t="t" r="r" b="b"/>
            <a:pathLst>
              <a:path w="531495" h="8229600">
                <a:moveTo>
                  <a:pt x="0" y="0"/>
                </a:moveTo>
                <a:lnTo>
                  <a:pt x="531495" y="0"/>
                </a:lnTo>
                <a:lnTo>
                  <a:pt x="531495" y="8229600"/>
                </a:lnTo>
                <a:lnTo>
                  <a:pt x="0" y="8229600"/>
                </a:lnTo>
                <a:lnTo>
                  <a:pt x="0" y="0"/>
                </a:lnTo>
                <a:close/>
              </a:path>
            </a:pathLst>
          </a:custGeom>
          <a:blipFill>
            <a:blip r:embed="rId3"/>
            <a:stretch>
              <a:fillRect/>
            </a:stretch>
          </a:blipFill>
        </p:spPr>
      </p:sp>
      <p:sp>
        <p:nvSpPr>
          <p:cNvPr id="3" name="Freeform 3"/>
          <p:cNvSpPr/>
          <p:nvPr/>
        </p:nvSpPr>
        <p:spPr>
          <a:xfrm>
            <a:off x="7428226" y="5772456"/>
            <a:ext cx="4189563" cy="4307028"/>
          </a:xfrm>
          <a:custGeom>
            <a:avLst/>
            <a:gdLst/>
            <a:ahLst/>
            <a:cxnLst/>
            <a:rect l="l" t="t" r="r" b="b"/>
            <a:pathLst>
              <a:path w="4189563" h="4307028">
                <a:moveTo>
                  <a:pt x="0" y="0"/>
                </a:moveTo>
                <a:lnTo>
                  <a:pt x="4189563" y="0"/>
                </a:lnTo>
                <a:lnTo>
                  <a:pt x="4189563" y="4307027"/>
                </a:lnTo>
                <a:lnTo>
                  <a:pt x="0" y="4307027"/>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4" name="Freeform 4"/>
          <p:cNvSpPr/>
          <p:nvPr/>
        </p:nvSpPr>
        <p:spPr>
          <a:xfrm>
            <a:off x="1209956" y="4624281"/>
            <a:ext cx="1860564" cy="5296980"/>
          </a:xfrm>
          <a:custGeom>
            <a:avLst/>
            <a:gdLst/>
            <a:ahLst/>
            <a:cxnLst/>
            <a:rect l="l" t="t" r="r" b="b"/>
            <a:pathLst>
              <a:path w="1860564" h="5296980">
                <a:moveTo>
                  <a:pt x="0" y="0"/>
                </a:moveTo>
                <a:lnTo>
                  <a:pt x="1860564" y="0"/>
                </a:lnTo>
                <a:lnTo>
                  <a:pt x="1860564" y="5296980"/>
                </a:lnTo>
                <a:lnTo>
                  <a:pt x="0" y="5296980"/>
                </a:lnTo>
                <a:lnTo>
                  <a:pt x="0" y="0"/>
                </a:lnTo>
                <a:close/>
              </a:path>
            </a:pathLst>
          </a:custGeom>
          <a:blipFill>
            <a:blip r:embed="rId6"/>
            <a:stretch>
              <a:fillRect/>
            </a:stretch>
          </a:blipFill>
        </p:spPr>
      </p:sp>
      <p:sp>
        <p:nvSpPr>
          <p:cNvPr id="5" name="Freeform 5"/>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6" name="TextBox 6"/>
          <p:cNvSpPr txBox="1"/>
          <p:nvPr/>
        </p:nvSpPr>
        <p:spPr>
          <a:xfrm>
            <a:off x="4283919" y="1121403"/>
            <a:ext cx="9005491" cy="1701800"/>
          </a:xfrm>
          <a:prstGeom prst="rect">
            <a:avLst/>
          </a:prstGeom>
        </p:spPr>
        <p:txBody>
          <a:bodyPr lIns="0" tIns="0" rIns="0" bIns="0" rtlCol="0" anchor="t">
            <a:spAutoFit/>
          </a:bodyPr>
          <a:lstStyle/>
          <a:p>
            <a:pPr algn="ctr">
              <a:lnSpc>
                <a:spcPts val="6700"/>
              </a:lnSpc>
            </a:pPr>
            <a:r>
              <a:rPr lang="en-US" sz="5000" b="1" i="1" spc="-190">
                <a:solidFill>
                  <a:srgbClr val="28407E"/>
                </a:solidFill>
                <a:latin typeface="Arial Bold Italics"/>
                <a:ea typeface="Arial Bold Italics"/>
                <a:cs typeface="Arial Bold Italics"/>
                <a:sym typeface="Arial Bold Italics"/>
              </a:rPr>
              <a:t>Scenario Overview and Purpose</a:t>
            </a:r>
          </a:p>
          <a:p>
            <a:pPr algn="ctr">
              <a:lnSpc>
                <a:spcPts val="6700"/>
              </a:lnSpc>
              <a:spcBef>
                <a:spcPct val="0"/>
              </a:spcBef>
            </a:pPr>
            <a:endParaRPr lang="en-US" sz="5000" b="1" i="1" spc="-190">
              <a:solidFill>
                <a:srgbClr val="28407E"/>
              </a:solidFill>
              <a:latin typeface="Arial Bold Italics"/>
              <a:ea typeface="Arial Bold Italics"/>
              <a:cs typeface="Arial Bold Italics"/>
              <a:sym typeface="Arial Bold Italics"/>
            </a:endParaRPr>
          </a:p>
        </p:txBody>
      </p:sp>
      <p:sp>
        <p:nvSpPr>
          <p:cNvPr id="7" name="TextBox 7"/>
          <p:cNvSpPr txBox="1"/>
          <p:nvPr/>
        </p:nvSpPr>
        <p:spPr>
          <a:xfrm>
            <a:off x="4283919" y="2350708"/>
            <a:ext cx="9970886" cy="3817366"/>
          </a:xfrm>
          <a:prstGeom prst="rect">
            <a:avLst/>
          </a:prstGeom>
        </p:spPr>
        <p:txBody>
          <a:bodyPr lIns="0" tIns="0" rIns="0" bIns="0" rtlCol="0" anchor="t">
            <a:spAutoFit/>
          </a:bodyPr>
          <a:lstStyle/>
          <a:p>
            <a:pPr marL="604519" lvl="1" indent="-302260" algn="l">
              <a:lnSpc>
                <a:spcPts val="3751"/>
              </a:lnSpc>
              <a:buFont typeface="Arial"/>
              <a:buChar char="•"/>
            </a:pPr>
            <a:r>
              <a:rPr lang="en-US" sz="2799" spc="-106">
                <a:solidFill>
                  <a:srgbClr val="000000"/>
                </a:solidFill>
                <a:latin typeface="Arial"/>
                <a:ea typeface="Arial"/>
                <a:cs typeface="Arial"/>
                <a:sym typeface="Arial"/>
              </a:rPr>
              <a:t>Jenny, 16, has been caring for her mother for about five years.</a:t>
            </a:r>
          </a:p>
          <a:p>
            <a:pPr marL="604519" lvl="1" indent="-302260" algn="l">
              <a:lnSpc>
                <a:spcPts val="3751"/>
              </a:lnSpc>
              <a:buFont typeface="Arial"/>
              <a:buChar char="•"/>
            </a:pPr>
            <a:r>
              <a:rPr lang="en-US" sz="2799" spc="-106">
                <a:solidFill>
                  <a:srgbClr val="000000"/>
                </a:solidFill>
                <a:latin typeface="Arial"/>
                <a:ea typeface="Arial"/>
                <a:cs typeface="Arial"/>
                <a:sym typeface="Arial"/>
              </a:rPr>
              <a:t>There are young carers in the UK who offer emotional, practical, and social support (unpaid, of course) and usually have the worst mental health (Nakanishi, Richards and Stanyon, 2022).</a:t>
            </a:r>
          </a:p>
          <a:p>
            <a:pPr marL="604519" lvl="1" indent="-302260" algn="l">
              <a:lnSpc>
                <a:spcPts val="3751"/>
              </a:lnSpc>
              <a:buFont typeface="Arial"/>
              <a:buChar char="•"/>
            </a:pPr>
            <a:r>
              <a:rPr lang="en-US" sz="2799" spc="-106">
                <a:solidFill>
                  <a:srgbClr val="000000"/>
                </a:solidFill>
                <a:latin typeface="Arial"/>
                <a:ea typeface="Arial"/>
                <a:cs typeface="Arial"/>
                <a:sym typeface="Arial"/>
              </a:rPr>
              <a:t>Millennium Cohort Study: the psychological distress and poor mental well-being amongst adolescent carers are worse than those amongst non-carers (Nakanishi et al., 2022).</a:t>
            </a:r>
          </a:p>
          <a:p>
            <a:pPr algn="l">
              <a:lnSpc>
                <a:spcPts val="3751"/>
              </a:lnSpc>
              <a:spcBef>
                <a:spcPct val="0"/>
              </a:spcBef>
            </a:pPr>
            <a:endParaRPr lang="en-US" sz="2799" spc="-106">
              <a:solidFill>
                <a:srgbClr val="000000"/>
              </a:solidFill>
              <a:latin typeface="Arial"/>
              <a:ea typeface="Arial"/>
              <a:cs typeface="Arial"/>
              <a:sym typeface="Arial"/>
            </a:endParaRPr>
          </a:p>
        </p:txBody>
      </p:sp>
      <p:sp>
        <p:nvSpPr>
          <p:cNvPr id="8" name="TextBox 8"/>
          <p:cNvSpPr txBox="1"/>
          <p:nvPr/>
        </p:nvSpPr>
        <p:spPr>
          <a:xfrm>
            <a:off x="8200537" y="6581675"/>
            <a:ext cx="2644941" cy="2660015"/>
          </a:xfrm>
          <a:prstGeom prst="rect">
            <a:avLst/>
          </a:prstGeom>
        </p:spPr>
        <p:txBody>
          <a:bodyPr lIns="0" tIns="0" rIns="0" bIns="0" rtlCol="0" anchor="t">
            <a:spAutoFit/>
          </a:bodyPr>
          <a:lstStyle/>
          <a:p>
            <a:pPr algn="ctr">
              <a:lnSpc>
                <a:spcPts val="2680"/>
              </a:lnSpc>
              <a:spcBef>
                <a:spcPct val="0"/>
              </a:spcBef>
            </a:pPr>
            <a:r>
              <a:rPr lang="en-US" sz="2000" b="1" spc="-76">
                <a:solidFill>
                  <a:srgbClr val="000000"/>
                </a:solidFill>
                <a:latin typeface="Arial Bold"/>
                <a:ea typeface="Arial Bold"/>
                <a:cs typeface="Arial Bold"/>
                <a:sym typeface="Arial Bold"/>
              </a:rPr>
              <a:t>Purpose: </a:t>
            </a:r>
            <a:r>
              <a:rPr lang="en-US" sz="2000" spc="-76">
                <a:solidFill>
                  <a:srgbClr val="000000"/>
                </a:solidFill>
                <a:latin typeface="Arial"/>
                <a:ea typeface="Arial"/>
                <a:cs typeface="Arial"/>
                <a:sym typeface="Arial"/>
              </a:rPr>
              <a:t>Examine how long-term care giving affects psychosocial development based on the theory of Erikson and recommend the UK supporting strategies that are evidence-based.</a:t>
            </a:r>
          </a:p>
        </p:txBody>
      </p:sp>
      <p:sp>
        <p:nvSpPr>
          <p:cNvPr id="9" name="Freeform 9"/>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9">
              <a:extLst>
                <a:ext uri="{96DAC541-7B7A-43D3-8B79-37D633B846F1}">
                  <asvg:svgBlip xmlns="" xmlns:asvg="http://schemas.microsoft.com/office/drawing/2016/SVG/main" r:embed="rId10"/>
                </a:ext>
              </a:extLst>
            </a:blip>
            <a:stretch>
              <a:fillRect/>
            </a:stretch>
          </a:blipFill>
        </p:spPr>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10713797" y="3781007"/>
            <a:ext cx="7001295" cy="4440137"/>
          </a:xfrm>
          <a:custGeom>
            <a:avLst/>
            <a:gdLst/>
            <a:ahLst/>
            <a:cxnLst/>
            <a:rect l="l" t="t" r="r" b="b"/>
            <a:pathLst>
              <a:path w="7001295" h="4440137">
                <a:moveTo>
                  <a:pt x="0" y="0"/>
                </a:moveTo>
                <a:lnTo>
                  <a:pt x="7001295" y="0"/>
                </a:lnTo>
                <a:lnTo>
                  <a:pt x="7001295" y="4440137"/>
                </a:lnTo>
                <a:lnTo>
                  <a:pt x="0" y="4440137"/>
                </a:lnTo>
                <a:lnTo>
                  <a:pt x="0" y="0"/>
                </a:lnTo>
                <a:close/>
              </a:path>
            </a:pathLst>
          </a:custGeom>
          <a:blipFill>
            <a:blip r:embed="rId3"/>
            <a:stretch>
              <a:fillRect/>
            </a:stretch>
          </a:blipFill>
        </p:spPr>
      </p:sp>
      <p:sp>
        <p:nvSpPr>
          <p:cNvPr id="3" name="TextBox 3"/>
          <p:cNvSpPr txBox="1"/>
          <p:nvPr/>
        </p:nvSpPr>
        <p:spPr>
          <a:xfrm>
            <a:off x="2653584" y="578904"/>
            <a:ext cx="14711951" cy="1768475"/>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Erikson’s Psychosocial Theory: Relevant Concepts</a:t>
            </a:r>
          </a:p>
        </p:txBody>
      </p:sp>
      <p:sp>
        <p:nvSpPr>
          <p:cNvPr id="4" name="TextBox 4"/>
          <p:cNvSpPr txBox="1"/>
          <p:nvPr/>
        </p:nvSpPr>
        <p:spPr>
          <a:xfrm>
            <a:off x="1157301" y="2985527"/>
            <a:ext cx="9313226" cy="69392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The Erikson theory: eight psychosocial stages, each possessing a centre crisis; adolescence = Identity vs Role Confusion.</a:t>
            </a:r>
          </a:p>
          <a:p>
            <a:pPr marL="604519" lvl="1" indent="-302260" algn="l">
              <a:lnSpc>
                <a:spcPts val="3919"/>
              </a:lnSpc>
              <a:buFont typeface="Arial"/>
              <a:buChar char="•"/>
            </a:pPr>
            <a:r>
              <a:rPr lang="en-US" sz="2799">
                <a:solidFill>
                  <a:srgbClr val="000000"/>
                </a:solidFill>
                <a:latin typeface="Arial"/>
                <a:ea typeface="Arial"/>
                <a:cs typeface="Arial"/>
                <a:sym typeface="Arial"/>
              </a:rPr>
              <a:t>To achieve successful resolution, role exploration, peer interactions, and independence should be pursued by the patient without being dependent on the caregivers</a:t>
            </a:r>
          </a:p>
          <a:p>
            <a:pPr marL="604519" lvl="1" indent="-302260" algn="l">
              <a:lnSpc>
                <a:spcPts val="3919"/>
              </a:lnSpc>
              <a:buFont typeface="Arial"/>
              <a:buChar char="•"/>
            </a:pPr>
            <a:r>
              <a:rPr lang="en-US" sz="2799">
                <a:solidFill>
                  <a:srgbClr val="000000"/>
                </a:solidFill>
                <a:latin typeface="Arial"/>
                <a:ea typeface="Arial"/>
                <a:cs typeface="Arial"/>
                <a:sym typeface="Arial"/>
              </a:rPr>
              <a:t>Long-term care giving may limit such opportunities, exposing people to the chances of role confusion.</a:t>
            </a:r>
          </a:p>
          <a:p>
            <a:pPr marL="604519" lvl="1" indent="-302260" algn="l">
              <a:lnSpc>
                <a:spcPts val="3919"/>
              </a:lnSpc>
              <a:buFont typeface="Arial"/>
              <a:buChar char="•"/>
            </a:pPr>
            <a:r>
              <a:rPr lang="en-US" sz="2799">
                <a:solidFill>
                  <a:srgbClr val="000000"/>
                </a:solidFill>
                <a:latin typeface="Arial"/>
                <a:ea typeface="Arial"/>
                <a:cs typeface="Arial"/>
                <a:sym typeface="Arial"/>
              </a:rPr>
              <a:t>UK evidence: 25 years of research prove how the work of young carers inhibits social development and free time (Aldridge, 2018).</a:t>
            </a:r>
          </a:p>
          <a:p>
            <a:pPr marL="604519" lvl="1" indent="-302260" algn="l">
              <a:lnSpc>
                <a:spcPts val="3919"/>
              </a:lnSpc>
              <a:buFont typeface="Arial"/>
              <a:buChar char="•"/>
            </a:pPr>
            <a:r>
              <a:rPr lang="en-US" sz="2799">
                <a:solidFill>
                  <a:srgbClr val="000000"/>
                </a:solidFill>
                <a:latin typeface="Arial"/>
                <a:ea typeface="Arial"/>
                <a:cs typeface="Arial"/>
                <a:sym typeface="Arial"/>
              </a:rPr>
              <a:t>The persistent stress of caregiving makes one psychologically vulnerable (de Carvalho et al., 2025).</a:t>
            </a:r>
          </a:p>
          <a:p>
            <a:pPr algn="l">
              <a:lnSpc>
                <a:spcPts val="3919"/>
              </a:lnSpc>
            </a:pPr>
            <a:endParaRPr lang="en-US" sz="2799">
              <a:solidFill>
                <a:srgbClr val="000000"/>
              </a:solidFill>
              <a:latin typeface="Arial"/>
              <a:ea typeface="Arial"/>
              <a:cs typeface="Arial"/>
              <a:sym typeface="Arial"/>
            </a:endParaRPr>
          </a:p>
        </p:txBody>
      </p:sp>
      <p:sp>
        <p:nvSpPr>
          <p:cNvPr id="5" name="Freeform 5"/>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6" name="Freeform 6"/>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4" name="Freeform 4"/>
          <p:cNvSpPr/>
          <p:nvPr/>
        </p:nvSpPr>
        <p:spPr>
          <a:xfrm>
            <a:off x="5542281" y="5977742"/>
            <a:ext cx="7203437" cy="3935424"/>
          </a:xfrm>
          <a:custGeom>
            <a:avLst/>
            <a:gdLst/>
            <a:ahLst/>
            <a:cxnLst/>
            <a:rect l="l" t="t" r="r" b="b"/>
            <a:pathLst>
              <a:path w="7203437" h="3935424">
                <a:moveTo>
                  <a:pt x="0" y="0"/>
                </a:moveTo>
                <a:lnTo>
                  <a:pt x="7203438" y="0"/>
                </a:lnTo>
                <a:lnTo>
                  <a:pt x="7203438" y="3935424"/>
                </a:lnTo>
                <a:lnTo>
                  <a:pt x="0" y="3935424"/>
                </a:lnTo>
                <a:lnTo>
                  <a:pt x="0" y="0"/>
                </a:lnTo>
                <a:close/>
              </a:path>
            </a:pathLst>
          </a:custGeom>
          <a:blipFill>
            <a:blip r:embed="rId7"/>
            <a:stretch>
              <a:fillRect/>
            </a:stretch>
          </a:blipFill>
          <a:ln w="38100" cap="rnd">
            <a:solidFill>
              <a:srgbClr val="000000"/>
            </a:solidFill>
            <a:prstDash val="solid"/>
            <a:round/>
          </a:ln>
        </p:spPr>
      </p:sp>
      <p:sp>
        <p:nvSpPr>
          <p:cNvPr id="5" name="TextBox 5"/>
          <p:cNvSpPr txBox="1"/>
          <p:nvPr/>
        </p:nvSpPr>
        <p:spPr>
          <a:xfrm>
            <a:off x="2653584" y="578904"/>
            <a:ext cx="14711951" cy="1768475"/>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Jenny’s Developmental Stage: Identity vs Role Confusion</a:t>
            </a:r>
          </a:p>
        </p:txBody>
      </p:sp>
      <p:sp>
        <p:nvSpPr>
          <p:cNvPr id="6" name="TextBox 6"/>
          <p:cNvSpPr txBox="1"/>
          <p:nvPr/>
        </p:nvSpPr>
        <p:spPr>
          <a:xfrm>
            <a:off x="1197148" y="2740262"/>
            <a:ext cx="16546938" cy="34721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Adolescence: This is a critical period of determining a sense of self and direction.</a:t>
            </a:r>
          </a:p>
          <a:p>
            <a:pPr marL="604519" lvl="1" indent="-302260" algn="l">
              <a:lnSpc>
                <a:spcPts val="3919"/>
              </a:lnSpc>
              <a:buFont typeface="Arial"/>
              <a:buChar char="•"/>
            </a:pPr>
            <a:r>
              <a:rPr lang="en-US" sz="2799">
                <a:solidFill>
                  <a:srgbClr val="000000"/>
                </a:solidFill>
                <a:latin typeface="Arial"/>
                <a:ea typeface="Arial"/>
                <a:cs typeface="Arial"/>
                <a:sym typeface="Arial"/>
              </a:rPr>
              <a:t>Adolescent caring children feel lonely, have low social support, and have sleep problems, which weaken identity development (Nakanishi et al., 2022).</a:t>
            </a:r>
          </a:p>
          <a:p>
            <a:pPr marL="604519" lvl="1" indent="-302260" algn="l">
              <a:lnSpc>
                <a:spcPts val="3919"/>
              </a:lnSpc>
              <a:buFont typeface="Arial"/>
              <a:buChar char="•"/>
            </a:pPr>
            <a:r>
              <a:rPr lang="en-US" sz="2799">
                <a:solidFill>
                  <a:srgbClr val="000000"/>
                </a:solidFill>
                <a:latin typeface="Arial"/>
                <a:ea typeface="Arial"/>
                <a:cs typeface="Arial"/>
                <a:sym typeface="Arial"/>
              </a:rPr>
              <a:t>The role of caring may prevail over identity, depriving individuals of chances to experience a variety of things (Ellicott and Woodworth, 2024).</a:t>
            </a:r>
          </a:p>
          <a:p>
            <a:pPr marL="604519" lvl="1" indent="-302260" algn="l">
              <a:lnSpc>
                <a:spcPts val="3919"/>
              </a:lnSpc>
              <a:buFont typeface="Arial"/>
              <a:buChar char="•"/>
            </a:pPr>
            <a:r>
              <a:rPr lang="en-US" sz="2799">
                <a:solidFill>
                  <a:srgbClr val="000000"/>
                </a:solidFill>
                <a:latin typeface="Arial"/>
                <a:ea typeface="Arial"/>
                <a:cs typeface="Arial"/>
                <a:sym typeface="Arial"/>
              </a:rPr>
              <a:t>Consequence: Role confusion and limited psychosocial development are possible.</a:t>
            </a:r>
          </a:p>
          <a:p>
            <a:pPr algn="l">
              <a:lnSpc>
                <a:spcPts val="3919"/>
              </a:lnSpc>
            </a:pPr>
            <a:endParaRPr lang="en-US" sz="2799">
              <a:solidFill>
                <a:srgbClr val="000000"/>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4" name="TextBox 4"/>
          <p:cNvSpPr txBox="1"/>
          <p:nvPr/>
        </p:nvSpPr>
        <p:spPr>
          <a:xfrm>
            <a:off x="2653584" y="578904"/>
            <a:ext cx="14711951" cy="2654300"/>
          </a:xfrm>
          <a:prstGeom prst="rect">
            <a:avLst/>
          </a:prstGeom>
        </p:spPr>
        <p:txBody>
          <a:bodyPr lIns="0" tIns="0" rIns="0" bIns="0" rtlCol="0" anchor="t">
            <a:spAutoFit/>
          </a:bodyPr>
          <a:lstStyle/>
          <a:p>
            <a:pPr algn="ctr">
              <a:lnSpc>
                <a:spcPts val="7000"/>
              </a:lnSpc>
            </a:pPr>
            <a:r>
              <a:rPr lang="en-US" sz="5000" b="1" i="1">
                <a:solidFill>
                  <a:srgbClr val="28407E"/>
                </a:solidFill>
                <a:latin typeface="Arial Bold Italics"/>
                <a:ea typeface="Arial Bold Italics"/>
                <a:cs typeface="Arial Bold Italics"/>
                <a:sym typeface="Arial Bold Italics"/>
              </a:rPr>
              <a:t>Impact of Long-Term Caring on Identity Development</a:t>
            </a:r>
          </a:p>
          <a:p>
            <a:pPr algn="ctr">
              <a:lnSpc>
                <a:spcPts val="7000"/>
              </a:lnSpc>
              <a:spcBef>
                <a:spcPct val="0"/>
              </a:spcBef>
            </a:pPr>
            <a:endParaRPr lang="en-US" sz="5000" b="1" i="1">
              <a:solidFill>
                <a:srgbClr val="28407E"/>
              </a:solidFill>
              <a:latin typeface="Arial Bold Italics"/>
              <a:ea typeface="Arial Bold Italics"/>
              <a:cs typeface="Arial Bold Italics"/>
              <a:sym typeface="Arial Bold Italics"/>
            </a:endParaRPr>
          </a:p>
        </p:txBody>
      </p:sp>
      <p:sp>
        <p:nvSpPr>
          <p:cNvPr id="5" name="TextBox 5"/>
          <p:cNvSpPr txBox="1"/>
          <p:nvPr/>
        </p:nvSpPr>
        <p:spPr>
          <a:xfrm>
            <a:off x="2966343" y="4038600"/>
            <a:ext cx="12355313" cy="39674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Role engulfment: the role of caregiving dominates education, social life, and leisure (Ellicott and Woodworth, 2024).</a:t>
            </a:r>
          </a:p>
          <a:p>
            <a:pPr marL="604519" lvl="1" indent="-302260" algn="l">
              <a:lnSpc>
                <a:spcPts val="3919"/>
              </a:lnSpc>
              <a:buFont typeface="Arial"/>
              <a:buChar char="•"/>
            </a:pPr>
            <a:r>
              <a:rPr lang="en-US" sz="2799">
                <a:solidFill>
                  <a:srgbClr val="000000"/>
                </a:solidFill>
                <a:latin typeface="Arial"/>
                <a:ea typeface="Arial"/>
                <a:cs typeface="Arial"/>
                <a:sym typeface="Arial"/>
              </a:rPr>
              <a:t>COVID-19 increased stress by eliminating caregiving breaks, as well as decreasing social support (Nakanishi et al., 2022).</a:t>
            </a:r>
          </a:p>
          <a:p>
            <a:pPr marL="604519" lvl="1" indent="-302260" algn="l">
              <a:lnSpc>
                <a:spcPts val="3919"/>
              </a:lnSpc>
              <a:buFont typeface="Arial"/>
              <a:buChar char="•"/>
            </a:pPr>
            <a:r>
              <a:rPr lang="en-US" sz="2799">
                <a:solidFill>
                  <a:srgbClr val="000000"/>
                </a:solidFill>
                <a:latin typeface="Arial"/>
                <a:ea typeface="Arial"/>
                <a:cs typeface="Arial"/>
                <a:sym typeface="Arial"/>
              </a:rPr>
              <a:t>Psychosocial strain is manifested in higher levels of distress and reduced mental well-being.</a:t>
            </a:r>
          </a:p>
          <a:p>
            <a:pPr marL="604519" lvl="1" indent="-302260" algn="l">
              <a:lnSpc>
                <a:spcPts val="3919"/>
              </a:lnSpc>
              <a:buFont typeface="Arial"/>
              <a:buChar char="•"/>
            </a:pPr>
            <a:r>
              <a:rPr lang="en-US" sz="2799">
                <a:solidFill>
                  <a:srgbClr val="000000"/>
                </a:solidFill>
                <a:latin typeface="Arial"/>
                <a:ea typeface="Arial"/>
                <a:cs typeface="Arial"/>
                <a:sym typeface="Arial"/>
              </a:rPr>
              <a:t>Erikson: unresolved phase in identity: role confusion and low self-esteem.</a:t>
            </a:r>
          </a:p>
          <a:p>
            <a:pPr algn="l">
              <a:lnSpc>
                <a:spcPts val="3919"/>
              </a:lnSpc>
            </a:pPr>
            <a:endParaRPr lang="en-US" sz="2799">
              <a:solidFill>
                <a:srgbClr val="000000"/>
              </a:solidFill>
              <a:latin typeface="Arial"/>
              <a:ea typeface="Arial"/>
              <a:cs typeface="Arial"/>
              <a:sym typeface="Arial"/>
            </a:endParaRPr>
          </a:p>
        </p:txBody>
      </p:sp>
      <p:sp>
        <p:nvSpPr>
          <p:cNvPr id="6" name="Freeform 6"/>
          <p:cNvSpPr/>
          <p:nvPr/>
        </p:nvSpPr>
        <p:spPr>
          <a:xfrm>
            <a:off x="17259300" y="1028700"/>
            <a:ext cx="531495" cy="8229600"/>
          </a:xfrm>
          <a:custGeom>
            <a:avLst/>
            <a:gdLst/>
            <a:ahLst/>
            <a:cxnLst/>
            <a:rect l="l" t="t" r="r" b="b"/>
            <a:pathLst>
              <a:path w="531495" h="8229600">
                <a:moveTo>
                  <a:pt x="0" y="0"/>
                </a:moveTo>
                <a:lnTo>
                  <a:pt x="531495" y="0"/>
                </a:lnTo>
                <a:lnTo>
                  <a:pt x="531495" y="8229600"/>
                </a:lnTo>
                <a:lnTo>
                  <a:pt x="0" y="8229600"/>
                </a:lnTo>
                <a:lnTo>
                  <a:pt x="0" y="0"/>
                </a:lnTo>
                <a:close/>
              </a:path>
            </a:pathLst>
          </a:custGeom>
          <a:blipFill>
            <a:blip r:embed="rId7"/>
            <a:stretch>
              <a:fillRect/>
            </a:stretch>
          </a:blipFill>
        </p:spPr>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4" name="Freeform 4"/>
          <p:cNvSpPr/>
          <p:nvPr/>
        </p:nvSpPr>
        <p:spPr>
          <a:xfrm>
            <a:off x="8476074" y="7008100"/>
            <a:ext cx="5036335" cy="2802477"/>
          </a:xfrm>
          <a:custGeom>
            <a:avLst/>
            <a:gdLst/>
            <a:ahLst/>
            <a:cxnLst/>
            <a:rect l="l" t="t" r="r" b="b"/>
            <a:pathLst>
              <a:path w="5036335" h="2802477">
                <a:moveTo>
                  <a:pt x="0" y="0"/>
                </a:moveTo>
                <a:lnTo>
                  <a:pt x="5036335" y="0"/>
                </a:lnTo>
                <a:lnTo>
                  <a:pt x="5036335" y="2802476"/>
                </a:lnTo>
                <a:lnTo>
                  <a:pt x="0" y="2802476"/>
                </a:lnTo>
                <a:lnTo>
                  <a:pt x="0" y="0"/>
                </a:lnTo>
                <a:close/>
              </a:path>
            </a:pathLst>
          </a:custGeom>
          <a:blipFill>
            <a:blip r:embed="rId7"/>
            <a:stretch>
              <a:fillRect/>
            </a:stretch>
          </a:blipFill>
        </p:spPr>
      </p:sp>
      <p:sp>
        <p:nvSpPr>
          <p:cNvPr id="5" name="TextBox 5"/>
          <p:cNvSpPr txBox="1"/>
          <p:nvPr/>
        </p:nvSpPr>
        <p:spPr>
          <a:xfrm>
            <a:off x="2653584" y="578904"/>
            <a:ext cx="14711951" cy="1768475"/>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Nature and Nurture Influences on Jenny’s Development</a:t>
            </a:r>
          </a:p>
        </p:txBody>
      </p:sp>
      <p:sp>
        <p:nvSpPr>
          <p:cNvPr id="6" name="TextBox 6"/>
          <p:cNvSpPr txBox="1"/>
          <p:nvPr/>
        </p:nvSpPr>
        <p:spPr>
          <a:xfrm>
            <a:off x="3140591" y="2874010"/>
            <a:ext cx="12355313" cy="44627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The psycho social development is influenced by both biological (nature) and environmental (nurture) factors.</a:t>
            </a:r>
          </a:p>
          <a:p>
            <a:pPr marL="604519" lvl="1" indent="-302260" algn="l">
              <a:lnSpc>
                <a:spcPts val="3919"/>
              </a:lnSpc>
              <a:buFont typeface="Arial"/>
              <a:buChar char="•"/>
            </a:pPr>
            <a:r>
              <a:rPr lang="en-US" sz="2799">
                <a:solidFill>
                  <a:srgbClr val="000000"/>
                </a:solidFill>
                <a:latin typeface="Arial"/>
                <a:ea typeface="Arial"/>
                <a:cs typeface="Arial"/>
                <a:sym typeface="Arial"/>
              </a:rPr>
              <a:t>Biological: adolescence = the increased emotional sensitivity, the executive functions which are still developing (de Carvalho et al., 2025).</a:t>
            </a:r>
          </a:p>
          <a:p>
            <a:pPr marL="604519" lvl="1" indent="-302260" algn="l">
              <a:lnSpc>
                <a:spcPts val="3919"/>
              </a:lnSpc>
              <a:buFont typeface="Arial"/>
              <a:buChar char="•"/>
            </a:pPr>
            <a:r>
              <a:rPr lang="en-US" sz="2799">
                <a:solidFill>
                  <a:srgbClr val="000000"/>
                </a:solidFill>
                <a:latin typeface="Arial"/>
                <a:ea typeface="Arial"/>
                <a:cs typeface="Arial"/>
                <a:sym typeface="Arial"/>
              </a:rPr>
              <a:t>Environmental: bereavement + caregiving further lead to longer stressors, emotional burnout, and derailed education (GOV.UK, 2017).</a:t>
            </a:r>
          </a:p>
          <a:p>
            <a:pPr marL="604519" lvl="1" indent="-302260" algn="l">
              <a:lnSpc>
                <a:spcPts val="3919"/>
              </a:lnSpc>
              <a:buFont typeface="Arial"/>
              <a:buChar char="•"/>
            </a:pPr>
            <a:r>
              <a:rPr lang="en-US" sz="2799">
                <a:solidFill>
                  <a:srgbClr val="000000"/>
                </a:solidFill>
                <a:latin typeface="Arial"/>
                <a:ea typeface="Arial"/>
                <a:cs typeface="Arial"/>
                <a:sym typeface="Arial"/>
              </a:rPr>
              <a:t>When nature and nurture interact, identity and psychosocial consequences develop.</a:t>
            </a:r>
          </a:p>
          <a:p>
            <a:pPr algn="l">
              <a:lnSpc>
                <a:spcPts val="3919"/>
              </a:lnSpc>
            </a:pPr>
            <a:endParaRPr lang="en-US" sz="2799">
              <a:solidFill>
                <a:srgbClr val="000000"/>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4" name="Freeform 4"/>
          <p:cNvSpPr/>
          <p:nvPr/>
        </p:nvSpPr>
        <p:spPr>
          <a:xfrm>
            <a:off x="14109224" y="2057400"/>
            <a:ext cx="3050321" cy="7560507"/>
          </a:xfrm>
          <a:custGeom>
            <a:avLst/>
            <a:gdLst/>
            <a:ahLst/>
            <a:cxnLst/>
            <a:rect l="l" t="t" r="r" b="b"/>
            <a:pathLst>
              <a:path w="3050321" h="7560507">
                <a:moveTo>
                  <a:pt x="0" y="0"/>
                </a:moveTo>
                <a:lnTo>
                  <a:pt x="3050321" y="0"/>
                </a:lnTo>
                <a:lnTo>
                  <a:pt x="3050321" y="7560507"/>
                </a:lnTo>
                <a:lnTo>
                  <a:pt x="0" y="7560507"/>
                </a:lnTo>
                <a:lnTo>
                  <a:pt x="0" y="0"/>
                </a:lnTo>
                <a:close/>
              </a:path>
            </a:pathLst>
          </a:custGeom>
          <a:blipFill>
            <a:blip r:embed="rId7"/>
            <a:stretch>
              <a:fillRect t="-848" b="-848"/>
            </a:stretch>
          </a:blipFill>
        </p:spPr>
      </p:sp>
      <p:sp>
        <p:nvSpPr>
          <p:cNvPr id="5" name="TextBox 5"/>
          <p:cNvSpPr txBox="1"/>
          <p:nvPr/>
        </p:nvSpPr>
        <p:spPr>
          <a:xfrm>
            <a:off x="2547349" y="695029"/>
            <a:ext cx="14711951" cy="882650"/>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Critical Evaluation of Erikson’s Theory</a:t>
            </a:r>
          </a:p>
        </p:txBody>
      </p:sp>
      <p:sp>
        <p:nvSpPr>
          <p:cNvPr id="6" name="TextBox 6"/>
          <p:cNvSpPr txBox="1"/>
          <p:nvPr/>
        </p:nvSpPr>
        <p:spPr>
          <a:xfrm>
            <a:off x="3045004" y="2837240"/>
            <a:ext cx="10047683" cy="54533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Strengths: Defines the identity issues and developmental effects of the early adult responsibilities.</a:t>
            </a:r>
          </a:p>
          <a:p>
            <a:pPr marL="604519" lvl="1" indent="-302260" algn="l">
              <a:lnSpc>
                <a:spcPts val="3919"/>
              </a:lnSpc>
              <a:buFont typeface="Arial"/>
              <a:buChar char="•"/>
            </a:pPr>
            <a:r>
              <a:rPr lang="en-US" sz="2799">
                <a:solidFill>
                  <a:srgbClr val="000000"/>
                </a:solidFill>
                <a:latin typeface="Arial"/>
                <a:ea typeface="Arial"/>
                <a:cs typeface="Arial"/>
                <a:sym typeface="Arial"/>
              </a:rPr>
              <a:t>Limitations: Not described: how emotional processes continue to support caregiving (attachment, fear of family disintegration).</a:t>
            </a:r>
          </a:p>
          <a:p>
            <a:pPr marL="604519" lvl="1" indent="-302260" algn="l">
              <a:lnSpc>
                <a:spcPts val="3919"/>
              </a:lnSpc>
              <a:buFont typeface="Arial"/>
              <a:buChar char="•"/>
            </a:pPr>
            <a:r>
              <a:rPr lang="en-US" sz="2799">
                <a:solidFill>
                  <a:srgbClr val="000000"/>
                </a:solidFill>
                <a:latin typeface="Arial"/>
                <a:ea typeface="Arial"/>
                <a:cs typeface="Arial"/>
                <a:sym typeface="Arial"/>
              </a:rPr>
              <a:t>This is because attachment security and emotional regulation are associated with post-traumatic stress and overall emotional effects (Cushing et al., 2024).</a:t>
            </a:r>
          </a:p>
          <a:p>
            <a:pPr marL="604519" lvl="1" indent="-302260" algn="l">
              <a:lnSpc>
                <a:spcPts val="3919"/>
              </a:lnSpc>
              <a:buFont typeface="Arial"/>
              <a:buChar char="•"/>
            </a:pPr>
            <a:r>
              <a:rPr lang="en-US" sz="2799">
                <a:solidFill>
                  <a:srgbClr val="000000"/>
                </a:solidFill>
                <a:latin typeface="Arial"/>
                <a:ea typeface="Arial"/>
                <a:cs typeface="Arial"/>
                <a:sym typeface="Arial"/>
              </a:rPr>
              <a:t>Should have complementary frameworks to compensate emotional basics of the experiences of young carers.</a:t>
            </a:r>
          </a:p>
          <a:p>
            <a:pPr algn="l">
              <a:lnSpc>
                <a:spcPts val="3919"/>
              </a:lnSpc>
            </a:pPr>
            <a:endParaRPr lang="en-US" sz="2799">
              <a:solidFill>
                <a:srgbClr val="000000"/>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4" name="Freeform 4"/>
          <p:cNvSpPr/>
          <p:nvPr/>
        </p:nvSpPr>
        <p:spPr>
          <a:xfrm>
            <a:off x="11837712" y="5646508"/>
            <a:ext cx="5729863" cy="4326631"/>
          </a:xfrm>
          <a:custGeom>
            <a:avLst/>
            <a:gdLst/>
            <a:ahLst/>
            <a:cxnLst/>
            <a:rect l="l" t="t" r="r" b="b"/>
            <a:pathLst>
              <a:path w="5729863" h="4326631">
                <a:moveTo>
                  <a:pt x="0" y="0"/>
                </a:moveTo>
                <a:lnTo>
                  <a:pt x="5729863" y="0"/>
                </a:lnTo>
                <a:lnTo>
                  <a:pt x="5729863" y="4326631"/>
                </a:lnTo>
                <a:lnTo>
                  <a:pt x="0" y="4326631"/>
                </a:lnTo>
                <a:lnTo>
                  <a:pt x="0" y="0"/>
                </a:lnTo>
                <a:close/>
              </a:path>
            </a:pathLst>
          </a:custGeom>
          <a:blipFill>
            <a:blip r:embed="rId7"/>
            <a:stretch>
              <a:fillRect/>
            </a:stretch>
          </a:blipFill>
        </p:spPr>
      </p:sp>
      <p:sp>
        <p:nvSpPr>
          <p:cNvPr id="5" name="TextBox 5"/>
          <p:cNvSpPr txBox="1"/>
          <p:nvPr/>
        </p:nvSpPr>
        <p:spPr>
          <a:xfrm>
            <a:off x="2547349" y="695029"/>
            <a:ext cx="14711951" cy="1768475"/>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Attachment Theory as a Complementary Explanation</a:t>
            </a:r>
          </a:p>
        </p:txBody>
      </p:sp>
      <p:sp>
        <p:nvSpPr>
          <p:cNvPr id="6" name="TextBox 6"/>
          <p:cNvSpPr txBox="1"/>
          <p:nvPr/>
        </p:nvSpPr>
        <p:spPr>
          <a:xfrm>
            <a:off x="4469155" y="2578823"/>
            <a:ext cx="6868230" cy="79298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An attachment theory Coping experiences and behaviour are the outcomes of early relational experiences (Foster et al., 2025).</a:t>
            </a:r>
          </a:p>
          <a:p>
            <a:pPr marL="604519" lvl="1" indent="-302260" algn="l">
              <a:lnSpc>
                <a:spcPts val="3919"/>
              </a:lnSpc>
              <a:buFont typeface="Arial"/>
              <a:buChar char="•"/>
            </a:pPr>
            <a:r>
              <a:rPr lang="en-US" sz="2799">
                <a:solidFill>
                  <a:srgbClr val="000000"/>
                </a:solidFill>
                <a:latin typeface="Arial"/>
                <a:ea typeface="Arial"/>
                <a:cs typeface="Arial"/>
                <a:sym typeface="Arial"/>
              </a:rPr>
              <a:t>Imbalanced attachment leads to an increased emotional distress in stressed adolescents (Cushing et al., 2024).</a:t>
            </a:r>
          </a:p>
          <a:p>
            <a:pPr marL="604519" lvl="1" indent="-302260" algn="l">
              <a:lnSpc>
                <a:spcPts val="3919"/>
              </a:lnSpc>
              <a:buFont typeface="Arial"/>
              <a:buChar char="•"/>
            </a:pPr>
            <a:r>
              <a:rPr lang="en-US" sz="2799">
                <a:solidFill>
                  <a:srgbClr val="000000"/>
                </a:solidFill>
                <a:latin typeface="Arial"/>
                <a:ea typeface="Arial"/>
                <a:cs typeface="Arial"/>
                <a:sym typeface="Arial"/>
              </a:rPr>
              <a:t>Strong attachment bonds can also prompt the adolescents to internalise caregiving to preserve the stability in the family.</a:t>
            </a:r>
          </a:p>
          <a:p>
            <a:pPr marL="604519" lvl="1" indent="-302260" algn="l">
              <a:lnSpc>
                <a:spcPts val="3919"/>
              </a:lnSpc>
              <a:buFont typeface="Arial"/>
              <a:buChar char="•"/>
            </a:pPr>
            <a:r>
              <a:rPr lang="en-US" sz="2799">
                <a:solidFill>
                  <a:srgbClr val="000000"/>
                </a:solidFill>
                <a:latin typeface="Arial"/>
                <a:ea typeface="Arial"/>
                <a:cs typeface="Arial"/>
                <a:sym typeface="Arial"/>
              </a:rPr>
              <a:t>Compliments Erikson by stating the reasons carers are emotionally focused on family needs.</a:t>
            </a:r>
          </a:p>
          <a:p>
            <a:pPr algn="l">
              <a:lnSpc>
                <a:spcPts val="3919"/>
              </a:lnSpc>
            </a:pPr>
            <a:endParaRPr lang="en-US" sz="2799">
              <a:solidFill>
                <a:srgbClr val="000000"/>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4" name="Freeform 4"/>
          <p:cNvSpPr/>
          <p:nvPr/>
        </p:nvSpPr>
        <p:spPr>
          <a:xfrm>
            <a:off x="5672038" y="6615082"/>
            <a:ext cx="8154016" cy="3251414"/>
          </a:xfrm>
          <a:custGeom>
            <a:avLst/>
            <a:gdLst/>
            <a:ahLst/>
            <a:cxnLst/>
            <a:rect l="l" t="t" r="r" b="b"/>
            <a:pathLst>
              <a:path w="8154016" h="3251414">
                <a:moveTo>
                  <a:pt x="0" y="0"/>
                </a:moveTo>
                <a:lnTo>
                  <a:pt x="8154016" y="0"/>
                </a:lnTo>
                <a:lnTo>
                  <a:pt x="8154016" y="3251414"/>
                </a:lnTo>
                <a:lnTo>
                  <a:pt x="0" y="3251414"/>
                </a:lnTo>
                <a:lnTo>
                  <a:pt x="0" y="0"/>
                </a:lnTo>
                <a:close/>
              </a:path>
            </a:pathLst>
          </a:custGeom>
          <a:blipFill>
            <a:blip r:embed="rId7"/>
            <a:stretch>
              <a:fillRect/>
            </a:stretch>
          </a:blipFill>
        </p:spPr>
      </p:sp>
      <p:sp>
        <p:nvSpPr>
          <p:cNvPr id="5" name="TextBox 5"/>
          <p:cNvSpPr txBox="1"/>
          <p:nvPr/>
        </p:nvSpPr>
        <p:spPr>
          <a:xfrm>
            <a:off x="2547349" y="695029"/>
            <a:ext cx="14711951" cy="882650"/>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Erikson-Informed Support Plan</a:t>
            </a:r>
          </a:p>
        </p:txBody>
      </p:sp>
      <p:sp>
        <p:nvSpPr>
          <p:cNvPr id="6" name="TextBox 6"/>
          <p:cNvSpPr txBox="1"/>
          <p:nvPr/>
        </p:nvSpPr>
        <p:spPr>
          <a:xfrm>
            <a:off x="4835808" y="2152302"/>
            <a:ext cx="10135032" cy="4462780"/>
          </a:xfrm>
          <a:prstGeom prst="rect">
            <a:avLst/>
          </a:prstGeom>
        </p:spPr>
        <p:txBody>
          <a:bodyPr lIns="0" tIns="0" rIns="0" bIns="0" rtlCol="0" anchor="t">
            <a:spAutoFit/>
          </a:bodyPr>
          <a:lstStyle/>
          <a:p>
            <a:pPr marL="604519" lvl="1" indent="-302260" algn="l">
              <a:lnSpc>
                <a:spcPts val="3919"/>
              </a:lnSpc>
              <a:buFont typeface="Arial"/>
              <a:buChar char="•"/>
            </a:pPr>
            <a:r>
              <a:rPr lang="en-US" sz="2799" dirty="0">
                <a:solidFill>
                  <a:srgbClr val="000000"/>
                </a:solidFill>
                <a:latin typeface="Arial"/>
                <a:ea typeface="Arial"/>
                <a:cs typeface="Arial"/>
                <a:sym typeface="Arial"/>
              </a:rPr>
              <a:t>Less role overload and facilitating identity exploration.</a:t>
            </a:r>
          </a:p>
          <a:p>
            <a:pPr marL="604519" lvl="1" indent="-302260" algn="l">
              <a:lnSpc>
                <a:spcPts val="3919"/>
              </a:lnSpc>
              <a:buFont typeface="Arial"/>
              <a:buChar char="•"/>
            </a:pPr>
            <a:r>
              <a:rPr lang="en-US" sz="2799" dirty="0" err="1">
                <a:solidFill>
                  <a:srgbClr val="000000"/>
                </a:solidFill>
                <a:latin typeface="Arial"/>
                <a:ea typeface="Arial"/>
                <a:cs typeface="Arial"/>
                <a:sym typeface="Arial"/>
              </a:rPr>
              <a:t>Organised</a:t>
            </a:r>
            <a:r>
              <a:rPr lang="en-US" sz="2799" dirty="0">
                <a:solidFill>
                  <a:srgbClr val="000000"/>
                </a:solidFill>
                <a:latin typeface="Arial"/>
                <a:ea typeface="Arial"/>
                <a:cs typeface="Arial"/>
                <a:sym typeface="Arial"/>
              </a:rPr>
              <a:t> services: home care, community support, educational advice to enhance personal development (Janes et al., 2022).</a:t>
            </a:r>
          </a:p>
          <a:p>
            <a:pPr marL="604519" lvl="1" indent="-302260" algn="l">
              <a:lnSpc>
                <a:spcPts val="3919"/>
              </a:lnSpc>
              <a:buFont typeface="Arial"/>
              <a:buChar char="•"/>
            </a:pPr>
            <a:r>
              <a:rPr lang="en-US" sz="2799" dirty="0">
                <a:solidFill>
                  <a:srgbClr val="000000"/>
                </a:solidFill>
                <a:latin typeface="Arial"/>
                <a:ea typeface="Arial"/>
                <a:cs typeface="Arial"/>
                <a:sym typeface="Arial"/>
              </a:rPr>
              <a:t>Promote peer interaction and skill building → find ways to do other things other than caregiving.</a:t>
            </a:r>
          </a:p>
          <a:p>
            <a:pPr marL="604519" lvl="1" indent="-302260" algn="l">
              <a:lnSpc>
                <a:spcPts val="3919"/>
              </a:lnSpc>
              <a:buFont typeface="Arial"/>
              <a:buChar char="•"/>
            </a:pPr>
            <a:r>
              <a:rPr lang="en-US" sz="2799" dirty="0">
                <a:solidFill>
                  <a:srgbClr val="000000"/>
                </a:solidFill>
                <a:latin typeface="Arial"/>
                <a:ea typeface="Arial"/>
                <a:cs typeface="Arial"/>
                <a:sym typeface="Arial"/>
              </a:rPr>
              <a:t>Stability on emotional grounds: Steadfast professional support strengthens the psychosocial strength.</a:t>
            </a:r>
          </a:p>
          <a:p>
            <a:pPr algn="l">
              <a:lnSpc>
                <a:spcPts val="3919"/>
              </a:lnSpc>
              <a:spcBef>
                <a:spcPct val="0"/>
              </a:spcBef>
            </a:pPr>
            <a:endParaRPr lang="en-US" sz="2799" dirty="0">
              <a:solidFill>
                <a:srgbClr val="000000"/>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4" name="Freeform 4"/>
          <p:cNvSpPr/>
          <p:nvPr/>
        </p:nvSpPr>
        <p:spPr>
          <a:xfrm>
            <a:off x="1403409" y="3551388"/>
            <a:ext cx="5163751" cy="5163751"/>
          </a:xfrm>
          <a:custGeom>
            <a:avLst/>
            <a:gdLst/>
            <a:ahLst/>
            <a:cxnLst/>
            <a:rect l="l" t="t" r="r" b="b"/>
            <a:pathLst>
              <a:path w="5163751" h="5163751">
                <a:moveTo>
                  <a:pt x="0" y="0"/>
                </a:moveTo>
                <a:lnTo>
                  <a:pt x="5163750" y="0"/>
                </a:lnTo>
                <a:lnTo>
                  <a:pt x="5163750" y="5163750"/>
                </a:lnTo>
                <a:lnTo>
                  <a:pt x="0" y="5163750"/>
                </a:lnTo>
                <a:lnTo>
                  <a:pt x="0" y="0"/>
                </a:lnTo>
                <a:close/>
              </a:path>
            </a:pathLst>
          </a:custGeom>
          <a:blipFill>
            <a:blip r:embed="rId7"/>
            <a:stretch>
              <a:fillRect/>
            </a:stretch>
          </a:blipFill>
        </p:spPr>
      </p:sp>
      <p:sp>
        <p:nvSpPr>
          <p:cNvPr id="5" name="TextBox 5"/>
          <p:cNvSpPr txBox="1"/>
          <p:nvPr/>
        </p:nvSpPr>
        <p:spPr>
          <a:xfrm>
            <a:off x="2547349" y="695029"/>
            <a:ext cx="14711951" cy="2654300"/>
          </a:xfrm>
          <a:prstGeom prst="rect">
            <a:avLst/>
          </a:prstGeom>
        </p:spPr>
        <p:txBody>
          <a:bodyPr lIns="0" tIns="0" rIns="0" bIns="0" rtlCol="0" anchor="t">
            <a:spAutoFit/>
          </a:bodyPr>
          <a:lstStyle/>
          <a:p>
            <a:pPr algn="ctr">
              <a:lnSpc>
                <a:spcPts val="7000"/>
              </a:lnSpc>
            </a:pPr>
            <a:r>
              <a:rPr lang="en-US" sz="5000" b="1" i="1">
                <a:solidFill>
                  <a:srgbClr val="28407E"/>
                </a:solidFill>
                <a:latin typeface="Arial Bold Italics"/>
                <a:ea typeface="Arial Bold Italics"/>
                <a:cs typeface="Arial Bold Italics"/>
                <a:sym typeface="Arial Bold Italics"/>
              </a:rPr>
              <a:t>Implications for UK Health and Social Care Practice</a:t>
            </a:r>
          </a:p>
          <a:p>
            <a:pPr algn="ctr">
              <a:lnSpc>
                <a:spcPts val="7000"/>
              </a:lnSpc>
              <a:spcBef>
                <a:spcPct val="0"/>
              </a:spcBef>
            </a:pPr>
            <a:endParaRPr lang="en-US" sz="5000" b="1" i="1">
              <a:solidFill>
                <a:srgbClr val="28407E"/>
              </a:solidFill>
              <a:latin typeface="Arial Bold Italics"/>
              <a:ea typeface="Arial Bold Italics"/>
              <a:cs typeface="Arial Bold Italics"/>
              <a:sym typeface="Arial Bold Italics"/>
            </a:endParaRPr>
          </a:p>
        </p:txBody>
      </p:sp>
      <p:sp>
        <p:nvSpPr>
          <p:cNvPr id="6" name="TextBox 6"/>
          <p:cNvSpPr txBox="1"/>
          <p:nvPr/>
        </p:nvSpPr>
        <p:spPr>
          <a:xfrm>
            <a:off x="7427469" y="3273129"/>
            <a:ext cx="10006922" cy="44627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It is important that young carers are identified as early as possible (Janes et al., 2022).</a:t>
            </a:r>
          </a:p>
          <a:p>
            <a:pPr marL="604519" lvl="1" indent="-302260" algn="l">
              <a:lnSpc>
                <a:spcPts val="3919"/>
              </a:lnSpc>
              <a:buFont typeface="Arial"/>
              <a:buChar char="•"/>
            </a:pPr>
            <a:r>
              <a:rPr lang="en-US" sz="2799">
                <a:solidFill>
                  <a:srgbClr val="000000"/>
                </a:solidFill>
                <a:latin typeface="Arial"/>
                <a:ea typeface="Arial"/>
                <a:cs typeface="Arial"/>
                <a:sym typeface="Arial"/>
              </a:rPr>
              <a:t>Multi-agency cooperation: schools, health service, social care.</a:t>
            </a:r>
          </a:p>
          <a:p>
            <a:pPr marL="604519" lvl="1" indent="-302260" algn="l">
              <a:lnSpc>
                <a:spcPts val="3919"/>
              </a:lnSpc>
              <a:buFont typeface="Arial"/>
              <a:buChar char="•"/>
            </a:pPr>
            <a:r>
              <a:rPr lang="en-US" sz="2799">
                <a:solidFill>
                  <a:srgbClr val="000000"/>
                </a:solidFill>
                <a:latin typeface="Arial"/>
                <a:ea typeface="Arial"/>
                <a:cs typeface="Arial"/>
                <a:sym typeface="Arial"/>
              </a:rPr>
              <a:t>Interventions ought to be just in terms of protecting and in terms of the freedom of the adolescent.</a:t>
            </a:r>
          </a:p>
          <a:p>
            <a:pPr marL="604519" lvl="1" indent="-302260" algn="l">
              <a:lnSpc>
                <a:spcPts val="3919"/>
              </a:lnSpc>
              <a:buFont typeface="Arial"/>
              <a:buChar char="•"/>
            </a:pPr>
            <a:r>
              <a:rPr lang="en-US" sz="2799">
                <a:solidFill>
                  <a:srgbClr val="000000"/>
                </a:solidFill>
                <a:latin typeface="Arial"/>
                <a:ea typeface="Arial"/>
                <a:cs typeface="Arial"/>
                <a:sym typeface="Arial"/>
              </a:rPr>
              <a:t>Combined policies help in enhancing well-being and identity formation amongst young carers.</a:t>
            </a:r>
          </a:p>
          <a:p>
            <a:pPr algn="l">
              <a:lnSpc>
                <a:spcPts val="3919"/>
              </a:lnSpc>
              <a:spcBef>
                <a:spcPct val="0"/>
              </a:spcBef>
            </a:pPr>
            <a:endParaRPr lang="en-US" sz="2799">
              <a:solidFill>
                <a:srgbClr val="000000"/>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4" name="TextBox 4"/>
          <p:cNvSpPr txBox="1"/>
          <p:nvPr/>
        </p:nvSpPr>
        <p:spPr>
          <a:xfrm>
            <a:off x="1557717" y="904875"/>
            <a:ext cx="14711951" cy="882650"/>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Conclusion</a:t>
            </a:r>
          </a:p>
        </p:txBody>
      </p:sp>
      <p:sp>
        <p:nvSpPr>
          <p:cNvPr id="5" name="TextBox 5"/>
          <p:cNvSpPr txBox="1"/>
          <p:nvPr/>
        </p:nvSpPr>
        <p:spPr>
          <a:xfrm>
            <a:off x="4647192" y="2626360"/>
            <a:ext cx="10006922" cy="49580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Erikson's theory puts the developmental risks into perspective: identity formation, emotional wellbeing.</a:t>
            </a:r>
          </a:p>
          <a:p>
            <a:pPr marL="604519" lvl="1" indent="-302260" algn="l">
              <a:lnSpc>
                <a:spcPts val="3919"/>
              </a:lnSpc>
              <a:buFont typeface="Arial"/>
              <a:buChar char="•"/>
            </a:pPr>
            <a:r>
              <a:rPr lang="en-US" sz="2799">
                <a:solidFill>
                  <a:srgbClr val="000000"/>
                </a:solidFill>
                <a:latin typeface="Arial"/>
                <a:ea typeface="Arial"/>
                <a:cs typeface="Arial"/>
                <a:sym typeface="Arial"/>
              </a:rPr>
              <a:t>Long-term care interferes with psychosocial milestones and normative adolescent development.</a:t>
            </a:r>
          </a:p>
          <a:p>
            <a:pPr marL="604519" lvl="1" indent="-302260" algn="l">
              <a:lnSpc>
                <a:spcPts val="3919"/>
              </a:lnSpc>
              <a:buFont typeface="Arial"/>
              <a:buChar char="•"/>
            </a:pPr>
            <a:r>
              <a:rPr lang="en-US" sz="2799">
                <a:solidFill>
                  <a:srgbClr val="000000"/>
                </a:solidFill>
                <a:latin typeface="Arial"/>
                <a:ea typeface="Arial"/>
                <a:cs typeface="Arial"/>
                <a:sym typeface="Arial"/>
              </a:rPr>
              <a:t>Attachment theory describes the emotional backgrounds of care giving behaviour.</a:t>
            </a:r>
          </a:p>
          <a:p>
            <a:pPr marL="604519" lvl="1" indent="-302260" algn="l">
              <a:lnSpc>
                <a:spcPts val="3919"/>
              </a:lnSpc>
              <a:buFont typeface="Arial"/>
              <a:buChar char="•"/>
            </a:pPr>
            <a:r>
              <a:rPr lang="en-US" sz="2799">
                <a:solidFill>
                  <a:srgbClr val="000000"/>
                </a:solidFill>
                <a:latin typeface="Arial"/>
                <a:ea typeface="Arial"/>
                <a:cs typeface="Arial"/>
                <a:sym typeface="Arial"/>
              </a:rPr>
              <a:t>Evidence-based interventions, i.e. developmentally informed, are necessary to facilitate healthy identity formation and psychosocial well-being.</a:t>
            </a:r>
          </a:p>
          <a:p>
            <a:pPr algn="l">
              <a:lnSpc>
                <a:spcPts val="3919"/>
              </a:lnSpc>
              <a:spcBef>
                <a:spcPct val="0"/>
              </a:spcBef>
            </a:pPr>
            <a:endParaRPr lang="en-US" sz="2799">
              <a:solidFill>
                <a:srgbClr val="000000"/>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TextBox 2"/>
          <p:cNvSpPr txBox="1"/>
          <p:nvPr/>
        </p:nvSpPr>
        <p:spPr>
          <a:xfrm>
            <a:off x="1557717" y="2576981"/>
            <a:ext cx="16589710" cy="7958845"/>
          </a:xfrm>
          <a:prstGeom prst="rect">
            <a:avLst/>
          </a:prstGeom>
        </p:spPr>
        <p:txBody>
          <a:bodyPr lIns="0" tIns="0" rIns="0" bIns="0" rtlCol="0" anchor="t">
            <a:spAutoFit/>
          </a:bodyPr>
          <a:lstStyle/>
          <a:p>
            <a:pPr marL="604519" lvl="1" indent="-302260" algn="l">
              <a:lnSpc>
                <a:spcPts val="3919"/>
              </a:lnSpc>
              <a:buFont typeface="Arial"/>
              <a:buChar char="•"/>
            </a:pPr>
            <a:r>
              <a:rPr lang="en-US" sz="2799" dirty="0">
                <a:solidFill>
                  <a:srgbClr val="000000"/>
                </a:solidFill>
                <a:latin typeface="Arial"/>
                <a:ea typeface="Arial"/>
                <a:cs typeface="Arial"/>
                <a:sym typeface="Arial"/>
              </a:rPr>
              <a:t>Aldridge, J., 2018. Where are we now? Twenty-five years of research, policy and practice on young </a:t>
            </a:r>
            <a:r>
              <a:rPr lang="en-US" sz="2799" dirty="0" err="1">
                <a:solidFill>
                  <a:srgbClr val="000000"/>
                </a:solidFill>
                <a:latin typeface="Arial"/>
                <a:ea typeface="Arial"/>
                <a:cs typeface="Arial"/>
                <a:sym typeface="Arial"/>
              </a:rPr>
              <a:t>carers</a:t>
            </a:r>
            <a:r>
              <a:rPr lang="en-US" sz="2799" dirty="0">
                <a:solidFill>
                  <a:srgbClr val="000000"/>
                </a:solidFill>
                <a:latin typeface="Arial"/>
                <a:ea typeface="Arial"/>
                <a:cs typeface="Arial"/>
                <a:sym typeface="Arial"/>
              </a:rPr>
              <a:t>. Critical Social Policy, 38(1), pp.155-165.</a:t>
            </a:r>
          </a:p>
          <a:p>
            <a:pPr marL="604519" lvl="1" indent="-302260" algn="l">
              <a:lnSpc>
                <a:spcPts val="3919"/>
              </a:lnSpc>
              <a:buFont typeface="Arial"/>
              <a:buChar char="•"/>
            </a:pPr>
            <a:r>
              <a:rPr lang="en-US" sz="2799" dirty="0">
                <a:solidFill>
                  <a:srgbClr val="000000"/>
                </a:solidFill>
                <a:latin typeface="Arial"/>
                <a:ea typeface="Arial"/>
                <a:cs typeface="Arial"/>
                <a:sym typeface="Arial"/>
              </a:rPr>
              <a:t>Cushing, T., Robertson, S., Mannes, J., Marshall, N., Carey, M.J., </a:t>
            </a:r>
            <a:r>
              <a:rPr lang="en-US" sz="2799" dirty="0" err="1">
                <a:solidFill>
                  <a:srgbClr val="000000"/>
                </a:solidFill>
                <a:latin typeface="Arial"/>
                <a:ea typeface="Arial"/>
                <a:cs typeface="Arial"/>
                <a:sym typeface="Arial"/>
              </a:rPr>
              <a:t>Duschinsky</a:t>
            </a:r>
            <a:r>
              <a:rPr lang="en-US" sz="2799" dirty="0">
                <a:solidFill>
                  <a:srgbClr val="000000"/>
                </a:solidFill>
                <a:latin typeface="Arial"/>
                <a:ea typeface="Arial"/>
                <a:cs typeface="Arial"/>
                <a:sym typeface="Arial"/>
              </a:rPr>
              <a:t>, R. and </a:t>
            </a:r>
            <a:r>
              <a:rPr lang="en-US" sz="2799" dirty="0" err="1">
                <a:solidFill>
                  <a:srgbClr val="000000"/>
                </a:solidFill>
                <a:latin typeface="Arial"/>
                <a:ea typeface="Arial"/>
                <a:cs typeface="Arial"/>
                <a:sym typeface="Arial"/>
              </a:rPr>
              <a:t>Meiser</a:t>
            </a:r>
            <a:r>
              <a:rPr lang="en-US" sz="2799" dirty="0">
                <a:solidFill>
                  <a:srgbClr val="000000"/>
                </a:solidFill>
                <a:latin typeface="Arial"/>
                <a:ea typeface="Arial"/>
                <a:cs typeface="Arial"/>
                <a:sym typeface="Arial"/>
              </a:rPr>
              <a:t>-Stedman, R., 2024. The relationship between attachment and posttraumatic stress in children and adolescents: A meta-analytic review. Development and psychopathology, 36(3), pp.1055-1069.</a:t>
            </a:r>
          </a:p>
          <a:p>
            <a:pPr marL="604519" lvl="1" indent="-302260" algn="l">
              <a:lnSpc>
                <a:spcPts val="3919"/>
              </a:lnSpc>
              <a:buFont typeface="Arial"/>
              <a:buChar char="•"/>
            </a:pPr>
            <a:r>
              <a:rPr lang="en-US" sz="2799" dirty="0">
                <a:solidFill>
                  <a:srgbClr val="000000"/>
                </a:solidFill>
                <a:latin typeface="Arial"/>
                <a:ea typeface="Arial"/>
                <a:cs typeface="Arial"/>
                <a:sym typeface="Arial"/>
              </a:rPr>
              <a:t>de </a:t>
            </a:r>
            <a:r>
              <a:rPr lang="en-US" sz="2799" dirty="0" err="1">
                <a:solidFill>
                  <a:srgbClr val="000000"/>
                </a:solidFill>
                <a:latin typeface="Arial"/>
                <a:ea typeface="Arial"/>
                <a:cs typeface="Arial"/>
                <a:sym typeface="Arial"/>
              </a:rPr>
              <a:t>Carvalho</a:t>
            </a:r>
            <a:r>
              <a:rPr lang="en-US" sz="2799" dirty="0">
                <a:solidFill>
                  <a:srgbClr val="000000"/>
                </a:solidFill>
                <a:latin typeface="Arial"/>
                <a:ea typeface="Arial"/>
                <a:cs typeface="Arial"/>
                <a:sym typeface="Arial"/>
              </a:rPr>
              <a:t>, N.A., </a:t>
            </a:r>
            <a:r>
              <a:rPr lang="en-US" sz="2799" dirty="0" err="1">
                <a:solidFill>
                  <a:srgbClr val="000000"/>
                </a:solidFill>
                <a:latin typeface="Arial"/>
                <a:ea typeface="Arial"/>
                <a:cs typeface="Arial"/>
                <a:sym typeface="Arial"/>
              </a:rPr>
              <a:t>Veiga</a:t>
            </a:r>
            <a:r>
              <a:rPr lang="en-US" sz="2799" dirty="0">
                <a:solidFill>
                  <a:srgbClr val="000000"/>
                </a:solidFill>
                <a:latin typeface="Arial"/>
                <a:ea typeface="Arial"/>
                <a:cs typeface="Arial"/>
                <a:sym typeface="Arial"/>
              </a:rPr>
              <a:t>, F.H., </a:t>
            </a:r>
            <a:r>
              <a:rPr lang="en-US" sz="2799" dirty="0" err="1">
                <a:solidFill>
                  <a:srgbClr val="000000"/>
                </a:solidFill>
                <a:latin typeface="Arial"/>
                <a:ea typeface="Arial"/>
                <a:cs typeface="Arial"/>
                <a:sym typeface="Arial"/>
              </a:rPr>
              <a:t>Martínez</a:t>
            </a:r>
            <a:r>
              <a:rPr lang="en-US" sz="2799" dirty="0">
                <a:solidFill>
                  <a:srgbClr val="000000"/>
                </a:solidFill>
                <a:latin typeface="Arial"/>
                <a:ea typeface="Arial"/>
                <a:cs typeface="Arial"/>
                <a:sym typeface="Arial"/>
              </a:rPr>
              <a:t>, I. and </a:t>
            </a:r>
            <a:r>
              <a:rPr lang="en-US" sz="2799" dirty="0" err="1">
                <a:solidFill>
                  <a:srgbClr val="000000"/>
                </a:solidFill>
                <a:latin typeface="Arial"/>
                <a:ea typeface="Arial"/>
                <a:cs typeface="Arial"/>
                <a:sym typeface="Arial"/>
              </a:rPr>
              <a:t>Veiga</a:t>
            </a:r>
            <a:r>
              <a:rPr lang="en-US" sz="2799" dirty="0">
                <a:solidFill>
                  <a:srgbClr val="000000"/>
                </a:solidFill>
                <a:latin typeface="Arial"/>
                <a:ea typeface="Arial"/>
                <a:cs typeface="Arial"/>
                <a:sym typeface="Arial"/>
              </a:rPr>
              <a:t>, C.M., 2025. Psychosocial development and student engagement in school: A study with girls and boys in early and late adolescence. Trends in Psychology, pp.1-27.</a:t>
            </a:r>
          </a:p>
          <a:p>
            <a:pPr marL="604519" lvl="1" indent="-302260" algn="l">
              <a:lnSpc>
                <a:spcPts val="3919"/>
              </a:lnSpc>
              <a:buFont typeface="Arial"/>
              <a:buChar char="•"/>
            </a:pPr>
            <a:r>
              <a:rPr lang="en-US" sz="2799" dirty="0">
                <a:solidFill>
                  <a:srgbClr val="000000"/>
                </a:solidFill>
                <a:latin typeface="Arial"/>
                <a:ea typeface="Arial"/>
                <a:cs typeface="Arial"/>
                <a:sym typeface="Arial"/>
              </a:rPr>
              <a:t>Ellicott, C. and Woodworth, A., 2024. Young </a:t>
            </a:r>
            <a:r>
              <a:rPr lang="en-US" sz="2799" dirty="0" err="1">
                <a:solidFill>
                  <a:srgbClr val="000000"/>
                </a:solidFill>
                <a:latin typeface="Arial"/>
                <a:ea typeface="Arial"/>
                <a:cs typeface="Arial"/>
                <a:sym typeface="Arial"/>
              </a:rPr>
              <a:t>Carers</a:t>
            </a:r>
            <a:r>
              <a:rPr lang="en-US" sz="2799" dirty="0">
                <a:solidFill>
                  <a:srgbClr val="000000"/>
                </a:solidFill>
                <a:latin typeface="Arial"/>
                <a:ea typeface="Arial"/>
                <a:cs typeface="Arial"/>
                <a:sym typeface="Arial"/>
              </a:rPr>
              <a:t> in the UK. In The Routledge Handbook of Child and Family Social Work Research (pp. 645-658). Routledge.</a:t>
            </a:r>
          </a:p>
          <a:p>
            <a:pPr marL="604519" lvl="1" indent="-302260" algn="l">
              <a:lnSpc>
                <a:spcPts val="3919"/>
              </a:lnSpc>
              <a:buFont typeface="Arial"/>
              <a:buChar char="•"/>
            </a:pPr>
            <a:r>
              <a:rPr lang="en-US" sz="2799" dirty="0">
                <a:solidFill>
                  <a:srgbClr val="000000"/>
                </a:solidFill>
                <a:latin typeface="Arial"/>
                <a:ea typeface="Arial"/>
                <a:cs typeface="Arial"/>
                <a:sym typeface="Arial"/>
              </a:rPr>
              <a:t>Foster, S.L., Schofield, G., </a:t>
            </a:r>
            <a:r>
              <a:rPr lang="en-US" sz="2799" dirty="0" err="1">
                <a:solidFill>
                  <a:srgbClr val="000000"/>
                </a:solidFill>
                <a:latin typeface="Arial"/>
                <a:ea typeface="Arial"/>
                <a:cs typeface="Arial"/>
                <a:sym typeface="Arial"/>
              </a:rPr>
              <a:t>Geoghegan</a:t>
            </a:r>
            <a:r>
              <a:rPr lang="en-US" sz="2799" dirty="0">
                <a:solidFill>
                  <a:srgbClr val="000000"/>
                </a:solidFill>
                <a:latin typeface="Arial"/>
                <a:ea typeface="Arial"/>
                <a:cs typeface="Arial"/>
                <a:sym typeface="Arial"/>
              </a:rPr>
              <a:t>, L., Hood, R., </a:t>
            </a:r>
            <a:r>
              <a:rPr lang="en-US" sz="2799" dirty="0" err="1">
                <a:solidFill>
                  <a:srgbClr val="000000"/>
                </a:solidFill>
                <a:latin typeface="Arial"/>
                <a:ea typeface="Arial"/>
                <a:cs typeface="Arial"/>
                <a:sym typeface="Arial"/>
              </a:rPr>
              <a:t>Sagi</a:t>
            </a:r>
            <a:r>
              <a:rPr lang="en-US" sz="2799" dirty="0">
                <a:solidFill>
                  <a:srgbClr val="000000"/>
                </a:solidFill>
                <a:latin typeface="Arial"/>
                <a:ea typeface="Arial"/>
                <a:cs typeface="Arial"/>
                <a:sym typeface="Arial"/>
              </a:rPr>
              <a:t>-Schwartz, A., </a:t>
            </a:r>
            <a:r>
              <a:rPr lang="en-US" sz="2799" dirty="0" err="1">
                <a:solidFill>
                  <a:srgbClr val="000000"/>
                </a:solidFill>
                <a:latin typeface="Arial"/>
                <a:ea typeface="Arial"/>
                <a:cs typeface="Arial"/>
                <a:sym typeface="Arial"/>
              </a:rPr>
              <a:t>Bakkum</a:t>
            </a:r>
            <a:r>
              <a:rPr lang="en-US" sz="2799" dirty="0">
                <a:solidFill>
                  <a:srgbClr val="000000"/>
                </a:solidFill>
                <a:latin typeface="Arial"/>
                <a:ea typeface="Arial"/>
                <a:cs typeface="Arial"/>
                <a:sym typeface="Arial"/>
              </a:rPr>
              <a:t>, L., Hutchinson, </a:t>
            </a:r>
            <a:r>
              <a:rPr lang="en-US" sz="2799" dirty="0" err="1">
                <a:solidFill>
                  <a:srgbClr val="000000"/>
                </a:solidFill>
                <a:latin typeface="Arial"/>
                <a:ea typeface="Arial"/>
                <a:cs typeface="Arial"/>
                <a:sym typeface="Arial"/>
              </a:rPr>
              <a:t>D</a:t>
            </a:r>
            <a:r>
              <a:rPr lang="en-US" sz="2799" dirty="0" err="1" smtClean="0">
                <a:solidFill>
                  <a:srgbClr val="000000"/>
                </a:solidFill>
                <a:latin typeface="Arial"/>
                <a:ea typeface="Arial"/>
                <a:cs typeface="Arial"/>
                <a:sym typeface="Arial"/>
              </a:rPr>
              <a:t>.,Balk</a:t>
            </a:r>
            <a:r>
              <a:rPr lang="en-US" sz="2799" dirty="0">
                <a:solidFill>
                  <a:srgbClr val="000000"/>
                </a:solidFill>
                <a:latin typeface="Arial"/>
                <a:ea typeface="Arial"/>
                <a:cs typeface="Arial"/>
                <a:sym typeface="Arial"/>
              </a:rPr>
              <a:t>, W., Devine, R., Steele, M. and Steele, H., 2025. Attachment theory and research: what should be on the core curriculum for child and family social workers?. Social Work Education, pp.1-18.</a:t>
            </a:r>
          </a:p>
          <a:p>
            <a:pPr algn="l">
              <a:lnSpc>
                <a:spcPts val="3919"/>
              </a:lnSpc>
            </a:pPr>
            <a:endParaRPr lang="en-US" sz="2799" dirty="0">
              <a:solidFill>
                <a:srgbClr val="000000"/>
              </a:solidFill>
              <a:latin typeface="Arial"/>
              <a:ea typeface="Arial"/>
              <a:cs typeface="Arial"/>
              <a:sym typeface="Arial"/>
            </a:endParaRPr>
          </a:p>
          <a:p>
            <a:pPr algn="l">
              <a:lnSpc>
                <a:spcPts val="3919"/>
              </a:lnSpc>
              <a:spcBef>
                <a:spcPct val="0"/>
              </a:spcBef>
            </a:pPr>
            <a:endParaRPr lang="en-US" sz="2799" dirty="0">
              <a:solidFill>
                <a:srgbClr val="000000"/>
              </a:solidFill>
              <a:latin typeface="Arial"/>
              <a:ea typeface="Arial"/>
              <a:cs typeface="Arial"/>
              <a:sym typeface="Arial"/>
            </a:endParaRPr>
          </a:p>
        </p:txBody>
      </p:sp>
      <p:sp>
        <p:nvSpPr>
          <p:cNvPr id="3" name="Freeform 3"/>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4" name="Freeform 4"/>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5" name="TextBox 5"/>
          <p:cNvSpPr txBox="1"/>
          <p:nvPr/>
        </p:nvSpPr>
        <p:spPr>
          <a:xfrm>
            <a:off x="1557717" y="904875"/>
            <a:ext cx="14711951" cy="882650"/>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References</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2698</Words>
  <PresentationFormat>Custom</PresentationFormat>
  <Paragraphs>100</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 Bold Italics</vt:lpstr>
      <vt:lpstr>Calibri</vt:lpstr>
      <vt:lpstr>Canva Sans</vt:lpstr>
      <vt:lpstr>Arial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2026-02-02T18:10:34Z</dcterms:modified>
  <dc:identifier>DAG__k6KRZQ</dc:identifier>
</cp:coreProperties>
</file>