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9"/>
  </p:notes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5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71"/>
    <p:restoredTop sz="74892"/>
  </p:normalViewPr>
  <p:slideViewPr>
    <p:cSldViewPr snapToGrid="0">
      <p:cViewPr>
        <p:scale>
          <a:sx n="113" d="100"/>
          <a:sy n="113" d="100"/>
        </p:scale>
        <p:origin x="2328"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1520C-1322-664C-A8BE-17FF3587CEDD}" type="datetimeFigureOut">
              <a:rPr lang="en-US" smtClean="0"/>
              <a:t>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FF723-2DE3-4942-B53D-FC30F9847284}" type="slidenum">
              <a:rPr lang="en-US" smtClean="0"/>
              <a:t>‹#›</a:t>
            </a:fld>
            <a:endParaRPr lang="en-US"/>
          </a:p>
        </p:txBody>
      </p:sp>
    </p:spTree>
    <p:extLst>
      <p:ext uri="{BB962C8B-B14F-4D97-AF65-F5344CB8AC3E}">
        <p14:creationId xmlns:p14="http://schemas.microsoft.com/office/powerpoint/2010/main" val="881766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using squash and stretch, it's important to keep the object's volume consistent. So when you stretch something it needs to get thinner, and when you squash something it needs to get wider.</a:t>
            </a:r>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3</a:t>
            </a:fld>
            <a:endParaRPr lang="en-US"/>
          </a:p>
        </p:txBody>
      </p:sp>
    </p:spTree>
    <p:extLst>
      <p:ext uri="{BB962C8B-B14F-4D97-AF65-F5344CB8AC3E}">
        <p14:creationId xmlns:p14="http://schemas.microsoft.com/office/powerpoint/2010/main" val="2842725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Consider how if might look if you were to jump in the air without bending your knees, or perhaps to throw a ball without first pulling your arm back. It would appear very unnatural (it may not even be possible to jump without bending your knees!). In the same way, animating movements without a flicker of anticipation will also make your motion seem awkward, stale and lifeless. </a:t>
            </a:r>
          </a:p>
        </p:txBody>
      </p:sp>
      <p:sp>
        <p:nvSpPr>
          <p:cNvPr id="4" name="Slide Number Placeholder 3"/>
          <p:cNvSpPr>
            <a:spLocks noGrp="1"/>
          </p:cNvSpPr>
          <p:nvPr>
            <p:ph type="sldNum" sz="quarter" idx="5"/>
          </p:nvPr>
        </p:nvSpPr>
        <p:spPr/>
        <p:txBody>
          <a:bodyPr/>
          <a:lstStyle/>
          <a:p>
            <a:fld id="{3D7FF723-2DE3-4942-B53D-FC30F9847284}" type="slidenum">
              <a:rPr lang="en-US" smtClean="0"/>
              <a:t>4</a:t>
            </a:fld>
            <a:endParaRPr lang="en-US"/>
          </a:p>
        </p:txBody>
      </p:sp>
    </p:spTree>
    <p:extLst>
      <p:ext uri="{BB962C8B-B14F-4D97-AF65-F5344CB8AC3E}">
        <p14:creationId xmlns:p14="http://schemas.microsoft.com/office/powerpoint/2010/main" val="1675370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 character is running across the scene, their arms and legs may be moving at a different rate from their head. This is overlapping action. Likewise, when they stop running, their hair will likely continue to move for a few frames before coming to rest – this is follow through. These are important principles to understand if you want your animation to flow realistically.</a:t>
            </a:r>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8</a:t>
            </a:fld>
            <a:endParaRPr lang="en-US"/>
          </a:p>
        </p:txBody>
      </p:sp>
    </p:spTree>
    <p:extLst>
      <p:ext uri="{BB962C8B-B14F-4D97-AF65-F5344CB8AC3E}">
        <p14:creationId xmlns:p14="http://schemas.microsoft.com/office/powerpoint/2010/main" val="4181764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reverse will happen when the car brakes. In animation, this effect is achieved by adding more frames at the beginning and end of an action sequence. Apply this principle to give your objects more life.</a:t>
            </a:r>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9</a:t>
            </a:fld>
            <a:endParaRPr lang="en-US"/>
          </a:p>
        </p:txBody>
      </p:sp>
    </p:spTree>
    <p:extLst>
      <p:ext uri="{BB962C8B-B14F-4D97-AF65-F5344CB8AC3E}">
        <p14:creationId xmlns:p14="http://schemas.microsoft.com/office/powerpoint/2010/main" val="383753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 character is running across the scene, their arms and legs may be moving at a different rate from their head. This is overlapping action. Likewise, when they stop running, their hair will likely continue to move for a few frames before coming to rest – this is follow through. These are important principles to understand if you want your animation to flow realistically.</a:t>
            </a:r>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10</a:t>
            </a:fld>
            <a:endParaRPr lang="en-US"/>
          </a:p>
        </p:txBody>
      </p:sp>
    </p:spTree>
    <p:extLst>
      <p:ext uri="{BB962C8B-B14F-4D97-AF65-F5344CB8AC3E}">
        <p14:creationId xmlns:p14="http://schemas.microsoft.com/office/powerpoint/2010/main" val="3139355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instance, the subtle movement of your character’s hair as they walk, or perhaps a facial expression or a secondary object reacting to the first. Whatever the case may be, this secondary action should not distract from the primary one.</a:t>
            </a:r>
          </a:p>
        </p:txBody>
      </p:sp>
      <p:sp>
        <p:nvSpPr>
          <p:cNvPr id="4" name="Slide Number Placeholder 3"/>
          <p:cNvSpPr>
            <a:spLocks noGrp="1"/>
          </p:cNvSpPr>
          <p:nvPr>
            <p:ph type="sldNum" sz="quarter" idx="5"/>
          </p:nvPr>
        </p:nvSpPr>
        <p:spPr/>
        <p:txBody>
          <a:bodyPr/>
          <a:lstStyle/>
          <a:p>
            <a:fld id="{3D7FF723-2DE3-4942-B53D-FC30F9847284}" type="slidenum">
              <a:rPr lang="en-US" smtClean="0"/>
              <a:t>11</a:t>
            </a:fld>
            <a:endParaRPr lang="en-US"/>
          </a:p>
        </p:txBody>
      </p:sp>
    </p:spTree>
    <p:extLst>
      <p:ext uri="{BB962C8B-B14F-4D97-AF65-F5344CB8AC3E}">
        <p14:creationId xmlns:p14="http://schemas.microsoft.com/office/powerpoint/2010/main" val="3065073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 you move an object more quickly or slowly than it would naturally move in the real world, the effect won't be believable. Using the correct timing allows you to control the mood and the reaction of your characters and objects. That's not to say you can't push things a little (especially if you're creating an imaginary world) – but if you do, be consistent.</a:t>
            </a:r>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12</a:t>
            </a:fld>
            <a:endParaRPr lang="en-US"/>
          </a:p>
        </p:txBody>
      </p:sp>
    </p:spTree>
    <p:extLst>
      <p:ext uri="{BB962C8B-B14F-4D97-AF65-F5344CB8AC3E}">
        <p14:creationId xmlns:p14="http://schemas.microsoft.com/office/powerpoint/2010/main" val="2194661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13</a:t>
            </a:fld>
            <a:endParaRPr lang="en-US"/>
          </a:p>
        </p:txBody>
      </p:sp>
    </p:spTree>
    <p:extLst>
      <p:ext uri="{BB962C8B-B14F-4D97-AF65-F5344CB8AC3E}">
        <p14:creationId xmlns:p14="http://schemas.microsoft.com/office/powerpoint/2010/main" val="3017974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14</a:t>
            </a:fld>
            <a:endParaRPr lang="en-US"/>
          </a:p>
        </p:txBody>
      </p:sp>
    </p:spTree>
    <p:extLst>
      <p:ext uri="{BB962C8B-B14F-4D97-AF65-F5344CB8AC3E}">
        <p14:creationId xmlns:p14="http://schemas.microsoft.com/office/powerpoint/2010/main" val="1492232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15</a:t>
            </a:fld>
            <a:endParaRPr lang="en-US"/>
          </a:p>
        </p:txBody>
      </p:sp>
    </p:spTree>
    <p:extLst>
      <p:ext uri="{BB962C8B-B14F-4D97-AF65-F5344CB8AC3E}">
        <p14:creationId xmlns:p14="http://schemas.microsoft.com/office/powerpoint/2010/main" val="2441039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FF723-2DE3-4942-B53D-FC30F9847284}" type="slidenum">
              <a:rPr lang="en-US" smtClean="0"/>
              <a:t>16</a:t>
            </a:fld>
            <a:endParaRPr lang="en-US"/>
          </a:p>
        </p:txBody>
      </p:sp>
    </p:spTree>
    <p:extLst>
      <p:ext uri="{BB962C8B-B14F-4D97-AF65-F5344CB8AC3E}">
        <p14:creationId xmlns:p14="http://schemas.microsoft.com/office/powerpoint/2010/main" val="1185406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40971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49828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47315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23575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69664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1504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05293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58347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24400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93371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59540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2/8/23</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28495209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3.png"/><Relationship Id="rId5" Type="http://schemas.openxmlformats.org/officeDocument/2006/relationships/hyperlink" Target="https://www.creativebloq.com/features/how-to-draw-animals-people-landscapes" TargetMode="External"/><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video" Target="https://player.vimeo.com/video/93206523?h=d496437eee&amp;app_id=1229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58F5CF-EFFC-8640-EAA5-C91CF78EBB39}"/>
              </a:ext>
            </a:extLst>
          </p:cNvPr>
          <p:cNvSpPr txBox="1"/>
          <p:nvPr/>
        </p:nvSpPr>
        <p:spPr>
          <a:xfrm>
            <a:off x="893202" y="1641826"/>
            <a:ext cx="3529747" cy="2484101"/>
          </a:xfrm>
        </p:spPr>
        <p:txBody>
          <a:bodyPr vert="horz" lIns="91440" tIns="45720" rIns="91440" bIns="45720" rtlCol="0" anchor="b">
            <a:normAutofit/>
          </a:bodyPr>
          <a:lstStyle/>
          <a:p>
            <a:pPr>
              <a:lnSpc>
                <a:spcPct val="90000"/>
              </a:lnSpc>
              <a:spcBef>
                <a:spcPct val="0"/>
              </a:spcBef>
              <a:spcAft>
                <a:spcPts val="600"/>
              </a:spcAft>
            </a:pPr>
            <a:r>
              <a:rPr lang="en-US" sz="2500" b="1" dirty="0">
                <a:latin typeface="+mj-lt"/>
                <a:ea typeface="+mj-ea"/>
                <a:cs typeface="+mj-cs"/>
              </a:rPr>
              <a:t>Understand Disney's 12 principles of animation</a:t>
            </a:r>
          </a:p>
          <a:p>
            <a:pPr>
              <a:lnSpc>
                <a:spcPct val="90000"/>
              </a:lnSpc>
              <a:spcBef>
                <a:spcPct val="0"/>
              </a:spcBef>
              <a:spcAft>
                <a:spcPts val="600"/>
              </a:spcAft>
            </a:pPr>
            <a:r>
              <a:rPr lang="en-US" sz="1400" b="1" dirty="0">
                <a:latin typeface="+mj-lt"/>
                <a:ea typeface="+mj-ea"/>
                <a:cs typeface="+mj-cs"/>
              </a:rPr>
              <a:t>Disney's principles of animation underpin all motion work</a:t>
            </a:r>
          </a:p>
        </p:txBody>
      </p:sp>
      <p:pic>
        <p:nvPicPr>
          <p:cNvPr id="3074" name="Picture 2" descr="Principles of animation">
            <a:extLst>
              <a:ext uri="{FF2B5EF4-FFF2-40B4-BE49-F238E27FC236}">
                <a16:creationId xmlns:a16="http://schemas.microsoft.com/office/drawing/2014/main" id="{C9C32353-D7F5-69B1-F5FB-30FBE3AAE2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6999" y="1326382"/>
            <a:ext cx="6948994" cy="3908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87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rinciples of animation">
            <a:extLst>
              <a:ext uri="{FF2B5EF4-FFF2-40B4-BE49-F238E27FC236}">
                <a16:creationId xmlns:a16="http://schemas.microsoft.com/office/drawing/2014/main" id="{C9C32353-D7F5-69B1-F5FB-30FBE3AAE20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100000"/>
                    </a14:imgEffect>
                    <a14:imgEffect>
                      <a14:brightnessContrast bright="-51000"/>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E176AA-4CB3-B9AE-F26D-70A2F506623E}"/>
              </a:ext>
            </a:extLst>
          </p:cNvPr>
          <p:cNvSpPr txBox="1"/>
          <p:nvPr/>
        </p:nvSpPr>
        <p:spPr>
          <a:xfrm>
            <a:off x="404445" y="3702040"/>
            <a:ext cx="6174712" cy="2585323"/>
          </a:xfrm>
          <a:prstGeom prst="rect">
            <a:avLst/>
          </a:prstGeom>
          <a:noFill/>
        </p:spPr>
        <p:txBody>
          <a:bodyPr wrap="square">
            <a:spAutoFit/>
          </a:bodyPr>
          <a:lstStyle/>
          <a:p>
            <a:pPr marL="285750" indent="-285750">
              <a:buFont typeface="Arial" panose="020B0604020202020204" pitchFamily="34" charset="0"/>
              <a:buChar char="•"/>
            </a:pPr>
            <a:r>
              <a:rPr lang="en-GB" b="1" dirty="0">
                <a:solidFill>
                  <a:schemeClr val="bg1"/>
                </a:solidFill>
              </a:rPr>
              <a:t>12 principles of animation were written about by animators Ollie Johnston and Frank Thomas in the books The Illusion of Life: Disney Animation, first published in 1982.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Johnston and Thomas cut the studio's approach down to 12 basic principles of animation by thoroughly examining the artwork of leading Disney animators from the 1930s onwards.</a:t>
            </a:r>
            <a:endParaRPr lang="en-US" b="1" dirty="0">
              <a:solidFill>
                <a:schemeClr val="bg1"/>
              </a:solidFill>
            </a:endParaRPr>
          </a:p>
        </p:txBody>
      </p:sp>
    </p:spTree>
    <p:extLst>
      <p:ext uri="{BB962C8B-B14F-4D97-AF65-F5344CB8AC3E}">
        <p14:creationId xmlns:p14="http://schemas.microsoft.com/office/powerpoint/2010/main" val="2161694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851767"/>
            <a:ext cx="2732608" cy="646331"/>
          </a:xfrm>
          <a:prstGeom prst="rect">
            <a:avLst/>
          </a:prstGeom>
          <a:noFill/>
        </p:spPr>
        <p:txBody>
          <a:bodyPr wrap="none" rtlCol="0">
            <a:spAutoFit/>
          </a:bodyPr>
          <a:lstStyle/>
          <a:p>
            <a:r>
              <a:rPr lang="en-GB" b="1"/>
              <a:t>01. Squash and stretch</a:t>
            </a:r>
          </a:p>
          <a:p>
            <a:endParaRPr lang="en-US" dirty="0"/>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720840"/>
            <a:ext cx="4087474" cy="3416320"/>
          </a:xfrm>
          <a:prstGeom prst="rect">
            <a:avLst/>
          </a:prstGeom>
          <a:noFill/>
        </p:spPr>
        <p:txBody>
          <a:bodyPr wrap="square" rtlCol="0">
            <a:spAutoFit/>
          </a:bodyPr>
          <a:lstStyle/>
          <a:p>
            <a:r>
              <a:rPr lang="en-GB"/>
              <a:t>The squash and stretch principle is considered the most important of the 12 principles of animation. When applied, it gives your animated characters and objects the illusion of gravity, weight, mass and flexibility. Think about how a bouncing rubber ball may react when tossed into the air: the ball stretches when it travels up and down and squishes when it hits the ground.</a:t>
            </a:r>
            <a:endParaRPr lang="en-US" dirty="0"/>
          </a:p>
        </p:txBody>
      </p:sp>
      <p:pic>
        <p:nvPicPr>
          <p:cNvPr id="4" name="OrangeFastFoxhound">
            <a:hlinkClick r:id="" action="ppaction://media"/>
            <a:extLst>
              <a:ext uri="{FF2B5EF4-FFF2-40B4-BE49-F238E27FC236}">
                <a16:creationId xmlns:a16="http://schemas.microsoft.com/office/drawing/2014/main" id="{4D5365E6-DC73-51EB-B525-14D3774756B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940609" y="1720840"/>
            <a:ext cx="6983761" cy="3223274"/>
          </a:xfrm>
          <a:prstGeom prst="rect">
            <a:avLst/>
          </a:prstGeom>
        </p:spPr>
      </p:pic>
    </p:spTree>
    <p:extLst>
      <p:ext uri="{BB962C8B-B14F-4D97-AF65-F5344CB8AC3E}">
        <p14:creationId xmlns:p14="http://schemas.microsoft.com/office/powerpoint/2010/main" val="39950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851767"/>
            <a:ext cx="1961434" cy="369332"/>
          </a:xfrm>
          <a:prstGeom prst="rect">
            <a:avLst/>
          </a:prstGeom>
          <a:noFill/>
        </p:spPr>
        <p:txBody>
          <a:bodyPr wrap="none" rtlCol="0">
            <a:spAutoFit/>
          </a:bodyPr>
          <a:lstStyle/>
          <a:p>
            <a:r>
              <a:rPr lang="en-GB" b="1" dirty="0"/>
              <a:t>02. Anticipation</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593813"/>
            <a:ext cx="3351493" cy="1477328"/>
          </a:xfrm>
          <a:prstGeom prst="rect">
            <a:avLst/>
          </a:prstGeom>
          <a:noFill/>
        </p:spPr>
        <p:txBody>
          <a:bodyPr wrap="square" rtlCol="0">
            <a:spAutoFit/>
          </a:bodyPr>
          <a:lstStyle/>
          <a:p>
            <a:r>
              <a:rPr lang="en-GB" dirty="0"/>
              <a:t>Anticipation helps to prepare the viewer for what's about to happen. When applied, it has the effect of making the object's action more realistic. </a:t>
            </a:r>
            <a:endParaRPr lang="en-US" dirty="0"/>
          </a:p>
        </p:txBody>
      </p:sp>
      <p:pic>
        <p:nvPicPr>
          <p:cNvPr id="5" name="AptImportantEgret-mobile">
            <a:hlinkClick r:id="" action="ppaction://media"/>
            <a:extLst>
              <a:ext uri="{FF2B5EF4-FFF2-40B4-BE49-F238E27FC236}">
                <a16:creationId xmlns:a16="http://schemas.microsoft.com/office/drawing/2014/main" id="{E4C8934E-D6A4-18BD-FE86-5FD936CB8D7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452877"/>
            <a:ext cx="8128000" cy="3759200"/>
          </a:xfrm>
          <a:prstGeom prst="rect">
            <a:avLst/>
          </a:prstGeom>
        </p:spPr>
      </p:pic>
    </p:spTree>
    <p:extLst>
      <p:ext uri="{BB962C8B-B14F-4D97-AF65-F5344CB8AC3E}">
        <p14:creationId xmlns:p14="http://schemas.microsoft.com/office/powerpoint/2010/main" val="1409992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851767"/>
            <a:ext cx="1471878" cy="369332"/>
          </a:xfrm>
          <a:prstGeom prst="rect">
            <a:avLst/>
          </a:prstGeom>
          <a:noFill/>
        </p:spPr>
        <p:txBody>
          <a:bodyPr wrap="none" rtlCol="0">
            <a:spAutoFit/>
          </a:bodyPr>
          <a:lstStyle/>
          <a:p>
            <a:r>
              <a:rPr lang="en-GB" b="1" dirty="0"/>
              <a:t>03. Staging</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593813"/>
            <a:ext cx="3351493" cy="1477328"/>
          </a:xfrm>
          <a:prstGeom prst="rect">
            <a:avLst/>
          </a:prstGeom>
          <a:noFill/>
        </p:spPr>
        <p:txBody>
          <a:bodyPr wrap="square" rtlCol="0">
            <a:spAutoFit/>
          </a:bodyPr>
          <a:lstStyle/>
          <a:p>
            <a:r>
              <a:rPr lang="en-GB" dirty="0"/>
              <a:t>Anticipation helps to prepare the viewer for what's about to happen. When applied, it has the effect of making the object's action more realistic. </a:t>
            </a:r>
            <a:endParaRPr lang="en-US" dirty="0"/>
          </a:p>
        </p:txBody>
      </p:sp>
      <p:pic>
        <p:nvPicPr>
          <p:cNvPr id="5" name="AptImportantEgret-mobile">
            <a:hlinkClick r:id="" action="ppaction://media"/>
            <a:extLst>
              <a:ext uri="{FF2B5EF4-FFF2-40B4-BE49-F238E27FC236}">
                <a16:creationId xmlns:a16="http://schemas.microsoft.com/office/drawing/2014/main" id="{E4C8934E-D6A4-18BD-FE86-5FD936CB8D7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64000" y="1452877"/>
            <a:ext cx="8128000" cy="3759200"/>
          </a:xfrm>
          <a:prstGeom prst="rect">
            <a:avLst/>
          </a:prstGeom>
        </p:spPr>
      </p:pic>
    </p:spTree>
    <p:extLst>
      <p:ext uri="{BB962C8B-B14F-4D97-AF65-F5344CB8AC3E}">
        <p14:creationId xmlns:p14="http://schemas.microsoft.com/office/powerpoint/2010/main" val="308293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851767"/>
            <a:ext cx="1471878" cy="369332"/>
          </a:xfrm>
          <a:prstGeom prst="rect">
            <a:avLst/>
          </a:prstGeom>
          <a:noFill/>
        </p:spPr>
        <p:txBody>
          <a:bodyPr wrap="none" rtlCol="0">
            <a:spAutoFit/>
          </a:bodyPr>
          <a:lstStyle/>
          <a:p>
            <a:r>
              <a:rPr lang="en-GB" b="1" dirty="0"/>
              <a:t>03. Staging</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795757"/>
            <a:ext cx="3351493" cy="3416320"/>
          </a:xfrm>
          <a:prstGeom prst="rect">
            <a:avLst/>
          </a:prstGeom>
          <a:noFill/>
        </p:spPr>
        <p:txBody>
          <a:bodyPr wrap="square" rtlCol="0">
            <a:spAutoFit/>
          </a:bodyPr>
          <a:lstStyle/>
          <a:p>
            <a:r>
              <a:rPr lang="en-GB" dirty="0"/>
              <a:t>Staging in animation is a lot like composition in artwork. What we mean by that is, you should use motion to guide the viewer's eye and draw attention to what's important within the scene. Keep the focus on what's important within the scene, and keep the motion of everything else of non-importance to a minimum. </a:t>
            </a:r>
            <a:endParaRPr lang="en-US" dirty="0"/>
          </a:p>
        </p:txBody>
      </p:sp>
      <p:pic>
        <p:nvPicPr>
          <p:cNvPr id="4" name="ValuableFearfulAmericanshorthair-mobile">
            <a:hlinkClick r:id="" action="ppaction://media"/>
            <a:extLst>
              <a:ext uri="{FF2B5EF4-FFF2-40B4-BE49-F238E27FC236}">
                <a16:creationId xmlns:a16="http://schemas.microsoft.com/office/drawing/2014/main" id="{96F717E6-14CD-492A-8C95-B976D692A3E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64000" y="1452877"/>
            <a:ext cx="8128000" cy="3759200"/>
          </a:xfrm>
          <a:prstGeom prst="rect">
            <a:avLst/>
          </a:prstGeom>
        </p:spPr>
      </p:pic>
    </p:spTree>
    <p:extLst>
      <p:ext uri="{BB962C8B-B14F-4D97-AF65-F5344CB8AC3E}">
        <p14:creationId xmlns:p14="http://schemas.microsoft.com/office/powerpoint/2010/main" val="221112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4994637" cy="369332"/>
          </a:xfrm>
          <a:prstGeom prst="rect">
            <a:avLst/>
          </a:prstGeom>
          <a:noFill/>
        </p:spPr>
        <p:txBody>
          <a:bodyPr wrap="none" rtlCol="0">
            <a:spAutoFit/>
          </a:bodyPr>
          <a:lstStyle/>
          <a:p>
            <a:r>
              <a:rPr lang="en-GB" b="1" dirty="0"/>
              <a:t>04. Straight ahead action and pose to pose</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795757"/>
            <a:ext cx="3351493" cy="3416320"/>
          </a:xfrm>
          <a:prstGeom prst="rect">
            <a:avLst/>
          </a:prstGeom>
          <a:noFill/>
        </p:spPr>
        <p:txBody>
          <a:bodyPr wrap="square" rtlCol="0">
            <a:spAutoFit/>
          </a:bodyPr>
          <a:lstStyle/>
          <a:p>
            <a:r>
              <a:rPr lang="en-GB" dirty="0"/>
              <a:t>There are two ways to handle drawing animation: straight ahead and pose to pose. Each has its own benefits, and the two approaches are often combined. Straight ahead action involves drawing frame-by-frame from start to finish. If you're looking for fluid, realistic movements, straight ahead action is your best bet.</a:t>
            </a:r>
            <a:endParaRPr lang="en-US" dirty="0"/>
          </a:p>
        </p:txBody>
      </p:sp>
      <p:pic>
        <p:nvPicPr>
          <p:cNvPr id="5" name="FragrantSleepyAsianpiedstarling-mobile">
            <a:hlinkClick r:id="" action="ppaction://media"/>
            <a:extLst>
              <a:ext uri="{FF2B5EF4-FFF2-40B4-BE49-F238E27FC236}">
                <a16:creationId xmlns:a16="http://schemas.microsoft.com/office/drawing/2014/main" id="{9C094A9C-31C1-2629-88B6-80A1D9B3A03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64000" y="1221099"/>
            <a:ext cx="8128000" cy="3759200"/>
          </a:xfrm>
          <a:prstGeom prst="rect">
            <a:avLst/>
          </a:prstGeom>
        </p:spPr>
      </p:pic>
    </p:spTree>
    <p:extLst>
      <p:ext uri="{BB962C8B-B14F-4D97-AF65-F5344CB8AC3E}">
        <p14:creationId xmlns:p14="http://schemas.microsoft.com/office/powerpoint/2010/main" val="107403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4994637" cy="369332"/>
          </a:xfrm>
          <a:prstGeom prst="rect">
            <a:avLst/>
          </a:prstGeom>
          <a:noFill/>
        </p:spPr>
        <p:txBody>
          <a:bodyPr wrap="none" rtlCol="0">
            <a:spAutoFit/>
          </a:bodyPr>
          <a:lstStyle/>
          <a:p>
            <a:r>
              <a:rPr lang="en-GB" b="1" dirty="0"/>
              <a:t>05. Follow through and overlapping action</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795757"/>
            <a:ext cx="3351493" cy="2862322"/>
          </a:xfrm>
          <a:prstGeom prst="rect">
            <a:avLst/>
          </a:prstGeom>
          <a:noFill/>
        </p:spPr>
        <p:txBody>
          <a:bodyPr wrap="square" rtlCol="0">
            <a:spAutoFit/>
          </a:bodyPr>
          <a:lstStyle/>
          <a:p>
            <a:r>
              <a:rPr lang="en-GB" dirty="0"/>
              <a:t>When objects come to a standstill after being in motion, different parts of the object will stop at different rates. Similarly, not everything on an object will move at the same rate. This forms the essence of the fifth of Disney's principles of animation.</a:t>
            </a:r>
            <a:endParaRPr lang="en-US" dirty="0"/>
          </a:p>
        </p:txBody>
      </p:sp>
      <p:pic>
        <p:nvPicPr>
          <p:cNvPr id="4" name="DecisiveThirdBedlingtonterrier-mobile">
            <a:hlinkClick r:id="" action="ppaction://media"/>
            <a:extLst>
              <a:ext uri="{FF2B5EF4-FFF2-40B4-BE49-F238E27FC236}">
                <a16:creationId xmlns:a16="http://schemas.microsoft.com/office/drawing/2014/main" id="{9D3DC226-EE0E-EF30-5949-0D621E6A8BC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49132" y="1624317"/>
            <a:ext cx="8128000" cy="3759200"/>
          </a:xfrm>
          <a:prstGeom prst="rect">
            <a:avLst/>
          </a:prstGeom>
        </p:spPr>
      </p:pic>
    </p:spTree>
    <p:extLst>
      <p:ext uri="{BB962C8B-B14F-4D97-AF65-F5344CB8AC3E}">
        <p14:creationId xmlns:p14="http://schemas.microsoft.com/office/powerpoint/2010/main" val="310133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2884764" cy="369332"/>
          </a:xfrm>
          <a:prstGeom prst="rect">
            <a:avLst/>
          </a:prstGeom>
          <a:noFill/>
        </p:spPr>
        <p:txBody>
          <a:bodyPr wrap="none" rtlCol="0">
            <a:spAutoFit/>
          </a:bodyPr>
          <a:lstStyle/>
          <a:p>
            <a:r>
              <a:rPr lang="en-GB" b="1" dirty="0"/>
              <a:t>06. Slow in and slow out</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443841"/>
            <a:ext cx="3351493" cy="1754326"/>
          </a:xfrm>
          <a:prstGeom prst="rect">
            <a:avLst/>
          </a:prstGeom>
          <a:noFill/>
        </p:spPr>
        <p:txBody>
          <a:bodyPr wrap="square" rtlCol="0">
            <a:spAutoFit/>
          </a:bodyPr>
          <a:lstStyle/>
          <a:p>
            <a:r>
              <a:rPr lang="en-GB" dirty="0"/>
              <a:t>The best way to understand slow in and slow out is to think about how a car starts up and stops. It will start moving slowly, before gaining momentum and speeding up. </a:t>
            </a:r>
            <a:endParaRPr lang="en-US" dirty="0"/>
          </a:p>
        </p:txBody>
      </p:sp>
      <p:pic>
        <p:nvPicPr>
          <p:cNvPr id="5" name="CelebratedConsiderateAmphiuma-mobile">
            <a:hlinkClick r:id="" action="ppaction://media"/>
            <a:extLst>
              <a:ext uri="{FF2B5EF4-FFF2-40B4-BE49-F238E27FC236}">
                <a16:creationId xmlns:a16="http://schemas.microsoft.com/office/drawing/2014/main" id="{62BB0151-8A35-F6EA-AC44-90DA9E42593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347318"/>
            <a:ext cx="8128000" cy="3759200"/>
          </a:xfrm>
          <a:prstGeom prst="rect">
            <a:avLst/>
          </a:prstGeom>
        </p:spPr>
      </p:pic>
    </p:spTree>
    <p:extLst>
      <p:ext uri="{BB962C8B-B14F-4D97-AF65-F5344CB8AC3E}">
        <p14:creationId xmlns:p14="http://schemas.microsoft.com/office/powerpoint/2010/main" val="277603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967637" cy="369332"/>
          </a:xfrm>
          <a:prstGeom prst="rect">
            <a:avLst/>
          </a:prstGeom>
          <a:noFill/>
        </p:spPr>
        <p:txBody>
          <a:bodyPr wrap="none" rtlCol="0">
            <a:spAutoFit/>
          </a:bodyPr>
          <a:lstStyle/>
          <a:p>
            <a:r>
              <a:rPr lang="en-GB" b="1" dirty="0"/>
              <a:t>07. Arc</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859339"/>
            <a:ext cx="3351493" cy="3139321"/>
          </a:xfrm>
          <a:prstGeom prst="rect">
            <a:avLst/>
          </a:prstGeom>
          <a:noFill/>
        </p:spPr>
        <p:txBody>
          <a:bodyPr wrap="square" rtlCol="0">
            <a:spAutoFit/>
          </a:bodyPr>
          <a:lstStyle/>
          <a:p>
            <a:r>
              <a:rPr lang="en-GB" dirty="0"/>
              <a:t>When working in animation, it's best to stick with the laws of physics. Most objects follow an arc or a path when they're moving, and your animations should reflect that arc. For example, when you toss a ball into the air, it follows a natural arc as the effects of the Earth's gravity act upon it.</a:t>
            </a:r>
            <a:endParaRPr lang="en-US" dirty="0"/>
          </a:p>
        </p:txBody>
      </p:sp>
      <p:pic>
        <p:nvPicPr>
          <p:cNvPr id="4" name="AltruisticReliableDoctorfish-mobile">
            <a:hlinkClick r:id="" action="ppaction://media"/>
            <a:extLst>
              <a:ext uri="{FF2B5EF4-FFF2-40B4-BE49-F238E27FC236}">
                <a16:creationId xmlns:a16="http://schemas.microsoft.com/office/drawing/2014/main" id="{B8CA512B-8C40-E4A8-060E-D50BA19596E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549399"/>
            <a:ext cx="8128000" cy="3759200"/>
          </a:xfrm>
          <a:prstGeom prst="rect">
            <a:avLst/>
          </a:prstGeom>
        </p:spPr>
      </p:pic>
    </p:spTree>
    <p:extLst>
      <p:ext uri="{BB962C8B-B14F-4D97-AF65-F5344CB8AC3E}">
        <p14:creationId xmlns:p14="http://schemas.microsoft.com/office/powerpoint/2010/main" val="386866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2582245" cy="369332"/>
          </a:xfrm>
          <a:prstGeom prst="rect">
            <a:avLst/>
          </a:prstGeom>
          <a:noFill/>
        </p:spPr>
        <p:txBody>
          <a:bodyPr wrap="none" rtlCol="0">
            <a:spAutoFit/>
          </a:bodyPr>
          <a:lstStyle/>
          <a:p>
            <a:r>
              <a:rPr lang="en-GB" b="1" dirty="0"/>
              <a:t>08. Secondary action</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274838"/>
            <a:ext cx="3351493" cy="2308324"/>
          </a:xfrm>
          <a:prstGeom prst="rect">
            <a:avLst/>
          </a:prstGeom>
          <a:noFill/>
        </p:spPr>
        <p:txBody>
          <a:bodyPr wrap="square" rtlCol="0">
            <a:spAutoFit/>
          </a:bodyPr>
          <a:lstStyle/>
          <a:p>
            <a:endParaRPr lang="en-GB" dirty="0"/>
          </a:p>
          <a:p>
            <a:r>
              <a:rPr lang="en-GB" dirty="0"/>
              <a:t>Secondary actions are used to support or emphasise the main action going on within a scene. Adding secondary actions help add more dimension to your characters and objects.</a:t>
            </a:r>
          </a:p>
        </p:txBody>
      </p:sp>
      <p:pic>
        <p:nvPicPr>
          <p:cNvPr id="5" name="HarmlessAnyDragon-mobile">
            <a:hlinkClick r:id="" action="ppaction://media"/>
            <a:extLst>
              <a:ext uri="{FF2B5EF4-FFF2-40B4-BE49-F238E27FC236}">
                <a16:creationId xmlns:a16="http://schemas.microsoft.com/office/drawing/2014/main" id="{161DF7FC-118A-BD92-37C2-25A002AB1A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549400"/>
            <a:ext cx="8128000" cy="3759200"/>
          </a:xfrm>
          <a:prstGeom prst="rect">
            <a:avLst/>
          </a:prstGeom>
        </p:spPr>
      </p:pic>
    </p:spTree>
    <p:extLst>
      <p:ext uri="{BB962C8B-B14F-4D97-AF65-F5344CB8AC3E}">
        <p14:creationId xmlns:p14="http://schemas.microsoft.com/office/powerpoint/2010/main" val="48389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1375441" cy="369332"/>
          </a:xfrm>
          <a:prstGeom prst="rect">
            <a:avLst/>
          </a:prstGeom>
          <a:noFill/>
        </p:spPr>
        <p:txBody>
          <a:bodyPr wrap="none" rtlCol="0">
            <a:spAutoFit/>
          </a:bodyPr>
          <a:lstStyle/>
          <a:p>
            <a:r>
              <a:rPr lang="en-GB" b="1" dirty="0"/>
              <a:t>09. Timing</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413337"/>
            <a:ext cx="3351493" cy="2031325"/>
          </a:xfrm>
          <a:prstGeom prst="rect">
            <a:avLst/>
          </a:prstGeom>
          <a:noFill/>
        </p:spPr>
        <p:txBody>
          <a:bodyPr wrap="square" rtlCol="0">
            <a:spAutoFit/>
          </a:bodyPr>
          <a:lstStyle/>
          <a:p>
            <a:r>
              <a:rPr lang="en-GB" dirty="0"/>
              <a:t>For this principle of animation we need to look to the laws of physics again, and apply what we see in the natural world to our animations. In this case, the focus is on timing.</a:t>
            </a:r>
          </a:p>
        </p:txBody>
      </p:sp>
      <p:pic>
        <p:nvPicPr>
          <p:cNvPr id="4" name="NeighboringComfortableArrowcrab-mobile">
            <a:hlinkClick r:id="" action="ppaction://media"/>
            <a:extLst>
              <a:ext uri="{FF2B5EF4-FFF2-40B4-BE49-F238E27FC236}">
                <a16:creationId xmlns:a16="http://schemas.microsoft.com/office/drawing/2014/main" id="{DD274A67-320A-185D-7AC6-394801669E3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549400"/>
            <a:ext cx="8128000" cy="3759200"/>
          </a:xfrm>
          <a:prstGeom prst="rect">
            <a:avLst/>
          </a:prstGeom>
        </p:spPr>
      </p:pic>
    </p:spTree>
    <p:extLst>
      <p:ext uri="{BB962C8B-B14F-4D97-AF65-F5344CB8AC3E}">
        <p14:creationId xmlns:p14="http://schemas.microsoft.com/office/powerpoint/2010/main" val="82908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2582245" cy="369332"/>
          </a:xfrm>
          <a:prstGeom prst="rect">
            <a:avLst/>
          </a:prstGeom>
          <a:noFill/>
        </p:spPr>
        <p:txBody>
          <a:bodyPr wrap="none" rtlCol="0">
            <a:spAutoFit/>
          </a:bodyPr>
          <a:lstStyle/>
          <a:p>
            <a:r>
              <a:rPr lang="en-GB" b="1" dirty="0"/>
              <a:t>08. Secondary action</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1361036"/>
            <a:ext cx="3351493" cy="4801314"/>
          </a:xfrm>
          <a:prstGeom prst="rect">
            <a:avLst/>
          </a:prstGeom>
          <a:noFill/>
        </p:spPr>
        <p:txBody>
          <a:bodyPr wrap="square" rtlCol="0">
            <a:spAutoFit/>
          </a:bodyPr>
          <a:lstStyle/>
          <a:p>
            <a:endParaRPr lang="en-GB" dirty="0"/>
          </a:p>
          <a:p>
            <a:r>
              <a:rPr lang="en-GB" dirty="0"/>
              <a:t>Secondary actions are used to support or emphasise the main action going on within a scene. Adding secondary actions help add more dimension to your characters and objects.</a:t>
            </a:r>
          </a:p>
          <a:p>
            <a:r>
              <a:rPr lang="en-GB" dirty="0"/>
              <a:t>For instance, the subtle movement of your character’s hair as they walk, or perhaps a facial expression or a secondary object reacting to the first. Whatever the case may be, this secondary action should not distract from the primary one.</a:t>
            </a:r>
          </a:p>
        </p:txBody>
      </p:sp>
      <p:pic>
        <p:nvPicPr>
          <p:cNvPr id="4" name="NeighboringComfortableArrowcrab-mobile">
            <a:hlinkClick r:id="" action="ppaction://media"/>
            <a:extLst>
              <a:ext uri="{FF2B5EF4-FFF2-40B4-BE49-F238E27FC236}">
                <a16:creationId xmlns:a16="http://schemas.microsoft.com/office/drawing/2014/main" id="{DD274A67-320A-185D-7AC6-394801669E3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549400"/>
            <a:ext cx="8128000" cy="3759200"/>
          </a:xfrm>
          <a:prstGeom prst="rect">
            <a:avLst/>
          </a:prstGeom>
        </p:spPr>
      </p:pic>
    </p:spTree>
    <p:extLst>
      <p:ext uri="{BB962C8B-B14F-4D97-AF65-F5344CB8AC3E}">
        <p14:creationId xmlns:p14="http://schemas.microsoft.com/office/powerpoint/2010/main" val="1417014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2057038" cy="369332"/>
          </a:xfrm>
          <a:prstGeom prst="rect">
            <a:avLst/>
          </a:prstGeom>
          <a:noFill/>
        </p:spPr>
        <p:txBody>
          <a:bodyPr wrap="none" rtlCol="0">
            <a:spAutoFit/>
          </a:bodyPr>
          <a:lstStyle/>
          <a:p>
            <a:r>
              <a:rPr lang="en-GB" b="1" dirty="0"/>
              <a:t>10. Exaggeration</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136338"/>
            <a:ext cx="3351493" cy="2585323"/>
          </a:xfrm>
          <a:prstGeom prst="rect">
            <a:avLst/>
          </a:prstGeom>
          <a:noFill/>
        </p:spPr>
        <p:txBody>
          <a:bodyPr wrap="square" rtlCol="0">
            <a:spAutoFit/>
          </a:bodyPr>
          <a:lstStyle/>
          <a:p>
            <a:r>
              <a:rPr lang="en-GB" dirty="0"/>
              <a:t>Too much realism can ruin an animation, making it appear static and boring. Instead, add some exaggeration to your characters and objects to make them more dynamic. Find ways to push the limits just beyond what's possible, and your animations will pop.</a:t>
            </a:r>
          </a:p>
        </p:txBody>
      </p:sp>
      <p:pic>
        <p:nvPicPr>
          <p:cNvPr id="5" name="IncompleteBlandAmericanredsquirrel-mobile">
            <a:hlinkClick r:id="" action="ppaction://media"/>
            <a:extLst>
              <a:ext uri="{FF2B5EF4-FFF2-40B4-BE49-F238E27FC236}">
                <a16:creationId xmlns:a16="http://schemas.microsoft.com/office/drawing/2014/main" id="{ED6F44C0-75C1-5A18-2F42-40BD3537F95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361036"/>
            <a:ext cx="8128000" cy="3759200"/>
          </a:xfrm>
          <a:prstGeom prst="rect">
            <a:avLst/>
          </a:prstGeom>
        </p:spPr>
      </p:pic>
    </p:spTree>
    <p:extLst>
      <p:ext uri="{BB962C8B-B14F-4D97-AF65-F5344CB8AC3E}">
        <p14:creationId xmlns:p14="http://schemas.microsoft.com/office/powerpoint/2010/main" val="80409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2057038" cy="369332"/>
          </a:xfrm>
          <a:prstGeom prst="rect">
            <a:avLst/>
          </a:prstGeom>
          <a:noFill/>
        </p:spPr>
        <p:txBody>
          <a:bodyPr wrap="none" rtlCol="0">
            <a:spAutoFit/>
          </a:bodyPr>
          <a:lstStyle/>
          <a:p>
            <a:r>
              <a:rPr lang="en-GB" b="1" dirty="0"/>
              <a:t>11. Solid drawing</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136338"/>
            <a:ext cx="3351493" cy="2308324"/>
          </a:xfrm>
          <a:prstGeom prst="rect">
            <a:avLst/>
          </a:prstGeom>
          <a:noFill/>
        </p:spPr>
        <p:txBody>
          <a:bodyPr wrap="square" rtlCol="0">
            <a:spAutoFit/>
          </a:bodyPr>
          <a:lstStyle/>
          <a:p>
            <a:r>
              <a:rPr lang="en-GB" dirty="0"/>
              <a:t>You need to understand the basics of drawing. This includes knowing </a:t>
            </a:r>
            <a:r>
              <a:rPr lang="en-GB" dirty="0">
                <a:hlinkClick r:id="rId5"/>
              </a:rPr>
              <a:t>how to draw</a:t>
            </a:r>
            <a:r>
              <a:rPr lang="en-GB" dirty="0"/>
              <a:t> in three-dimensional space and understanding form and anatomy, weight and volume, and lights and shadows.</a:t>
            </a:r>
          </a:p>
        </p:txBody>
      </p:sp>
      <p:pic>
        <p:nvPicPr>
          <p:cNvPr id="6" name="ExcellentAcceptableAngora-mobile">
            <a:hlinkClick r:id="" action="ppaction://media"/>
            <a:extLst>
              <a:ext uri="{FF2B5EF4-FFF2-40B4-BE49-F238E27FC236}">
                <a16:creationId xmlns:a16="http://schemas.microsoft.com/office/drawing/2014/main" id="{583DED5E-2B64-8368-8DC6-6A26CAADAB1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064000" y="1410900"/>
            <a:ext cx="8128000" cy="3759200"/>
          </a:xfrm>
          <a:prstGeom prst="rect">
            <a:avLst/>
          </a:prstGeom>
        </p:spPr>
      </p:pic>
    </p:spTree>
    <p:extLst>
      <p:ext uri="{BB962C8B-B14F-4D97-AF65-F5344CB8AC3E}">
        <p14:creationId xmlns:p14="http://schemas.microsoft.com/office/powerpoint/2010/main" val="355685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E3372-11F4-D5C0-4489-00456A6B01DF}"/>
              </a:ext>
            </a:extLst>
          </p:cNvPr>
          <p:cNvSpPr txBox="1"/>
          <p:nvPr/>
        </p:nvSpPr>
        <p:spPr>
          <a:xfrm>
            <a:off x="462224" y="695650"/>
            <a:ext cx="1336328" cy="369332"/>
          </a:xfrm>
          <a:prstGeom prst="rect">
            <a:avLst/>
          </a:prstGeom>
          <a:noFill/>
        </p:spPr>
        <p:txBody>
          <a:bodyPr wrap="none" rtlCol="0">
            <a:spAutoFit/>
          </a:bodyPr>
          <a:lstStyle/>
          <a:p>
            <a:r>
              <a:rPr lang="en-GB" b="1" dirty="0"/>
              <a:t>12. Appeal</a:t>
            </a:r>
          </a:p>
        </p:txBody>
      </p:sp>
      <p:sp>
        <p:nvSpPr>
          <p:cNvPr id="3" name="TextBox 2">
            <a:extLst>
              <a:ext uri="{FF2B5EF4-FFF2-40B4-BE49-F238E27FC236}">
                <a16:creationId xmlns:a16="http://schemas.microsoft.com/office/drawing/2014/main" id="{43A445A9-2B9C-4A65-77E0-5130220BEE88}"/>
              </a:ext>
            </a:extLst>
          </p:cNvPr>
          <p:cNvSpPr txBox="1"/>
          <p:nvPr/>
        </p:nvSpPr>
        <p:spPr>
          <a:xfrm>
            <a:off x="462224" y="2136338"/>
            <a:ext cx="3351493" cy="3139321"/>
          </a:xfrm>
          <a:prstGeom prst="rect">
            <a:avLst/>
          </a:prstGeom>
          <a:noFill/>
        </p:spPr>
        <p:txBody>
          <a:bodyPr wrap="square" rtlCol="0">
            <a:spAutoFit/>
          </a:bodyPr>
          <a:lstStyle/>
          <a:p>
            <a:r>
              <a:rPr lang="en-GB" dirty="0"/>
              <a:t>Your characters, objects, and the world in which they live need to appeal to the viewer. This includes having an easy-to-read design, solid drawing, and a personality. There is no formula for getting this right, but it starts with strong character development and being able to tell your story through the art of animation.</a:t>
            </a:r>
          </a:p>
        </p:txBody>
      </p:sp>
      <p:pic>
        <p:nvPicPr>
          <p:cNvPr id="4" name="TediousOblongJapanesebeetle-mobile">
            <a:hlinkClick r:id="" action="ppaction://media"/>
            <a:extLst>
              <a:ext uri="{FF2B5EF4-FFF2-40B4-BE49-F238E27FC236}">
                <a16:creationId xmlns:a16="http://schemas.microsoft.com/office/drawing/2014/main" id="{E2E13EF4-E4CD-9D00-2513-A6A2519A18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4000" y="1410900"/>
            <a:ext cx="8128000" cy="3759200"/>
          </a:xfrm>
          <a:prstGeom prst="rect">
            <a:avLst/>
          </a:prstGeom>
        </p:spPr>
      </p:pic>
    </p:spTree>
    <p:extLst>
      <p:ext uri="{BB962C8B-B14F-4D97-AF65-F5344CB8AC3E}">
        <p14:creationId xmlns:p14="http://schemas.microsoft.com/office/powerpoint/2010/main" val="22650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illusion of life">
            <a:hlinkClick r:id="" action="ppaction://media"/>
            <a:extLst>
              <a:ext uri="{FF2B5EF4-FFF2-40B4-BE49-F238E27FC236}">
                <a16:creationId xmlns:a16="http://schemas.microsoft.com/office/drawing/2014/main" id="{39C368B5-BBA8-C1A0-6EA4-525C01AB0D1B}"/>
              </a:ext>
            </a:extLst>
          </p:cNvPr>
          <p:cNvPicPr>
            <a:picLocks noRot="1" noChangeAspect="1"/>
          </p:cNvPicPr>
          <p:nvPr>
            <a:videoFile r:link="rId1"/>
          </p:nvPr>
        </p:nvPicPr>
        <p:blipFill>
          <a:blip r:embed="rId3"/>
          <a:stretch>
            <a:fillRect/>
          </a:stretch>
        </p:blipFill>
        <p:spPr>
          <a:xfrm>
            <a:off x="0" y="1016070"/>
            <a:ext cx="12159647" cy="4825860"/>
          </a:xfrm>
          <a:prstGeom prst="rect">
            <a:avLst/>
          </a:prstGeom>
        </p:spPr>
      </p:pic>
    </p:spTree>
    <p:extLst>
      <p:ext uri="{BB962C8B-B14F-4D97-AF65-F5344CB8AC3E}">
        <p14:creationId xmlns:p14="http://schemas.microsoft.com/office/powerpoint/2010/main" val="247479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1232</Words>
  <Application>Microsoft Macintosh PowerPoint</Application>
  <PresentationFormat>Widescreen</PresentationFormat>
  <Paragraphs>55</Paragraphs>
  <Slides>17</Slides>
  <Notes>11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Neue Haas Grotesk Text Pro</vt:lpstr>
      <vt:lpstr>SwellVTI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 Masih</dc:creator>
  <cp:lastModifiedBy>Nabeel Masih</cp:lastModifiedBy>
  <cp:revision>2</cp:revision>
  <dcterms:created xsi:type="dcterms:W3CDTF">2023-02-08T22:53:37Z</dcterms:created>
  <dcterms:modified xsi:type="dcterms:W3CDTF">2023-02-08T23:35:34Z</dcterms:modified>
</cp:coreProperties>
</file>