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6" d="100"/>
          <a:sy n="76" d="100"/>
        </p:scale>
        <p:origin x="-298" y="-1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7E0307-B85C-446A-8EF0-0407D435D787}"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AA39ACE-9343-4EBE-B5CA-AEA240A1DC53}"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A00F7B-89C5-4DF7-A309-6263220147D4}"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49C95DE-FD64-4606-AE61-EC1136867CC6}"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DEB0BBD-30FE-4CF1-900A-0C45149F8AF8}" type="datetimeFigureOut">
              <a:rPr lang="en-US" dirty="0"/>
              <a:t>4/6/2023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91A5F7F-3E81-4C65-A4D1-CB62D5B9DB91}" type="datetimeFigureOut">
              <a:rPr lang="en-US" dirty="0"/>
              <a:t>4/6/2023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77ECC86-1672-4627-AEFE-EC5485C73905}" type="datetimeFigureOut">
              <a:rPr lang="en-US" dirty="0"/>
              <a:t>4/6/2023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DCB01F-D966-4C62-B900-0BE008A90C98}"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73A0EA-7DC7-4964-BB97-B173EF3B859A}"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D862E7-95FA-4FC4-9EC5-DDBFA8DC7417}"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B987F2-A784-4F72-BB57-0E9EACDE722E}"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BBD51E-4B19-444E-85C0-DBD7EB6263F4}"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D7255A-4AD5-4D3E-9A0A-689DA3BA976C}"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3EE0AD15-87AC-45B2-9EE5-8D165AF83CD7}" type="datetimeFigureOut">
              <a:rPr lang="en-US" dirty="0"/>
              <a:t>4/6/2023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FCC40CCD-F0D6-4CC2-A4C8-2D7D0D875F02}" type="datetimeFigureOut">
              <a:rPr lang="en-US" dirty="0"/>
              <a:t>4/6/2023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3CFE2CC-454D-4466-AC55-B86DA0A87BAE}"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647B1BF-4039-460D-A637-65428CBD720E}" type="datetimeFigureOut">
              <a:rPr lang="en-US" dirty="0"/>
              <a:t>4/6/2023</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0EF52CC-F3D9-41D4-BCE4-C208E61A3F31}" type="datetimeFigureOut">
              <a:rPr lang="en-US" dirty="0"/>
              <a:t>4/6/2023</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b="1" dirty="0" smtClean="0"/>
              <a:t> </a:t>
            </a:r>
            <a:r>
              <a:rPr lang="en-GB" b="1" dirty="0"/>
              <a:t>Working With Children In A Social Care Setting </a:t>
            </a:r>
            <a:br>
              <a:rPr lang="en-GB" b="1" dirty="0"/>
            </a:br>
            <a:endParaRPr lang="en-GB" b="1" dirty="0"/>
          </a:p>
        </p:txBody>
      </p:sp>
      <p:sp>
        <p:nvSpPr>
          <p:cNvPr id="5" name="Content Placeholder 4"/>
          <p:cNvSpPr>
            <a:spLocks noGrp="1"/>
          </p:cNvSpPr>
          <p:nvPr>
            <p:ph idx="1"/>
          </p:nvPr>
        </p:nvSpPr>
        <p:spPr/>
        <p:txBody>
          <a:bodyPr/>
          <a:lstStyle/>
          <a:p>
            <a:pPr marL="0" indent="0" algn="ctr">
              <a:buNone/>
            </a:pPr>
            <a:r>
              <a:rPr lang="en-GB" b="1" dirty="0" smtClean="0"/>
              <a:t> </a:t>
            </a:r>
            <a:endParaRPr lang="en-GB" b="1" dirty="0" smtClean="0"/>
          </a:p>
          <a:p>
            <a:pPr marL="0" indent="0" algn="ctr">
              <a:buNone/>
            </a:pPr>
            <a:r>
              <a:rPr lang="en-GB" dirty="0" smtClean="0"/>
              <a:t>Student </a:t>
            </a:r>
            <a:r>
              <a:rPr lang="en-GB" dirty="0" err="1" smtClean="0"/>
              <a:t>Name:Roxana</a:t>
            </a:r>
            <a:r>
              <a:rPr lang="en-GB" dirty="0" smtClean="0"/>
              <a:t> Daniela </a:t>
            </a:r>
            <a:r>
              <a:rPr lang="en-GB" dirty="0" err="1" smtClean="0"/>
              <a:t>Lemnariu</a:t>
            </a:r>
            <a:endParaRPr lang="en-GB" dirty="0"/>
          </a:p>
          <a:p>
            <a:pPr marL="0" indent="0" algn="ctr">
              <a:buNone/>
            </a:pPr>
            <a:r>
              <a:rPr lang="en-GB" dirty="0" smtClean="0"/>
              <a:t>Module </a:t>
            </a:r>
            <a:r>
              <a:rPr lang="en-GB" dirty="0" err="1" smtClean="0"/>
              <a:t>Name:Psychology</a:t>
            </a:r>
            <a:r>
              <a:rPr lang="en-GB" dirty="0" smtClean="0"/>
              <a:t> for Health and Social Care</a:t>
            </a:r>
          </a:p>
          <a:p>
            <a:pPr marL="0" indent="0" algn="ctr">
              <a:buNone/>
            </a:pPr>
            <a:r>
              <a:rPr lang="en-GB" dirty="0" smtClean="0"/>
              <a:t>Module Code:BMHP4003_BIRM </a:t>
            </a:r>
            <a:endParaRPr lang="en-GB" dirty="0"/>
          </a:p>
          <a:p>
            <a:pPr marL="0" indent="0" algn="ctr">
              <a:buNone/>
            </a:pPr>
            <a:r>
              <a:rPr lang="en-GB" dirty="0" smtClean="0"/>
              <a:t>Lecture </a:t>
            </a:r>
            <a:r>
              <a:rPr lang="en-GB" dirty="0" err="1" smtClean="0"/>
              <a:t>Name:Joanne</a:t>
            </a:r>
            <a:r>
              <a:rPr lang="en-GB" dirty="0" smtClean="0"/>
              <a:t> Davies</a:t>
            </a:r>
            <a:endParaRPr lang="en-GB" dirty="0"/>
          </a:p>
          <a:p>
            <a:pPr marL="0" indent="0" algn="ctr">
              <a:buNone/>
            </a:pPr>
            <a:endParaRPr lang="en-GB" dirty="0"/>
          </a:p>
          <a:p>
            <a:endParaRPr lang="en-GB" dirty="0"/>
          </a:p>
        </p:txBody>
      </p:sp>
    </p:spTree>
    <p:extLst>
      <p:ext uri="{BB962C8B-B14F-4D97-AF65-F5344CB8AC3E}">
        <p14:creationId xmlns:p14="http://schemas.microsoft.com/office/powerpoint/2010/main" val="462209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r>
              <a:rPr lang="en-US" dirty="0" smtClean="0"/>
              <a:t> </a:t>
            </a:r>
            <a:endParaRPr lang="en-GB" dirty="0"/>
          </a:p>
        </p:txBody>
      </p:sp>
      <p:sp>
        <p:nvSpPr>
          <p:cNvPr id="3" name="Content Placeholder 2"/>
          <p:cNvSpPr>
            <a:spLocks noGrp="1"/>
          </p:cNvSpPr>
          <p:nvPr>
            <p:ph sz="half" idx="1"/>
          </p:nvPr>
        </p:nvSpPr>
        <p:spPr>
          <a:xfrm>
            <a:off x="0" y="2336873"/>
            <a:ext cx="7225048" cy="3599316"/>
          </a:xfrm>
        </p:spPr>
        <p:txBody>
          <a:bodyPr>
            <a:normAutofit/>
          </a:bodyPr>
          <a:lstStyle/>
          <a:p>
            <a:r>
              <a:rPr lang="en-US" dirty="0" smtClean="0"/>
              <a:t>This </a:t>
            </a:r>
            <a:r>
              <a:rPr lang="en-US" dirty="0"/>
              <a:t>presentation outlines an age-appropriate creche activity for children aged 7-11 years old while their mothers attend a weekly one-hour support session at a women's refuge center</a:t>
            </a:r>
            <a:r>
              <a:rPr lang="en-US" dirty="0" smtClean="0"/>
              <a:t>.</a:t>
            </a:r>
          </a:p>
          <a:p>
            <a:r>
              <a:rPr lang="en-US" dirty="0"/>
              <a:t> T</a:t>
            </a:r>
            <a:r>
              <a:rPr lang="en-US" dirty="0" smtClean="0"/>
              <a:t>his will involve the use of  </a:t>
            </a:r>
            <a:r>
              <a:rPr lang="en-GB" dirty="0"/>
              <a:t>psychological theory </a:t>
            </a:r>
            <a:r>
              <a:rPr lang="en-GB" dirty="0" smtClean="0"/>
              <a:t> and provide both developmental and entertainment </a:t>
            </a:r>
            <a:r>
              <a:rPr lang="en-GB" dirty="0"/>
              <a:t>benefits for the children.</a:t>
            </a:r>
          </a:p>
        </p:txBody>
      </p:sp>
      <p:pic>
        <p:nvPicPr>
          <p:cNvPr id="5" name="Content Placeholder 4"/>
          <p:cNvPicPr>
            <a:picLocks noGrp="1" noChangeAspect="1"/>
          </p:cNvPicPr>
          <p:nvPr>
            <p:ph sz="half" idx="2"/>
          </p:nvPr>
        </p:nvPicPr>
        <p:blipFill>
          <a:blip r:embed="rId2"/>
          <a:stretch>
            <a:fillRect/>
          </a:stretch>
        </p:blipFill>
        <p:spPr>
          <a:xfrm>
            <a:off x="7894749" y="2498501"/>
            <a:ext cx="4135903" cy="3197411"/>
          </a:xfrm>
          <a:prstGeom prst="rect">
            <a:avLst/>
          </a:prstGeom>
        </p:spPr>
      </p:pic>
    </p:spTree>
    <p:extLst>
      <p:ext uri="{BB962C8B-B14F-4D97-AF65-F5344CB8AC3E}">
        <p14:creationId xmlns:p14="http://schemas.microsoft.com/office/powerpoint/2010/main" val="7409945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Activity for Children Aged 7-11 Years</a:t>
            </a:r>
            <a:endParaRPr lang="en-GB" b="1" dirty="0"/>
          </a:p>
        </p:txBody>
      </p:sp>
      <p:sp>
        <p:nvSpPr>
          <p:cNvPr id="3" name="Content Placeholder 2"/>
          <p:cNvSpPr>
            <a:spLocks noGrp="1"/>
          </p:cNvSpPr>
          <p:nvPr>
            <p:ph sz="half" idx="1"/>
          </p:nvPr>
        </p:nvSpPr>
        <p:spPr>
          <a:xfrm>
            <a:off x="680319" y="2336873"/>
            <a:ext cx="7472008" cy="3599316"/>
          </a:xfrm>
        </p:spPr>
        <p:txBody>
          <a:bodyPr>
            <a:normAutofit/>
          </a:bodyPr>
          <a:lstStyle/>
          <a:p>
            <a:r>
              <a:rPr lang="en-US" dirty="0"/>
              <a:t>T</a:t>
            </a:r>
            <a:r>
              <a:rPr lang="en-US" dirty="0" smtClean="0"/>
              <a:t>he activity is </a:t>
            </a:r>
            <a:r>
              <a:rPr lang="en-GB" dirty="0"/>
              <a:t>Collaborative </a:t>
            </a:r>
            <a:r>
              <a:rPr lang="en-GB" dirty="0" smtClean="0"/>
              <a:t>Storytelling</a:t>
            </a:r>
          </a:p>
          <a:p>
            <a:r>
              <a:rPr lang="en-US" dirty="0"/>
              <a:t>Collaborative storytelling involves providing children with a prompt or theme and allowing them to work together to create a </a:t>
            </a:r>
            <a:r>
              <a:rPr lang="en-US" dirty="0" smtClean="0"/>
              <a:t>story</a:t>
            </a:r>
          </a:p>
          <a:p>
            <a:r>
              <a:rPr lang="en-US" dirty="0"/>
              <a:t>For children aged 7-11 </a:t>
            </a:r>
            <a:r>
              <a:rPr lang="en-US" dirty="0" smtClean="0"/>
              <a:t>years this can involve </a:t>
            </a:r>
            <a:r>
              <a:rPr lang="en-US" dirty="0"/>
              <a:t>a prompt such as "A group of friends go on an adventure" or "A mystery needs to be solved</a:t>
            </a:r>
            <a:r>
              <a:rPr lang="en-US" dirty="0" smtClean="0"/>
              <a:t>.”</a:t>
            </a:r>
          </a:p>
          <a:p>
            <a:endParaRPr lang="en-GB" dirty="0"/>
          </a:p>
        </p:txBody>
      </p:sp>
      <p:pic>
        <p:nvPicPr>
          <p:cNvPr id="5" name="Content Placeholder 4"/>
          <p:cNvPicPr>
            <a:picLocks noGrp="1" noChangeAspect="1"/>
          </p:cNvPicPr>
          <p:nvPr>
            <p:ph sz="half" idx="2"/>
          </p:nvPr>
        </p:nvPicPr>
        <p:blipFill>
          <a:blip r:embed="rId2"/>
          <a:stretch>
            <a:fillRect/>
          </a:stretch>
        </p:blipFill>
        <p:spPr>
          <a:xfrm>
            <a:off x="7830356" y="2434107"/>
            <a:ext cx="4125956" cy="3029484"/>
          </a:xfrm>
          <a:prstGeom prst="rect">
            <a:avLst/>
          </a:prstGeom>
        </p:spPr>
      </p:pic>
      <p:sp>
        <p:nvSpPr>
          <p:cNvPr id="6" name="Rectangle 5"/>
          <p:cNvSpPr/>
          <p:nvPr/>
        </p:nvSpPr>
        <p:spPr>
          <a:xfrm>
            <a:off x="1832166" y="5751523"/>
            <a:ext cx="2422458" cy="369332"/>
          </a:xfrm>
          <a:prstGeom prst="rect">
            <a:avLst/>
          </a:prstGeom>
        </p:spPr>
        <p:txBody>
          <a:bodyPr wrap="none">
            <a:spAutoFit/>
          </a:bodyPr>
          <a:lstStyle/>
          <a:p>
            <a:r>
              <a:rPr lang="en-US" dirty="0" smtClean="0"/>
              <a:t>(Campos et al., 2017)</a:t>
            </a:r>
            <a:endParaRPr lang="en-GB" dirty="0"/>
          </a:p>
        </p:txBody>
      </p:sp>
    </p:spTree>
    <p:extLst>
      <p:ext uri="{BB962C8B-B14F-4D97-AF65-F5344CB8AC3E}">
        <p14:creationId xmlns:p14="http://schemas.microsoft.com/office/powerpoint/2010/main" val="3369175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Psychological Theory</a:t>
            </a:r>
          </a:p>
        </p:txBody>
      </p:sp>
      <p:sp>
        <p:nvSpPr>
          <p:cNvPr id="3" name="Content Placeholder 2"/>
          <p:cNvSpPr>
            <a:spLocks noGrp="1"/>
          </p:cNvSpPr>
          <p:nvPr>
            <p:ph sz="half" idx="1"/>
          </p:nvPr>
        </p:nvSpPr>
        <p:spPr>
          <a:xfrm>
            <a:off x="680320" y="2336873"/>
            <a:ext cx="7227308" cy="3599316"/>
          </a:xfrm>
        </p:spPr>
        <p:txBody>
          <a:bodyPr>
            <a:normAutofit/>
          </a:bodyPr>
          <a:lstStyle/>
          <a:p>
            <a:r>
              <a:rPr lang="en-US" dirty="0"/>
              <a:t>According to Vygotsky's Sociocultural Theory, children learn through social interactions and cultural </a:t>
            </a:r>
            <a:r>
              <a:rPr lang="en-US" dirty="0" smtClean="0"/>
              <a:t>experiences</a:t>
            </a:r>
          </a:p>
          <a:p>
            <a:r>
              <a:rPr lang="en-US" dirty="0" smtClean="0"/>
              <a:t>collaborative </a:t>
            </a:r>
            <a:r>
              <a:rPr lang="en-US" dirty="0"/>
              <a:t>storytelling provides an opportunity for children to express their thoughts and emotions, develop their communication and teamwork skills, and learn from their peers.</a:t>
            </a:r>
            <a:endParaRPr lang="en-GB" dirty="0"/>
          </a:p>
        </p:txBody>
      </p:sp>
      <p:pic>
        <p:nvPicPr>
          <p:cNvPr id="5" name="Content Placeholder 4"/>
          <p:cNvPicPr>
            <a:picLocks noGrp="1" noChangeAspect="1"/>
          </p:cNvPicPr>
          <p:nvPr>
            <p:ph sz="half" idx="2"/>
          </p:nvPr>
        </p:nvPicPr>
        <p:blipFill>
          <a:blip r:embed="rId2"/>
          <a:stretch>
            <a:fillRect/>
          </a:stretch>
        </p:blipFill>
        <p:spPr>
          <a:xfrm>
            <a:off x="8229600" y="2893345"/>
            <a:ext cx="3866858" cy="2927906"/>
          </a:xfrm>
          <a:prstGeom prst="rect">
            <a:avLst/>
          </a:prstGeom>
        </p:spPr>
      </p:pic>
      <p:sp>
        <p:nvSpPr>
          <p:cNvPr id="6" name="Rectangle 5"/>
          <p:cNvSpPr/>
          <p:nvPr/>
        </p:nvSpPr>
        <p:spPr>
          <a:xfrm>
            <a:off x="1373747" y="5498085"/>
            <a:ext cx="2502794" cy="369332"/>
          </a:xfrm>
          <a:prstGeom prst="rect">
            <a:avLst/>
          </a:prstGeom>
        </p:spPr>
        <p:txBody>
          <a:bodyPr wrap="square">
            <a:spAutoFit/>
          </a:bodyPr>
          <a:lstStyle/>
          <a:p>
            <a:r>
              <a:rPr lang="en-US" dirty="0" smtClean="0"/>
              <a:t>(Rutta et al., 2020)</a:t>
            </a:r>
            <a:endParaRPr lang="en-GB" dirty="0"/>
          </a:p>
        </p:txBody>
      </p:sp>
    </p:spTree>
    <p:extLst>
      <p:ext uri="{BB962C8B-B14F-4D97-AF65-F5344CB8AC3E}">
        <p14:creationId xmlns:p14="http://schemas.microsoft.com/office/powerpoint/2010/main" val="245048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Benefits of Collaborative Storytelling</a:t>
            </a:r>
          </a:p>
        </p:txBody>
      </p:sp>
      <p:sp>
        <p:nvSpPr>
          <p:cNvPr id="3" name="Content Placeholder 2"/>
          <p:cNvSpPr>
            <a:spLocks noGrp="1"/>
          </p:cNvSpPr>
          <p:nvPr>
            <p:ph sz="half" idx="1"/>
          </p:nvPr>
        </p:nvSpPr>
        <p:spPr>
          <a:xfrm>
            <a:off x="180304" y="2336873"/>
            <a:ext cx="7070502" cy="4141200"/>
          </a:xfrm>
        </p:spPr>
        <p:txBody>
          <a:bodyPr>
            <a:normAutofit/>
          </a:bodyPr>
          <a:lstStyle/>
          <a:p>
            <a:r>
              <a:rPr lang="en-US" dirty="0"/>
              <a:t>F</a:t>
            </a:r>
            <a:r>
              <a:rPr lang="en-US" dirty="0" smtClean="0"/>
              <a:t>or </a:t>
            </a:r>
            <a:r>
              <a:rPr lang="en-US" dirty="0"/>
              <a:t>Children Aged 7-11 </a:t>
            </a:r>
            <a:r>
              <a:rPr lang="en-US" dirty="0" smtClean="0"/>
              <a:t>Years</a:t>
            </a:r>
          </a:p>
          <a:p>
            <a:r>
              <a:rPr lang="en-GB" dirty="0"/>
              <a:t>Collaborative storytelling helps </a:t>
            </a:r>
            <a:r>
              <a:rPr lang="en-GB" dirty="0" smtClean="0"/>
              <a:t>to:</a:t>
            </a:r>
          </a:p>
          <a:p>
            <a:r>
              <a:rPr lang="en-GB" dirty="0"/>
              <a:t>D</a:t>
            </a:r>
            <a:r>
              <a:rPr lang="en-GB" dirty="0" smtClean="0"/>
              <a:t>evelop </a:t>
            </a:r>
            <a:r>
              <a:rPr lang="en-GB" dirty="0"/>
              <a:t>critical thinking, </a:t>
            </a:r>
            <a:r>
              <a:rPr lang="en-GB" dirty="0" smtClean="0"/>
              <a:t>communication</a:t>
            </a:r>
          </a:p>
          <a:p>
            <a:r>
              <a:rPr lang="en-GB" dirty="0"/>
              <a:t>P</a:t>
            </a:r>
            <a:r>
              <a:rPr lang="en-GB" dirty="0" smtClean="0"/>
              <a:t>roblem-solving skills (</a:t>
            </a:r>
            <a:r>
              <a:rPr lang="en-US" dirty="0"/>
              <a:t>Jennings</a:t>
            </a:r>
            <a:r>
              <a:rPr lang="en-US" dirty="0" smtClean="0"/>
              <a:t>, 2017</a:t>
            </a:r>
            <a:r>
              <a:rPr lang="en-GB" dirty="0" smtClean="0"/>
              <a:t>)</a:t>
            </a:r>
          </a:p>
          <a:p>
            <a:r>
              <a:rPr lang="en-US" dirty="0"/>
              <a:t>promotes creativity, empathy, and social </a:t>
            </a:r>
            <a:r>
              <a:rPr lang="en-US" dirty="0" smtClean="0"/>
              <a:t>skills(</a:t>
            </a:r>
            <a:r>
              <a:rPr lang="en-US" dirty="0"/>
              <a:t>Gesell, </a:t>
            </a:r>
            <a:r>
              <a:rPr lang="en-US" dirty="0" smtClean="0"/>
              <a:t> 2021).</a:t>
            </a:r>
          </a:p>
          <a:p>
            <a:r>
              <a:rPr lang="en-US" dirty="0" smtClean="0"/>
              <a:t>Develop </a:t>
            </a:r>
            <a:r>
              <a:rPr lang="en-GB" dirty="0"/>
              <a:t>narrative </a:t>
            </a:r>
            <a:r>
              <a:rPr lang="en-GB" dirty="0" smtClean="0"/>
              <a:t>skills (</a:t>
            </a:r>
            <a:r>
              <a:rPr lang="en-US" dirty="0" smtClean="0"/>
              <a:t>Sun et al., 2017</a:t>
            </a:r>
            <a:r>
              <a:rPr lang="en-GB" dirty="0" smtClean="0"/>
              <a:t>)</a:t>
            </a:r>
          </a:p>
          <a:p>
            <a:r>
              <a:rPr lang="en-GB" dirty="0"/>
              <a:t>U</a:t>
            </a:r>
            <a:r>
              <a:rPr lang="en-GB" dirty="0" smtClean="0"/>
              <a:t>nderstanding </a:t>
            </a:r>
            <a:r>
              <a:rPr lang="en-GB" dirty="0"/>
              <a:t>of different perspective</a:t>
            </a:r>
          </a:p>
        </p:txBody>
      </p:sp>
      <p:pic>
        <p:nvPicPr>
          <p:cNvPr id="5" name="Content Placeholder 4"/>
          <p:cNvPicPr>
            <a:picLocks noGrp="1" noChangeAspect="1"/>
          </p:cNvPicPr>
          <p:nvPr>
            <p:ph sz="half" idx="2"/>
          </p:nvPr>
        </p:nvPicPr>
        <p:blipFill>
          <a:blip r:embed="rId2"/>
          <a:stretch>
            <a:fillRect/>
          </a:stretch>
        </p:blipFill>
        <p:spPr>
          <a:xfrm>
            <a:off x="7413735" y="2493239"/>
            <a:ext cx="4667901" cy="3286584"/>
          </a:xfrm>
          <a:prstGeom prst="rect">
            <a:avLst/>
          </a:prstGeom>
        </p:spPr>
      </p:pic>
    </p:spTree>
    <p:extLst>
      <p:ext uri="{BB962C8B-B14F-4D97-AF65-F5344CB8AC3E}">
        <p14:creationId xmlns:p14="http://schemas.microsoft.com/office/powerpoint/2010/main" val="809405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Preparation for Collaborative Storytelling</a:t>
            </a:r>
          </a:p>
        </p:txBody>
      </p:sp>
      <p:sp>
        <p:nvSpPr>
          <p:cNvPr id="3" name="Content Placeholder 2"/>
          <p:cNvSpPr>
            <a:spLocks noGrp="1"/>
          </p:cNvSpPr>
          <p:nvPr>
            <p:ph idx="1"/>
          </p:nvPr>
        </p:nvSpPr>
        <p:spPr/>
        <p:txBody>
          <a:bodyPr/>
          <a:lstStyle/>
          <a:p>
            <a:r>
              <a:rPr lang="en-US" dirty="0"/>
              <a:t>B</a:t>
            </a:r>
            <a:r>
              <a:rPr lang="en-US" dirty="0" smtClean="0"/>
              <a:t>efore </a:t>
            </a:r>
            <a:r>
              <a:rPr lang="en-US" dirty="0"/>
              <a:t>starting the activity, the children should be given a prompt or theme to work with, and they should be encouraged to brainstorm ideas </a:t>
            </a:r>
            <a:r>
              <a:rPr lang="en-US" dirty="0" smtClean="0"/>
              <a:t>together(</a:t>
            </a:r>
            <a:r>
              <a:rPr lang="en-US" dirty="0"/>
              <a:t>Erickson, </a:t>
            </a:r>
            <a:r>
              <a:rPr lang="en-US" dirty="0" smtClean="0"/>
              <a:t> </a:t>
            </a:r>
            <a:r>
              <a:rPr lang="en-US" dirty="0"/>
              <a:t>2018</a:t>
            </a:r>
            <a:r>
              <a:rPr lang="en-US" dirty="0" smtClean="0"/>
              <a:t>)</a:t>
            </a:r>
          </a:p>
          <a:p>
            <a:r>
              <a:rPr lang="en-US" dirty="0"/>
              <a:t>Each child can then take turns to contribute to the story, with the facilitator helping to keep the story on track and encouraging the children to listen to each other's ideas.</a:t>
            </a:r>
            <a:endParaRPr lang="en-GB" b="1" dirty="0"/>
          </a:p>
        </p:txBody>
      </p:sp>
    </p:spTree>
    <p:extLst>
      <p:ext uri="{BB962C8B-B14F-4D97-AF65-F5344CB8AC3E}">
        <p14:creationId xmlns:p14="http://schemas.microsoft.com/office/powerpoint/2010/main" val="2265182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Extension Activities for Collaborative Storytelling</a:t>
            </a:r>
            <a:endParaRPr lang="en-GB" b="1" dirty="0"/>
          </a:p>
        </p:txBody>
      </p:sp>
      <p:sp>
        <p:nvSpPr>
          <p:cNvPr id="3" name="Content Placeholder 2"/>
          <p:cNvSpPr>
            <a:spLocks noGrp="1"/>
          </p:cNvSpPr>
          <p:nvPr>
            <p:ph sz="half" idx="1"/>
          </p:nvPr>
        </p:nvSpPr>
        <p:spPr>
          <a:xfrm>
            <a:off x="680320" y="2336873"/>
            <a:ext cx="6776548" cy="3599316"/>
          </a:xfrm>
        </p:spPr>
        <p:txBody>
          <a:bodyPr/>
          <a:lstStyle/>
          <a:p>
            <a:r>
              <a:rPr lang="en-US" dirty="0" smtClean="0"/>
              <a:t>After completing the collaborative storytelling activity, the children can be given the opportunity to illustrate their story or create a play based on it. </a:t>
            </a:r>
          </a:p>
          <a:p>
            <a:r>
              <a:rPr lang="en-US" dirty="0" smtClean="0"/>
              <a:t>This extension activity helps to develop their creative skills, imagination, and confidence (Catala et al.,2017).</a:t>
            </a:r>
            <a:endParaRPr lang="en-GB" dirty="0"/>
          </a:p>
        </p:txBody>
      </p:sp>
      <p:sp>
        <p:nvSpPr>
          <p:cNvPr id="4" name="Content Placeholder 3"/>
          <p:cNvSpPr>
            <a:spLocks noGrp="1"/>
          </p:cNvSpPr>
          <p:nvPr>
            <p:ph sz="half" idx="2"/>
          </p:nvPr>
        </p:nvSpPr>
        <p:spPr>
          <a:xfrm>
            <a:off x="8023536" y="2336873"/>
            <a:ext cx="4383907" cy="3599316"/>
          </a:xfrm>
        </p:spPr>
        <p:txBody>
          <a:bodyPr/>
          <a:lstStyle/>
          <a:p>
            <a:endParaRPr lang="en-GB"/>
          </a:p>
        </p:txBody>
      </p:sp>
      <p:pic>
        <p:nvPicPr>
          <p:cNvPr id="5" name="Picture 4"/>
          <p:cNvPicPr>
            <a:picLocks noChangeAspect="1"/>
          </p:cNvPicPr>
          <p:nvPr/>
        </p:nvPicPr>
        <p:blipFill>
          <a:blip r:embed="rId2"/>
          <a:stretch>
            <a:fillRect/>
          </a:stretch>
        </p:blipFill>
        <p:spPr>
          <a:xfrm>
            <a:off x="7808093" y="2336873"/>
            <a:ext cx="4383907" cy="3754834"/>
          </a:xfrm>
          <a:prstGeom prst="rect">
            <a:avLst/>
          </a:prstGeom>
        </p:spPr>
      </p:pic>
    </p:spTree>
    <p:extLst>
      <p:ext uri="{BB962C8B-B14F-4D97-AF65-F5344CB8AC3E}">
        <p14:creationId xmlns:p14="http://schemas.microsoft.com/office/powerpoint/2010/main" val="422101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 </a:t>
            </a:r>
            <a:endParaRPr lang="en-GB" b="1" dirty="0"/>
          </a:p>
        </p:txBody>
      </p:sp>
      <p:sp>
        <p:nvSpPr>
          <p:cNvPr id="3" name="Content Placeholder 2"/>
          <p:cNvSpPr>
            <a:spLocks noGrp="1"/>
          </p:cNvSpPr>
          <p:nvPr>
            <p:ph idx="1"/>
          </p:nvPr>
        </p:nvSpPr>
        <p:spPr/>
        <p:txBody>
          <a:bodyPr/>
          <a:lstStyle/>
          <a:p>
            <a:r>
              <a:rPr lang="en-US" dirty="0"/>
              <a:t>Collaborative storytelling is an age-appropriate creche activity that provides both entertainment and developmental benefits for children aged 7-11 years old</a:t>
            </a:r>
            <a:r>
              <a:rPr lang="en-US" dirty="0" smtClean="0"/>
              <a:t>.</a:t>
            </a:r>
          </a:p>
          <a:p>
            <a:r>
              <a:rPr lang="en-US" dirty="0" smtClean="0"/>
              <a:t> </a:t>
            </a:r>
            <a:r>
              <a:rPr lang="en-US" dirty="0"/>
              <a:t>This activity is based on psychological theory and literature, ensuring it is effective and beneficial for children.</a:t>
            </a:r>
            <a:endParaRPr lang="en-GB" dirty="0"/>
          </a:p>
        </p:txBody>
      </p:sp>
    </p:spTree>
    <p:extLst>
      <p:ext uri="{BB962C8B-B14F-4D97-AF65-F5344CB8AC3E}">
        <p14:creationId xmlns:p14="http://schemas.microsoft.com/office/powerpoint/2010/main" val="869797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REFERENCES</a:t>
            </a:r>
            <a:r>
              <a:rPr lang="en-US" dirty="0" smtClean="0"/>
              <a:t> </a:t>
            </a:r>
            <a:endParaRPr lang="en-GB" dirty="0"/>
          </a:p>
        </p:txBody>
      </p:sp>
      <p:sp>
        <p:nvSpPr>
          <p:cNvPr id="3" name="Content Placeholder 2"/>
          <p:cNvSpPr>
            <a:spLocks noGrp="1"/>
          </p:cNvSpPr>
          <p:nvPr>
            <p:ph idx="1"/>
          </p:nvPr>
        </p:nvSpPr>
        <p:spPr>
          <a:xfrm>
            <a:off x="680321" y="2336873"/>
            <a:ext cx="9613861" cy="4521127"/>
          </a:xfrm>
        </p:spPr>
        <p:txBody>
          <a:bodyPr>
            <a:normAutofit fontScale="62500" lnSpcReduction="20000"/>
          </a:bodyPr>
          <a:lstStyle/>
          <a:p>
            <a:pPr>
              <a:buFont typeface="Wingdings" panose="05000000000000000000" pitchFamily="2" charset="2"/>
              <a:buChar char="Ø"/>
            </a:pPr>
            <a:r>
              <a:rPr lang="en-US" dirty="0"/>
              <a:t>Campos, F., </a:t>
            </a:r>
            <a:r>
              <a:rPr lang="en-US" dirty="0" err="1"/>
              <a:t>Blikstein</a:t>
            </a:r>
            <a:r>
              <a:rPr lang="en-US" dirty="0"/>
              <a:t>, P. and </a:t>
            </a:r>
            <a:r>
              <a:rPr lang="en-US" dirty="0" err="1"/>
              <a:t>Azhar</a:t>
            </a:r>
            <a:r>
              <a:rPr lang="en-US" dirty="0"/>
              <a:t>, A., 2017, June. The Conference of the Birds: A Collaborative </a:t>
            </a:r>
            <a:r>
              <a:rPr lang="en-US" dirty="0" smtClean="0"/>
              <a:t>Storytelling </a:t>
            </a:r>
            <a:r>
              <a:rPr lang="en-US" dirty="0"/>
              <a:t>Environment for Literacy Development. In </a:t>
            </a:r>
            <a:r>
              <a:rPr lang="en-US" i="1" dirty="0"/>
              <a:t>Proceedings of the 2017 conference on interaction design and children</a:t>
            </a:r>
            <a:r>
              <a:rPr lang="en-US" dirty="0"/>
              <a:t> (pp. 729-732). </a:t>
            </a:r>
            <a:endParaRPr lang="en-US" dirty="0" smtClean="0"/>
          </a:p>
          <a:p>
            <a:pPr>
              <a:buFont typeface="Wingdings" panose="05000000000000000000" pitchFamily="2" charset="2"/>
              <a:buChar char="Ø"/>
            </a:pPr>
            <a:r>
              <a:rPr lang="en-US" dirty="0"/>
              <a:t>Catala, A., </a:t>
            </a:r>
            <a:r>
              <a:rPr lang="en-US" dirty="0" err="1"/>
              <a:t>Theune</a:t>
            </a:r>
            <a:r>
              <a:rPr lang="en-US" dirty="0"/>
              <a:t>, M., </a:t>
            </a:r>
            <a:r>
              <a:rPr lang="en-US" dirty="0" err="1"/>
              <a:t>Gijlers</a:t>
            </a:r>
            <a:r>
              <a:rPr lang="en-US" dirty="0"/>
              <a:t>, H. and </a:t>
            </a:r>
            <a:r>
              <a:rPr lang="en-US" dirty="0" err="1"/>
              <a:t>Heylen</a:t>
            </a:r>
            <a:r>
              <a:rPr lang="en-US" dirty="0"/>
              <a:t>, D., 2017, June. Storytelling as a creative activity in the classroom. In </a:t>
            </a:r>
            <a:r>
              <a:rPr lang="en-US" i="1" dirty="0"/>
              <a:t>Proceedings of the 2017 ACM SIGCHI Conference on Creativity and Cognition</a:t>
            </a:r>
            <a:r>
              <a:rPr lang="en-US" dirty="0"/>
              <a:t> (pp. 237-242</a:t>
            </a:r>
            <a:r>
              <a:rPr lang="en-US" dirty="0" smtClean="0"/>
              <a:t>).</a:t>
            </a:r>
          </a:p>
          <a:p>
            <a:pPr>
              <a:buFont typeface="Wingdings" panose="05000000000000000000" pitchFamily="2" charset="2"/>
              <a:buChar char="Ø"/>
            </a:pPr>
            <a:r>
              <a:rPr lang="en-US" dirty="0"/>
              <a:t>Erickson, E., 2018. Effects of storytelling on emotional development.</a:t>
            </a:r>
            <a:endParaRPr lang="en-US" dirty="0" smtClean="0"/>
          </a:p>
          <a:p>
            <a:pPr>
              <a:buFont typeface="Wingdings" panose="05000000000000000000" pitchFamily="2" charset="2"/>
              <a:buChar char="Ø"/>
            </a:pPr>
            <a:r>
              <a:rPr lang="en-US" dirty="0"/>
              <a:t>Gesell, A., 2021. </a:t>
            </a:r>
            <a:r>
              <a:rPr lang="en-US" i="1" dirty="0"/>
              <a:t>Child development</a:t>
            </a:r>
            <a:r>
              <a:rPr lang="en-US" dirty="0"/>
              <a:t>. Prabhat Prakashan</a:t>
            </a:r>
            <a:r>
              <a:rPr lang="en-US" dirty="0" smtClean="0"/>
              <a:t>.</a:t>
            </a:r>
          </a:p>
          <a:p>
            <a:pPr>
              <a:buFont typeface="Wingdings" panose="05000000000000000000" pitchFamily="2" charset="2"/>
              <a:buChar char="Ø"/>
            </a:pPr>
            <a:r>
              <a:rPr lang="en-US" dirty="0"/>
              <a:t>Jennings, S., 2017. </a:t>
            </a:r>
            <a:r>
              <a:rPr lang="en-US" i="1" dirty="0"/>
              <a:t>Creative storytelling with children at risk</a:t>
            </a:r>
            <a:r>
              <a:rPr lang="en-US" dirty="0"/>
              <a:t>. Taylor &amp; Francis.</a:t>
            </a:r>
            <a:endParaRPr lang="en-US" dirty="0" smtClean="0"/>
          </a:p>
          <a:p>
            <a:pPr>
              <a:buFont typeface="Wingdings" panose="05000000000000000000" pitchFamily="2" charset="2"/>
              <a:buChar char="Ø"/>
            </a:pPr>
            <a:r>
              <a:rPr lang="en-GB" dirty="0" smtClean="0"/>
              <a:t>Ong</a:t>
            </a:r>
            <a:r>
              <a:rPr lang="en-GB" dirty="0"/>
              <a:t>, D.T., De Jesus, C.R., </a:t>
            </a:r>
            <a:r>
              <a:rPr lang="en-GB" dirty="0" err="1"/>
              <a:t>Gilig</a:t>
            </a:r>
            <a:r>
              <a:rPr lang="en-GB" dirty="0"/>
              <a:t>, L.K., </a:t>
            </a:r>
            <a:r>
              <a:rPr lang="en-GB" dirty="0" err="1"/>
              <a:t>Alburo</a:t>
            </a:r>
            <a:r>
              <a:rPr lang="en-GB" dirty="0"/>
              <a:t>, J.B. and Ong, E., 2018. A dialogue model for collaborative storytelling with children. In </a:t>
            </a:r>
            <a:r>
              <a:rPr lang="en-GB" i="1" dirty="0"/>
              <a:t>Proceedings of the 26th International Conference on Computers in Education</a:t>
            </a:r>
            <a:r>
              <a:rPr lang="en-GB" dirty="0"/>
              <a:t> (pp. 205-210</a:t>
            </a:r>
            <a:r>
              <a:rPr lang="en-GB" dirty="0" smtClean="0"/>
              <a:t>).</a:t>
            </a:r>
          </a:p>
          <a:p>
            <a:pPr>
              <a:buFont typeface="Wingdings" panose="05000000000000000000" pitchFamily="2" charset="2"/>
              <a:buChar char="Ø"/>
            </a:pPr>
            <a:r>
              <a:rPr lang="en-US" dirty="0"/>
              <a:t>Rutta, C.B., </a:t>
            </a:r>
            <a:r>
              <a:rPr lang="en-US" dirty="0" err="1"/>
              <a:t>Schiavo</a:t>
            </a:r>
            <a:r>
              <a:rPr lang="en-US" dirty="0"/>
              <a:t>, G., </a:t>
            </a:r>
            <a:r>
              <a:rPr lang="en-US" dirty="0" err="1"/>
              <a:t>Zancanaro</a:t>
            </a:r>
            <a:r>
              <a:rPr lang="en-US" dirty="0"/>
              <a:t>, M. and </a:t>
            </a:r>
            <a:r>
              <a:rPr lang="en-US" dirty="0" err="1"/>
              <a:t>Rubegni</a:t>
            </a:r>
            <a:r>
              <a:rPr lang="en-US" dirty="0"/>
              <a:t>, E., 2020, June. Collaborative comic-based digital storytelling with primary school children. In </a:t>
            </a:r>
            <a:r>
              <a:rPr lang="en-US" i="1" dirty="0"/>
              <a:t>Proceedings of the Interaction Design and Children Conference</a:t>
            </a:r>
            <a:r>
              <a:rPr lang="en-US" dirty="0"/>
              <a:t> (pp. 426-437).</a:t>
            </a:r>
            <a:endParaRPr lang="en-US" dirty="0" smtClean="0"/>
          </a:p>
          <a:p>
            <a:pPr>
              <a:buFont typeface="Wingdings" panose="05000000000000000000" pitchFamily="2" charset="2"/>
              <a:buChar char="Ø"/>
            </a:pPr>
            <a:r>
              <a:rPr lang="en-US" dirty="0" smtClean="0"/>
              <a:t>Sun</a:t>
            </a:r>
            <a:r>
              <a:rPr lang="en-US" dirty="0"/>
              <a:t>, M., </a:t>
            </a:r>
            <a:r>
              <a:rPr lang="en-US" dirty="0" err="1"/>
              <a:t>Leite</a:t>
            </a:r>
            <a:r>
              <a:rPr lang="en-US" dirty="0"/>
              <a:t>, I., Lehman, J.F. and Li, B., 2017, June. Collaborative storytelling between robot and child: A feasibility study. In </a:t>
            </a:r>
            <a:r>
              <a:rPr lang="en-US" i="1" dirty="0"/>
              <a:t>Proceedings of the 2017 Conference on Interaction Design and Children</a:t>
            </a:r>
            <a:r>
              <a:rPr lang="en-US" dirty="0"/>
              <a:t> (pp. 205-214</a:t>
            </a:r>
            <a:r>
              <a:rPr lang="en-US" dirty="0" smtClean="0"/>
              <a:t>).</a:t>
            </a:r>
          </a:p>
          <a:p>
            <a:pPr>
              <a:buFont typeface="Wingdings" panose="05000000000000000000" pitchFamily="2" charset="2"/>
              <a:buChar char="Ø"/>
            </a:pPr>
            <a:r>
              <a:rPr lang="en-GB" dirty="0" err="1"/>
              <a:t>Setyarini</a:t>
            </a:r>
            <a:r>
              <a:rPr lang="en-GB" dirty="0"/>
              <a:t>, S., Muslim, A.B., Rukmini, D., </a:t>
            </a:r>
            <a:r>
              <a:rPr lang="en-GB" dirty="0" err="1"/>
              <a:t>Yuliasri</a:t>
            </a:r>
            <a:r>
              <a:rPr lang="en-GB" dirty="0"/>
              <a:t>, I. and </a:t>
            </a:r>
            <a:r>
              <a:rPr lang="en-GB" dirty="0" err="1"/>
              <a:t>Mujianto</a:t>
            </a:r>
            <a:r>
              <a:rPr lang="en-GB" dirty="0"/>
              <a:t>, Y., 2018. Thinking critically while storytelling: Improving children’s HOTS and English oral competence. </a:t>
            </a:r>
            <a:r>
              <a:rPr lang="en-GB" i="1" dirty="0"/>
              <a:t>Indonesian Journal of Applied Linguistics</a:t>
            </a:r>
            <a:r>
              <a:rPr lang="en-GB" dirty="0"/>
              <a:t>, </a:t>
            </a:r>
            <a:r>
              <a:rPr lang="en-GB" i="1" dirty="0"/>
              <a:t>8</a:t>
            </a:r>
            <a:r>
              <a:rPr lang="en-GB" dirty="0"/>
              <a:t>(1), pp.189-197</a:t>
            </a:r>
            <a:r>
              <a:rPr lang="en-GB" dirty="0" smtClean="0"/>
              <a:t>.</a:t>
            </a:r>
            <a:endParaRPr lang="en-US" dirty="0" smtClean="0"/>
          </a:p>
        </p:txBody>
      </p:sp>
    </p:spTree>
    <p:extLst>
      <p:ext uri="{BB962C8B-B14F-4D97-AF65-F5344CB8AC3E}">
        <p14:creationId xmlns:p14="http://schemas.microsoft.com/office/powerpoint/2010/main" val="17274824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xmlns="" name="Berlin" id="{7B5DBA9E-B069-418E-9360-A61BDD0615A4}" vid="{C7DC10E3-4FF5-456B-A359-A0F378C1E5FB}"/>
    </a:ext>
  </a:extLst>
</a:theme>
</file>

<file path=docProps/app.xml><?xml version="1.0" encoding="utf-8"?>
<Properties xmlns="http://schemas.openxmlformats.org/officeDocument/2006/extended-properties" xmlns:vt="http://schemas.openxmlformats.org/officeDocument/2006/docPropsVTypes">
  <Template>TM04033917[[fn=Berlin]]</Template>
  <TotalTime>88</TotalTime>
  <Words>439</Words>
  <Application>Microsoft Office PowerPoint</Application>
  <PresentationFormat>Custom</PresentationFormat>
  <Paragraphs>45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Berlin</vt:lpstr>
      <vt:lpstr> Working With Children In A Social Care Setting  </vt:lpstr>
      <vt:lpstr>Introduction </vt:lpstr>
      <vt:lpstr>Activity for Children Aged 7-11 Years</vt:lpstr>
      <vt:lpstr>Psychological Theory</vt:lpstr>
      <vt:lpstr>Benefits of Collaborative Storytelling</vt:lpstr>
      <vt:lpstr>Preparation for Collaborative Storytelling</vt:lpstr>
      <vt:lpstr>Extension Activities for Collaborative Storytelling</vt:lpstr>
      <vt:lpstr>Conclusion </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chris</cp:lastModifiedBy>
  <cp:revision>8</cp:revision>
  <dcterms:created xsi:type="dcterms:W3CDTF">2023-04-06T08:49:29Z</dcterms:created>
  <dcterms:modified xsi:type="dcterms:W3CDTF">2023-04-06T12:37:42Z</dcterms:modified>
</cp:coreProperties>
</file>