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77" r:id="rId2"/>
    <p:sldId id="267" r:id="rId3"/>
    <p:sldId id="275" r:id="rId4"/>
    <p:sldId id="279" r:id="rId5"/>
    <p:sldId id="280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6AED6E-1CD4-47EE-A00A-7417CDF6A453}" v="31" dt="2025-12-12T13:28:15.247"/>
  </p1510:revLst>
</p1510:revInfo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4" autoAdjust="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299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ison Hopkins" userId="4b7a916d2ac4c777" providerId="LiveId" clId="{079DF1AB-C979-4EF0-9F50-6ABBBF65C083}"/>
    <pc:docChg chg="undo custSel addSld delSld modSld sldOrd">
      <pc:chgData name="Allison Hopkins" userId="4b7a916d2ac4c777" providerId="LiveId" clId="{079DF1AB-C979-4EF0-9F50-6ABBBF65C083}" dt="2025-12-12T13:30:01.976" v="4839" actId="20577"/>
      <pc:docMkLst>
        <pc:docMk/>
      </pc:docMkLst>
      <pc:sldChg chg="modSp mod">
        <pc:chgData name="Allison Hopkins" userId="4b7a916d2ac4c777" providerId="LiveId" clId="{079DF1AB-C979-4EF0-9F50-6ABBBF65C083}" dt="2025-12-11T00:39:51.676" v="3918" actId="20577"/>
        <pc:sldMkLst>
          <pc:docMk/>
          <pc:sldMk cId="142462048" sldId="267"/>
        </pc:sldMkLst>
        <pc:spChg chg="mod">
          <ac:chgData name="Allison Hopkins" userId="4b7a916d2ac4c777" providerId="LiveId" clId="{079DF1AB-C979-4EF0-9F50-6ABBBF65C083}" dt="2025-12-10T12:39:40.161" v="124" actId="20577"/>
          <ac:spMkLst>
            <pc:docMk/>
            <pc:sldMk cId="142462048" sldId="267"/>
            <ac:spMk id="2" creationId="{00000000-0000-0000-0000-000000000000}"/>
          </ac:spMkLst>
        </pc:spChg>
        <pc:spChg chg="mod">
          <ac:chgData name="Allison Hopkins" userId="4b7a916d2ac4c777" providerId="LiveId" clId="{079DF1AB-C979-4EF0-9F50-6ABBBF65C083}" dt="2025-12-11T00:39:51.676" v="3918" actId="20577"/>
          <ac:spMkLst>
            <pc:docMk/>
            <pc:sldMk cId="142462048" sldId="267"/>
            <ac:spMk id="3" creationId="{00000000-0000-0000-0000-000000000000}"/>
          </ac:spMkLst>
        </pc:spChg>
      </pc:sldChg>
      <pc:sldChg chg="addSp delSp modSp del mod ord">
        <pc:chgData name="Allison Hopkins" userId="4b7a916d2ac4c777" providerId="LiveId" clId="{079DF1AB-C979-4EF0-9F50-6ABBBF65C083}" dt="2025-12-11T00:54:18.068" v="4039" actId="2696"/>
        <pc:sldMkLst>
          <pc:docMk/>
          <pc:sldMk cId="3963179634" sldId="271"/>
        </pc:sldMkLst>
      </pc:sldChg>
      <pc:sldChg chg="addSp modSp del mod ord">
        <pc:chgData name="Allison Hopkins" userId="4b7a916d2ac4c777" providerId="LiveId" clId="{079DF1AB-C979-4EF0-9F50-6ABBBF65C083}" dt="2025-12-11T00:54:12.929" v="4038" actId="2696"/>
        <pc:sldMkLst>
          <pc:docMk/>
          <pc:sldMk cId="114670211" sldId="272"/>
        </pc:sldMkLst>
      </pc:sldChg>
      <pc:sldChg chg="addSp modSp del mod ord">
        <pc:chgData name="Allison Hopkins" userId="4b7a916d2ac4c777" providerId="LiveId" clId="{079DF1AB-C979-4EF0-9F50-6ABBBF65C083}" dt="2025-12-11T00:43:06.088" v="3946" actId="2696"/>
        <pc:sldMkLst>
          <pc:docMk/>
          <pc:sldMk cId="1940049094" sldId="273"/>
        </pc:sldMkLst>
        <pc:spChg chg="add mod">
          <ac:chgData name="Allison Hopkins" userId="4b7a916d2ac4c777" providerId="LiveId" clId="{079DF1AB-C979-4EF0-9F50-6ABBBF65C083}" dt="2025-12-11T00:31:49.550" v="3712" actId="21"/>
          <ac:spMkLst>
            <pc:docMk/>
            <pc:sldMk cId="1940049094" sldId="273"/>
            <ac:spMk id="3" creationId="{E3EEB456-F363-88D4-5CDB-C94EB7828A87}"/>
          </ac:spMkLst>
        </pc:spChg>
      </pc:sldChg>
      <pc:sldChg chg="addSp modSp del mod">
        <pc:chgData name="Allison Hopkins" userId="4b7a916d2ac4c777" providerId="LiveId" clId="{079DF1AB-C979-4EF0-9F50-6ABBBF65C083}" dt="2025-12-11T00:54:08.922" v="4037" actId="2696"/>
        <pc:sldMkLst>
          <pc:docMk/>
          <pc:sldMk cId="908817056" sldId="274"/>
        </pc:sldMkLst>
      </pc:sldChg>
      <pc:sldChg chg="modSp mod ord">
        <pc:chgData name="Allison Hopkins" userId="4b7a916d2ac4c777" providerId="LiveId" clId="{079DF1AB-C979-4EF0-9F50-6ABBBF65C083}" dt="2025-12-12T08:08:19.864" v="4763" actId="20577"/>
        <pc:sldMkLst>
          <pc:docMk/>
          <pc:sldMk cId="1593453088" sldId="275"/>
        </pc:sldMkLst>
        <pc:spChg chg="mod">
          <ac:chgData name="Allison Hopkins" userId="4b7a916d2ac4c777" providerId="LiveId" clId="{079DF1AB-C979-4EF0-9F50-6ABBBF65C083}" dt="2025-12-11T00:24:27.780" v="3630"/>
          <ac:spMkLst>
            <pc:docMk/>
            <pc:sldMk cId="1593453088" sldId="275"/>
            <ac:spMk id="2" creationId="{00000000-0000-0000-0000-000000000000}"/>
          </ac:spMkLst>
        </pc:spChg>
        <pc:spChg chg="mod">
          <ac:chgData name="Allison Hopkins" userId="4b7a916d2ac4c777" providerId="LiveId" clId="{079DF1AB-C979-4EF0-9F50-6ABBBF65C083}" dt="2025-12-12T08:08:19.864" v="4763" actId="20577"/>
          <ac:spMkLst>
            <pc:docMk/>
            <pc:sldMk cId="1593453088" sldId="275"/>
            <ac:spMk id="3" creationId="{00000000-0000-0000-0000-000000000000}"/>
          </ac:spMkLst>
        </pc:spChg>
        <pc:spChg chg="mod">
          <ac:chgData name="Allison Hopkins" userId="4b7a916d2ac4c777" providerId="LiveId" clId="{079DF1AB-C979-4EF0-9F50-6ABBBF65C083}" dt="2025-12-11T00:25:05.671" v="3645" actId="255"/>
          <ac:spMkLst>
            <pc:docMk/>
            <pc:sldMk cId="1593453088" sldId="275"/>
            <ac:spMk id="4" creationId="{00000000-0000-0000-0000-000000000000}"/>
          </ac:spMkLst>
        </pc:spChg>
      </pc:sldChg>
      <pc:sldChg chg="addSp delSp modSp del mod ord">
        <pc:chgData name="Allison Hopkins" userId="4b7a916d2ac4c777" providerId="LiveId" clId="{079DF1AB-C979-4EF0-9F50-6ABBBF65C083}" dt="2025-12-11T00:42:40.268" v="3945" actId="2696"/>
        <pc:sldMkLst>
          <pc:docMk/>
          <pc:sldMk cId="3392644443" sldId="276"/>
        </pc:sldMkLst>
        <pc:spChg chg="mod">
          <ac:chgData name="Allison Hopkins" userId="4b7a916d2ac4c777" providerId="LiveId" clId="{079DF1AB-C979-4EF0-9F50-6ABBBF65C083}" dt="2025-12-11T00:29:18.885" v="3679" actId="20577"/>
          <ac:spMkLst>
            <pc:docMk/>
            <pc:sldMk cId="3392644443" sldId="276"/>
            <ac:spMk id="2" creationId="{00000000-0000-0000-0000-000000000000}"/>
          </ac:spMkLst>
        </pc:spChg>
        <pc:spChg chg="add del mod">
          <ac:chgData name="Allison Hopkins" userId="4b7a916d2ac4c777" providerId="LiveId" clId="{079DF1AB-C979-4EF0-9F50-6ABBBF65C083}" dt="2025-12-11T00:30:26.963" v="3685"/>
          <ac:spMkLst>
            <pc:docMk/>
            <pc:sldMk cId="3392644443" sldId="276"/>
            <ac:spMk id="6" creationId="{8D9E31ED-F6CD-80F9-948A-BA1789BB84BF}"/>
          </ac:spMkLst>
        </pc:spChg>
      </pc:sldChg>
      <pc:sldChg chg="addSp modSp mod">
        <pc:chgData name="Allison Hopkins" userId="4b7a916d2ac4c777" providerId="LiveId" clId="{079DF1AB-C979-4EF0-9F50-6ABBBF65C083}" dt="2025-12-12T13:30:01.976" v="4839" actId="20577"/>
        <pc:sldMkLst>
          <pc:docMk/>
          <pc:sldMk cId="353226357" sldId="277"/>
        </pc:sldMkLst>
        <pc:spChg chg="mod">
          <ac:chgData name="Allison Hopkins" userId="4b7a916d2ac4c777" providerId="LiveId" clId="{079DF1AB-C979-4EF0-9F50-6ABBBF65C083}" dt="2025-12-10T16:43:17.089" v="1555" actId="20577"/>
          <ac:spMkLst>
            <pc:docMk/>
            <pc:sldMk cId="353226357" sldId="277"/>
            <ac:spMk id="3" creationId="{00000000-0000-0000-0000-000000000000}"/>
          </ac:spMkLst>
        </pc:spChg>
        <pc:spChg chg="add mod">
          <ac:chgData name="Allison Hopkins" userId="4b7a916d2ac4c777" providerId="LiveId" clId="{079DF1AB-C979-4EF0-9F50-6ABBBF65C083}" dt="2025-12-12T13:30:01.976" v="4839" actId="20577"/>
          <ac:spMkLst>
            <pc:docMk/>
            <pc:sldMk cId="353226357" sldId="277"/>
            <ac:spMk id="4" creationId="{262D6237-B1DF-0E85-0A2D-E5B674018216}"/>
          </ac:spMkLst>
        </pc:spChg>
      </pc:sldChg>
      <pc:sldChg chg="modSp add del mod ord">
        <pc:chgData name="Allison Hopkins" userId="4b7a916d2ac4c777" providerId="LiveId" clId="{079DF1AB-C979-4EF0-9F50-6ABBBF65C083}" dt="2025-12-11T00:54:29.655" v="4040" actId="2696"/>
        <pc:sldMkLst>
          <pc:docMk/>
          <pc:sldMk cId="615827467" sldId="278"/>
        </pc:sldMkLst>
      </pc:sldChg>
      <pc:sldChg chg="addSp delSp modSp add mod">
        <pc:chgData name="Allison Hopkins" userId="4b7a916d2ac4c777" providerId="LiveId" clId="{079DF1AB-C979-4EF0-9F50-6ABBBF65C083}" dt="2025-12-11T01:05:16.135" v="4300" actId="20577"/>
        <pc:sldMkLst>
          <pc:docMk/>
          <pc:sldMk cId="1554628028" sldId="279"/>
        </pc:sldMkLst>
        <pc:spChg chg="mod">
          <ac:chgData name="Allison Hopkins" userId="4b7a916d2ac4c777" providerId="LiveId" clId="{079DF1AB-C979-4EF0-9F50-6ABBBF65C083}" dt="2025-12-11T00:30:48.291" v="3697" actId="20577"/>
          <ac:spMkLst>
            <pc:docMk/>
            <pc:sldMk cId="1554628028" sldId="279"/>
            <ac:spMk id="2" creationId="{92128F76-8CB9-D9D0-7573-CDF14BED5FF8}"/>
          </ac:spMkLst>
        </pc:spChg>
        <pc:spChg chg="mod">
          <ac:chgData name="Allison Hopkins" userId="4b7a916d2ac4c777" providerId="LiveId" clId="{079DF1AB-C979-4EF0-9F50-6ABBBF65C083}" dt="2025-12-11T00:31:16.777" v="3711" actId="20577"/>
          <ac:spMkLst>
            <pc:docMk/>
            <pc:sldMk cId="1554628028" sldId="279"/>
            <ac:spMk id="3" creationId="{82D8B8FA-E430-C3F2-6D67-ABC454B55170}"/>
          </ac:spMkLst>
        </pc:spChg>
        <pc:spChg chg="del mod">
          <ac:chgData name="Allison Hopkins" userId="4b7a916d2ac4c777" providerId="LiveId" clId="{079DF1AB-C979-4EF0-9F50-6ABBBF65C083}" dt="2025-12-11T00:31:06.730" v="3710" actId="21"/>
          <ac:spMkLst>
            <pc:docMk/>
            <pc:sldMk cId="1554628028" sldId="279"/>
            <ac:spMk id="4" creationId="{BC4360AE-3BBE-4F5D-FBD6-43973633F638}"/>
          </ac:spMkLst>
        </pc:spChg>
        <pc:spChg chg="add mod">
          <ac:chgData name="Allison Hopkins" userId="4b7a916d2ac4c777" providerId="LiveId" clId="{079DF1AB-C979-4EF0-9F50-6ABBBF65C083}" dt="2025-12-11T01:05:16.135" v="4300" actId="20577"/>
          <ac:spMkLst>
            <pc:docMk/>
            <pc:sldMk cId="1554628028" sldId="279"/>
            <ac:spMk id="6" creationId="{B8EDF9F9-64F6-8C27-B0B6-11E55FFDC15D}"/>
          </ac:spMkLst>
        </pc:spChg>
      </pc:sldChg>
      <pc:sldChg chg="modSp add mod ord">
        <pc:chgData name="Allison Hopkins" userId="4b7a916d2ac4c777" providerId="LiveId" clId="{079DF1AB-C979-4EF0-9F50-6ABBBF65C083}" dt="2025-12-12T13:23:43.264" v="4772" actId="20577"/>
        <pc:sldMkLst>
          <pc:docMk/>
          <pc:sldMk cId="2767690425" sldId="280"/>
        </pc:sldMkLst>
        <pc:spChg chg="mod">
          <ac:chgData name="Allison Hopkins" userId="4b7a916d2ac4c777" providerId="LiveId" clId="{079DF1AB-C979-4EF0-9F50-6ABBBF65C083}" dt="2025-12-11T00:43:53.497" v="3970" actId="20577"/>
          <ac:spMkLst>
            <pc:docMk/>
            <pc:sldMk cId="2767690425" sldId="280"/>
            <ac:spMk id="2" creationId="{96E1F043-868B-5460-02AF-4CA05C9BBEE3}"/>
          </ac:spMkLst>
        </pc:spChg>
        <pc:spChg chg="mod">
          <ac:chgData name="Allison Hopkins" userId="4b7a916d2ac4c777" providerId="LiveId" clId="{079DF1AB-C979-4EF0-9F50-6ABBBF65C083}" dt="2025-12-12T13:23:43.264" v="4772" actId="20577"/>
          <ac:spMkLst>
            <pc:docMk/>
            <pc:sldMk cId="2767690425" sldId="280"/>
            <ac:spMk id="3" creationId="{0FC0D660-9373-D7E2-2C33-7D06FFD5285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1/5/2017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840BD58-3BFF-4EAF-BB8B-AC67FE801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943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1/5/2017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322CDD-9D6C-4F63-9EC2-648226624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26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2606040"/>
            <a:ext cx="10058400" cy="2743200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6800">
                <a:solidFill>
                  <a:schemeClr val="tx1"/>
                </a:solidFill>
                <a:effectLst>
                  <a:outerShdw blurRad="38100" dist="25400" dir="18900000" algn="bl" rotWithShape="0">
                    <a:schemeClr val="bg1">
                      <a:alpha val="80000"/>
                    </a:schemeClr>
                  </a:outerShdw>
                </a:effectLst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360437"/>
            <a:ext cx="10058400" cy="36576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baseline="0">
                <a:solidFill>
                  <a:schemeClr val="accent1">
                    <a:lumMod val="75000"/>
                  </a:schemeClr>
                </a:solidFill>
                <a:effectLst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Rectangle 7"/>
          <p:cNvSpPr/>
          <p:nvPr userDrawn="1"/>
        </p:nvSpPr>
        <p:spPr>
          <a:xfrm>
            <a:off x="0" y="5888736"/>
            <a:ext cx="12192000" cy="109728"/>
          </a:xfrm>
          <a:prstGeom prst="rect">
            <a:avLst/>
          </a:prstGeom>
          <a:ln>
            <a:noFill/>
          </a:ln>
          <a:effectLst>
            <a:outerShdw blurRad="25400" dist="254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565829"/>
            <a:ext cx="5943600" cy="4114800"/>
          </a:xfrm>
        </p:spPr>
        <p:txBody>
          <a:bodyPr rtlCol="0" anchor="b">
            <a:normAutofit/>
          </a:bodyPr>
          <a:lstStyle>
            <a:lvl1pPr>
              <a:lnSpc>
                <a:spcPct val="80000"/>
              </a:lnSpc>
              <a:defRPr sz="5400">
                <a:effectLst>
                  <a:outerShdw blurRad="38100" dist="25400" dir="18900000" algn="bl" rotWithShape="0">
                    <a:schemeClr val="bg1">
                      <a:alpha val="80000"/>
                    </a:schemeClr>
                  </a:outerShdw>
                </a:effectLst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1" y="5682343"/>
            <a:ext cx="5943600" cy="410547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2200" b="1" cap="all" baseline="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7761948" y="283"/>
            <a:ext cx="4427508" cy="685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0" y="1825625"/>
            <a:ext cx="4724400" cy="411797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4724400" cy="411797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828800"/>
            <a:ext cx="4727448" cy="6413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2470151"/>
            <a:ext cx="4727448" cy="347345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628" y="1828800"/>
            <a:ext cx="4727448" cy="6413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152" y="2470151"/>
            <a:ext cx="4727448" cy="347345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7766439" y="283"/>
            <a:ext cx="4435717" cy="685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1" y="2514600"/>
            <a:ext cx="3474720" cy="1600200"/>
          </a:xfrm>
        </p:spPr>
        <p:txBody>
          <a:bodyPr rtlCol="0" anchor="b"/>
          <a:lstStyle>
            <a:lvl1pPr>
              <a:defRPr sz="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302" y="685800"/>
            <a:ext cx="6126480" cy="5486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0" y="4343400"/>
            <a:ext cx="347472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8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Rectangle 9"/>
          <p:cNvSpPr/>
          <p:nvPr userDrawn="1"/>
        </p:nvSpPr>
        <p:spPr>
          <a:xfrm>
            <a:off x="7711702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7766439" y="283"/>
            <a:ext cx="4435717" cy="685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0" y="2514600"/>
            <a:ext cx="3474720" cy="1600200"/>
          </a:xfrm>
        </p:spPr>
        <p:txBody>
          <a:bodyPr rtlCol="0" anchor="b"/>
          <a:lstStyle>
            <a:lvl1pPr>
              <a:defRPr sz="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1325880"/>
            <a:ext cx="6858000" cy="4206240"/>
          </a:xfrm>
          <a:solidFill>
            <a:schemeClr val="bg2"/>
          </a:solidFill>
          <a:effectLst>
            <a:outerShdw blurRad="63500" sx="101000" sy="101000" algn="ctr" rotWithShape="0">
              <a:prstClr val="black">
                <a:alpha val="15000"/>
              </a:prst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0" y="4343400"/>
            <a:ext cx="347472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8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 userDrawn="1"/>
        </p:nvSpPr>
        <p:spPr>
          <a:xfrm>
            <a:off x="7711702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25000" y="382230"/>
            <a:ext cx="1371600" cy="5561369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382230"/>
            <a:ext cx="7863840" cy="556137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0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828800"/>
            <a:ext cx="96012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0" y="6419462"/>
            <a:ext cx="5181600" cy="2389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56170" y="6419462"/>
            <a:ext cx="1351383" cy="2389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1/5/2017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98358" y="6419462"/>
            <a:ext cx="698241" cy="2389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6257036"/>
            <a:ext cx="12192000" cy="54864"/>
          </a:xfrm>
          <a:prstGeom prst="rect">
            <a:avLst/>
          </a:prstGeom>
          <a:ln>
            <a:noFill/>
          </a:ln>
          <a:effectLst>
            <a:innerShdw blurRad="25400" dist="12700" dir="16200000">
              <a:schemeClr val="accent1">
                <a:lumMod val="50000"/>
                <a:alpha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baseline="0">
          <a:solidFill>
            <a:schemeClr val="accent1"/>
          </a:solidFill>
          <a:effectLst>
            <a:outerShdw blurRad="38100" dist="25400" dir="18900000" algn="bl" rotWithShape="0">
              <a:schemeClr val="bg1">
                <a:alpha val="8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77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10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087" y="290223"/>
            <a:ext cx="10058400" cy="2743200"/>
          </a:xfrm>
        </p:spPr>
        <p:txBody>
          <a:bodyPr rtlCol="0"/>
          <a:lstStyle/>
          <a:p>
            <a:pPr rtl="0"/>
            <a:r>
              <a:rPr lang="en-gb" dirty="0"/>
              <a:t>prostitution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6130" y="3458818"/>
            <a:ext cx="10058400" cy="365760"/>
          </a:xfrm>
        </p:spPr>
        <p:txBody>
          <a:bodyPr rtlCol="0">
            <a:noAutofit/>
          </a:bodyPr>
          <a:lstStyle/>
          <a:p>
            <a:pPr rtl="0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Do Moral &amp; ethical considerations impact the profession? </a:t>
            </a:r>
            <a:endParaRPr lang="en-gb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2D6237-B1DF-0E85-0A2D-E5B674018216}"/>
              </a:ext>
            </a:extLst>
          </p:cNvPr>
          <p:cNvSpPr txBox="1"/>
          <p:nvPr/>
        </p:nvSpPr>
        <p:spPr>
          <a:xfrm>
            <a:off x="1262270" y="705678"/>
            <a:ext cx="26741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HPHP6901 Assessment 1</a:t>
            </a:r>
          </a:p>
          <a:p>
            <a:r>
              <a:rPr lang="en-GB" dirty="0"/>
              <a:t>by Leah Walker</a:t>
            </a:r>
          </a:p>
          <a:p>
            <a:r>
              <a:rPr lang="en-GB" dirty="0"/>
              <a:t>Student I.D. 2416700</a:t>
            </a:r>
          </a:p>
        </p:txBody>
      </p:sp>
    </p:spTree>
    <p:extLst>
      <p:ext uri="{BB962C8B-B14F-4D97-AF65-F5344CB8AC3E}">
        <p14:creationId xmlns:p14="http://schemas.microsoft.com/office/powerpoint/2010/main" val="353226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marL="27432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A85229"/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Essay topic</a:t>
            </a:r>
          </a:p>
          <a:p>
            <a:pPr marL="27432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A85229"/>
              </a:buClr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solidFill>
                  <a:srgbClr val="514A40"/>
                </a:solidFill>
                <a:latin typeface="Cambria"/>
              </a:rPr>
              <a:t>Methodology</a:t>
            </a:r>
            <a:endParaRPr lang="en-gb" sz="2800" dirty="0"/>
          </a:p>
          <a:p>
            <a:pPr rtl="0"/>
            <a:r>
              <a:rPr lang="en-GB" sz="2800" dirty="0"/>
              <a:t>Relevance to course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246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srgbClr val="A85229"/>
                </a:solidFill>
                <a:effectLst>
                  <a:outerShdw blurRad="38100" dist="25400" dir="18900000" algn="bl" rotWithShape="0">
                    <a:prstClr val="white">
                      <a:alpha val="80000"/>
                    </a:prstClr>
                  </a:outerShdw>
                </a:effectLst>
                <a:uLnTx/>
                <a:uFillTx/>
                <a:latin typeface="Cambria"/>
                <a:ea typeface="+mj-ea"/>
                <a:cs typeface="+mj-cs"/>
              </a:rPr>
              <a:t>E</a:t>
            </a:r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srgbClr val="A85229"/>
                </a:solidFill>
                <a:effectLst>
                  <a:outerShdw blurRad="38100" dist="25400" dir="18900000" algn="bl" rotWithShape="0">
                    <a:prstClr val="white">
                      <a:alpha val="80000"/>
                    </a:prstClr>
                  </a:outerShdw>
                </a:effectLst>
                <a:uLnTx/>
                <a:uFillTx/>
                <a:latin typeface="Cambria"/>
                <a:ea typeface="+mj-ea"/>
                <a:cs typeface="+mj-cs"/>
              </a:rPr>
              <a:t>ssay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The proposed essay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‘Prostitution: Do Moral and Ethical Considerations Impact the 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Profession?’,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will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be an enquiry into how morality and ethics may or may not have an influence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upon  prostitution as a profession.  It will examine;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How morality and ethical standards influence laws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Gender roles within the profession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A history of the profession over time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Biblical texts on prostitution (actual and symbolic)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How the subject ties into the study of Bible and Theology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14A40"/>
              </a:solidFill>
              <a:effectLst/>
              <a:uLnTx/>
              <a:uFillTx/>
              <a:latin typeface="Cambria"/>
              <a:ea typeface="+mn-ea"/>
              <a:cs typeface="+mn-cs"/>
            </a:endParaRPr>
          </a:p>
          <a:p>
            <a:pPr rtl="0"/>
            <a:endParaRPr lang="en-US" u="sng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US" sz="2400" dirty="0"/>
              <a:t>Key features</a:t>
            </a:r>
          </a:p>
        </p:txBody>
      </p:sp>
    </p:spTree>
    <p:extLst>
      <p:ext uri="{BB962C8B-B14F-4D97-AF65-F5344CB8AC3E}">
        <p14:creationId xmlns:p14="http://schemas.microsoft.com/office/powerpoint/2010/main" val="159345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A36C4-D7AE-0000-0A5E-103F70D17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28F76-8CB9-D9D0-7573-CDF14BED5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kumimoji="0" lang="en-GB" sz="3200" b="1" i="0" u="none" strike="noStrike" kern="1200" cap="all" spc="0" normalizeH="0" baseline="0" noProof="0" dirty="0">
                <a:ln>
                  <a:noFill/>
                </a:ln>
                <a:solidFill>
                  <a:srgbClr val="A85229"/>
                </a:solidFill>
                <a:effectLst>
                  <a:outerShdw blurRad="38100" dist="25400" dir="18900000" algn="bl" rotWithShape="0">
                    <a:prstClr val="white">
                      <a:alpha val="80000"/>
                    </a:prstClr>
                  </a:outerShdw>
                </a:effectLst>
                <a:uLnTx/>
                <a:uFillTx/>
                <a:latin typeface="Cambria"/>
                <a:ea typeface="+mj-ea"/>
                <a:cs typeface="+mj-cs"/>
              </a:rPr>
              <a:t>Methodology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B8FA-E430-C3F2-6D67-ABC454B55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14A40"/>
              </a:solidFill>
              <a:effectLst/>
              <a:uLnTx/>
              <a:uFillTx/>
              <a:latin typeface="Cambria"/>
              <a:ea typeface="+mn-ea"/>
              <a:cs typeface="+mn-cs"/>
            </a:endParaRPr>
          </a:p>
          <a:p>
            <a:pPr rtl="0"/>
            <a:endParaRPr lang="en-US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EDF9F9-64F6-8C27-B0B6-11E55FFDC15D}"/>
              </a:ext>
            </a:extLst>
          </p:cNvPr>
          <p:cNvSpPr txBox="1"/>
          <p:nvPr/>
        </p:nvSpPr>
        <p:spPr>
          <a:xfrm>
            <a:off x="556591" y="685800"/>
            <a:ext cx="6102626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The essay will be a descriptive account, resourced through the use of books, academic articles, websites, and video presentations, to define the essay question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dirty="0">
              <a:solidFill>
                <a:srgbClr val="514A40"/>
              </a:solidFill>
              <a:latin typeface="Cambri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These will be critically analysed, and used to support the questions posed throughout the essay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dirty="0">
              <a:solidFill>
                <a:srgbClr val="514A40"/>
              </a:solidFill>
              <a:latin typeface="Cambri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514A40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Strengths and weaknesses of all resources will be carefully considered, and limitations noted</a:t>
            </a:r>
          </a:p>
        </p:txBody>
      </p:sp>
    </p:spTree>
    <p:extLst>
      <p:ext uri="{BB962C8B-B14F-4D97-AF65-F5344CB8AC3E}">
        <p14:creationId xmlns:p14="http://schemas.microsoft.com/office/powerpoint/2010/main" val="155462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B4585-4F4C-E001-803D-762C86604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1F043-868B-5460-02AF-4CA05C9BB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Course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0D660-9373-D7E2-2C33-7D06FFD52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2400" dirty="0"/>
              <a:t>Theology and Biblical studies </a:t>
            </a:r>
            <a:r>
              <a:rPr lang="en-GB" sz="2400"/>
              <a:t>seems to offer </a:t>
            </a:r>
            <a:r>
              <a:rPr lang="en-GB" sz="2400" dirty="0"/>
              <a:t>much in relation to modern day issues.  The textual analysis provides examples of both moral and ethical issues, with principles which are relevant today.  </a:t>
            </a:r>
          </a:p>
          <a:p>
            <a:pPr rtl="0"/>
            <a:r>
              <a:rPr lang="en-GB" sz="2400" dirty="0"/>
              <a:t>The course study undertaken thus far, has highlighted the differences in how females versus males are expressed, and how their roles have been considerably dissimilar</a:t>
            </a:r>
          </a:p>
          <a:p>
            <a:pPr rtl="0"/>
            <a:r>
              <a:rPr lang="en-GB" sz="2400" dirty="0"/>
              <a:t>The patriarchal dominance in Biblical times in contrast to today’s equality will provide an interesting comparison when considering the proposed essay question</a:t>
            </a:r>
          </a:p>
          <a:p>
            <a:pPr rtl="0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6769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Red Line Business 16x9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red line presentation (widescreen).potx" id="{8018D45A-0B59-4186-B046-1FF8092889B6}" vid="{86C2525B-C90B-4FD6-8D61-5E85FA833A06}"/>
    </a:ext>
  </a:extLst>
</a:theme>
</file>

<file path=ppt/theme/theme2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red line presentation (widescreen)</Template>
  <TotalTime>441</TotalTime>
  <Words>258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Cambria</vt:lpstr>
      <vt:lpstr>Red Line Business 16x9</vt:lpstr>
      <vt:lpstr>prostitution</vt:lpstr>
      <vt:lpstr>Contents</vt:lpstr>
      <vt:lpstr>Essay topic</vt:lpstr>
      <vt:lpstr>Methodology</vt:lpstr>
      <vt:lpstr>Course relevance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Leah Walker</dc:creator>
  <cp:lastModifiedBy>Allison Hopkins</cp:lastModifiedBy>
  <cp:revision>1</cp:revision>
  <dcterms:created xsi:type="dcterms:W3CDTF">2025-12-10T12:31:26Z</dcterms:created>
  <dcterms:modified xsi:type="dcterms:W3CDTF">2025-12-12T13:30:12Z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