
<file path=[Content_Types].xml><?xml version="1.0" encoding="utf-8"?>
<Types xmlns="http://schemas.openxmlformats.org/package/2006/content-types">
  <Default Extension="jpg" ContentType="image/jp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10"/>
  </p:normalViewPr>
  <p:slideViewPr>
    <p:cSldViewPr snapToGrid="0" snapToObjects="1">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668028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my name is Alisa-Oana Dronea. This is my DS3 Digital Skills portfolio. I chose examples from DS1 and DS2 because they were completed during this module, and they show my progress clearly. In this recording I will explain what I made, which skills I used, what I found difficult at the beginning, and what I can now do more independently.</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my portfolio I selected five pieces of work. I included my DS1 Word document, my folder organisation, my Outlook Calendar, the DS2 Excel sales data, and the final Excel report with a chart. I chose these because they do not all show the same thing. Together, they show writing, organisation, planning, calculations, and presenting information for a business task.</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first example is my Word document from DS1. I used headings, spacing, screenshots and short explanations. At first I was mostly thinking about putting the information on the page, but I realised the layout matters as well. I learnt to make the document look more organised, so it is easier for a reader to follow. I can now prepare a simple assignment document with less support.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second example is file organisation. This may seem simple, but it was important for me because I sometimes saved work in different places and then had to look for it later. I made folders for DS1, screenshots and weekly materials. This helped me keep drafts and evidence together. It also made me feel calmer before submitting work, because I knew where everything was.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third example is my Outlook Calendar. I used it to record my Digital Skills class and the assessment deadline. Before, I often relied on memory or messages, which can become stressful. Using the calendar helped me see what was coming next and plan my time better. This skill is also useful outside university, for example for appointments, work shifts, or any task with a deadline.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Excel example comes from DS2. I entered the sales figures for Latte, Cappuccino, Americano, Tea and Hot Chocolate. Then I used the SUM function to calculate totals, and other formulas to find the highest and lowest products. Excel was the hardest tool for me at the start because formulas looked confusing. After practising, I understood that formulas save time and reduce manual mistakes.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next example is the final DS2 weekly report. This was stronger than just showing numbers, because I used the data to answer a business question. The report showed that Latte sold 42 units and Hot Chocolate sold 19 units. I used a column chart because it is easy to compare products quickly. I also added labels and key findings, so the report looked clearer and more useful for decision-making.</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Looking back, I can see real progress. At the beginning, Excel formulas were confusing and I was not always organised with files. I also needed more support when deciding which tool to use. During the module I improved by practising the same skills in small steps. Now I can create folders, use Word for a clear document, use Outlook Calendar for deadlines, and use Excel for a basic table, formulas and chart. I am still learning, but I am more independent than before.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skills help me in more than one way. For study, I can organise assignments, use Moodle materials and present information more clearly. For work, Excel can help with simple reports and data, and Word can help with documents. The calendar is useful for deadlines and appointments. In daily life, I can manage files and dates better. The main benefit is confidence, because digital tasks now feel less stressful.</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sources I used were the UWTSD Digital Skills materials, the DS2 scenario information and Microsoft Support. The UWTSD guidance helped me understand what to submit and what the tasks were asking for. Microsoft Support helped with practical steps in Excel, such as formulas and charts. Overall, this portfolio shows steady progress. I can now organise files, plan deadlines, create clearer documents and use Excel to present useful information. These are skills I can keep using in study, work and everyday life. Thank you for listening.</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1.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2.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jp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8F6E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08233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7635240" y="0"/>
            <a:ext cx="4526280" cy="6858000"/>
          </a:xfrm>
          <a:prstGeom prst="rect">
            <a:avLst/>
          </a:prstGeom>
          <a:solidFill>
            <a:srgbClr val="0C3E5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0" y="0"/>
            <a:ext cx="12191695" cy="109728"/>
          </a:xfrm>
          <a:prstGeom prst="rect">
            <a:avLst/>
          </a:prstGeom>
          <a:solidFill>
            <a:srgbClr val="0083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640080" y="941832"/>
            <a:ext cx="1325880" cy="82296"/>
          </a:xfrm>
          <a:prstGeom prst="rect">
            <a:avLst/>
          </a:prstGeom>
          <a:solidFill>
            <a:srgbClr val="5FCDD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40080" y="5394960"/>
            <a:ext cx="4754880" cy="27432"/>
          </a:xfrm>
          <a:prstGeom prst="rect">
            <a:avLst/>
          </a:prstGeom>
          <a:solidFill>
            <a:srgbClr val="5FCDD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40080" y="530352"/>
            <a:ext cx="1920240" cy="475488"/>
          </a:xfrm>
          <a:prstGeom prst="rect">
            <a:avLst/>
          </a:prstGeom>
          <a:noFill/>
        </p:spPr>
        <p:txBody>
          <a:bodyPr wrap="square">
            <a:normAutofit/>
          </a:bodyPr>
          <a:lstStyle/>
          <a:p>
            <a:pPr algn="l"/>
            <a:r>
              <a:rPr sz="2400" b="1">
                <a:solidFill>
                  <a:srgbClr val="5FCDD6"/>
                </a:solidFill>
                <a:latin typeface="Aptos Display"/>
              </a:rPr>
              <a:t>DS3</a:t>
            </a:r>
          </a:p>
        </p:txBody>
      </p:sp>
      <p:sp>
        <p:nvSpPr>
          <p:cNvPr id="8" name="TextBox 7"/>
          <p:cNvSpPr txBox="1"/>
          <p:nvPr/>
        </p:nvSpPr>
        <p:spPr>
          <a:xfrm>
            <a:off x="676656" y="1344168"/>
            <a:ext cx="5929418" cy="1170432"/>
          </a:xfrm>
          <a:prstGeom prst="rect">
            <a:avLst/>
          </a:prstGeom>
          <a:noFill/>
        </p:spPr>
        <p:txBody>
          <a:bodyPr wrap="square">
            <a:normAutofit fontScale="92500"/>
          </a:bodyPr>
          <a:lstStyle/>
          <a:p>
            <a:r>
              <a:rPr sz="5000" b="1" dirty="0">
                <a:solidFill>
                  <a:srgbClr val="FFFFFF"/>
                </a:solidFill>
                <a:latin typeface="Aptos Display"/>
              </a:rPr>
              <a:t>Digital Skills</a:t>
            </a:r>
            <a:r>
              <a:rPr lang="en-GB" sz="5000" b="1" dirty="0">
                <a:solidFill>
                  <a:srgbClr val="FFFFFF"/>
                </a:solidFill>
                <a:latin typeface="Aptos Display"/>
              </a:rPr>
              <a:t> </a:t>
            </a:r>
            <a:r>
              <a:rPr sz="5000" b="1" dirty="0">
                <a:solidFill>
                  <a:srgbClr val="FFFFFF"/>
                </a:solidFill>
                <a:latin typeface="Aptos Display"/>
              </a:rPr>
              <a:t>Portfolio</a:t>
            </a:r>
          </a:p>
        </p:txBody>
      </p:sp>
      <p:sp>
        <p:nvSpPr>
          <p:cNvPr id="9" name="TextBox 8"/>
          <p:cNvSpPr txBox="1"/>
          <p:nvPr/>
        </p:nvSpPr>
        <p:spPr>
          <a:xfrm>
            <a:off x="774440" y="2258568"/>
            <a:ext cx="6120135" cy="786384"/>
          </a:xfrm>
          <a:prstGeom prst="rect">
            <a:avLst/>
          </a:prstGeom>
          <a:noFill/>
        </p:spPr>
        <p:txBody>
          <a:bodyPr wrap="square">
            <a:normAutofit/>
          </a:bodyPr>
          <a:lstStyle/>
          <a:p>
            <a:pPr algn="l"/>
            <a:r>
              <a:rPr sz="1800" b="0" dirty="0">
                <a:solidFill>
                  <a:srgbClr val="D2E2E8"/>
                </a:solidFill>
                <a:latin typeface="Aptos Display"/>
              </a:rPr>
              <a:t>Digital Portfolio and Audio Reflection</a:t>
            </a:r>
          </a:p>
        </p:txBody>
      </p:sp>
      <p:sp>
        <p:nvSpPr>
          <p:cNvPr id="11" name="TextBox 10"/>
          <p:cNvSpPr txBox="1"/>
          <p:nvPr/>
        </p:nvSpPr>
        <p:spPr>
          <a:xfrm>
            <a:off x="676656" y="4370832"/>
            <a:ext cx="3840480" cy="320040"/>
          </a:xfrm>
          <a:prstGeom prst="rect">
            <a:avLst/>
          </a:prstGeom>
          <a:noFill/>
        </p:spPr>
        <p:txBody>
          <a:bodyPr wrap="square">
            <a:normAutofit/>
          </a:bodyPr>
          <a:lstStyle/>
          <a:p>
            <a:pPr algn="l"/>
            <a:r>
              <a:rPr sz="2000" b="1">
                <a:solidFill>
                  <a:srgbClr val="FFFFFF"/>
                </a:solidFill>
                <a:latin typeface="Aptos Display"/>
              </a:rPr>
              <a:t>Alisa-Oana Dronea</a:t>
            </a:r>
          </a:p>
        </p:txBody>
      </p:sp>
      <p:sp>
        <p:nvSpPr>
          <p:cNvPr id="12" name="TextBox 11"/>
          <p:cNvSpPr txBox="1"/>
          <p:nvPr/>
        </p:nvSpPr>
        <p:spPr>
          <a:xfrm>
            <a:off x="676656" y="4736592"/>
            <a:ext cx="4206240" cy="603504"/>
          </a:xfrm>
          <a:prstGeom prst="rect">
            <a:avLst/>
          </a:prstGeom>
          <a:noFill/>
        </p:spPr>
        <p:txBody>
          <a:bodyPr wrap="square">
            <a:normAutofit/>
          </a:bodyPr>
          <a:lstStyle/>
          <a:p>
            <a:pPr algn="l"/>
            <a:r>
              <a:rPr sz="1400" b="0">
                <a:solidFill>
                  <a:srgbClr val="D2E2E8"/>
                </a:solidFill>
                <a:latin typeface="Aptos Display"/>
              </a:rPr>
              <a:t>Student ID: 2539439
Module: Digital Skills
Assessment: DS3 Portfolio</a:t>
            </a:r>
          </a:p>
        </p:txBody>
      </p:sp>
      <p:sp>
        <p:nvSpPr>
          <p:cNvPr id="13" name="TextBox 12"/>
          <p:cNvSpPr txBox="1"/>
          <p:nvPr/>
        </p:nvSpPr>
        <p:spPr>
          <a:xfrm>
            <a:off x="8001000" y="1143000"/>
            <a:ext cx="2926080" cy="320040"/>
          </a:xfrm>
          <a:prstGeom prst="rect">
            <a:avLst/>
          </a:prstGeom>
          <a:noFill/>
        </p:spPr>
        <p:txBody>
          <a:bodyPr wrap="square">
            <a:normAutofit/>
          </a:bodyPr>
          <a:lstStyle/>
          <a:p>
            <a:pPr algn="l"/>
            <a:r>
              <a:rPr sz="1800" b="1">
                <a:solidFill>
                  <a:srgbClr val="5FCDD6"/>
                </a:solidFill>
                <a:latin typeface="Aptos Display"/>
              </a:rPr>
              <a:t>PORTFOLIO</a:t>
            </a:r>
          </a:p>
        </p:txBody>
      </p:sp>
      <p:sp>
        <p:nvSpPr>
          <p:cNvPr id="14" name="TextBox 13"/>
          <p:cNvSpPr txBox="1"/>
          <p:nvPr/>
        </p:nvSpPr>
        <p:spPr>
          <a:xfrm>
            <a:off x="8001000" y="1645920"/>
            <a:ext cx="3337560" cy="1234440"/>
          </a:xfrm>
          <a:prstGeom prst="rect">
            <a:avLst/>
          </a:prstGeom>
          <a:noFill/>
        </p:spPr>
        <p:txBody>
          <a:bodyPr wrap="square">
            <a:normAutofit/>
          </a:bodyPr>
          <a:lstStyle/>
          <a:p>
            <a:pPr algn="l"/>
            <a:r>
              <a:rPr sz="1900" b="0">
                <a:solidFill>
                  <a:srgbClr val="FFFFFF"/>
                </a:solidFill>
                <a:latin typeface="Aptos Display"/>
              </a:rPr>
              <a:t>Word
File organisation
Outlook Calendar
Excel business report</a:t>
            </a:r>
          </a:p>
        </p:txBody>
      </p:sp>
      <p:sp>
        <p:nvSpPr>
          <p:cNvPr id="15" name="TextBox 14"/>
          <p:cNvSpPr txBox="1"/>
          <p:nvPr/>
        </p:nvSpPr>
        <p:spPr>
          <a:xfrm>
            <a:off x="8001000" y="4434840"/>
            <a:ext cx="3154680" cy="749808"/>
          </a:xfrm>
          <a:prstGeom prst="rect">
            <a:avLst/>
          </a:prstGeom>
          <a:noFill/>
        </p:spPr>
        <p:txBody>
          <a:bodyPr wrap="square">
            <a:normAutofit/>
          </a:bodyPr>
          <a:lstStyle/>
          <a:p>
            <a:pPr algn="l"/>
            <a:r>
              <a:rPr sz="1500" b="0">
                <a:solidFill>
                  <a:srgbClr val="D2E2E8"/>
                </a:solidFill>
                <a:latin typeface="Aptos Display"/>
              </a:rPr>
              <a:t>A concise presentation of the digital skills developed throughout the module.</a:t>
            </a:r>
          </a:p>
        </p:txBody>
      </p:sp>
      <p:sp>
        <p:nvSpPr>
          <p:cNvPr id="16" name="TextBox 15"/>
          <p:cNvSpPr txBox="1"/>
          <p:nvPr/>
        </p:nvSpPr>
        <p:spPr>
          <a:xfrm>
            <a:off x="8412480" y="3154680"/>
            <a:ext cx="2331720" cy="731520"/>
          </a:xfrm>
          <a:prstGeom prst="rect">
            <a:avLst/>
          </a:prstGeom>
          <a:noFill/>
        </p:spPr>
        <p:txBody>
          <a:bodyPr wrap="square">
            <a:normAutofit/>
          </a:bodyPr>
          <a:lstStyle/>
          <a:p>
            <a:pPr algn="ctr"/>
            <a:r>
              <a:rPr sz="4200" b="1">
                <a:solidFill>
                  <a:srgbClr val="256176"/>
                </a:solidFill>
                <a:latin typeface="Aptos Display"/>
              </a:rPr>
              <a:t>DS3</a:t>
            </a:r>
          </a:p>
        </p:txBody>
      </p:sp>
      <p:pic>
        <p:nvPicPr>
          <p:cNvPr id="27" name="Audio 26">
            <a:hlinkClick r:id="" action="ppaction://media"/>
            <a:extLst>
              <a:ext uri="{FF2B5EF4-FFF2-40B4-BE49-F238E27FC236}">
                <a16:creationId xmlns:a16="http://schemas.microsoft.com/office/drawing/2014/main" id="{5F32E6F0-BD16-366A-1FAA-8874A66D985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1515"/>
    </mc:Choice>
    <mc:Fallback>
      <p:transition spd="slow" advTm="215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8F6EF"/>
        </a:solidFill>
        <a:effectLst/>
      </p:bgPr>
    </p:bg>
    <p:spTree>
      <p:nvGrpSpPr>
        <p:cNvPr id="1" name=""/>
        <p:cNvGrpSpPr/>
        <p:nvPr/>
      </p:nvGrpSpPr>
      <p:grpSpPr>
        <a:xfrm>
          <a:off x="0" y="0"/>
          <a:ext cx="0" cy="0"/>
          <a:chOff x="0" y="0"/>
          <a:chExt cx="0" cy="0"/>
        </a:xfrm>
      </p:grpSpPr>
      <p:sp>
        <p:nvSpPr>
          <p:cNvPr id="2" name="Text 0"/>
          <p:cNvSpPr/>
          <p:nvPr/>
        </p:nvSpPr>
        <p:spPr>
          <a:xfrm>
            <a:off x="411480" y="210312"/>
            <a:ext cx="3474720" cy="201168"/>
          </a:xfrm>
          <a:prstGeom prst="rect">
            <a:avLst/>
          </a:prstGeom>
          <a:noFill/>
          <a:ln/>
        </p:spPr>
        <p:txBody>
          <a:bodyPr wrap="square" lIns="0" tIns="0" rIns="0" bIns="0" rtlCol="0" anchor="ctr"/>
          <a:lstStyle/>
          <a:p>
            <a:pPr marL="0" indent="0">
              <a:buNone/>
            </a:pPr>
            <a:r>
              <a:rPr lang="en-US" sz="920" dirty="0">
                <a:solidFill>
                  <a:srgbClr val="667085"/>
                </a:solidFill>
              </a:rPr>
              <a:t>DS3 Digital Skills Portfolio</a:t>
            </a:r>
            <a:endParaRPr lang="en-US" sz="920" dirty="0"/>
          </a:p>
        </p:txBody>
      </p:sp>
      <p:sp>
        <p:nvSpPr>
          <p:cNvPr id="3" name="Shape 1"/>
          <p:cNvSpPr/>
          <p:nvPr/>
        </p:nvSpPr>
        <p:spPr>
          <a:xfrm>
            <a:off x="411480" y="530352"/>
            <a:ext cx="11384280" cy="0"/>
          </a:xfrm>
          <a:prstGeom prst="line">
            <a:avLst/>
          </a:prstGeom>
          <a:noFill/>
          <a:ln w="12700">
            <a:solidFill>
              <a:srgbClr val="D9D3C7"/>
            </a:solidFill>
            <a:prstDash val="solid"/>
          </a:ln>
        </p:spPr>
        <p:txBody>
          <a:bodyPr/>
          <a:lstStyle/>
          <a:p>
            <a:endParaRPr lang="en-GB"/>
          </a:p>
        </p:txBody>
      </p:sp>
      <p:sp>
        <p:nvSpPr>
          <p:cNvPr id="4" name="Text 2"/>
          <p:cNvSpPr/>
          <p:nvPr/>
        </p:nvSpPr>
        <p:spPr>
          <a:xfrm>
            <a:off x="594360" y="768096"/>
            <a:ext cx="5760720" cy="457200"/>
          </a:xfrm>
          <a:prstGeom prst="rect">
            <a:avLst/>
          </a:prstGeom>
          <a:noFill/>
          <a:ln/>
        </p:spPr>
        <p:txBody>
          <a:bodyPr wrap="square" lIns="0" tIns="0" rIns="0" bIns="0" rtlCol="0" anchor="ctr">
            <a:normAutofit/>
          </a:bodyPr>
          <a:lstStyle/>
          <a:p>
            <a:pPr marL="0" indent="0">
              <a:buNone/>
            </a:pPr>
            <a:r>
              <a:rPr lang="en-US" sz="2750" b="1" dirty="0">
                <a:solidFill>
                  <a:srgbClr val="073047"/>
                </a:solidFill>
                <a:latin typeface="Aptos Display" pitchFamily="34" charset="0"/>
                <a:ea typeface="Aptos Display" pitchFamily="34" charset="-122"/>
                <a:cs typeface="Aptos Display" pitchFamily="34" charset="-120"/>
              </a:rPr>
              <a:t>What I selected for my portfolio</a:t>
            </a:r>
            <a:endParaRPr lang="en-US" sz="2750" dirty="0"/>
          </a:p>
        </p:txBody>
      </p:sp>
      <p:sp>
        <p:nvSpPr>
          <p:cNvPr id="5" name="Text 3"/>
          <p:cNvSpPr/>
          <p:nvPr/>
        </p:nvSpPr>
        <p:spPr>
          <a:xfrm>
            <a:off x="594360" y="1289304"/>
            <a:ext cx="5669280" cy="274320"/>
          </a:xfrm>
          <a:prstGeom prst="rect">
            <a:avLst/>
          </a:prstGeom>
          <a:noFill/>
          <a:ln/>
        </p:spPr>
        <p:txBody>
          <a:bodyPr wrap="square" lIns="0" tIns="0" rIns="0" bIns="0" rtlCol="0" anchor="ctr"/>
          <a:lstStyle/>
          <a:p>
            <a:pPr marL="0" indent="0">
              <a:buNone/>
            </a:pPr>
            <a:r>
              <a:rPr lang="en-US" sz="1380" dirty="0">
                <a:solidFill>
                  <a:srgbClr val="667085"/>
                </a:solidFill>
              </a:rPr>
              <a:t>Five pieces of work from the Digital Skills module</a:t>
            </a:r>
            <a:endParaRPr lang="en-US" sz="1380" dirty="0"/>
          </a:p>
        </p:txBody>
      </p:sp>
      <p:sp>
        <p:nvSpPr>
          <p:cNvPr id="6" name="Shape 4"/>
          <p:cNvSpPr/>
          <p:nvPr/>
        </p:nvSpPr>
        <p:spPr>
          <a:xfrm>
            <a:off x="658368" y="1901952"/>
            <a:ext cx="1234440" cy="310896"/>
          </a:xfrm>
          <a:prstGeom prst="roundRect">
            <a:avLst>
              <a:gd name="adj" fmla="val 23529"/>
            </a:avLst>
          </a:prstGeom>
          <a:solidFill>
            <a:srgbClr val="073047"/>
          </a:solidFill>
          <a:ln w="12700">
            <a:solidFill>
              <a:srgbClr val="073047"/>
            </a:solidFill>
            <a:prstDash val="solid"/>
          </a:ln>
        </p:spPr>
        <p:txBody>
          <a:bodyPr/>
          <a:lstStyle/>
          <a:p>
            <a:endParaRPr lang="en-GB"/>
          </a:p>
        </p:txBody>
      </p:sp>
      <p:sp>
        <p:nvSpPr>
          <p:cNvPr id="7" name="Text 5"/>
          <p:cNvSpPr/>
          <p:nvPr/>
        </p:nvSpPr>
        <p:spPr>
          <a:xfrm>
            <a:off x="758952" y="1970532"/>
            <a:ext cx="1033272" cy="164592"/>
          </a:xfrm>
          <a:prstGeom prst="rect">
            <a:avLst/>
          </a:prstGeom>
          <a:noFill/>
          <a:ln/>
        </p:spPr>
        <p:txBody>
          <a:bodyPr wrap="square" lIns="0" tIns="0" rIns="0" bIns="0" rtlCol="0" anchor="ctr"/>
          <a:lstStyle/>
          <a:p>
            <a:pPr marL="0" indent="0" algn="ctr">
              <a:buNone/>
            </a:pPr>
            <a:r>
              <a:rPr lang="en-US" sz="860" b="1" dirty="0">
                <a:solidFill>
                  <a:srgbClr val="FFFFFF"/>
                </a:solidFill>
              </a:rPr>
              <a:t>Word document</a:t>
            </a:r>
            <a:endParaRPr lang="en-US" sz="860" dirty="0"/>
          </a:p>
        </p:txBody>
      </p:sp>
      <p:sp>
        <p:nvSpPr>
          <p:cNvPr id="8" name="Shape 6"/>
          <p:cNvSpPr/>
          <p:nvPr/>
        </p:nvSpPr>
        <p:spPr>
          <a:xfrm>
            <a:off x="2075688" y="1901952"/>
            <a:ext cx="1417320" cy="310896"/>
          </a:xfrm>
          <a:prstGeom prst="roundRect">
            <a:avLst>
              <a:gd name="adj" fmla="val 23529"/>
            </a:avLst>
          </a:prstGeom>
          <a:solidFill>
            <a:srgbClr val="0F766E"/>
          </a:solidFill>
          <a:ln w="12700">
            <a:solidFill>
              <a:srgbClr val="0F766E"/>
            </a:solidFill>
            <a:prstDash val="solid"/>
          </a:ln>
        </p:spPr>
        <p:txBody>
          <a:bodyPr/>
          <a:lstStyle/>
          <a:p>
            <a:endParaRPr lang="en-GB"/>
          </a:p>
        </p:txBody>
      </p:sp>
      <p:sp>
        <p:nvSpPr>
          <p:cNvPr id="9" name="Text 7"/>
          <p:cNvSpPr/>
          <p:nvPr/>
        </p:nvSpPr>
        <p:spPr>
          <a:xfrm>
            <a:off x="2176272" y="1970532"/>
            <a:ext cx="1216152" cy="164592"/>
          </a:xfrm>
          <a:prstGeom prst="rect">
            <a:avLst/>
          </a:prstGeom>
          <a:noFill/>
          <a:ln/>
        </p:spPr>
        <p:txBody>
          <a:bodyPr wrap="square" lIns="0" tIns="0" rIns="0" bIns="0" rtlCol="0" anchor="ctr"/>
          <a:lstStyle/>
          <a:p>
            <a:pPr marL="0" indent="0" algn="ctr">
              <a:buNone/>
            </a:pPr>
            <a:r>
              <a:rPr lang="en-US" sz="860" b="1" dirty="0">
                <a:solidFill>
                  <a:srgbClr val="FFFFFF"/>
                </a:solidFill>
              </a:rPr>
              <a:t>File organisation</a:t>
            </a:r>
            <a:endParaRPr lang="en-US" sz="860" dirty="0"/>
          </a:p>
        </p:txBody>
      </p:sp>
      <p:sp>
        <p:nvSpPr>
          <p:cNvPr id="10" name="Shape 8"/>
          <p:cNvSpPr/>
          <p:nvPr/>
        </p:nvSpPr>
        <p:spPr>
          <a:xfrm>
            <a:off x="3675888" y="1901952"/>
            <a:ext cx="1417320" cy="310896"/>
          </a:xfrm>
          <a:prstGeom prst="roundRect">
            <a:avLst>
              <a:gd name="adj" fmla="val 23529"/>
            </a:avLst>
          </a:prstGeom>
          <a:solidFill>
            <a:srgbClr val="7C4A27"/>
          </a:solidFill>
          <a:ln w="12700">
            <a:solidFill>
              <a:srgbClr val="7C4A27"/>
            </a:solidFill>
            <a:prstDash val="solid"/>
          </a:ln>
        </p:spPr>
        <p:txBody>
          <a:bodyPr/>
          <a:lstStyle/>
          <a:p>
            <a:endParaRPr lang="en-GB"/>
          </a:p>
        </p:txBody>
      </p:sp>
      <p:sp>
        <p:nvSpPr>
          <p:cNvPr id="11" name="Text 9"/>
          <p:cNvSpPr/>
          <p:nvPr/>
        </p:nvSpPr>
        <p:spPr>
          <a:xfrm>
            <a:off x="3776472" y="1970532"/>
            <a:ext cx="1216152" cy="164592"/>
          </a:xfrm>
          <a:prstGeom prst="rect">
            <a:avLst/>
          </a:prstGeom>
          <a:noFill/>
          <a:ln/>
        </p:spPr>
        <p:txBody>
          <a:bodyPr wrap="square" lIns="0" tIns="0" rIns="0" bIns="0" rtlCol="0" anchor="ctr"/>
          <a:lstStyle/>
          <a:p>
            <a:pPr marL="0" indent="0" algn="ctr">
              <a:buNone/>
            </a:pPr>
            <a:r>
              <a:rPr lang="en-US" sz="860" b="1" dirty="0">
                <a:solidFill>
                  <a:srgbClr val="FFFFFF"/>
                </a:solidFill>
              </a:rPr>
              <a:t>Outlook Calendar</a:t>
            </a:r>
            <a:endParaRPr lang="en-US" sz="860" dirty="0"/>
          </a:p>
        </p:txBody>
      </p:sp>
      <p:sp>
        <p:nvSpPr>
          <p:cNvPr id="12" name="Shape 10"/>
          <p:cNvSpPr/>
          <p:nvPr/>
        </p:nvSpPr>
        <p:spPr>
          <a:xfrm>
            <a:off x="5285232" y="1901952"/>
            <a:ext cx="1097280" cy="310896"/>
          </a:xfrm>
          <a:prstGeom prst="roundRect">
            <a:avLst>
              <a:gd name="adj" fmla="val 23529"/>
            </a:avLst>
          </a:prstGeom>
          <a:solidFill>
            <a:srgbClr val="9A3412"/>
          </a:solidFill>
          <a:ln w="12700">
            <a:solidFill>
              <a:srgbClr val="9A3412"/>
            </a:solidFill>
            <a:prstDash val="solid"/>
          </a:ln>
        </p:spPr>
        <p:txBody>
          <a:bodyPr/>
          <a:lstStyle/>
          <a:p>
            <a:endParaRPr lang="en-GB"/>
          </a:p>
        </p:txBody>
      </p:sp>
      <p:sp>
        <p:nvSpPr>
          <p:cNvPr id="13" name="Text 11"/>
          <p:cNvSpPr/>
          <p:nvPr/>
        </p:nvSpPr>
        <p:spPr>
          <a:xfrm>
            <a:off x="5385816" y="1970532"/>
            <a:ext cx="896112" cy="164592"/>
          </a:xfrm>
          <a:prstGeom prst="rect">
            <a:avLst/>
          </a:prstGeom>
          <a:noFill/>
          <a:ln/>
        </p:spPr>
        <p:txBody>
          <a:bodyPr wrap="square" lIns="0" tIns="0" rIns="0" bIns="0" rtlCol="0" anchor="ctr"/>
          <a:lstStyle/>
          <a:p>
            <a:pPr marL="0" indent="0" algn="ctr">
              <a:buNone/>
            </a:pPr>
            <a:r>
              <a:rPr lang="en-US" sz="860" b="1" dirty="0">
                <a:solidFill>
                  <a:srgbClr val="FFFFFF"/>
                </a:solidFill>
              </a:rPr>
              <a:t>Excel data</a:t>
            </a:r>
            <a:endParaRPr lang="en-US" sz="860" dirty="0"/>
          </a:p>
        </p:txBody>
      </p:sp>
      <p:sp>
        <p:nvSpPr>
          <p:cNvPr id="14" name="Shape 12"/>
          <p:cNvSpPr/>
          <p:nvPr/>
        </p:nvSpPr>
        <p:spPr>
          <a:xfrm>
            <a:off x="6556248" y="1901952"/>
            <a:ext cx="1143000" cy="310896"/>
          </a:xfrm>
          <a:prstGeom prst="roundRect">
            <a:avLst>
              <a:gd name="adj" fmla="val 23529"/>
            </a:avLst>
          </a:prstGeom>
          <a:solidFill>
            <a:srgbClr val="073047"/>
          </a:solidFill>
          <a:ln w="12700">
            <a:solidFill>
              <a:srgbClr val="073047"/>
            </a:solidFill>
            <a:prstDash val="solid"/>
          </a:ln>
        </p:spPr>
        <p:txBody>
          <a:bodyPr/>
          <a:lstStyle/>
          <a:p>
            <a:endParaRPr lang="en-GB"/>
          </a:p>
        </p:txBody>
      </p:sp>
      <p:sp>
        <p:nvSpPr>
          <p:cNvPr id="15" name="Text 13"/>
          <p:cNvSpPr/>
          <p:nvPr/>
        </p:nvSpPr>
        <p:spPr>
          <a:xfrm>
            <a:off x="6656832" y="1970532"/>
            <a:ext cx="941832" cy="164592"/>
          </a:xfrm>
          <a:prstGeom prst="rect">
            <a:avLst/>
          </a:prstGeom>
          <a:noFill/>
          <a:ln/>
        </p:spPr>
        <p:txBody>
          <a:bodyPr wrap="square" lIns="0" tIns="0" rIns="0" bIns="0" rtlCol="0" anchor="ctr"/>
          <a:lstStyle/>
          <a:p>
            <a:pPr marL="0" indent="0" algn="ctr">
              <a:buNone/>
            </a:pPr>
            <a:r>
              <a:rPr lang="en-US" sz="860" b="1" dirty="0">
                <a:solidFill>
                  <a:srgbClr val="FFFFFF"/>
                </a:solidFill>
              </a:rPr>
              <a:t>Excel report</a:t>
            </a:r>
            <a:endParaRPr lang="en-US" sz="860" dirty="0"/>
          </a:p>
        </p:txBody>
      </p:sp>
      <p:sp>
        <p:nvSpPr>
          <p:cNvPr id="16" name="Text 14"/>
          <p:cNvSpPr/>
          <p:nvPr/>
        </p:nvSpPr>
        <p:spPr>
          <a:xfrm>
            <a:off x="713232" y="2734056"/>
            <a:ext cx="155448" cy="201168"/>
          </a:xfrm>
          <a:prstGeom prst="rect">
            <a:avLst/>
          </a:prstGeom>
          <a:noFill/>
          <a:ln/>
        </p:spPr>
        <p:txBody>
          <a:bodyPr wrap="square" lIns="0" tIns="0" rIns="0" bIns="0" rtlCol="0" anchor="ctr"/>
          <a:lstStyle/>
          <a:p>
            <a:pPr marL="0" indent="0">
              <a:buNone/>
            </a:pPr>
            <a:r>
              <a:rPr lang="en-US" sz="1600" b="1" dirty="0">
                <a:solidFill>
                  <a:srgbClr val="0F766E"/>
                </a:solidFill>
              </a:rPr>
              <a:t>•</a:t>
            </a:r>
            <a:endParaRPr lang="en-US" sz="1600" dirty="0"/>
          </a:p>
        </p:txBody>
      </p:sp>
      <p:sp>
        <p:nvSpPr>
          <p:cNvPr id="17" name="Text 15"/>
          <p:cNvSpPr/>
          <p:nvPr/>
        </p:nvSpPr>
        <p:spPr>
          <a:xfrm>
            <a:off x="960120" y="2724912"/>
            <a:ext cx="4663440" cy="301752"/>
          </a:xfrm>
          <a:prstGeom prst="rect">
            <a:avLst/>
          </a:prstGeom>
          <a:noFill/>
          <a:ln/>
        </p:spPr>
        <p:txBody>
          <a:bodyPr wrap="square" lIns="0" tIns="0" rIns="0" bIns="0" rtlCol="0" anchor="ctr">
            <a:normAutofit/>
          </a:bodyPr>
          <a:lstStyle/>
          <a:p>
            <a:pPr marL="0" indent="0">
              <a:buNone/>
            </a:pPr>
            <a:r>
              <a:rPr lang="en-US" sz="1600" dirty="0">
                <a:solidFill>
                  <a:srgbClr val="1F2937"/>
                </a:solidFill>
              </a:rPr>
              <a:t>I chose work that shows different skills, not just one tool.</a:t>
            </a:r>
            <a:endParaRPr lang="en-US" sz="1600" dirty="0"/>
          </a:p>
        </p:txBody>
      </p:sp>
      <p:sp>
        <p:nvSpPr>
          <p:cNvPr id="18" name="Text 16"/>
          <p:cNvSpPr/>
          <p:nvPr/>
        </p:nvSpPr>
        <p:spPr>
          <a:xfrm>
            <a:off x="713232" y="3246120"/>
            <a:ext cx="155448" cy="201168"/>
          </a:xfrm>
          <a:prstGeom prst="rect">
            <a:avLst/>
          </a:prstGeom>
          <a:noFill/>
          <a:ln/>
        </p:spPr>
        <p:txBody>
          <a:bodyPr wrap="square" lIns="0" tIns="0" rIns="0" bIns="0" rtlCol="0" anchor="ctr"/>
          <a:lstStyle/>
          <a:p>
            <a:pPr marL="0" indent="0">
              <a:buNone/>
            </a:pPr>
            <a:r>
              <a:rPr lang="en-US" sz="1600" b="1" dirty="0">
                <a:solidFill>
                  <a:srgbClr val="0F766E"/>
                </a:solidFill>
              </a:rPr>
              <a:t>•</a:t>
            </a:r>
            <a:endParaRPr lang="en-US" sz="1600" dirty="0"/>
          </a:p>
        </p:txBody>
      </p:sp>
      <p:sp>
        <p:nvSpPr>
          <p:cNvPr id="19" name="Text 17"/>
          <p:cNvSpPr/>
          <p:nvPr/>
        </p:nvSpPr>
        <p:spPr>
          <a:xfrm>
            <a:off x="960120" y="3236976"/>
            <a:ext cx="4663440" cy="301752"/>
          </a:xfrm>
          <a:prstGeom prst="rect">
            <a:avLst/>
          </a:prstGeom>
          <a:noFill/>
          <a:ln/>
        </p:spPr>
        <p:txBody>
          <a:bodyPr wrap="square" lIns="0" tIns="0" rIns="0" bIns="0" rtlCol="0" anchor="ctr">
            <a:normAutofit/>
          </a:bodyPr>
          <a:lstStyle/>
          <a:p>
            <a:pPr marL="0" indent="0">
              <a:buNone/>
            </a:pPr>
            <a:r>
              <a:rPr lang="en-US" sz="1600" dirty="0">
                <a:solidFill>
                  <a:srgbClr val="1F2937"/>
                </a:solidFill>
              </a:rPr>
              <a:t>The examples move from organising study work to analysing business data.</a:t>
            </a:r>
            <a:endParaRPr lang="en-US" sz="1600" dirty="0"/>
          </a:p>
        </p:txBody>
      </p:sp>
      <p:sp>
        <p:nvSpPr>
          <p:cNvPr id="20" name="Text 18"/>
          <p:cNvSpPr/>
          <p:nvPr/>
        </p:nvSpPr>
        <p:spPr>
          <a:xfrm>
            <a:off x="713232" y="3758184"/>
            <a:ext cx="155448" cy="201168"/>
          </a:xfrm>
          <a:prstGeom prst="rect">
            <a:avLst/>
          </a:prstGeom>
          <a:noFill/>
          <a:ln/>
        </p:spPr>
        <p:txBody>
          <a:bodyPr wrap="square" lIns="0" tIns="0" rIns="0" bIns="0" rtlCol="0" anchor="ctr"/>
          <a:lstStyle/>
          <a:p>
            <a:pPr marL="0" indent="0">
              <a:buNone/>
            </a:pPr>
            <a:r>
              <a:rPr lang="en-US" sz="1600" b="1" dirty="0">
                <a:solidFill>
                  <a:srgbClr val="0F766E"/>
                </a:solidFill>
              </a:rPr>
              <a:t>•</a:t>
            </a:r>
            <a:endParaRPr lang="en-US" sz="1600" dirty="0"/>
          </a:p>
        </p:txBody>
      </p:sp>
      <p:sp>
        <p:nvSpPr>
          <p:cNvPr id="21" name="Text 19"/>
          <p:cNvSpPr/>
          <p:nvPr/>
        </p:nvSpPr>
        <p:spPr>
          <a:xfrm>
            <a:off x="960120" y="3749040"/>
            <a:ext cx="4663440" cy="301752"/>
          </a:xfrm>
          <a:prstGeom prst="rect">
            <a:avLst/>
          </a:prstGeom>
          <a:noFill/>
          <a:ln/>
        </p:spPr>
        <p:txBody>
          <a:bodyPr wrap="square" lIns="0" tIns="0" rIns="0" bIns="0" rtlCol="0" anchor="ctr">
            <a:normAutofit/>
          </a:bodyPr>
          <a:lstStyle/>
          <a:p>
            <a:pPr marL="0" indent="0">
              <a:buNone/>
            </a:pPr>
            <a:r>
              <a:rPr lang="en-US" sz="1600" dirty="0">
                <a:solidFill>
                  <a:srgbClr val="1F2937"/>
                </a:solidFill>
              </a:rPr>
              <a:t>Each example is something I can explain and use again in future tasks.</a:t>
            </a:r>
            <a:endParaRPr lang="en-US" sz="1600" dirty="0"/>
          </a:p>
        </p:txBody>
      </p:sp>
      <p:pic>
        <p:nvPicPr>
          <p:cNvPr id="23" name="Image 0" descr="/mnt/data/ds1_media/image5.jpg"/>
          <p:cNvPicPr>
            <a:picLocks noChangeAspect="1"/>
          </p:cNvPicPr>
          <p:nvPr/>
        </p:nvPicPr>
        <p:blipFill>
          <a:blip r:embed="rId5"/>
          <a:srcRect l="8512" r="8512"/>
          <a:stretch/>
        </p:blipFill>
        <p:spPr>
          <a:xfrm>
            <a:off x="7127748" y="2567753"/>
            <a:ext cx="4123571" cy="2966078"/>
          </a:xfrm>
          <a:prstGeom prst="rect">
            <a:avLst/>
          </a:prstGeom>
        </p:spPr>
      </p:pic>
      <p:pic>
        <p:nvPicPr>
          <p:cNvPr id="25" name="Image 1" descr="/mnt/data/Sales_Data_preview.png"/>
          <p:cNvPicPr>
            <a:picLocks noChangeAspect="1"/>
          </p:cNvPicPr>
          <p:nvPr/>
        </p:nvPicPr>
        <p:blipFill>
          <a:blip r:embed="rId6"/>
          <a:stretch>
            <a:fillRect/>
          </a:stretch>
        </p:blipFill>
        <p:spPr>
          <a:xfrm>
            <a:off x="1013118" y="4448019"/>
            <a:ext cx="5413248" cy="1752222"/>
          </a:xfrm>
          <a:prstGeom prst="rect">
            <a:avLst/>
          </a:prstGeom>
        </p:spPr>
      </p:pic>
      <p:sp>
        <p:nvSpPr>
          <p:cNvPr id="26" name="Text 22"/>
          <p:cNvSpPr/>
          <p:nvPr/>
        </p:nvSpPr>
        <p:spPr>
          <a:xfrm>
            <a:off x="411480" y="6510528"/>
            <a:ext cx="4114800" cy="164592"/>
          </a:xfrm>
          <a:prstGeom prst="rect">
            <a:avLst/>
          </a:prstGeom>
          <a:noFill/>
          <a:ln/>
        </p:spPr>
        <p:txBody>
          <a:bodyPr wrap="square" lIns="0" tIns="0" rIns="0" bIns="0" rtlCol="0" anchor="ctr"/>
          <a:lstStyle/>
          <a:p>
            <a:pPr marL="0" indent="0">
              <a:buNone/>
            </a:pPr>
            <a:r>
              <a:rPr lang="en-US" sz="850" dirty="0">
                <a:solidFill>
                  <a:srgbClr val="667085"/>
                </a:solidFill>
              </a:rPr>
              <a:t>Alisa-Oana Dronea | 2539439</a:t>
            </a:r>
            <a:endParaRPr lang="en-US" sz="850" dirty="0"/>
          </a:p>
        </p:txBody>
      </p:sp>
      <p:sp>
        <p:nvSpPr>
          <p:cNvPr id="27" name="Text 23"/>
          <p:cNvSpPr/>
          <p:nvPr/>
        </p:nvSpPr>
        <p:spPr>
          <a:xfrm>
            <a:off x="11594592" y="6510528"/>
            <a:ext cx="228600" cy="164592"/>
          </a:xfrm>
          <a:prstGeom prst="rect">
            <a:avLst/>
          </a:prstGeom>
          <a:noFill/>
          <a:ln/>
        </p:spPr>
        <p:txBody>
          <a:bodyPr wrap="square" lIns="0" tIns="0" rIns="0" bIns="0" rtlCol="0" anchor="ctr"/>
          <a:lstStyle/>
          <a:p>
            <a:pPr marL="0" indent="0" algn="r">
              <a:buNone/>
            </a:pPr>
            <a:r>
              <a:rPr lang="en-US" sz="850" dirty="0">
                <a:solidFill>
                  <a:srgbClr val="667085"/>
                </a:solidFill>
              </a:rPr>
              <a:t>1</a:t>
            </a:r>
            <a:endParaRPr lang="en-US" sz="850" dirty="0"/>
          </a:p>
        </p:txBody>
      </p:sp>
      <p:pic>
        <p:nvPicPr>
          <p:cNvPr id="32" name="Audio 31">
            <a:hlinkClick r:id="" action="ppaction://media"/>
            <a:extLst>
              <a:ext uri="{FF2B5EF4-FFF2-40B4-BE49-F238E27FC236}">
                <a16:creationId xmlns:a16="http://schemas.microsoft.com/office/drawing/2014/main" id="{19A5A5C2-BAF4-EEDA-3A77-1B8C682AA8D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8356"/>
    </mc:Choice>
    <mc:Fallback>
      <p:transition spd="slow" advTm="283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8F6EF"/>
        </a:solidFill>
        <a:effectLst/>
      </p:bgPr>
    </p:bg>
    <p:spTree>
      <p:nvGrpSpPr>
        <p:cNvPr id="1" name=""/>
        <p:cNvGrpSpPr/>
        <p:nvPr/>
      </p:nvGrpSpPr>
      <p:grpSpPr>
        <a:xfrm>
          <a:off x="0" y="0"/>
          <a:ext cx="0" cy="0"/>
          <a:chOff x="0" y="0"/>
          <a:chExt cx="0" cy="0"/>
        </a:xfrm>
      </p:grpSpPr>
      <p:sp>
        <p:nvSpPr>
          <p:cNvPr id="2" name="Text 0"/>
          <p:cNvSpPr/>
          <p:nvPr/>
        </p:nvSpPr>
        <p:spPr>
          <a:xfrm>
            <a:off x="411480" y="210312"/>
            <a:ext cx="3474720" cy="201168"/>
          </a:xfrm>
          <a:prstGeom prst="rect">
            <a:avLst/>
          </a:prstGeom>
          <a:noFill/>
          <a:ln/>
        </p:spPr>
        <p:txBody>
          <a:bodyPr wrap="square" lIns="0" tIns="0" rIns="0" bIns="0" rtlCol="0" anchor="ctr"/>
          <a:lstStyle/>
          <a:p>
            <a:pPr marL="0" indent="0">
              <a:buNone/>
            </a:pPr>
            <a:r>
              <a:rPr lang="en-US" sz="920" dirty="0">
                <a:solidFill>
                  <a:srgbClr val="667085"/>
                </a:solidFill>
              </a:rPr>
              <a:t>DS3 Digital Skills Portfolio</a:t>
            </a:r>
            <a:endParaRPr lang="en-US" sz="920" dirty="0"/>
          </a:p>
        </p:txBody>
      </p:sp>
      <p:sp>
        <p:nvSpPr>
          <p:cNvPr id="3" name="Shape 1"/>
          <p:cNvSpPr/>
          <p:nvPr/>
        </p:nvSpPr>
        <p:spPr>
          <a:xfrm>
            <a:off x="411480" y="530352"/>
            <a:ext cx="11384280" cy="0"/>
          </a:xfrm>
          <a:prstGeom prst="line">
            <a:avLst/>
          </a:prstGeom>
          <a:noFill/>
          <a:ln w="12700">
            <a:solidFill>
              <a:srgbClr val="D9D3C7"/>
            </a:solidFill>
            <a:prstDash val="solid"/>
          </a:ln>
        </p:spPr>
        <p:txBody>
          <a:bodyPr/>
          <a:lstStyle/>
          <a:p>
            <a:endParaRPr lang="en-GB"/>
          </a:p>
        </p:txBody>
      </p:sp>
      <p:sp>
        <p:nvSpPr>
          <p:cNvPr id="4" name="Text 2"/>
          <p:cNvSpPr/>
          <p:nvPr/>
        </p:nvSpPr>
        <p:spPr>
          <a:xfrm>
            <a:off x="594360" y="768096"/>
            <a:ext cx="5760720" cy="457200"/>
          </a:xfrm>
          <a:prstGeom prst="rect">
            <a:avLst/>
          </a:prstGeom>
          <a:noFill/>
          <a:ln/>
        </p:spPr>
        <p:txBody>
          <a:bodyPr wrap="square" lIns="0" tIns="0" rIns="0" bIns="0" rtlCol="0" anchor="ctr">
            <a:normAutofit/>
          </a:bodyPr>
          <a:lstStyle/>
          <a:p>
            <a:pPr marL="0" indent="0">
              <a:buNone/>
            </a:pPr>
            <a:r>
              <a:rPr lang="en-US" sz="2750" b="1" dirty="0">
                <a:solidFill>
                  <a:srgbClr val="073047"/>
                </a:solidFill>
                <a:latin typeface="Aptos Display" pitchFamily="34" charset="0"/>
                <a:ea typeface="Aptos Display" pitchFamily="34" charset="-122"/>
                <a:cs typeface="Aptos Display" pitchFamily="34" charset="-120"/>
              </a:rPr>
              <a:t>Creating a document in Microsoft Word</a:t>
            </a:r>
            <a:endParaRPr lang="en-US" sz="2750" dirty="0"/>
          </a:p>
        </p:txBody>
      </p:sp>
      <p:sp>
        <p:nvSpPr>
          <p:cNvPr id="5" name="Text 3"/>
          <p:cNvSpPr/>
          <p:nvPr/>
        </p:nvSpPr>
        <p:spPr>
          <a:xfrm>
            <a:off x="594360" y="1289304"/>
            <a:ext cx="5669280" cy="274320"/>
          </a:xfrm>
          <a:prstGeom prst="rect">
            <a:avLst/>
          </a:prstGeom>
          <a:noFill/>
          <a:ln/>
        </p:spPr>
        <p:txBody>
          <a:bodyPr wrap="square" lIns="0" tIns="0" rIns="0" bIns="0" rtlCol="0" anchor="ctr"/>
          <a:lstStyle/>
          <a:p>
            <a:pPr marL="0" indent="0">
              <a:buNone/>
            </a:pPr>
            <a:r>
              <a:rPr lang="en-US" sz="1380" dirty="0">
                <a:solidFill>
                  <a:srgbClr val="667085"/>
                </a:solidFill>
              </a:rPr>
              <a:t>Portfolio example 1 of 5</a:t>
            </a:r>
            <a:endParaRPr lang="en-US" sz="1380" dirty="0"/>
          </a:p>
        </p:txBody>
      </p:sp>
      <p:sp>
        <p:nvSpPr>
          <p:cNvPr id="6" name="Shape 4"/>
          <p:cNvSpPr/>
          <p:nvPr/>
        </p:nvSpPr>
        <p:spPr>
          <a:xfrm>
            <a:off x="626364" y="1751076"/>
            <a:ext cx="5870448" cy="3630168"/>
          </a:xfrm>
          <a:prstGeom prst="rect">
            <a:avLst/>
          </a:prstGeom>
          <a:solidFill>
            <a:srgbClr val="FFFFFF"/>
          </a:solidFill>
          <a:ln w="9525">
            <a:solidFill>
              <a:srgbClr val="D9D3C7"/>
            </a:solidFill>
            <a:prstDash val="solid"/>
          </a:ln>
          <a:effectLst>
            <a:outerShdw blurRad="17780" dist="12700" dir="2700000" algn="bl" rotWithShape="0">
              <a:srgbClr val="000000">
                <a:alpha val="11000"/>
              </a:srgbClr>
            </a:outerShdw>
          </a:effectLst>
        </p:spPr>
        <p:txBody>
          <a:bodyPr/>
          <a:lstStyle/>
          <a:p>
            <a:endParaRPr lang="en-GB"/>
          </a:p>
        </p:txBody>
      </p:sp>
      <p:pic>
        <p:nvPicPr>
          <p:cNvPr id="7" name="Image 0" descr="/mnt/data/ds1_media/image5.jpg"/>
          <p:cNvPicPr>
            <a:picLocks noChangeAspect="1"/>
          </p:cNvPicPr>
          <p:nvPr/>
        </p:nvPicPr>
        <p:blipFill>
          <a:blip r:embed="rId5"/>
          <a:srcRect l="1411" r="1411"/>
          <a:stretch/>
        </p:blipFill>
        <p:spPr>
          <a:xfrm>
            <a:off x="658368" y="1783080"/>
            <a:ext cx="5806440" cy="3566160"/>
          </a:xfrm>
          <a:prstGeom prst="rect">
            <a:avLst/>
          </a:prstGeom>
        </p:spPr>
      </p:pic>
      <p:sp>
        <p:nvSpPr>
          <p:cNvPr id="8" name="Text 5"/>
          <p:cNvSpPr/>
          <p:nvPr/>
        </p:nvSpPr>
        <p:spPr>
          <a:xfrm>
            <a:off x="6812280" y="1883664"/>
            <a:ext cx="155448" cy="201168"/>
          </a:xfrm>
          <a:prstGeom prst="rect">
            <a:avLst/>
          </a:prstGeom>
          <a:noFill/>
          <a:ln/>
        </p:spPr>
        <p:txBody>
          <a:bodyPr wrap="square" lIns="0" tIns="0" rIns="0" bIns="0" rtlCol="0" anchor="ctr"/>
          <a:lstStyle/>
          <a:p>
            <a:pPr marL="0" indent="0">
              <a:buNone/>
            </a:pPr>
            <a:r>
              <a:rPr lang="en-US" sz="1560" b="1" dirty="0">
                <a:solidFill>
                  <a:srgbClr val="0F766E"/>
                </a:solidFill>
              </a:rPr>
              <a:t>•</a:t>
            </a:r>
            <a:endParaRPr lang="en-US" sz="1560" dirty="0"/>
          </a:p>
        </p:txBody>
      </p:sp>
      <p:sp>
        <p:nvSpPr>
          <p:cNvPr id="9" name="Text 6"/>
          <p:cNvSpPr/>
          <p:nvPr/>
        </p:nvSpPr>
        <p:spPr>
          <a:xfrm>
            <a:off x="7059168" y="1874520"/>
            <a:ext cx="4160520" cy="301752"/>
          </a:xfrm>
          <a:prstGeom prst="rect">
            <a:avLst/>
          </a:prstGeom>
          <a:noFill/>
          <a:ln/>
        </p:spPr>
        <p:txBody>
          <a:bodyPr wrap="square" lIns="0" tIns="0" rIns="0" bIns="0" rtlCol="0" anchor="ctr">
            <a:normAutofit/>
          </a:bodyPr>
          <a:lstStyle/>
          <a:p>
            <a:pPr marL="0" indent="0">
              <a:buNone/>
            </a:pPr>
            <a:r>
              <a:rPr lang="en-US" sz="1560" dirty="0">
                <a:solidFill>
                  <a:srgbClr val="1F2937"/>
                </a:solidFill>
              </a:rPr>
              <a:t>Used headings and spacing to make the assignment easier to follow.</a:t>
            </a:r>
            <a:endParaRPr lang="en-US" sz="1560" dirty="0"/>
          </a:p>
        </p:txBody>
      </p:sp>
      <p:sp>
        <p:nvSpPr>
          <p:cNvPr id="10" name="Text 7"/>
          <p:cNvSpPr/>
          <p:nvPr/>
        </p:nvSpPr>
        <p:spPr>
          <a:xfrm>
            <a:off x="6812280" y="2359152"/>
            <a:ext cx="155448" cy="201168"/>
          </a:xfrm>
          <a:prstGeom prst="rect">
            <a:avLst/>
          </a:prstGeom>
          <a:noFill/>
          <a:ln/>
        </p:spPr>
        <p:txBody>
          <a:bodyPr wrap="square" lIns="0" tIns="0" rIns="0" bIns="0" rtlCol="0" anchor="ctr"/>
          <a:lstStyle/>
          <a:p>
            <a:pPr marL="0" indent="0">
              <a:buNone/>
            </a:pPr>
            <a:r>
              <a:rPr lang="en-US" sz="1560" b="1" dirty="0">
                <a:solidFill>
                  <a:srgbClr val="0F766E"/>
                </a:solidFill>
              </a:rPr>
              <a:t>•</a:t>
            </a:r>
            <a:endParaRPr lang="en-US" sz="1560" dirty="0"/>
          </a:p>
        </p:txBody>
      </p:sp>
      <p:sp>
        <p:nvSpPr>
          <p:cNvPr id="11" name="Text 8"/>
          <p:cNvSpPr/>
          <p:nvPr/>
        </p:nvSpPr>
        <p:spPr>
          <a:xfrm>
            <a:off x="7059168" y="2350008"/>
            <a:ext cx="4160520" cy="301752"/>
          </a:xfrm>
          <a:prstGeom prst="rect">
            <a:avLst/>
          </a:prstGeom>
          <a:noFill/>
          <a:ln/>
        </p:spPr>
        <p:txBody>
          <a:bodyPr wrap="square" lIns="0" tIns="0" rIns="0" bIns="0" rtlCol="0" anchor="ctr">
            <a:normAutofit/>
          </a:bodyPr>
          <a:lstStyle/>
          <a:p>
            <a:pPr marL="0" indent="0">
              <a:buNone/>
            </a:pPr>
            <a:r>
              <a:rPr lang="en-US" sz="1560" dirty="0">
                <a:solidFill>
                  <a:srgbClr val="1F2937"/>
                </a:solidFill>
              </a:rPr>
              <a:t>Added screenshots and wrote short explanations for each one.</a:t>
            </a:r>
            <a:endParaRPr lang="en-US" sz="1560" dirty="0"/>
          </a:p>
        </p:txBody>
      </p:sp>
      <p:sp>
        <p:nvSpPr>
          <p:cNvPr id="12" name="Text 9"/>
          <p:cNvSpPr/>
          <p:nvPr/>
        </p:nvSpPr>
        <p:spPr>
          <a:xfrm>
            <a:off x="6812280" y="2834640"/>
            <a:ext cx="155448" cy="201168"/>
          </a:xfrm>
          <a:prstGeom prst="rect">
            <a:avLst/>
          </a:prstGeom>
          <a:noFill/>
          <a:ln/>
        </p:spPr>
        <p:txBody>
          <a:bodyPr wrap="square" lIns="0" tIns="0" rIns="0" bIns="0" rtlCol="0" anchor="ctr"/>
          <a:lstStyle/>
          <a:p>
            <a:pPr marL="0" indent="0">
              <a:buNone/>
            </a:pPr>
            <a:r>
              <a:rPr lang="en-US" sz="1560" b="1" dirty="0">
                <a:solidFill>
                  <a:srgbClr val="0F766E"/>
                </a:solidFill>
              </a:rPr>
              <a:t>•</a:t>
            </a:r>
            <a:endParaRPr lang="en-US" sz="1560" dirty="0"/>
          </a:p>
        </p:txBody>
      </p:sp>
      <p:sp>
        <p:nvSpPr>
          <p:cNvPr id="13" name="Text 10"/>
          <p:cNvSpPr/>
          <p:nvPr/>
        </p:nvSpPr>
        <p:spPr>
          <a:xfrm>
            <a:off x="7059168" y="2825496"/>
            <a:ext cx="4160520" cy="301752"/>
          </a:xfrm>
          <a:prstGeom prst="rect">
            <a:avLst/>
          </a:prstGeom>
          <a:noFill/>
          <a:ln/>
        </p:spPr>
        <p:txBody>
          <a:bodyPr wrap="square" lIns="0" tIns="0" rIns="0" bIns="0" rtlCol="0" anchor="ctr">
            <a:normAutofit/>
          </a:bodyPr>
          <a:lstStyle/>
          <a:p>
            <a:pPr marL="0" indent="0">
              <a:buNone/>
            </a:pPr>
            <a:r>
              <a:rPr lang="en-US" sz="1560" dirty="0">
                <a:solidFill>
                  <a:srgbClr val="1F2937"/>
                </a:solidFill>
              </a:rPr>
              <a:t>Practised editing the layout so the page looked tidy and readable.</a:t>
            </a:r>
            <a:endParaRPr lang="en-US" sz="1560" dirty="0"/>
          </a:p>
        </p:txBody>
      </p:sp>
      <p:sp>
        <p:nvSpPr>
          <p:cNvPr id="14" name="Text 11"/>
          <p:cNvSpPr/>
          <p:nvPr/>
        </p:nvSpPr>
        <p:spPr>
          <a:xfrm>
            <a:off x="6812280" y="3310128"/>
            <a:ext cx="155448" cy="201168"/>
          </a:xfrm>
          <a:prstGeom prst="rect">
            <a:avLst/>
          </a:prstGeom>
          <a:noFill/>
          <a:ln/>
        </p:spPr>
        <p:txBody>
          <a:bodyPr wrap="square" lIns="0" tIns="0" rIns="0" bIns="0" rtlCol="0" anchor="ctr"/>
          <a:lstStyle/>
          <a:p>
            <a:pPr marL="0" indent="0">
              <a:buNone/>
            </a:pPr>
            <a:r>
              <a:rPr lang="en-US" sz="1560" b="1" dirty="0">
                <a:solidFill>
                  <a:srgbClr val="0F766E"/>
                </a:solidFill>
              </a:rPr>
              <a:t>•</a:t>
            </a:r>
            <a:endParaRPr lang="en-US" sz="1560" dirty="0"/>
          </a:p>
        </p:txBody>
      </p:sp>
      <p:sp>
        <p:nvSpPr>
          <p:cNvPr id="15" name="Text 12"/>
          <p:cNvSpPr/>
          <p:nvPr/>
        </p:nvSpPr>
        <p:spPr>
          <a:xfrm>
            <a:off x="7059168" y="3300984"/>
            <a:ext cx="4160520" cy="301752"/>
          </a:xfrm>
          <a:prstGeom prst="rect">
            <a:avLst/>
          </a:prstGeom>
          <a:noFill/>
          <a:ln/>
        </p:spPr>
        <p:txBody>
          <a:bodyPr wrap="square" lIns="0" tIns="0" rIns="0" bIns="0" rtlCol="0" anchor="ctr">
            <a:normAutofit/>
          </a:bodyPr>
          <a:lstStyle/>
          <a:p>
            <a:pPr marL="0" indent="0">
              <a:buNone/>
            </a:pPr>
            <a:r>
              <a:rPr lang="en-US" sz="1560" dirty="0">
                <a:solidFill>
                  <a:srgbClr val="1F2937"/>
                </a:solidFill>
              </a:rPr>
              <a:t>This helped me prepare university work in a clearer format.</a:t>
            </a:r>
            <a:endParaRPr lang="en-US" sz="1560" dirty="0"/>
          </a:p>
        </p:txBody>
      </p:sp>
      <p:sp>
        <p:nvSpPr>
          <p:cNvPr id="16" name="Text 13"/>
          <p:cNvSpPr/>
          <p:nvPr/>
        </p:nvSpPr>
        <p:spPr>
          <a:xfrm>
            <a:off x="411480" y="6510528"/>
            <a:ext cx="4114800" cy="164592"/>
          </a:xfrm>
          <a:prstGeom prst="rect">
            <a:avLst/>
          </a:prstGeom>
          <a:noFill/>
          <a:ln/>
        </p:spPr>
        <p:txBody>
          <a:bodyPr wrap="square" lIns="0" tIns="0" rIns="0" bIns="0" rtlCol="0" anchor="ctr"/>
          <a:lstStyle/>
          <a:p>
            <a:pPr marL="0" indent="0">
              <a:buNone/>
            </a:pPr>
            <a:r>
              <a:rPr lang="en-US" sz="850" dirty="0">
                <a:solidFill>
                  <a:srgbClr val="667085"/>
                </a:solidFill>
              </a:rPr>
              <a:t>Alisa-Oana Dronea | 2539439</a:t>
            </a:r>
            <a:endParaRPr lang="en-US" sz="850" dirty="0"/>
          </a:p>
        </p:txBody>
      </p:sp>
      <p:sp>
        <p:nvSpPr>
          <p:cNvPr id="17" name="Text 14"/>
          <p:cNvSpPr/>
          <p:nvPr/>
        </p:nvSpPr>
        <p:spPr>
          <a:xfrm>
            <a:off x="11594592" y="6510528"/>
            <a:ext cx="228600" cy="164592"/>
          </a:xfrm>
          <a:prstGeom prst="rect">
            <a:avLst/>
          </a:prstGeom>
          <a:noFill/>
          <a:ln/>
        </p:spPr>
        <p:txBody>
          <a:bodyPr wrap="square" lIns="0" tIns="0" rIns="0" bIns="0" rtlCol="0" anchor="ctr"/>
          <a:lstStyle/>
          <a:p>
            <a:pPr marL="0" indent="0" algn="r">
              <a:buNone/>
            </a:pPr>
            <a:r>
              <a:rPr lang="en-US" sz="850" dirty="0">
                <a:solidFill>
                  <a:srgbClr val="667085"/>
                </a:solidFill>
              </a:rPr>
              <a:t>2</a:t>
            </a:r>
            <a:endParaRPr lang="en-US" sz="850" dirty="0"/>
          </a:p>
        </p:txBody>
      </p:sp>
      <p:pic>
        <p:nvPicPr>
          <p:cNvPr id="22" name="Audio 21">
            <a:hlinkClick r:id="" action="ppaction://media"/>
            <a:extLst>
              <a:ext uri="{FF2B5EF4-FFF2-40B4-BE49-F238E27FC236}">
                <a16:creationId xmlns:a16="http://schemas.microsoft.com/office/drawing/2014/main" id="{B5734EE6-BB0E-601C-97EB-DE9D97387B2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6996"/>
    </mc:Choice>
    <mc:Fallback>
      <p:transition spd="slow" advTm="269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8F6EF"/>
        </a:solidFill>
        <a:effectLst/>
      </p:bgPr>
    </p:bg>
    <p:spTree>
      <p:nvGrpSpPr>
        <p:cNvPr id="1" name=""/>
        <p:cNvGrpSpPr/>
        <p:nvPr/>
      </p:nvGrpSpPr>
      <p:grpSpPr>
        <a:xfrm>
          <a:off x="0" y="0"/>
          <a:ext cx="0" cy="0"/>
          <a:chOff x="0" y="0"/>
          <a:chExt cx="0" cy="0"/>
        </a:xfrm>
      </p:grpSpPr>
      <p:sp>
        <p:nvSpPr>
          <p:cNvPr id="2" name="Text 0"/>
          <p:cNvSpPr/>
          <p:nvPr/>
        </p:nvSpPr>
        <p:spPr>
          <a:xfrm>
            <a:off x="411480" y="210312"/>
            <a:ext cx="3474720" cy="201168"/>
          </a:xfrm>
          <a:prstGeom prst="rect">
            <a:avLst/>
          </a:prstGeom>
          <a:noFill/>
          <a:ln/>
        </p:spPr>
        <p:txBody>
          <a:bodyPr wrap="square" lIns="0" tIns="0" rIns="0" bIns="0" rtlCol="0" anchor="ctr"/>
          <a:lstStyle/>
          <a:p>
            <a:pPr marL="0" indent="0">
              <a:buNone/>
            </a:pPr>
            <a:r>
              <a:rPr lang="en-US" sz="920" dirty="0">
                <a:solidFill>
                  <a:srgbClr val="667085"/>
                </a:solidFill>
              </a:rPr>
              <a:t>DS3 Digital Skills Portfolio</a:t>
            </a:r>
            <a:endParaRPr lang="en-US" sz="920" dirty="0"/>
          </a:p>
        </p:txBody>
      </p:sp>
      <p:sp>
        <p:nvSpPr>
          <p:cNvPr id="3" name="Shape 1"/>
          <p:cNvSpPr/>
          <p:nvPr/>
        </p:nvSpPr>
        <p:spPr>
          <a:xfrm>
            <a:off x="411480" y="530352"/>
            <a:ext cx="11384280" cy="0"/>
          </a:xfrm>
          <a:prstGeom prst="line">
            <a:avLst/>
          </a:prstGeom>
          <a:noFill/>
          <a:ln w="12700">
            <a:solidFill>
              <a:srgbClr val="D9D3C7"/>
            </a:solidFill>
            <a:prstDash val="solid"/>
          </a:ln>
        </p:spPr>
        <p:txBody>
          <a:bodyPr/>
          <a:lstStyle/>
          <a:p>
            <a:endParaRPr lang="en-GB"/>
          </a:p>
        </p:txBody>
      </p:sp>
      <p:sp>
        <p:nvSpPr>
          <p:cNvPr id="4" name="Text 2"/>
          <p:cNvSpPr/>
          <p:nvPr/>
        </p:nvSpPr>
        <p:spPr>
          <a:xfrm>
            <a:off x="594360" y="768096"/>
            <a:ext cx="5760720" cy="457200"/>
          </a:xfrm>
          <a:prstGeom prst="rect">
            <a:avLst/>
          </a:prstGeom>
          <a:noFill/>
          <a:ln/>
        </p:spPr>
        <p:txBody>
          <a:bodyPr wrap="square" lIns="0" tIns="0" rIns="0" bIns="0" rtlCol="0" anchor="ctr">
            <a:normAutofit/>
          </a:bodyPr>
          <a:lstStyle/>
          <a:p>
            <a:pPr marL="0" indent="0">
              <a:buNone/>
            </a:pPr>
            <a:r>
              <a:rPr lang="en-US" sz="2750" b="1" dirty="0">
                <a:solidFill>
                  <a:srgbClr val="073047"/>
                </a:solidFill>
                <a:latin typeface="Aptos Display" pitchFamily="34" charset="0"/>
                <a:ea typeface="Aptos Display" pitchFamily="34" charset="-122"/>
                <a:cs typeface="Aptos Display" pitchFamily="34" charset="-120"/>
              </a:rPr>
              <a:t>Organising my digital files</a:t>
            </a:r>
            <a:endParaRPr lang="en-US" sz="2750" dirty="0"/>
          </a:p>
        </p:txBody>
      </p:sp>
      <p:sp>
        <p:nvSpPr>
          <p:cNvPr id="5" name="Text 3"/>
          <p:cNvSpPr/>
          <p:nvPr/>
        </p:nvSpPr>
        <p:spPr>
          <a:xfrm>
            <a:off x="594360" y="1289304"/>
            <a:ext cx="5669280" cy="274320"/>
          </a:xfrm>
          <a:prstGeom prst="rect">
            <a:avLst/>
          </a:prstGeom>
          <a:noFill/>
          <a:ln/>
        </p:spPr>
        <p:txBody>
          <a:bodyPr wrap="square" lIns="0" tIns="0" rIns="0" bIns="0" rtlCol="0" anchor="ctr"/>
          <a:lstStyle/>
          <a:p>
            <a:pPr marL="0" indent="0">
              <a:buNone/>
            </a:pPr>
            <a:r>
              <a:rPr lang="en-US" sz="1380" dirty="0">
                <a:solidFill>
                  <a:srgbClr val="667085"/>
                </a:solidFill>
              </a:rPr>
              <a:t>Portfolio example 2 of 5</a:t>
            </a:r>
            <a:endParaRPr lang="en-US" sz="1380" dirty="0"/>
          </a:p>
        </p:txBody>
      </p:sp>
      <p:sp>
        <p:nvSpPr>
          <p:cNvPr id="6" name="Shape 4"/>
          <p:cNvSpPr/>
          <p:nvPr/>
        </p:nvSpPr>
        <p:spPr>
          <a:xfrm>
            <a:off x="681228" y="1869948"/>
            <a:ext cx="5413248" cy="2121408"/>
          </a:xfrm>
          <a:prstGeom prst="rect">
            <a:avLst/>
          </a:prstGeom>
          <a:solidFill>
            <a:srgbClr val="FFFFFF"/>
          </a:solidFill>
          <a:ln w="9525">
            <a:solidFill>
              <a:srgbClr val="D9D3C7"/>
            </a:solidFill>
            <a:prstDash val="solid"/>
          </a:ln>
          <a:effectLst>
            <a:outerShdw blurRad="17780" dist="12700" dir="2700000" algn="bl" rotWithShape="0">
              <a:srgbClr val="000000">
                <a:alpha val="11000"/>
              </a:srgbClr>
            </a:outerShdw>
          </a:effectLst>
        </p:spPr>
        <p:txBody>
          <a:bodyPr/>
          <a:lstStyle/>
          <a:p>
            <a:endParaRPr lang="en-GB"/>
          </a:p>
        </p:txBody>
      </p:sp>
      <p:pic>
        <p:nvPicPr>
          <p:cNvPr id="7" name="Image 0" descr="/mnt/data/ds1_media/image4.png"/>
          <p:cNvPicPr>
            <a:picLocks noChangeAspect="1"/>
          </p:cNvPicPr>
          <p:nvPr/>
        </p:nvPicPr>
        <p:blipFill>
          <a:blip r:embed="rId5"/>
          <a:stretch>
            <a:fillRect/>
          </a:stretch>
        </p:blipFill>
        <p:spPr>
          <a:xfrm>
            <a:off x="713232" y="1914210"/>
            <a:ext cx="5349240" cy="2032883"/>
          </a:xfrm>
          <a:prstGeom prst="rect">
            <a:avLst/>
          </a:prstGeom>
        </p:spPr>
      </p:pic>
      <p:sp>
        <p:nvSpPr>
          <p:cNvPr id="8" name="Text 5"/>
          <p:cNvSpPr/>
          <p:nvPr/>
        </p:nvSpPr>
        <p:spPr>
          <a:xfrm>
            <a:off x="822960" y="4617720"/>
            <a:ext cx="4937760" cy="512064"/>
          </a:xfrm>
          <a:prstGeom prst="rect">
            <a:avLst/>
          </a:prstGeom>
          <a:noFill/>
          <a:ln/>
        </p:spPr>
        <p:txBody>
          <a:bodyPr wrap="square" lIns="254" tIns="254" rIns="254" bIns="254" rtlCol="0" anchor="ctr">
            <a:normAutofit/>
          </a:bodyPr>
          <a:lstStyle/>
          <a:p>
            <a:pPr marL="0" indent="0">
              <a:buNone/>
            </a:pPr>
            <a:r>
              <a:rPr lang="en-US" sz="1650" i="1" dirty="0">
                <a:solidFill>
                  <a:srgbClr val="073047"/>
                </a:solidFill>
              </a:rPr>
              <a:t>This was a small change, but it made my work easier to manage.</a:t>
            </a:r>
            <a:endParaRPr lang="en-US" sz="1650" dirty="0"/>
          </a:p>
        </p:txBody>
      </p:sp>
      <p:sp>
        <p:nvSpPr>
          <p:cNvPr id="9" name="Text 6"/>
          <p:cNvSpPr/>
          <p:nvPr/>
        </p:nvSpPr>
        <p:spPr>
          <a:xfrm>
            <a:off x="6629400" y="1865376"/>
            <a:ext cx="155448" cy="201168"/>
          </a:xfrm>
          <a:prstGeom prst="rect">
            <a:avLst/>
          </a:prstGeom>
          <a:noFill/>
          <a:ln/>
        </p:spPr>
        <p:txBody>
          <a:bodyPr wrap="square" lIns="0" tIns="0" rIns="0" bIns="0" rtlCol="0" anchor="ctr"/>
          <a:lstStyle/>
          <a:p>
            <a:pPr marL="0" indent="0">
              <a:buNone/>
            </a:pPr>
            <a:r>
              <a:rPr lang="en-US" sz="1570" b="1" dirty="0">
                <a:solidFill>
                  <a:srgbClr val="0F766E"/>
                </a:solidFill>
              </a:rPr>
              <a:t>•</a:t>
            </a:r>
            <a:endParaRPr lang="en-US" sz="1570" dirty="0"/>
          </a:p>
        </p:txBody>
      </p:sp>
      <p:sp>
        <p:nvSpPr>
          <p:cNvPr id="10" name="Text 7"/>
          <p:cNvSpPr/>
          <p:nvPr/>
        </p:nvSpPr>
        <p:spPr>
          <a:xfrm>
            <a:off x="6876288" y="1856232"/>
            <a:ext cx="4343400" cy="301752"/>
          </a:xfrm>
          <a:prstGeom prst="rect">
            <a:avLst/>
          </a:prstGeom>
          <a:noFill/>
          <a:ln/>
        </p:spPr>
        <p:txBody>
          <a:bodyPr wrap="square" lIns="0" tIns="0" rIns="0" bIns="0" rtlCol="0" anchor="ctr">
            <a:normAutofit/>
          </a:bodyPr>
          <a:lstStyle/>
          <a:p>
            <a:pPr marL="0" indent="0">
              <a:buNone/>
            </a:pPr>
            <a:r>
              <a:rPr lang="en-US" sz="1570" dirty="0">
                <a:solidFill>
                  <a:srgbClr val="1F2937"/>
                </a:solidFill>
              </a:rPr>
              <a:t>Created separate folders for DS1, screenshots and weekly materials.</a:t>
            </a:r>
            <a:endParaRPr lang="en-US" sz="1570" dirty="0"/>
          </a:p>
        </p:txBody>
      </p:sp>
      <p:sp>
        <p:nvSpPr>
          <p:cNvPr id="11" name="Text 8"/>
          <p:cNvSpPr/>
          <p:nvPr/>
        </p:nvSpPr>
        <p:spPr>
          <a:xfrm>
            <a:off x="6629400" y="2340864"/>
            <a:ext cx="155448" cy="201168"/>
          </a:xfrm>
          <a:prstGeom prst="rect">
            <a:avLst/>
          </a:prstGeom>
          <a:noFill/>
          <a:ln/>
        </p:spPr>
        <p:txBody>
          <a:bodyPr wrap="square" lIns="0" tIns="0" rIns="0" bIns="0" rtlCol="0" anchor="ctr"/>
          <a:lstStyle/>
          <a:p>
            <a:pPr marL="0" indent="0">
              <a:buNone/>
            </a:pPr>
            <a:r>
              <a:rPr lang="en-US" sz="1570" b="1" dirty="0">
                <a:solidFill>
                  <a:srgbClr val="0F766E"/>
                </a:solidFill>
              </a:rPr>
              <a:t>•</a:t>
            </a:r>
            <a:endParaRPr lang="en-US" sz="1570" dirty="0"/>
          </a:p>
        </p:txBody>
      </p:sp>
      <p:sp>
        <p:nvSpPr>
          <p:cNvPr id="12" name="Text 9"/>
          <p:cNvSpPr/>
          <p:nvPr/>
        </p:nvSpPr>
        <p:spPr>
          <a:xfrm>
            <a:off x="6876288" y="2331720"/>
            <a:ext cx="4343400" cy="301752"/>
          </a:xfrm>
          <a:prstGeom prst="rect">
            <a:avLst/>
          </a:prstGeom>
          <a:noFill/>
          <a:ln/>
        </p:spPr>
        <p:txBody>
          <a:bodyPr wrap="square" lIns="0" tIns="0" rIns="0" bIns="0" rtlCol="0" anchor="ctr">
            <a:normAutofit/>
          </a:bodyPr>
          <a:lstStyle/>
          <a:p>
            <a:pPr marL="0" indent="0">
              <a:buNone/>
            </a:pPr>
            <a:r>
              <a:rPr lang="en-US" sz="1570" dirty="0">
                <a:solidFill>
                  <a:srgbClr val="1F2937"/>
                </a:solidFill>
              </a:rPr>
              <a:t>Used clear folder names so files were easier to find later.</a:t>
            </a:r>
            <a:endParaRPr lang="en-US" sz="1570" dirty="0"/>
          </a:p>
        </p:txBody>
      </p:sp>
      <p:sp>
        <p:nvSpPr>
          <p:cNvPr id="13" name="Text 10"/>
          <p:cNvSpPr/>
          <p:nvPr/>
        </p:nvSpPr>
        <p:spPr>
          <a:xfrm>
            <a:off x="6629400" y="2816352"/>
            <a:ext cx="155448" cy="201168"/>
          </a:xfrm>
          <a:prstGeom prst="rect">
            <a:avLst/>
          </a:prstGeom>
          <a:noFill/>
          <a:ln/>
        </p:spPr>
        <p:txBody>
          <a:bodyPr wrap="square" lIns="0" tIns="0" rIns="0" bIns="0" rtlCol="0" anchor="ctr"/>
          <a:lstStyle/>
          <a:p>
            <a:pPr marL="0" indent="0">
              <a:buNone/>
            </a:pPr>
            <a:r>
              <a:rPr lang="en-US" sz="1570" b="1" dirty="0">
                <a:solidFill>
                  <a:srgbClr val="0F766E"/>
                </a:solidFill>
              </a:rPr>
              <a:t>•</a:t>
            </a:r>
            <a:endParaRPr lang="en-US" sz="1570" dirty="0"/>
          </a:p>
        </p:txBody>
      </p:sp>
      <p:sp>
        <p:nvSpPr>
          <p:cNvPr id="14" name="Text 11"/>
          <p:cNvSpPr/>
          <p:nvPr/>
        </p:nvSpPr>
        <p:spPr>
          <a:xfrm>
            <a:off x="6876288" y="2807208"/>
            <a:ext cx="4343400" cy="301752"/>
          </a:xfrm>
          <a:prstGeom prst="rect">
            <a:avLst/>
          </a:prstGeom>
          <a:noFill/>
          <a:ln/>
        </p:spPr>
        <p:txBody>
          <a:bodyPr wrap="square" lIns="0" tIns="0" rIns="0" bIns="0" rtlCol="0" anchor="ctr">
            <a:normAutofit/>
          </a:bodyPr>
          <a:lstStyle/>
          <a:p>
            <a:pPr marL="0" indent="0">
              <a:buNone/>
            </a:pPr>
            <a:r>
              <a:rPr lang="en-US" sz="1570" dirty="0">
                <a:solidFill>
                  <a:srgbClr val="1F2937"/>
                </a:solidFill>
              </a:rPr>
              <a:t>Improved an area I was less confident with at the start.</a:t>
            </a:r>
            <a:endParaRPr lang="en-US" sz="1570" dirty="0"/>
          </a:p>
        </p:txBody>
      </p:sp>
      <p:sp>
        <p:nvSpPr>
          <p:cNvPr id="15" name="Text 12"/>
          <p:cNvSpPr/>
          <p:nvPr/>
        </p:nvSpPr>
        <p:spPr>
          <a:xfrm>
            <a:off x="6629400" y="3291840"/>
            <a:ext cx="155448" cy="201168"/>
          </a:xfrm>
          <a:prstGeom prst="rect">
            <a:avLst/>
          </a:prstGeom>
          <a:noFill/>
          <a:ln/>
        </p:spPr>
        <p:txBody>
          <a:bodyPr wrap="square" lIns="0" tIns="0" rIns="0" bIns="0" rtlCol="0" anchor="ctr"/>
          <a:lstStyle/>
          <a:p>
            <a:pPr marL="0" indent="0">
              <a:buNone/>
            </a:pPr>
            <a:r>
              <a:rPr lang="en-US" sz="1570" b="1" dirty="0">
                <a:solidFill>
                  <a:srgbClr val="0F766E"/>
                </a:solidFill>
              </a:rPr>
              <a:t>•</a:t>
            </a:r>
            <a:endParaRPr lang="en-US" sz="1570" dirty="0"/>
          </a:p>
        </p:txBody>
      </p:sp>
      <p:sp>
        <p:nvSpPr>
          <p:cNvPr id="16" name="Text 13"/>
          <p:cNvSpPr/>
          <p:nvPr/>
        </p:nvSpPr>
        <p:spPr>
          <a:xfrm>
            <a:off x="6876288" y="3282696"/>
            <a:ext cx="4343400" cy="301752"/>
          </a:xfrm>
          <a:prstGeom prst="rect">
            <a:avLst/>
          </a:prstGeom>
          <a:noFill/>
          <a:ln/>
        </p:spPr>
        <p:txBody>
          <a:bodyPr wrap="square" lIns="0" tIns="0" rIns="0" bIns="0" rtlCol="0" anchor="ctr">
            <a:normAutofit/>
          </a:bodyPr>
          <a:lstStyle/>
          <a:p>
            <a:pPr marL="0" indent="0">
              <a:buNone/>
            </a:pPr>
            <a:r>
              <a:rPr lang="en-US" sz="1570" dirty="0">
                <a:solidFill>
                  <a:srgbClr val="1F2937"/>
                </a:solidFill>
              </a:rPr>
              <a:t>Helped me keep evidence and drafts in one place.</a:t>
            </a:r>
            <a:endParaRPr lang="en-US" sz="1570" dirty="0"/>
          </a:p>
        </p:txBody>
      </p:sp>
      <p:sp>
        <p:nvSpPr>
          <p:cNvPr id="17" name="Text 14"/>
          <p:cNvSpPr/>
          <p:nvPr/>
        </p:nvSpPr>
        <p:spPr>
          <a:xfrm>
            <a:off x="411480" y="6510528"/>
            <a:ext cx="4114800" cy="164592"/>
          </a:xfrm>
          <a:prstGeom prst="rect">
            <a:avLst/>
          </a:prstGeom>
          <a:noFill/>
          <a:ln/>
        </p:spPr>
        <p:txBody>
          <a:bodyPr wrap="square" lIns="0" tIns="0" rIns="0" bIns="0" rtlCol="0" anchor="ctr"/>
          <a:lstStyle/>
          <a:p>
            <a:pPr marL="0" indent="0">
              <a:buNone/>
            </a:pPr>
            <a:r>
              <a:rPr lang="en-US" sz="850" dirty="0">
                <a:solidFill>
                  <a:srgbClr val="667085"/>
                </a:solidFill>
              </a:rPr>
              <a:t>Alisa-Oana Dronea | 2539439</a:t>
            </a:r>
            <a:endParaRPr lang="en-US" sz="850" dirty="0"/>
          </a:p>
        </p:txBody>
      </p:sp>
      <p:sp>
        <p:nvSpPr>
          <p:cNvPr id="18" name="Text 15"/>
          <p:cNvSpPr/>
          <p:nvPr/>
        </p:nvSpPr>
        <p:spPr>
          <a:xfrm>
            <a:off x="11594592" y="6510528"/>
            <a:ext cx="228600" cy="164592"/>
          </a:xfrm>
          <a:prstGeom prst="rect">
            <a:avLst/>
          </a:prstGeom>
          <a:noFill/>
          <a:ln/>
        </p:spPr>
        <p:txBody>
          <a:bodyPr wrap="square" lIns="0" tIns="0" rIns="0" bIns="0" rtlCol="0" anchor="ctr"/>
          <a:lstStyle/>
          <a:p>
            <a:pPr marL="0" indent="0" algn="r">
              <a:buNone/>
            </a:pPr>
            <a:r>
              <a:rPr lang="en-US" sz="850" dirty="0">
                <a:solidFill>
                  <a:srgbClr val="667085"/>
                </a:solidFill>
              </a:rPr>
              <a:t>3</a:t>
            </a:r>
            <a:endParaRPr lang="en-US" sz="850" dirty="0"/>
          </a:p>
        </p:txBody>
      </p:sp>
      <p:pic>
        <p:nvPicPr>
          <p:cNvPr id="23" name="Audio 22">
            <a:hlinkClick r:id="" action="ppaction://media"/>
            <a:extLst>
              <a:ext uri="{FF2B5EF4-FFF2-40B4-BE49-F238E27FC236}">
                <a16:creationId xmlns:a16="http://schemas.microsoft.com/office/drawing/2014/main" id="{BAB623C3-BAB1-7B37-5479-378F557892A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5972"/>
    </mc:Choice>
    <mc:Fallback>
      <p:transition spd="slow" advTm="259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8F6EF"/>
        </a:solidFill>
        <a:effectLst/>
      </p:bgPr>
    </p:bg>
    <p:spTree>
      <p:nvGrpSpPr>
        <p:cNvPr id="1" name=""/>
        <p:cNvGrpSpPr/>
        <p:nvPr/>
      </p:nvGrpSpPr>
      <p:grpSpPr>
        <a:xfrm>
          <a:off x="0" y="0"/>
          <a:ext cx="0" cy="0"/>
          <a:chOff x="0" y="0"/>
          <a:chExt cx="0" cy="0"/>
        </a:xfrm>
      </p:grpSpPr>
      <p:sp>
        <p:nvSpPr>
          <p:cNvPr id="2" name="Text 0"/>
          <p:cNvSpPr/>
          <p:nvPr/>
        </p:nvSpPr>
        <p:spPr>
          <a:xfrm>
            <a:off x="411480" y="210312"/>
            <a:ext cx="3474720" cy="201168"/>
          </a:xfrm>
          <a:prstGeom prst="rect">
            <a:avLst/>
          </a:prstGeom>
          <a:noFill/>
          <a:ln/>
        </p:spPr>
        <p:txBody>
          <a:bodyPr wrap="square" lIns="0" tIns="0" rIns="0" bIns="0" rtlCol="0" anchor="ctr"/>
          <a:lstStyle/>
          <a:p>
            <a:pPr marL="0" indent="0">
              <a:buNone/>
            </a:pPr>
            <a:r>
              <a:rPr lang="en-US" sz="920" dirty="0">
                <a:solidFill>
                  <a:srgbClr val="667085"/>
                </a:solidFill>
              </a:rPr>
              <a:t>DS3 Digital Skills Portfolio</a:t>
            </a:r>
            <a:endParaRPr lang="en-US" sz="920" dirty="0"/>
          </a:p>
        </p:txBody>
      </p:sp>
      <p:sp>
        <p:nvSpPr>
          <p:cNvPr id="3" name="Shape 1"/>
          <p:cNvSpPr/>
          <p:nvPr/>
        </p:nvSpPr>
        <p:spPr>
          <a:xfrm>
            <a:off x="411480" y="530352"/>
            <a:ext cx="11384280" cy="0"/>
          </a:xfrm>
          <a:prstGeom prst="line">
            <a:avLst/>
          </a:prstGeom>
          <a:noFill/>
          <a:ln w="12700">
            <a:solidFill>
              <a:srgbClr val="D9D3C7"/>
            </a:solidFill>
            <a:prstDash val="solid"/>
          </a:ln>
        </p:spPr>
        <p:txBody>
          <a:bodyPr/>
          <a:lstStyle/>
          <a:p>
            <a:endParaRPr lang="en-GB"/>
          </a:p>
        </p:txBody>
      </p:sp>
      <p:sp>
        <p:nvSpPr>
          <p:cNvPr id="4" name="Text 2"/>
          <p:cNvSpPr/>
          <p:nvPr/>
        </p:nvSpPr>
        <p:spPr>
          <a:xfrm>
            <a:off x="594360" y="768096"/>
            <a:ext cx="5760720" cy="457200"/>
          </a:xfrm>
          <a:prstGeom prst="rect">
            <a:avLst/>
          </a:prstGeom>
          <a:noFill/>
          <a:ln/>
        </p:spPr>
        <p:txBody>
          <a:bodyPr wrap="square" lIns="0" tIns="0" rIns="0" bIns="0" rtlCol="0" anchor="ctr">
            <a:normAutofit/>
          </a:bodyPr>
          <a:lstStyle/>
          <a:p>
            <a:pPr marL="0" indent="0">
              <a:buNone/>
            </a:pPr>
            <a:r>
              <a:rPr lang="en-US" sz="2750" b="1" dirty="0">
                <a:solidFill>
                  <a:srgbClr val="073047"/>
                </a:solidFill>
                <a:latin typeface="Aptos Display" pitchFamily="34" charset="0"/>
                <a:ea typeface="Aptos Display" pitchFamily="34" charset="-122"/>
                <a:cs typeface="Aptos Display" pitchFamily="34" charset="-120"/>
              </a:rPr>
              <a:t>Planning with Outlook Calendar</a:t>
            </a:r>
            <a:endParaRPr lang="en-US" sz="2750" dirty="0"/>
          </a:p>
        </p:txBody>
      </p:sp>
      <p:sp>
        <p:nvSpPr>
          <p:cNvPr id="5" name="Text 3"/>
          <p:cNvSpPr/>
          <p:nvPr/>
        </p:nvSpPr>
        <p:spPr>
          <a:xfrm>
            <a:off x="594360" y="1289304"/>
            <a:ext cx="5669280" cy="274320"/>
          </a:xfrm>
          <a:prstGeom prst="rect">
            <a:avLst/>
          </a:prstGeom>
          <a:noFill/>
          <a:ln/>
        </p:spPr>
        <p:txBody>
          <a:bodyPr wrap="square" lIns="0" tIns="0" rIns="0" bIns="0" rtlCol="0" anchor="ctr"/>
          <a:lstStyle/>
          <a:p>
            <a:pPr marL="0" indent="0">
              <a:buNone/>
            </a:pPr>
            <a:r>
              <a:rPr lang="en-US" sz="1380" dirty="0">
                <a:solidFill>
                  <a:srgbClr val="667085"/>
                </a:solidFill>
              </a:rPr>
              <a:t>Portfolio example 3 of 5</a:t>
            </a:r>
            <a:endParaRPr lang="en-US" sz="1380" dirty="0"/>
          </a:p>
        </p:txBody>
      </p:sp>
      <p:sp>
        <p:nvSpPr>
          <p:cNvPr id="6" name="Shape 4"/>
          <p:cNvSpPr/>
          <p:nvPr/>
        </p:nvSpPr>
        <p:spPr>
          <a:xfrm>
            <a:off x="745236" y="1796796"/>
            <a:ext cx="3218688" cy="4041648"/>
          </a:xfrm>
          <a:prstGeom prst="rect">
            <a:avLst/>
          </a:prstGeom>
          <a:solidFill>
            <a:srgbClr val="FFFFFF"/>
          </a:solidFill>
          <a:ln w="9525">
            <a:solidFill>
              <a:srgbClr val="D9D3C7"/>
            </a:solidFill>
            <a:prstDash val="solid"/>
          </a:ln>
          <a:effectLst>
            <a:outerShdw blurRad="17780" dist="12700" dir="2700000" algn="bl" rotWithShape="0">
              <a:srgbClr val="000000">
                <a:alpha val="11000"/>
              </a:srgbClr>
            </a:outerShdw>
          </a:effectLst>
        </p:spPr>
        <p:txBody>
          <a:bodyPr/>
          <a:lstStyle/>
          <a:p>
            <a:endParaRPr lang="en-GB"/>
          </a:p>
        </p:txBody>
      </p:sp>
      <p:pic>
        <p:nvPicPr>
          <p:cNvPr id="7" name="Image 0" descr="/mnt/data/ds1_media/image6.png"/>
          <p:cNvPicPr>
            <a:picLocks noChangeAspect="1"/>
          </p:cNvPicPr>
          <p:nvPr/>
        </p:nvPicPr>
        <p:blipFill>
          <a:blip r:embed="rId5"/>
          <a:stretch>
            <a:fillRect/>
          </a:stretch>
        </p:blipFill>
        <p:spPr>
          <a:xfrm>
            <a:off x="809662" y="1828800"/>
            <a:ext cx="3089836" cy="3977640"/>
          </a:xfrm>
          <a:prstGeom prst="rect">
            <a:avLst/>
          </a:prstGeom>
        </p:spPr>
      </p:pic>
      <p:sp>
        <p:nvSpPr>
          <p:cNvPr id="8" name="Text 5"/>
          <p:cNvSpPr/>
          <p:nvPr/>
        </p:nvSpPr>
        <p:spPr>
          <a:xfrm>
            <a:off x="5138928" y="2093976"/>
            <a:ext cx="155448" cy="201168"/>
          </a:xfrm>
          <a:prstGeom prst="rect">
            <a:avLst/>
          </a:prstGeom>
          <a:noFill/>
          <a:ln/>
        </p:spPr>
        <p:txBody>
          <a:bodyPr wrap="square" lIns="0" tIns="0" rIns="0" bIns="0" rtlCol="0" anchor="ctr"/>
          <a:lstStyle/>
          <a:p>
            <a:pPr marL="0" indent="0">
              <a:buNone/>
            </a:pPr>
            <a:r>
              <a:rPr lang="en-US" sz="1600" b="1" dirty="0">
                <a:solidFill>
                  <a:srgbClr val="0F766E"/>
                </a:solidFill>
              </a:rPr>
              <a:t>•</a:t>
            </a:r>
            <a:endParaRPr lang="en-US" sz="1600" dirty="0"/>
          </a:p>
        </p:txBody>
      </p:sp>
      <p:sp>
        <p:nvSpPr>
          <p:cNvPr id="9" name="Text 6"/>
          <p:cNvSpPr/>
          <p:nvPr/>
        </p:nvSpPr>
        <p:spPr>
          <a:xfrm>
            <a:off x="5385816" y="2084832"/>
            <a:ext cx="5349240" cy="301752"/>
          </a:xfrm>
          <a:prstGeom prst="rect">
            <a:avLst/>
          </a:prstGeom>
          <a:noFill/>
          <a:ln/>
        </p:spPr>
        <p:txBody>
          <a:bodyPr wrap="square" lIns="0" tIns="0" rIns="0" bIns="0" rtlCol="0" anchor="ctr">
            <a:normAutofit/>
          </a:bodyPr>
          <a:lstStyle/>
          <a:p>
            <a:pPr marL="0" indent="0">
              <a:buNone/>
            </a:pPr>
            <a:r>
              <a:rPr lang="en-US" sz="1600" dirty="0">
                <a:solidFill>
                  <a:srgbClr val="1F2937"/>
                </a:solidFill>
              </a:rPr>
              <a:t>Recorded class time and assessment deadlines.</a:t>
            </a:r>
            <a:endParaRPr lang="en-US" sz="1600" dirty="0"/>
          </a:p>
        </p:txBody>
      </p:sp>
      <p:sp>
        <p:nvSpPr>
          <p:cNvPr id="10" name="Text 7"/>
          <p:cNvSpPr/>
          <p:nvPr/>
        </p:nvSpPr>
        <p:spPr>
          <a:xfrm>
            <a:off x="5138928" y="2606040"/>
            <a:ext cx="155448" cy="201168"/>
          </a:xfrm>
          <a:prstGeom prst="rect">
            <a:avLst/>
          </a:prstGeom>
          <a:noFill/>
          <a:ln/>
        </p:spPr>
        <p:txBody>
          <a:bodyPr wrap="square" lIns="0" tIns="0" rIns="0" bIns="0" rtlCol="0" anchor="ctr"/>
          <a:lstStyle/>
          <a:p>
            <a:pPr marL="0" indent="0">
              <a:buNone/>
            </a:pPr>
            <a:r>
              <a:rPr lang="en-US" sz="1600" b="1" dirty="0">
                <a:solidFill>
                  <a:srgbClr val="0F766E"/>
                </a:solidFill>
              </a:rPr>
              <a:t>•</a:t>
            </a:r>
            <a:endParaRPr lang="en-US" sz="1600" dirty="0"/>
          </a:p>
        </p:txBody>
      </p:sp>
      <p:sp>
        <p:nvSpPr>
          <p:cNvPr id="11" name="Text 8"/>
          <p:cNvSpPr/>
          <p:nvPr/>
        </p:nvSpPr>
        <p:spPr>
          <a:xfrm>
            <a:off x="5385816" y="2596896"/>
            <a:ext cx="5349240" cy="301752"/>
          </a:xfrm>
          <a:prstGeom prst="rect">
            <a:avLst/>
          </a:prstGeom>
          <a:noFill/>
          <a:ln/>
        </p:spPr>
        <p:txBody>
          <a:bodyPr wrap="square" lIns="0" tIns="0" rIns="0" bIns="0" rtlCol="0" anchor="ctr">
            <a:normAutofit/>
          </a:bodyPr>
          <a:lstStyle/>
          <a:p>
            <a:pPr marL="0" indent="0">
              <a:buNone/>
            </a:pPr>
            <a:r>
              <a:rPr lang="en-US" sz="1600" dirty="0">
                <a:solidFill>
                  <a:srgbClr val="1F2937"/>
                </a:solidFill>
              </a:rPr>
              <a:t>Used the calendar to see what needed to be done next.</a:t>
            </a:r>
            <a:endParaRPr lang="en-US" sz="1600" dirty="0"/>
          </a:p>
        </p:txBody>
      </p:sp>
      <p:sp>
        <p:nvSpPr>
          <p:cNvPr id="12" name="Text 9"/>
          <p:cNvSpPr/>
          <p:nvPr/>
        </p:nvSpPr>
        <p:spPr>
          <a:xfrm>
            <a:off x="5138928" y="3118104"/>
            <a:ext cx="155448" cy="201168"/>
          </a:xfrm>
          <a:prstGeom prst="rect">
            <a:avLst/>
          </a:prstGeom>
          <a:noFill/>
          <a:ln/>
        </p:spPr>
        <p:txBody>
          <a:bodyPr wrap="square" lIns="0" tIns="0" rIns="0" bIns="0" rtlCol="0" anchor="ctr"/>
          <a:lstStyle/>
          <a:p>
            <a:pPr marL="0" indent="0">
              <a:buNone/>
            </a:pPr>
            <a:r>
              <a:rPr lang="en-US" sz="1600" b="1" dirty="0">
                <a:solidFill>
                  <a:srgbClr val="0F766E"/>
                </a:solidFill>
              </a:rPr>
              <a:t>•</a:t>
            </a:r>
            <a:endParaRPr lang="en-US" sz="1600" dirty="0"/>
          </a:p>
        </p:txBody>
      </p:sp>
      <p:sp>
        <p:nvSpPr>
          <p:cNvPr id="13" name="Text 10"/>
          <p:cNvSpPr/>
          <p:nvPr/>
        </p:nvSpPr>
        <p:spPr>
          <a:xfrm>
            <a:off x="5385816" y="3108960"/>
            <a:ext cx="5349240" cy="301752"/>
          </a:xfrm>
          <a:prstGeom prst="rect">
            <a:avLst/>
          </a:prstGeom>
          <a:noFill/>
          <a:ln/>
        </p:spPr>
        <p:txBody>
          <a:bodyPr wrap="square" lIns="0" tIns="0" rIns="0" bIns="0" rtlCol="0" anchor="ctr">
            <a:normAutofit/>
          </a:bodyPr>
          <a:lstStyle/>
          <a:p>
            <a:pPr marL="0" indent="0">
              <a:buNone/>
            </a:pPr>
            <a:r>
              <a:rPr lang="en-US" sz="1600" dirty="0">
                <a:solidFill>
                  <a:srgbClr val="1F2937"/>
                </a:solidFill>
              </a:rPr>
              <a:t>Started checking deadlines digitally instead of relying only on memory.</a:t>
            </a:r>
            <a:endParaRPr lang="en-US" sz="1600" dirty="0"/>
          </a:p>
        </p:txBody>
      </p:sp>
      <p:sp>
        <p:nvSpPr>
          <p:cNvPr id="14" name="Text 11"/>
          <p:cNvSpPr/>
          <p:nvPr/>
        </p:nvSpPr>
        <p:spPr>
          <a:xfrm>
            <a:off x="5138928" y="3630168"/>
            <a:ext cx="155448" cy="201168"/>
          </a:xfrm>
          <a:prstGeom prst="rect">
            <a:avLst/>
          </a:prstGeom>
          <a:noFill/>
          <a:ln/>
        </p:spPr>
        <p:txBody>
          <a:bodyPr wrap="square" lIns="0" tIns="0" rIns="0" bIns="0" rtlCol="0" anchor="ctr"/>
          <a:lstStyle/>
          <a:p>
            <a:pPr marL="0" indent="0">
              <a:buNone/>
            </a:pPr>
            <a:r>
              <a:rPr lang="en-US" sz="1600" b="1" dirty="0">
                <a:solidFill>
                  <a:srgbClr val="0F766E"/>
                </a:solidFill>
              </a:rPr>
              <a:t>•</a:t>
            </a:r>
            <a:endParaRPr lang="en-US" sz="1600" dirty="0"/>
          </a:p>
        </p:txBody>
      </p:sp>
      <p:sp>
        <p:nvSpPr>
          <p:cNvPr id="15" name="Text 12"/>
          <p:cNvSpPr/>
          <p:nvPr/>
        </p:nvSpPr>
        <p:spPr>
          <a:xfrm>
            <a:off x="5385816" y="3621024"/>
            <a:ext cx="5349240" cy="301752"/>
          </a:xfrm>
          <a:prstGeom prst="rect">
            <a:avLst/>
          </a:prstGeom>
          <a:noFill/>
          <a:ln/>
        </p:spPr>
        <p:txBody>
          <a:bodyPr wrap="square" lIns="0" tIns="0" rIns="0" bIns="0" rtlCol="0" anchor="ctr">
            <a:normAutofit/>
          </a:bodyPr>
          <a:lstStyle/>
          <a:p>
            <a:pPr marL="0" indent="0">
              <a:buNone/>
            </a:pPr>
            <a:r>
              <a:rPr lang="en-US" sz="1600" dirty="0">
                <a:solidFill>
                  <a:srgbClr val="1F2937"/>
                </a:solidFill>
              </a:rPr>
              <a:t>This is useful for university, appointments and work tasks.</a:t>
            </a:r>
            <a:endParaRPr lang="en-US" sz="1600" dirty="0"/>
          </a:p>
        </p:txBody>
      </p:sp>
      <p:sp>
        <p:nvSpPr>
          <p:cNvPr id="16" name="Text 13"/>
          <p:cNvSpPr/>
          <p:nvPr/>
        </p:nvSpPr>
        <p:spPr>
          <a:xfrm>
            <a:off x="411480" y="6510528"/>
            <a:ext cx="4114800" cy="164592"/>
          </a:xfrm>
          <a:prstGeom prst="rect">
            <a:avLst/>
          </a:prstGeom>
          <a:noFill/>
          <a:ln/>
        </p:spPr>
        <p:txBody>
          <a:bodyPr wrap="square" lIns="0" tIns="0" rIns="0" bIns="0" rtlCol="0" anchor="ctr"/>
          <a:lstStyle/>
          <a:p>
            <a:pPr marL="0" indent="0">
              <a:buNone/>
            </a:pPr>
            <a:r>
              <a:rPr lang="en-US" sz="850" dirty="0">
                <a:solidFill>
                  <a:srgbClr val="667085"/>
                </a:solidFill>
              </a:rPr>
              <a:t>Alisa-Oana Dronea | 2539439</a:t>
            </a:r>
            <a:endParaRPr lang="en-US" sz="850" dirty="0"/>
          </a:p>
        </p:txBody>
      </p:sp>
      <p:sp>
        <p:nvSpPr>
          <p:cNvPr id="17" name="Text 14"/>
          <p:cNvSpPr/>
          <p:nvPr/>
        </p:nvSpPr>
        <p:spPr>
          <a:xfrm>
            <a:off x="11594592" y="6510528"/>
            <a:ext cx="228600" cy="164592"/>
          </a:xfrm>
          <a:prstGeom prst="rect">
            <a:avLst/>
          </a:prstGeom>
          <a:noFill/>
          <a:ln/>
        </p:spPr>
        <p:txBody>
          <a:bodyPr wrap="square" lIns="0" tIns="0" rIns="0" bIns="0" rtlCol="0" anchor="ctr"/>
          <a:lstStyle/>
          <a:p>
            <a:pPr marL="0" indent="0" algn="r">
              <a:buNone/>
            </a:pPr>
            <a:r>
              <a:rPr lang="en-US" sz="850" dirty="0">
                <a:solidFill>
                  <a:srgbClr val="667085"/>
                </a:solidFill>
              </a:rPr>
              <a:t>4</a:t>
            </a:r>
            <a:endParaRPr lang="en-US" sz="850" dirty="0"/>
          </a:p>
        </p:txBody>
      </p:sp>
      <p:pic>
        <p:nvPicPr>
          <p:cNvPr id="20" name="Audio 19">
            <a:hlinkClick r:id="" action="ppaction://media"/>
            <a:extLst>
              <a:ext uri="{FF2B5EF4-FFF2-40B4-BE49-F238E27FC236}">
                <a16:creationId xmlns:a16="http://schemas.microsoft.com/office/drawing/2014/main" id="{913298CE-147B-EC93-D6B6-6FFBA674A7A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2859"/>
    </mc:Choice>
    <mc:Fallback>
      <p:transition spd="slow" advTm="228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8F6EF"/>
        </a:solidFill>
        <a:effectLst/>
      </p:bgPr>
    </p:bg>
    <p:spTree>
      <p:nvGrpSpPr>
        <p:cNvPr id="1" name=""/>
        <p:cNvGrpSpPr/>
        <p:nvPr/>
      </p:nvGrpSpPr>
      <p:grpSpPr>
        <a:xfrm>
          <a:off x="0" y="0"/>
          <a:ext cx="0" cy="0"/>
          <a:chOff x="0" y="0"/>
          <a:chExt cx="0" cy="0"/>
        </a:xfrm>
      </p:grpSpPr>
      <p:sp>
        <p:nvSpPr>
          <p:cNvPr id="2" name="Text 0"/>
          <p:cNvSpPr/>
          <p:nvPr/>
        </p:nvSpPr>
        <p:spPr>
          <a:xfrm>
            <a:off x="411480" y="210312"/>
            <a:ext cx="3474720" cy="201168"/>
          </a:xfrm>
          <a:prstGeom prst="rect">
            <a:avLst/>
          </a:prstGeom>
          <a:noFill/>
          <a:ln/>
        </p:spPr>
        <p:txBody>
          <a:bodyPr wrap="square" lIns="0" tIns="0" rIns="0" bIns="0" rtlCol="0" anchor="ctr"/>
          <a:lstStyle/>
          <a:p>
            <a:pPr marL="0" indent="0">
              <a:buNone/>
            </a:pPr>
            <a:r>
              <a:rPr lang="en-US" sz="920" dirty="0">
                <a:solidFill>
                  <a:srgbClr val="667085"/>
                </a:solidFill>
              </a:rPr>
              <a:t>DS3 Digital Skills Portfolio</a:t>
            </a:r>
            <a:endParaRPr lang="en-US" sz="920" dirty="0"/>
          </a:p>
        </p:txBody>
      </p:sp>
      <p:sp>
        <p:nvSpPr>
          <p:cNvPr id="3" name="Shape 1"/>
          <p:cNvSpPr/>
          <p:nvPr/>
        </p:nvSpPr>
        <p:spPr>
          <a:xfrm>
            <a:off x="411480" y="530352"/>
            <a:ext cx="11384280" cy="0"/>
          </a:xfrm>
          <a:prstGeom prst="line">
            <a:avLst/>
          </a:prstGeom>
          <a:noFill/>
          <a:ln w="12700">
            <a:solidFill>
              <a:srgbClr val="D9D3C7"/>
            </a:solidFill>
            <a:prstDash val="solid"/>
          </a:ln>
        </p:spPr>
        <p:txBody>
          <a:bodyPr/>
          <a:lstStyle/>
          <a:p>
            <a:endParaRPr lang="en-GB"/>
          </a:p>
        </p:txBody>
      </p:sp>
      <p:sp>
        <p:nvSpPr>
          <p:cNvPr id="4" name="Text 2"/>
          <p:cNvSpPr/>
          <p:nvPr/>
        </p:nvSpPr>
        <p:spPr>
          <a:xfrm>
            <a:off x="594360" y="768096"/>
            <a:ext cx="5760720" cy="457200"/>
          </a:xfrm>
          <a:prstGeom prst="rect">
            <a:avLst/>
          </a:prstGeom>
          <a:noFill/>
          <a:ln/>
        </p:spPr>
        <p:txBody>
          <a:bodyPr wrap="square" lIns="0" tIns="0" rIns="0" bIns="0" rtlCol="0" anchor="ctr">
            <a:normAutofit/>
          </a:bodyPr>
          <a:lstStyle/>
          <a:p>
            <a:pPr marL="0" indent="0">
              <a:buNone/>
            </a:pPr>
            <a:r>
              <a:rPr lang="en-US" sz="2750" b="1" dirty="0">
                <a:solidFill>
                  <a:srgbClr val="073047"/>
                </a:solidFill>
                <a:latin typeface="Aptos Display" pitchFamily="34" charset="0"/>
                <a:ea typeface="Aptos Display" pitchFamily="34" charset="-122"/>
                <a:cs typeface="Aptos Display" pitchFamily="34" charset="-120"/>
              </a:rPr>
              <a:t>Using Excel for sales data</a:t>
            </a:r>
            <a:endParaRPr lang="en-US" sz="2750" dirty="0"/>
          </a:p>
        </p:txBody>
      </p:sp>
      <p:sp>
        <p:nvSpPr>
          <p:cNvPr id="5" name="Text 3"/>
          <p:cNvSpPr/>
          <p:nvPr/>
        </p:nvSpPr>
        <p:spPr>
          <a:xfrm>
            <a:off x="594360" y="1289304"/>
            <a:ext cx="5669280" cy="274320"/>
          </a:xfrm>
          <a:prstGeom prst="rect">
            <a:avLst/>
          </a:prstGeom>
          <a:noFill/>
          <a:ln/>
        </p:spPr>
        <p:txBody>
          <a:bodyPr wrap="square" lIns="0" tIns="0" rIns="0" bIns="0" rtlCol="0" anchor="ctr"/>
          <a:lstStyle/>
          <a:p>
            <a:pPr marL="0" indent="0">
              <a:buNone/>
            </a:pPr>
            <a:r>
              <a:rPr lang="en-US" sz="1380" dirty="0">
                <a:solidFill>
                  <a:srgbClr val="667085"/>
                </a:solidFill>
              </a:rPr>
              <a:t>Portfolio example 4 of 5</a:t>
            </a:r>
            <a:endParaRPr lang="en-US" sz="1380" dirty="0"/>
          </a:p>
        </p:txBody>
      </p:sp>
      <p:sp>
        <p:nvSpPr>
          <p:cNvPr id="6" name="Shape 4"/>
          <p:cNvSpPr/>
          <p:nvPr/>
        </p:nvSpPr>
        <p:spPr>
          <a:xfrm>
            <a:off x="626364" y="1824228"/>
            <a:ext cx="6693408" cy="3127248"/>
          </a:xfrm>
          <a:prstGeom prst="rect">
            <a:avLst/>
          </a:prstGeom>
          <a:solidFill>
            <a:srgbClr val="FFFFFF"/>
          </a:solidFill>
          <a:ln w="9525">
            <a:solidFill>
              <a:srgbClr val="D9D3C7"/>
            </a:solidFill>
            <a:prstDash val="solid"/>
          </a:ln>
          <a:effectLst>
            <a:outerShdw blurRad="17780" dist="12700" dir="2700000" algn="bl" rotWithShape="0">
              <a:srgbClr val="000000">
                <a:alpha val="11000"/>
              </a:srgbClr>
            </a:outerShdw>
          </a:effectLst>
        </p:spPr>
        <p:txBody>
          <a:bodyPr/>
          <a:lstStyle/>
          <a:p>
            <a:endParaRPr lang="en-GB"/>
          </a:p>
        </p:txBody>
      </p:sp>
      <p:pic>
        <p:nvPicPr>
          <p:cNvPr id="7" name="Image 0" descr="/mnt/data/Sales_Data_preview.png"/>
          <p:cNvPicPr>
            <a:picLocks noChangeAspect="1"/>
          </p:cNvPicPr>
          <p:nvPr/>
        </p:nvPicPr>
        <p:blipFill>
          <a:blip r:embed="rId5"/>
          <a:stretch>
            <a:fillRect/>
          </a:stretch>
        </p:blipFill>
        <p:spPr>
          <a:xfrm>
            <a:off x="658368" y="2314912"/>
            <a:ext cx="6629400" cy="2145880"/>
          </a:xfrm>
          <a:prstGeom prst="rect">
            <a:avLst/>
          </a:prstGeom>
        </p:spPr>
      </p:pic>
      <p:sp>
        <p:nvSpPr>
          <p:cNvPr id="8" name="Text 5"/>
          <p:cNvSpPr/>
          <p:nvPr/>
        </p:nvSpPr>
        <p:spPr>
          <a:xfrm>
            <a:off x="7662672" y="1911096"/>
            <a:ext cx="155448" cy="201168"/>
          </a:xfrm>
          <a:prstGeom prst="rect">
            <a:avLst/>
          </a:prstGeom>
          <a:noFill/>
          <a:ln/>
        </p:spPr>
        <p:txBody>
          <a:bodyPr wrap="square" lIns="0" tIns="0" rIns="0" bIns="0" rtlCol="0" anchor="ctr"/>
          <a:lstStyle/>
          <a:p>
            <a:pPr marL="0" indent="0">
              <a:buNone/>
            </a:pPr>
            <a:r>
              <a:rPr lang="en-US" sz="1530" b="1" dirty="0">
                <a:solidFill>
                  <a:srgbClr val="0F766E"/>
                </a:solidFill>
              </a:rPr>
              <a:t>•</a:t>
            </a:r>
            <a:endParaRPr lang="en-US" sz="1530" dirty="0"/>
          </a:p>
        </p:txBody>
      </p:sp>
      <p:sp>
        <p:nvSpPr>
          <p:cNvPr id="9" name="Text 6"/>
          <p:cNvSpPr/>
          <p:nvPr/>
        </p:nvSpPr>
        <p:spPr>
          <a:xfrm>
            <a:off x="7909560" y="1901952"/>
            <a:ext cx="3566160" cy="301752"/>
          </a:xfrm>
          <a:prstGeom prst="rect">
            <a:avLst/>
          </a:prstGeom>
          <a:noFill/>
          <a:ln/>
        </p:spPr>
        <p:txBody>
          <a:bodyPr wrap="square" lIns="0" tIns="0" rIns="0" bIns="0" rtlCol="0" anchor="ctr">
            <a:normAutofit/>
          </a:bodyPr>
          <a:lstStyle/>
          <a:p>
            <a:pPr marL="0" indent="0">
              <a:buNone/>
            </a:pPr>
            <a:r>
              <a:rPr lang="en-US" sz="1530" dirty="0">
                <a:solidFill>
                  <a:srgbClr val="1F2937"/>
                </a:solidFill>
              </a:rPr>
              <a:t>Entered the weekly sales numbers for five coffee products.</a:t>
            </a:r>
            <a:endParaRPr lang="en-US" sz="1530" dirty="0"/>
          </a:p>
        </p:txBody>
      </p:sp>
      <p:sp>
        <p:nvSpPr>
          <p:cNvPr id="10" name="Text 7"/>
          <p:cNvSpPr/>
          <p:nvPr/>
        </p:nvSpPr>
        <p:spPr>
          <a:xfrm>
            <a:off x="7662672" y="2359152"/>
            <a:ext cx="155448" cy="201168"/>
          </a:xfrm>
          <a:prstGeom prst="rect">
            <a:avLst/>
          </a:prstGeom>
          <a:noFill/>
          <a:ln/>
        </p:spPr>
        <p:txBody>
          <a:bodyPr wrap="square" lIns="0" tIns="0" rIns="0" bIns="0" rtlCol="0" anchor="ctr"/>
          <a:lstStyle/>
          <a:p>
            <a:pPr marL="0" indent="0">
              <a:buNone/>
            </a:pPr>
            <a:r>
              <a:rPr lang="en-US" sz="1530" b="1" dirty="0">
                <a:solidFill>
                  <a:srgbClr val="0F766E"/>
                </a:solidFill>
              </a:rPr>
              <a:t>•</a:t>
            </a:r>
            <a:endParaRPr lang="en-US" sz="1530" dirty="0"/>
          </a:p>
        </p:txBody>
      </p:sp>
      <p:sp>
        <p:nvSpPr>
          <p:cNvPr id="11" name="Text 8"/>
          <p:cNvSpPr/>
          <p:nvPr/>
        </p:nvSpPr>
        <p:spPr>
          <a:xfrm>
            <a:off x="7909560" y="2350008"/>
            <a:ext cx="3566160" cy="301752"/>
          </a:xfrm>
          <a:prstGeom prst="rect">
            <a:avLst/>
          </a:prstGeom>
          <a:noFill/>
          <a:ln/>
        </p:spPr>
        <p:txBody>
          <a:bodyPr wrap="square" lIns="0" tIns="0" rIns="0" bIns="0" rtlCol="0" anchor="ctr">
            <a:normAutofit/>
          </a:bodyPr>
          <a:lstStyle/>
          <a:p>
            <a:pPr marL="0" indent="0">
              <a:buNone/>
            </a:pPr>
            <a:r>
              <a:rPr lang="en-US" sz="1530" dirty="0">
                <a:solidFill>
                  <a:srgbClr val="1F2937"/>
                </a:solidFill>
              </a:rPr>
              <a:t>Used SUM formulas to calculate total units sold.</a:t>
            </a:r>
            <a:endParaRPr lang="en-US" sz="1530" dirty="0"/>
          </a:p>
        </p:txBody>
      </p:sp>
      <p:sp>
        <p:nvSpPr>
          <p:cNvPr id="12" name="Text 9"/>
          <p:cNvSpPr/>
          <p:nvPr/>
        </p:nvSpPr>
        <p:spPr>
          <a:xfrm>
            <a:off x="7662672" y="2807208"/>
            <a:ext cx="155448" cy="201168"/>
          </a:xfrm>
          <a:prstGeom prst="rect">
            <a:avLst/>
          </a:prstGeom>
          <a:noFill/>
          <a:ln/>
        </p:spPr>
        <p:txBody>
          <a:bodyPr wrap="square" lIns="0" tIns="0" rIns="0" bIns="0" rtlCol="0" anchor="ctr"/>
          <a:lstStyle/>
          <a:p>
            <a:pPr marL="0" indent="0">
              <a:buNone/>
            </a:pPr>
            <a:r>
              <a:rPr lang="en-US" sz="1530" b="1" dirty="0">
                <a:solidFill>
                  <a:srgbClr val="0F766E"/>
                </a:solidFill>
              </a:rPr>
              <a:t>•</a:t>
            </a:r>
            <a:endParaRPr lang="en-US" sz="1530" dirty="0"/>
          </a:p>
        </p:txBody>
      </p:sp>
      <p:sp>
        <p:nvSpPr>
          <p:cNvPr id="13" name="Text 10"/>
          <p:cNvSpPr/>
          <p:nvPr/>
        </p:nvSpPr>
        <p:spPr>
          <a:xfrm>
            <a:off x="7909560" y="2798064"/>
            <a:ext cx="3566160" cy="301752"/>
          </a:xfrm>
          <a:prstGeom prst="rect">
            <a:avLst/>
          </a:prstGeom>
          <a:noFill/>
          <a:ln/>
        </p:spPr>
        <p:txBody>
          <a:bodyPr wrap="square" lIns="0" tIns="0" rIns="0" bIns="0" rtlCol="0" anchor="ctr">
            <a:normAutofit/>
          </a:bodyPr>
          <a:lstStyle/>
          <a:p>
            <a:pPr marL="0" indent="0">
              <a:buNone/>
            </a:pPr>
            <a:r>
              <a:rPr lang="en-US" sz="1530" dirty="0">
                <a:solidFill>
                  <a:srgbClr val="1F2937"/>
                </a:solidFill>
              </a:rPr>
              <a:t>Used MAX, MIN, INDEX and MATCH to find the key results.</a:t>
            </a:r>
            <a:endParaRPr lang="en-US" sz="1530" dirty="0"/>
          </a:p>
        </p:txBody>
      </p:sp>
      <p:sp>
        <p:nvSpPr>
          <p:cNvPr id="14" name="Text 11"/>
          <p:cNvSpPr/>
          <p:nvPr/>
        </p:nvSpPr>
        <p:spPr>
          <a:xfrm>
            <a:off x="7662672" y="3255264"/>
            <a:ext cx="155448" cy="201168"/>
          </a:xfrm>
          <a:prstGeom prst="rect">
            <a:avLst/>
          </a:prstGeom>
          <a:noFill/>
          <a:ln/>
        </p:spPr>
        <p:txBody>
          <a:bodyPr wrap="square" lIns="0" tIns="0" rIns="0" bIns="0" rtlCol="0" anchor="ctr"/>
          <a:lstStyle/>
          <a:p>
            <a:pPr marL="0" indent="0">
              <a:buNone/>
            </a:pPr>
            <a:r>
              <a:rPr lang="en-US" sz="1530" b="1" dirty="0">
                <a:solidFill>
                  <a:srgbClr val="0F766E"/>
                </a:solidFill>
              </a:rPr>
              <a:t>•</a:t>
            </a:r>
            <a:endParaRPr lang="en-US" sz="1530" dirty="0"/>
          </a:p>
        </p:txBody>
      </p:sp>
      <p:sp>
        <p:nvSpPr>
          <p:cNvPr id="15" name="Text 12"/>
          <p:cNvSpPr/>
          <p:nvPr/>
        </p:nvSpPr>
        <p:spPr>
          <a:xfrm>
            <a:off x="7909560" y="3246120"/>
            <a:ext cx="3566160" cy="301752"/>
          </a:xfrm>
          <a:prstGeom prst="rect">
            <a:avLst/>
          </a:prstGeom>
          <a:noFill/>
          <a:ln/>
        </p:spPr>
        <p:txBody>
          <a:bodyPr wrap="square" lIns="0" tIns="0" rIns="0" bIns="0" rtlCol="0" anchor="ctr">
            <a:normAutofit/>
          </a:bodyPr>
          <a:lstStyle/>
          <a:p>
            <a:pPr marL="0" indent="0">
              <a:buNone/>
            </a:pPr>
            <a:r>
              <a:rPr lang="en-US" sz="1530" dirty="0">
                <a:solidFill>
                  <a:srgbClr val="1F2937"/>
                </a:solidFill>
              </a:rPr>
              <a:t>Formatted the worksheet so the important numbers stood out.</a:t>
            </a:r>
            <a:endParaRPr lang="en-US" sz="1530" dirty="0"/>
          </a:p>
        </p:txBody>
      </p:sp>
      <p:sp>
        <p:nvSpPr>
          <p:cNvPr id="16" name="Text 13"/>
          <p:cNvSpPr/>
          <p:nvPr/>
        </p:nvSpPr>
        <p:spPr>
          <a:xfrm>
            <a:off x="7699248" y="4800600"/>
            <a:ext cx="3493008" cy="585216"/>
          </a:xfrm>
          <a:prstGeom prst="rect">
            <a:avLst/>
          </a:prstGeom>
          <a:noFill/>
          <a:ln/>
        </p:spPr>
        <p:txBody>
          <a:bodyPr wrap="square" lIns="254" tIns="254" rIns="254" bIns="254" rtlCol="0" anchor="ctr">
            <a:normAutofit/>
          </a:bodyPr>
          <a:lstStyle/>
          <a:p>
            <a:pPr marL="0" indent="0">
              <a:buNone/>
            </a:pPr>
            <a:r>
              <a:rPr lang="en-US" sz="1630" b="1" dirty="0">
                <a:solidFill>
                  <a:srgbClr val="073047"/>
                </a:solidFill>
              </a:rPr>
              <a:t>Result: Latte was highest and Hot Chocolate was lowest.</a:t>
            </a:r>
            <a:endParaRPr lang="en-US" sz="1630" dirty="0"/>
          </a:p>
        </p:txBody>
      </p:sp>
      <p:sp>
        <p:nvSpPr>
          <p:cNvPr id="17" name="Text 14"/>
          <p:cNvSpPr/>
          <p:nvPr/>
        </p:nvSpPr>
        <p:spPr>
          <a:xfrm>
            <a:off x="411480" y="6510528"/>
            <a:ext cx="4114800" cy="164592"/>
          </a:xfrm>
          <a:prstGeom prst="rect">
            <a:avLst/>
          </a:prstGeom>
          <a:noFill/>
          <a:ln/>
        </p:spPr>
        <p:txBody>
          <a:bodyPr wrap="square" lIns="0" tIns="0" rIns="0" bIns="0" rtlCol="0" anchor="ctr"/>
          <a:lstStyle/>
          <a:p>
            <a:pPr marL="0" indent="0">
              <a:buNone/>
            </a:pPr>
            <a:r>
              <a:rPr lang="en-US" sz="850" dirty="0">
                <a:solidFill>
                  <a:srgbClr val="667085"/>
                </a:solidFill>
              </a:rPr>
              <a:t>Alisa-Oana Dronea | 2539439</a:t>
            </a:r>
            <a:endParaRPr lang="en-US" sz="850" dirty="0"/>
          </a:p>
        </p:txBody>
      </p:sp>
      <p:sp>
        <p:nvSpPr>
          <p:cNvPr id="18" name="Text 15"/>
          <p:cNvSpPr/>
          <p:nvPr/>
        </p:nvSpPr>
        <p:spPr>
          <a:xfrm>
            <a:off x="11594592" y="6510528"/>
            <a:ext cx="228600" cy="164592"/>
          </a:xfrm>
          <a:prstGeom prst="rect">
            <a:avLst/>
          </a:prstGeom>
          <a:noFill/>
          <a:ln/>
        </p:spPr>
        <p:txBody>
          <a:bodyPr wrap="square" lIns="0" tIns="0" rIns="0" bIns="0" rtlCol="0" anchor="ctr"/>
          <a:lstStyle/>
          <a:p>
            <a:pPr marL="0" indent="0" algn="r">
              <a:buNone/>
            </a:pPr>
            <a:r>
              <a:rPr lang="en-US" sz="850" dirty="0">
                <a:solidFill>
                  <a:srgbClr val="667085"/>
                </a:solidFill>
              </a:rPr>
              <a:t>5</a:t>
            </a:r>
            <a:endParaRPr lang="en-US" sz="850" dirty="0"/>
          </a:p>
        </p:txBody>
      </p:sp>
      <p:pic>
        <p:nvPicPr>
          <p:cNvPr id="21" name="Audio 20">
            <a:hlinkClick r:id="" action="ppaction://media"/>
            <a:extLst>
              <a:ext uri="{FF2B5EF4-FFF2-40B4-BE49-F238E27FC236}">
                <a16:creationId xmlns:a16="http://schemas.microsoft.com/office/drawing/2014/main" id="{A13606D8-6F5C-0070-B35A-8EAA22A2BDD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2740"/>
    </mc:Choice>
    <mc:Fallback>
      <p:transition spd="slow" advTm="42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8F6EF"/>
        </a:solidFill>
        <a:effectLst/>
      </p:bgPr>
    </p:bg>
    <p:spTree>
      <p:nvGrpSpPr>
        <p:cNvPr id="1" name=""/>
        <p:cNvGrpSpPr/>
        <p:nvPr/>
      </p:nvGrpSpPr>
      <p:grpSpPr>
        <a:xfrm>
          <a:off x="0" y="0"/>
          <a:ext cx="0" cy="0"/>
          <a:chOff x="0" y="0"/>
          <a:chExt cx="0" cy="0"/>
        </a:xfrm>
      </p:grpSpPr>
      <p:sp>
        <p:nvSpPr>
          <p:cNvPr id="2" name="Text 0"/>
          <p:cNvSpPr/>
          <p:nvPr/>
        </p:nvSpPr>
        <p:spPr>
          <a:xfrm>
            <a:off x="411480" y="210312"/>
            <a:ext cx="3474720" cy="201168"/>
          </a:xfrm>
          <a:prstGeom prst="rect">
            <a:avLst/>
          </a:prstGeom>
          <a:noFill/>
          <a:ln/>
        </p:spPr>
        <p:txBody>
          <a:bodyPr wrap="square" lIns="0" tIns="0" rIns="0" bIns="0" rtlCol="0" anchor="ctr"/>
          <a:lstStyle/>
          <a:p>
            <a:pPr marL="0" indent="0">
              <a:buNone/>
            </a:pPr>
            <a:r>
              <a:rPr lang="en-US" sz="920" dirty="0">
                <a:solidFill>
                  <a:srgbClr val="667085"/>
                </a:solidFill>
              </a:rPr>
              <a:t>DS3 Digital Skills Portfolio</a:t>
            </a:r>
            <a:endParaRPr lang="en-US" sz="920" dirty="0"/>
          </a:p>
        </p:txBody>
      </p:sp>
      <p:sp>
        <p:nvSpPr>
          <p:cNvPr id="3" name="Shape 1"/>
          <p:cNvSpPr/>
          <p:nvPr/>
        </p:nvSpPr>
        <p:spPr>
          <a:xfrm>
            <a:off x="411480" y="530352"/>
            <a:ext cx="11384280" cy="0"/>
          </a:xfrm>
          <a:prstGeom prst="line">
            <a:avLst/>
          </a:prstGeom>
          <a:noFill/>
          <a:ln w="12700">
            <a:solidFill>
              <a:srgbClr val="D9D3C7"/>
            </a:solidFill>
            <a:prstDash val="solid"/>
          </a:ln>
        </p:spPr>
        <p:txBody>
          <a:bodyPr/>
          <a:lstStyle/>
          <a:p>
            <a:endParaRPr lang="en-GB"/>
          </a:p>
        </p:txBody>
      </p:sp>
      <p:sp>
        <p:nvSpPr>
          <p:cNvPr id="4" name="Text 2"/>
          <p:cNvSpPr/>
          <p:nvPr/>
        </p:nvSpPr>
        <p:spPr>
          <a:xfrm>
            <a:off x="594360" y="768096"/>
            <a:ext cx="5760720" cy="457200"/>
          </a:xfrm>
          <a:prstGeom prst="rect">
            <a:avLst/>
          </a:prstGeom>
          <a:noFill/>
          <a:ln/>
        </p:spPr>
        <p:txBody>
          <a:bodyPr wrap="square" lIns="0" tIns="0" rIns="0" bIns="0" rtlCol="0" anchor="ctr">
            <a:normAutofit/>
          </a:bodyPr>
          <a:lstStyle/>
          <a:p>
            <a:pPr marL="0" indent="0">
              <a:buNone/>
            </a:pPr>
            <a:r>
              <a:rPr lang="en-US" sz="2750" b="1" dirty="0">
                <a:solidFill>
                  <a:srgbClr val="073047"/>
                </a:solidFill>
                <a:latin typeface="Aptos Display" pitchFamily="34" charset="0"/>
                <a:ea typeface="Aptos Display" pitchFamily="34" charset="-122"/>
                <a:cs typeface="Aptos Display" pitchFamily="34" charset="-120"/>
              </a:rPr>
              <a:t>Changing data into a business report</a:t>
            </a:r>
            <a:endParaRPr lang="en-US" sz="2750" dirty="0"/>
          </a:p>
        </p:txBody>
      </p:sp>
      <p:sp>
        <p:nvSpPr>
          <p:cNvPr id="5" name="Text 3"/>
          <p:cNvSpPr/>
          <p:nvPr/>
        </p:nvSpPr>
        <p:spPr>
          <a:xfrm>
            <a:off x="594360" y="1289304"/>
            <a:ext cx="5669280" cy="274320"/>
          </a:xfrm>
          <a:prstGeom prst="rect">
            <a:avLst/>
          </a:prstGeom>
          <a:noFill/>
          <a:ln/>
        </p:spPr>
        <p:txBody>
          <a:bodyPr wrap="square" lIns="0" tIns="0" rIns="0" bIns="0" rtlCol="0" anchor="ctr"/>
          <a:lstStyle/>
          <a:p>
            <a:pPr marL="0" indent="0">
              <a:buNone/>
            </a:pPr>
            <a:r>
              <a:rPr lang="en-US" sz="1380" dirty="0">
                <a:solidFill>
                  <a:srgbClr val="667085"/>
                </a:solidFill>
              </a:rPr>
              <a:t>Portfolio example 5 of 5</a:t>
            </a:r>
            <a:endParaRPr lang="en-US" sz="1380" dirty="0"/>
          </a:p>
        </p:txBody>
      </p:sp>
      <p:sp>
        <p:nvSpPr>
          <p:cNvPr id="6" name="Shape 4"/>
          <p:cNvSpPr/>
          <p:nvPr/>
        </p:nvSpPr>
        <p:spPr>
          <a:xfrm>
            <a:off x="626364" y="1796796"/>
            <a:ext cx="6967728" cy="3950208"/>
          </a:xfrm>
          <a:prstGeom prst="rect">
            <a:avLst/>
          </a:prstGeom>
          <a:solidFill>
            <a:srgbClr val="FFFFFF"/>
          </a:solidFill>
          <a:ln w="9525">
            <a:solidFill>
              <a:srgbClr val="D9D3C7"/>
            </a:solidFill>
            <a:prstDash val="solid"/>
          </a:ln>
          <a:effectLst>
            <a:outerShdw blurRad="17780" dist="12700" dir="2700000" algn="bl" rotWithShape="0">
              <a:srgbClr val="000000">
                <a:alpha val="11000"/>
              </a:srgbClr>
            </a:outerShdw>
          </a:effectLst>
        </p:spPr>
        <p:txBody>
          <a:bodyPr/>
          <a:lstStyle/>
          <a:p>
            <a:endParaRPr lang="en-GB"/>
          </a:p>
        </p:txBody>
      </p:sp>
      <p:pic>
        <p:nvPicPr>
          <p:cNvPr id="7" name="Image 0" descr="/mnt/data/Weekly_Report_preview.png"/>
          <p:cNvPicPr>
            <a:picLocks noChangeAspect="1"/>
          </p:cNvPicPr>
          <p:nvPr/>
        </p:nvPicPr>
        <p:blipFill>
          <a:blip r:embed="rId5"/>
          <a:stretch>
            <a:fillRect/>
          </a:stretch>
        </p:blipFill>
        <p:spPr>
          <a:xfrm>
            <a:off x="938906" y="1828800"/>
            <a:ext cx="6342643" cy="3886200"/>
          </a:xfrm>
          <a:prstGeom prst="rect">
            <a:avLst/>
          </a:prstGeom>
        </p:spPr>
      </p:pic>
      <p:sp>
        <p:nvSpPr>
          <p:cNvPr id="8" name="Text 5"/>
          <p:cNvSpPr/>
          <p:nvPr/>
        </p:nvSpPr>
        <p:spPr>
          <a:xfrm>
            <a:off x="7845552" y="1883664"/>
            <a:ext cx="155448" cy="201168"/>
          </a:xfrm>
          <a:prstGeom prst="rect">
            <a:avLst/>
          </a:prstGeom>
          <a:noFill/>
          <a:ln/>
        </p:spPr>
        <p:txBody>
          <a:bodyPr wrap="square" lIns="0" tIns="0" rIns="0" bIns="0" rtlCol="0" anchor="ctr"/>
          <a:lstStyle/>
          <a:p>
            <a:pPr marL="0" indent="0">
              <a:buNone/>
            </a:pPr>
            <a:r>
              <a:rPr lang="en-US" sz="1520" b="1" dirty="0">
                <a:solidFill>
                  <a:srgbClr val="0F766E"/>
                </a:solidFill>
              </a:rPr>
              <a:t>•</a:t>
            </a:r>
            <a:endParaRPr lang="en-US" sz="1520" dirty="0"/>
          </a:p>
        </p:txBody>
      </p:sp>
      <p:sp>
        <p:nvSpPr>
          <p:cNvPr id="9" name="Text 6"/>
          <p:cNvSpPr/>
          <p:nvPr/>
        </p:nvSpPr>
        <p:spPr>
          <a:xfrm>
            <a:off x="8092440" y="1874520"/>
            <a:ext cx="3401568" cy="301752"/>
          </a:xfrm>
          <a:prstGeom prst="rect">
            <a:avLst/>
          </a:prstGeom>
          <a:noFill/>
          <a:ln/>
        </p:spPr>
        <p:txBody>
          <a:bodyPr wrap="square" lIns="0" tIns="0" rIns="0" bIns="0" rtlCol="0" anchor="ctr">
            <a:normAutofit/>
          </a:bodyPr>
          <a:lstStyle/>
          <a:p>
            <a:pPr marL="0" indent="0">
              <a:buNone/>
            </a:pPr>
            <a:r>
              <a:rPr lang="en-US" sz="1520" dirty="0">
                <a:solidFill>
                  <a:srgbClr val="1F2937"/>
                </a:solidFill>
              </a:rPr>
              <a:t>Created a weekly report for the Valley Coffee Co. scenario.</a:t>
            </a:r>
            <a:endParaRPr lang="en-US" sz="1520" dirty="0"/>
          </a:p>
        </p:txBody>
      </p:sp>
      <p:sp>
        <p:nvSpPr>
          <p:cNvPr id="10" name="Text 7"/>
          <p:cNvSpPr/>
          <p:nvPr/>
        </p:nvSpPr>
        <p:spPr>
          <a:xfrm>
            <a:off x="7845552" y="2340864"/>
            <a:ext cx="155448" cy="201168"/>
          </a:xfrm>
          <a:prstGeom prst="rect">
            <a:avLst/>
          </a:prstGeom>
          <a:noFill/>
          <a:ln/>
        </p:spPr>
        <p:txBody>
          <a:bodyPr wrap="square" lIns="0" tIns="0" rIns="0" bIns="0" rtlCol="0" anchor="ctr"/>
          <a:lstStyle/>
          <a:p>
            <a:pPr marL="0" indent="0">
              <a:buNone/>
            </a:pPr>
            <a:r>
              <a:rPr lang="en-US" sz="1520" b="1" dirty="0">
                <a:solidFill>
                  <a:srgbClr val="0F766E"/>
                </a:solidFill>
              </a:rPr>
              <a:t>•</a:t>
            </a:r>
            <a:endParaRPr lang="en-US" sz="1520" dirty="0"/>
          </a:p>
        </p:txBody>
      </p:sp>
      <p:sp>
        <p:nvSpPr>
          <p:cNvPr id="11" name="Text 8"/>
          <p:cNvSpPr/>
          <p:nvPr/>
        </p:nvSpPr>
        <p:spPr>
          <a:xfrm>
            <a:off x="8092440" y="2331720"/>
            <a:ext cx="3401568" cy="301752"/>
          </a:xfrm>
          <a:prstGeom prst="rect">
            <a:avLst/>
          </a:prstGeom>
          <a:noFill/>
          <a:ln/>
        </p:spPr>
        <p:txBody>
          <a:bodyPr wrap="square" lIns="0" tIns="0" rIns="0" bIns="0" rtlCol="0" anchor="ctr">
            <a:normAutofit/>
          </a:bodyPr>
          <a:lstStyle/>
          <a:p>
            <a:pPr marL="0" indent="0">
              <a:buNone/>
            </a:pPr>
            <a:r>
              <a:rPr lang="en-US" sz="1520" dirty="0">
                <a:solidFill>
                  <a:srgbClr val="1F2937"/>
                </a:solidFill>
              </a:rPr>
              <a:t>Used a chart so product performance could be compared quickly.</a:t>
            </a:r>
            <a:endParaRPr lang="en-US" sz="1520" dirty="0"/>
          </a:p>
        </p:txBody>
      </p:sp>
      <p:sp>
        <p:nvSpPr>
          <p:cNvPr id="12" name="Text 9"/>
          <p:cNvSpPr/>
          <p:nvPr/>
        </p:nvSpPr>
        <p:spPr>
          <a:xfrm>
            <a:off x="7845552" y="2798064"/>
            <a:ext cx="155448" cy="201168"/>
          </a:xfrm>
          <a:prstGeom prst="rect">
            <a:avLst/>
          </a:prstGeom>
          <a:noFill/>
          <a:ln/>
        </p:spPr>
        <p:txBody>
          <a:bodyPr wrap="square" lIns="0" tIns="0" rIns="0" bIns="0" rtlCol="0" anchor="ctr"/>
          <a:lstStyle/>
          <a:p>
            <a:pPr marL="0" indent="0">
              <a:buNone/>
            </a:pPr>
            <a:r>
              <a:rPr lang="en-US" sz="1520" b="1" dirty="0">
                <a:solidFill>
                  <a:srgbClr val="0F766E"/>
                </a:solidFill>
              </a:rPr>
              <a:t>•</a:t>
            </a:r>
            <a:endParaRPr lang="en-US" sz="1520" dirty="0"/>
          </a:p>
        </p:txBody>
      </p:sp>
      <p:sp>
        <p:nvSpPr>
          <p:cNvPr id="13" name="Text 10"/>
          <p:cNvSpPr/>
          <p:nvPr/>
        </p:nvSpPr>
        <p:spPr>
          <a:xfrm>
            <a:off x="8092440" y="2788920"/>
            <a:ext cx="3401568" cy="301752"/>
          </a:xfrm>
          <a:prstGeom prst="rect">
            <a:avLst/>
          </a:prstGeom>
          <a:noFill/>
          <a:ln/>
        </p:spPr>
        <p:txBody>
          <a:bodyPr wrap="square" lIns="0" tIns="0" rIns="0" bIns="0" rtlCol="0" anchor="ctr">
            <a:normAutofit/>
          </a:bodyPr>
          <a:lstStyle/>
          <a:p>
            <a:pPr marL="0" indent="0">
              <a:buNone/>
            </a:pPr>
            <a:r>
              <a:rPr lang="en-US" sz="1520" dirty="0">
                <a:solidFill>
                  <a:srgbClr val="1F2937"/>
                </a:solidFill>
              </a:rPr>
              <a:t>Highlighted the best and weakest selling products.</a:t>
            </a:r>
            <a:endParaRPr lang="en-US" sz="1520" dirty="0"/>
          </a:p>
        </p:txBody>
      </p:sp>
      <p:sp>
        <p:nvSpPr>
          <p:cNvPr id="14" name="Text 11"/>
          <p:cNvSpPr/>
          <p:nvPr/>
        </p:nvSpPr>
        <p:spPr>
          <a:xfrm>
            <a:off x="7845552" y="3255264"/>
            <a:ext cx="155448" cy="201168"/>
          </a:xfrm>
          <a:prstGeom prst="rect">
            <a:avLst/>
          </a:prstGeom>
          <a:noFill/>
          <a:ln/>
        </p:spPr>
        <p:txBody>
          <a:bodyPr wrap="square" lIns="0" tIns="0" rIns="0" bIns="0" rtlCol="0" anchor="ctr"/>
          <a:lstStyle/>
          <a:p>
            <a:pPr marL="0" indent="0">
              <a:buNone/>
            </a:pPr>
            <a:r>
              <a:rPr lang="en-US" sz="1520" b="1" dirty="0">
                <a:solidFill>
                  <a:srgbClr val="0F766E"/>
                </a:solidFill>
              </a:rPr>
              <a:t>•</a:t>
            </a:r>
            <a:endParaRPr lang="en-US" sz="1520" dirty="0"/>
          </a:p>
        </p:txBody>
      </p:sp>
      <p:sp>
        <p:nvSpPr>
          <p:cNvPr id="15" name="Text 12"/>
          <p:cNvSpPr/>
          <p:nvPr/>
        </p:nvSpPr>
        <p:spPr>
          <a:xfrm>
            <a:off x="8092440" y="3246120"/>
            <a:ext cx="3401568" cy="301752"/>
          </a:xfrm>
          <a:prstGeom prst="rect">
            <a:avLst/>
          </a:prstGeom>
          <a:noFill/>
          <a:ln/>
        </p:spPr>
        <p:txBody>
          <a:bodyPr wrap="square" lIns="0" tIns="0" rIns="0" bIns="0" rtlCol="0" anchor="ctr">
            <a:normAutofit/>
          </a:bodyPr>
          <a:lstStyle/>
          <a:p>
            <a:pPr marL="0" indent="0">
              <a:buNone/>
            </a:pPr>
            <a:r>
              <a:rPr lang="en-US" sz="1520" dirty="0">
                <a:solidFill>
                  <a:srgbClr val="1F2937"/>
                </a:solidFill>
              </a:rPr>
              <a:t>Improved the report with labels, colours and short findings.</a:t>
            </a:r>
            <a:endParaRPr lang="en-US" sz="1520" dirty="0"/>
          </a:p>
        </p:txBody>
      </p:sp>
      <p:sp>
        <p:nvSpPr>
          <p:cNvPr id="16" name="Text 13"/>
          <p:cNvSpPr/>
          <p:nvPr/>
        </p:nvSpPr>
        <p:spPr>
          <a:xfrm>
            <a:off x="411480" y="6510528"/>
            <a:ext cx="4114800" cy="164592"/>
          </a:xfrm>
          <a:prstGeom prst="rect">
            <a:avLst/>
          </a:prstGeom>
          <a:noFill/>
          <a:ln/>
        </p:spPr>
        <p:txBody>
          <a:bodyPr wrap="square" lIns="0" tIns="0" rIns="0" bIns="0" rtlCol="0" anchor="ctr"/>
          <a:lstStyle/>
          <a:p>
            <a:pPr marL="0" indent="0">
              <a:buNone/>
            </a:pPr>
            <a:r>
              <a:rPr lang="en-US" sz="850" dirty="0">
                <a:solidFill>
                  <a:srgbClr val="667085"/>
                </a:solidFill>
              </a:rPr>
              <a:t>Alisa-Oana Dronea | 2539439</a:t>
            </a:r>
            <a:endParaRPr lang="en-US" sz="850" dirty="0"/>
          </a:p>
        </p:txBody>
      </p:sp>
      <p:sp>
        <p:nvSpPr>
          <p:cNvPr id="17" name="Text 14"/>
          <p:cNvSpPr/>
          <p:nvPr/>
        </p:nvSpPr>
        <p:spPr>
          <a:xfrm>
            <a:off x="11594592" y="6510528"/>
            <a:ext cx="228600" cy="164592"/>
          </a:xfrm>
          <a:prstGeom prst="rect">
            <a:avLst/>
          </a:prstGeom>
          <a:noFill/>
          <a:ln/>
        </p:spPr>
        <p:txBody>
          <a:bodyPr wrap="square" lIns="0" tIns="0" rIns="0" bIns="0" rtlCol="0" anchor="ctr"/>
          <a:lstStyle/>
          <a:p>
            <a:pPr marL="0" indent="0" algn="r">
              <a:buNone/>
            </a:pPr>
            <a:r>
              <a:rPr lang="en-US" sz="850" dirty="0">
                <a:solidFill>
                  <a:srgbClr val="667085"/>
                </a:solidFill>
              </a:rPr>
              <a:t>6</a:t>
            </a:r>
            <a:endParaRPr lang="en-US" sz="850" dirty="0"/>
          </a:p>
        </p:txBody>
      </p:sp>
      <p:pic>
        <p:nvPicPr>
          <p:cNvPr id="20" name="Audio 19">
            <a:hlinkClick r:id="" action="ppaction://media"/>
            <a:extLst>
              <a:ext uri="{FF2B5EF4-FFF2-40B4-BE49-F238E27FC236}">
                <a16:creationId xmlns:a16="http://schemas.microsoft.com/office/drawing/2014/main" id="{B7142DEA-E67A-C20F-BC0B-9D9BAAB5182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7255"/>
    </mc:Choice>
    <mc:Fallback>
      <p:transition spd="slow" advTm="272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8F6EF"/>
        </a:solidFill>
        <a:effectLst/>
      </p:bgPr>
    </p:bg>
    <p:spTree>
      <p:nvGrpSpPr>
        <p:cNvPr id="1" name=""/>
        <p:cNvGrpSpPr/>
        <p:nvPr/>
      </p:nvGrpSpPr>
      <p:grpSpPr>
        <a:xfrm>
          <a:off x="0" y="0"/>
          <a:ext cx="0" cy="0"/>
          <a:chOff x="0" y="0"/>
          <a:chExt cx="0" cy="0"/>
        </a:xfrm>
      </p:grpSpPr>
      <p:sp>
        <p:nvSpPr>
          <p:cNvPr id="2" name="Text 0"/>
          <p:cNvSpPr/>
          <p:nvPr/>
        </p:nvSpPr>
        <p:spPr>
          <a:xfrm>
            <a:off x="411480" y="210312"/>
            <a:ext cx="3474720" cy="201168"/>
          </a:xfrm>
          <a:prstGeom prst="rect">
            <a:avLst/>
          </a:prstGeom>
          <a:noFill/>
          <a:ln/>
        </p:spPr>
        <p:txBody>
          <a:bodyPr wrap="square" lIns="0" tIns="0" rIns="0" bIns="0" rtlCol="0" anchor="ctr"/>
          <a:lstStyle/>
          <a:p>
            <a:pPr marL="0" indent="0">
              <a:buNone/>
            </a:pPr>
            <a:r>
              <a:rPr lang="en-US" sz="920" dirty="0">
                <a:solidFill>
                  <a:srgbClr val="667085"/>
                </a:solidFill>
              </a:rPr>
              <a:t>DS3 Digital Skills Portfolio</a:t>
            </a:r>
            <a:endParaRPr lang="en-US" sz="920" dirty="0"/>
          </a:p>
        </p:txBody>
      </p:sp>
      <p:sp>
        <p:nvSpPr>
          <p:cNvPr id="3" name="Shape 1"/>
          <p:cNvSpPr/>
          <p:nvPr/>
        </p:nvSpPr>
        <p:spPr>
          <a:xfrm>
            <a:off x="411480" y="530352"/>
            <a:ext cx="11384280" cy="0"/>
          </a:xfrm>
          <a:prstGeom prst="line">
            <a:avLst/>
          </a:prstGeom>
          <a:noFill/>
          <a:ln w="12700">
            <a:solidFill>
              <a:srgbClr val="D9D3C7"/>
            </a:solidFill>
            <a:prstDash val="solid"/>
          </a:ln>
        </p:spPr>
        <p:txBody>
          <a:bodyPr/>
          <a:lstStyle/>
          <a:p>
            <a:endParaRPr lang="en-GB"/>
          </a:p>
        </p:txBody>
      </p:sp>
      <p:sp>
        <p:nvSpPr>
          <p:cNvPr id="4" name="Text 2"/>
          <p:cNvSpPr/>
          <p:nvPr/>
        </p:nvSpPr>
        <p:spPr>
          <a:xfrm>
            <a:off x="594360" y="768096"/>
            <a:ext cx="5760720" cy="457200"/>
          </a:xfrm>
          <a:prstGeom prst="rect">
            <a:avLst/>
          </a:prstGeom>
          <a:noFill/>
          <a:ln/>
        </p:spPr>
        <p:txBody>
          <a:bodyPr wrap="square" lIns="0" tIns="0" rIns="0" bIns="0" rtlCol="0" anchor="ctr">
            <a:normAutofit/>
          </a:bodyPr>
          <a:lstStyle/>
          <a:p>
            <a:pPr marL="0" indent="0">
              <a:buNone/>
            </a:pPr>
            <a:r>
              <a:rPr lang="en-US" sz="2750" b="1" dirty="0">
                <a:solidFill>
                  <a:srgbClr val="073047"/>
                </a:solidFill>
                <a:latin typeface="Aptos Display" pitchFamily="34" charset="0"/>
                <a:ea typeface="Aptos Display" pitchFamily="34" charset="-122"/>
                <a:cs typeface="Aptos Display" pitchFamily="34" charset="-120"/>
              </a:rPr>
              <a:t>My digital development</a:t>
            </a:r>
            <a:endParaRPr lang="en-US" sz="2750" dirty="0"/>
          </a:p>
        </p:txBody>
      </p:sp>
      <p:sp>
        <p:nvSpPr>
          <p:cNvPr id="5" name="Text 3"/>
          <p:cNvSpPr/>
          <p:nvPr/>
        </p:nvSpPr>
        <p:spPr>
          <a:xfrm>
            <a:off x="594360" y="1289304"/>
            <a:ext cx="5669280" cy="274320"/>
          </a:xfrm>
          <a:prstGeom prst="rect">
            <a:avLst/>
          </a:prstGeom>
          <a:noFill/>
          <a:ln/>
        </p:spPr>
        <p:txBody>
          <a:bodyPr wrap="square" lIns="0" tIns="0" rIns="0" bIns="0" rtlCol="0" anchor="ctr"/>
          <a:lstStyle/>
          <a:p>
            <a:pPr marL="0" indent="0">
              <a:buNone/>
            </a:pPr>
            <a:r>
              <a:rPr lang="en-US" sz="1380" dirty="0">
                <a:solidFill>
                  <a:srgbClr val="667085"/>
                </a:solidFill>
              </a:rPr>
              <a:t>What changed during the module</a:t>
            </a:r>
            <a:endParaRPr lang="en-US" sz="1380" dirty="0"/>
          </a:p>
        </p:txBody>
      </p:sp>
      <p:sp>
        <p:nvSpPr>
          <p:cNvPr id="6" name="Text 4"/>
          <p:cNvSpPr/>
          <p:nvPr/>
        </p:nvSpPr>
        <p:spPr>
          <a:xfrm>
            <a:off x="777240" y="1828800"/>
            <a:ext cx="2286000" cy="292608"/>
          </a:xfrm>
          <a:prstGeom prst="rect">
            <a:avLst/>
          </a:prstGeom>
          <a:noFill/>
          <a:ln/>
        </p:spPr>
        <p:txBody>
          <a:bodyPr wrap="square" lIns="0" tIns="0" rIns="0" bIns="0" rtlCol="0" anchor="ctr"/>
          <a:lstStyle/>
          <a:p>
            <a:pPr marL="0" indent="0">
              <a:buNone/>
            </a:pPr>
            <a:r>
              <a:rPr lang="en-US" sz="1900" b="1" dirty="0">
                <a:solidFill>
                  <a:srgbClr val="073047"/>
                </a:solidFill>
              </a:rPr>
              <a:t>At the beginning</a:t>
            </a:r>
            <a:endParaRPr lang="en-US" sz="1900" dirty="0"/>
          </a:p>
        </p:txBody>
      </p:sp>
      <p:sp>
        <p:nvSpPr>
          <p:cNvPr id="7" name="Text 5"/>
          <p:cNvSpPr/>
          <p:nvPr/>
        </p:nvSpPr>
        <p:spPr>
          <a:xfrm>
            <a:off x="822960" y="2404872"/>
            <a:ext cx="155448" cy="201168"/>
          </a:xfrm>
          <a:prstGeom prst="rect">
            <a:avLst/>
          </a:prstGeom>
          <a:noFill/>
          <a:ln/>
        </p:spPr>
        <p:txBody>
          <a:bodyPr wrap="square" lIns="0" tIns="0" rIns="0" bIns="0" rtlCol="0" anchor="ctr"/>
          <a:lstStyle/>
          <a:p>
            <a:pPr marL="0" indent="0">
              <a:buNone/>
            </a:pPr>
            <a:r>
              <a:rPr lang="en-US" sz="1580" b="1" dirty="0">
                <a:solidFill>
                  <a:srgbClr val="0F766E"/>
                </a:solidFill>
              </a:rPr>
              <a:t>•</a:t>
            </a:r>
            <a:endParaRPr lang="en-US" sz="1580" dirty="0"/>
          </a:p>
        </p:txBody>
      </p:sp>
      <p:sp>
        <p:nvSpPr>
          <p:cNvPr id="8" name="Text 6"/>
          <p:cNvSpPr/>
          <p:nvPr/>
        </p:nvSpPr>
        <p:spPr>
          <a:xfrm>
            <a:off x="1069848" y="2395728"/>
            <a:ext cx="4297680" cy="301752"/>
          </a:xfrm>
          <a:prstGeom prst="rect">
            <a:avLst/>
          </a:prstGeom>
          <a:noFill/>
          <a:ln/>
        </p:spPr>
        <p:txBody>
          <a:bodyPr wrap="square" lIns="0" tIns="0" rIns="0" bIns="0" rtlCol="0" anchor="ctr">
            <a:normAutofit/>
          </a:bodyPr>
          <a:lstStyle/>
          <a:p>
            <a:pPr marL="0" indent="0">
              <a:buNone/>
            </a:pPr>
            <a:r>
              <a:rPr lang="en-US" sz="1580" dirty="0">
                <a:solidFill>
                  <a:srgbClr val="1F2937"/>
                </a:solidFill>
              </a:rPr>
              <a:t>I was unsure with Excel formulas.</a:t>
            </a:r>
            <a:endParaRPr lang="en-US" sz="1580" dirty="0"/>
          </a:p>
        </p:txBody>
      </p:sp>
      <p:sp>
        <p:nvSpPr>
          <p:cNvPr id="9" name="Text 7"/>
          <p:cNvSpPr/>
          <p:nvPr/>
        </p:nvSpPr>
        <p:spPr>
          <a:xfrm>
            <a:off x="822960" y="2898648"/>
            <a:ext cx="155448" cy="201168"/>
          </a:xfrm>
          <a:prstGeom prst="rect">
            <a:avLst/>
          </a:prstGeom>
          <a:noFill/>
          <a:ln/>
        </p:spPr>
        <p:txBody>
          <a:bodyPr wrap="square" lIns="0" tIns="0" rIns="0" bIns="0" rtlCol="0" anchor="ctr"/>
          <a:lstStyle/>
          <a:p>
            <a:pPr marL="0" indent="0">
              <a:buNone/>
            </a:pPr>
            <a:r>
              <a:rPr lang="en-US" sz="1580" b="1" dirty="0">
                <a:solidFill>
                  <a:srgbClr val="0F766E"/>
                </a:solidFill>
              </a:rPr>
              <a:t>•</a:t>
            </a:r>
            <a:endParaRPr lang="en-US" sz="1580" dirty="0"/>
          </a:p>
        </p:txBody>
      </p:sp>
      <p:sp>
        <p:nvSpPr>
          <p:cNvPr id="10" name="Text 8"/>
          <p:cNvSpPr/>
          <p:nvPr/>
        </p:nvSpPr>
        <p:spPr>
          <a:xfrm>
            <a:off x="1069848" y="2889504"/>
            <a:ext cx="4297680" cy="301752"/>
          </a:xfrm>
          <a:prstGeom prst="rect">
            <a:avLst/>
          </a:prstGeom>
          <a:noFill/>
          <a:ln/>
        </p:spPr>
        <p:txBody>
          <a:bodyPr wrap="square" lIns="0" tIns="0" rIns="0" bIns="0" rtlCol="0" anchor="ctr">
            <a:normAutofit/>
          </a:bodyPr>
          <a:lstStyle/>
          <a:p>
            <a:pPr marL="0" indent="0">
              <a:buNone/>
            </a:pPr>
            <a:r>
              <a:rPr lang="en-US" sz="1580" dirty="0">
                <a:solidFill>
                  <a:srgbClr val="1F2937"/>
                </a:solidFill>
              </a:rPr>
              <a:t>My files were not always organised clearly.</a:t>
            </a:r>
            <a:endParaRPr lang="en-US" sz="1580" dirty="0"/>
          </a:p>
        </p:txBody>
      </p:sp>
      <p:sp>
        <p:nvSpPr>
          <p:cNvPr id="11" name="Text 9"/>
          <p:cNvSpPr/>
          <p:nvPr/>
        </p:nvSpPr>
        <p:spPr>
          <a:xfrm>
            <a:off x="822960" y="3392424"/>
            <a:ext cx="155448" cy="201168"/>
          </a:xfrm>
          <a:prstGeom prst="rect">
            <a:avLst/>
          </a:prstGeom>
          <a:noFill/>
          <a:ln/>
        </p:spPr>
        <p:txBody>
          <a:bodyPr wrap="square" lIns="0" tIns="0" rIns="0" bIns="0" rtlCol="0" anchor="ctr"/>
          <a:lstStyle/>
          <a:p>
            <a:pPr marL="0" indent="0">
              <a:buNone/>
            </a:pPr>
            <a:r>
              <a:rPr lang="en-US" sz="1580" b="1" dirty="0">
                <a:solidFill>
                  <a:srgbClr val="0F766E"/>
                </a:solidFill>
              </a:rPr>
              <a:t>•</a:t>
            </a:r>
            <a:endParaRPr lang="en-US" sz="1580" dirty="0"/>
          </a:p>
        </p:txBody>
      </p:sp>
      <p:sp>
        <p:nvSpPr>
          <p:cNvPr id="12" name="Text 10"/>
          <p:cNvSpPr/>
          <p:nvPr/>
        </p:nvSpPr>
        <p:spPr>
          <a:xfrm>
            <a:off x="1069848" y="3383280"/>
            <a:ext cx="4297680" cy="301752"/>
          </a:xfrm>
          <a:prstGeom prst="rect">
            <a:avLst/>
          </a:prstGeom>
          <a:noFill/>
          <a:ln/>
        </p:spPr>
        <p:txBody>
          <a:bodyPr wrap="square" lIns="0" tIns="0" rIns="0" bIns="0" rtlCol="0" anchor="ctr">
            <a:normAutofit/>
          </a:bodyPr>
          <a:lstStyle/>
          <a:p>
            <a:pPr marL="0" indent="0">
              <a:buNone/>
            </a:pPr>
            <a:r>
              <a:rPr lang="en-US" sz="1580" dirty="0">
                <a:solidFill>
                  <a:srgbClr val="1F2937"/>
                </a:solidFill>
              </a:rPr>
              <a:t>I was less confident choosing the right tool.</a:t>
            </a:r>
            <a:endParaRPr lang="en-US" sz="1580" dirty="0"/>
          </a:p>
        </p:txBody>
      </p:sp>
      <p:sp>
        <p:nvSpPr>
          <p:cNvPr id="13" name="Text 11"/>
          <p:cNvSpPr/>
          <p:nvPr/>
        </p:nvSpPr>
        <p:spPr>
          <a:xfrm>
            <a:off x="6547104" y="1828800"/>
            <a:ext cx="1097280" cy="292608"/>
          </a:xfrm>
          <a:prstGeom prst="rect">
            <a:avLst/>
          </a:prstGeom>
          <a:noFill/>
          <a:ln/>
        </p:spPr>
        <p:txBody>
          <a:bodyPr wrap="square" lIns="0" tIns="0" rIns="0" bIns="0" rtlCol="0" anchor="ctr"/>
          <a:lstStyle/>
          <a:p>
            <a:pPr marL="0" indent="0">
              <a:buNone/>
            </a:pPr>
            <a:r>
              <a:rPr lang="en-US" sz="1900" b="1" dirty="0">
                <a:solidFill>
                  <a:srgbClr val="0F766E"/>
                </a:solidFill>
              </a:rPr>
              <a:t>Now</a:t>
            </a:r>
            <a:endParaRPr lang="en-US" sz="1900" dirty="0"/>
          </a:p>
        </p:txBody>
      </p:sp>
      <p:sp>
        <p:nvSpPr>
          <p:cNvPr id="14" name="Text 12"/>
          <p:cNvSpPr/>
          <p:nvPr/>
        </p:nvSpPr>
        <p:spPr>
          <a:xfrm>
            <a:off x="6601968" y="2404872"/>
            <a:ext cx="155448" cy="201168"/>
          </a:xfrm>
          <a:prstGeom prst="rect">
            <a:avLst/>
          </a:prstGeom>
          <a:noFill/>
          <a:ln/>
        </p:spPr>
        <p:txBody>
          <a:bodyPr wrap="square" lIns="0" tIns="0" rIns="0" bIns="0" rtlCol="0" anchor="ctr"/>
          <a:lstStyle/>
          <a:p>
            <a:pPr marL="0" indent="0">
              <a:buNone/>
            </a:pPr>
            <a:r>
              <a:rPr lang="en-US" sz="1580" b="1" dirty="0">
                <a:solidFill>
                  <a:srgbClr val="0F766E"/>
                </a:solidFill>
              </a:rPr>
              <a:t>•</a:t>
            </a:r>
            <a:endParaRPr lang="en-US" sz="1580" dirty="0"/>
          </a:p>
        </p:txBody>
      </p:sp>
      <p:sp>
        <p:nvSpPr>
          <p:cNvPr id="15" name="Text 13"/>
          <p:cNvSpPr/>
          <p:nvPr/>
        </p:nvSpPr>
        <p:spPr>
          <a:xfrm>
            <a:off x="6848856" y="2395728"/>
            <a:ext cx="4434840" cy="301752"/>
          </a:xfrm>
          <a:prstGeom prst="rect">
            <a:avLst/>
          </a:prstGeom>
          <a:noFill/>
          <a:ln/>
        </p:spPr>
        <p:txBody>
          <a:bodyPr wrap="square" lIns="0" tIns="0" rIns="0" bIns="0" rtlCol="0" anchor="ctr">
            <a:normAutofit/>
          </a:bodyPr>
          <a:lstStyle/>
          <a:p>
            <a:pPr marL="0" indent="0">
              <a:buNone/>
            </a:pPr>
            <a:r>
              <a:rPr lang="en-US" sz="1580" dirty="0">
                <a:solidFill>
                  <a:srgbClr val="1F2937"/>
                </a:solidFill>
              </a:rPr>
              <a:t>I can organise folders and save work more carefully.</a:t>
            </a:r>
            <a:endParaRPr lang="en-US" sz="1580" dirty="0"/>
          </a:p>
        </p:txBody>
      </p:sp>
      <p:sp>
        <p:nvSpPr>
          <p:cNvPr id="16" name="Text 14"/>
          <p:cNvSpPr/>
          <p:nvPr/>
        </p:nvSpPr>
        <p:spPr>
          <a:xfrm>
            <a:off x="6601968" y="2898648"/>
            <a:ext cx="155448" cy="201168"/>
          </a:xfrm>
          <a:prstGeom prst="rect">
            <a:avLst/>
          </a:prstGeom>
          <a:noFill/>
          <a:ln/>
        </p:spPr>
        <p:txBody>
          <a:bodyPr wrap="square" lIns="0" tIns="0" rIns="0" bIns="0" rtlCol="0" anchor="ctr"/>
          <a:lstStyle/>
          <a:p>
            <a:pPr marL="0" indent="0">
              <a:buNone/>
            </a:pPr>
            <a:r>
              <a:rPr lang="en-US" sz="1580" b="1" dirty="0">
                <a:solidFill>
                  <a:srgbClr val="0F766E"/>
                </a:solidFill>
              </a:rPr>
              <a:t>•</a:t>
            </a:r>
            <a:endParaRPr lang="en-US" sz="1580" dirty="0"/>
          </a:p>
        </p:txBody>
      </p:sp>
      <p:sp>
        <p:nvSpPr>
          <p:cNvPr id="17" name="Text 15"/>
          <p:cNvSpPr/>
          <p:nvPr/>
        </p:nvSpPr>
        <p:spPr>
          <a:xfrm>
            <a:off x="6848856" y="2889504"/>
            <a:ext cx="4434840" cy="301752"/>
          </a:xfrm>
          <a:prstGeom prst="rect">
            <a:avLst/>
          </a:prstGeom>
          <a:noFill/>
          <a:ln/>
        </p:spPr>
        <p:txBody>
          <a:bodyPr wrap="square" lIns="0" tIns="0" rIns="0" bIns="0" rtlCol="0" anchor="ctr">
            <a:normAutofit/>
          </a:bodyPr>
          <a:lstStyle/>
          <a:p>
            <a:pPr marL="0" indent="0">
              <a:buNone/>
            </a:pPr>
            <a:r>
              <a:rPr lang="en-US" sz="1580" dirty="0">
                <a:solidFill>
                  <a:srgbClr val="1F2937"/>
                </a:solidFill>
              </a:rPr>
              <a:t>I can build a simple Excel table and chart.</a:t>
            </a:r>
            <a:endParaRPr lang="en-US" sz="1580" dirty="0"/>
          </a:p>
        </p:txBody>
      </p:sp>
      <p:sp>
        <p:nvSpPr>
          <p:cNvPr id="18" name="Text 16"/>
          <p:cNvSpPr/>
          <p:nvPr/>
        </p:nvSpPr>
        <p:spPr>
          <a:xfrm>
            <a:off x="6601968" y="3392424"/>
            <a:ext cx="155448" cy="201168"/>
          </a:xfrm>
          <a:prstGeom prst="rect">
            <a:avLst/>
          </a:prstGeom>
          <a:noFill/>
          <a:ln/>
        </p:spPr>
        <p:txBody>
          <a:bodyPr wrap="square" lIns="0" tIns="0" rIns="0" bIns="0" rtlCol="0" anchor="ctr"/>
          <a:lstStyle/>
          <a:p>
            <a:pPr marL="0" indent="0">
              <a:buNone/>
            </a:pPr>
            <a:r>
              <a:rPr lang="en-US" sz="1580" b="1" dirty="0">
                <a:solidFill>
                  <a:srgbClr val="0F766E"/>
                </a:solidFill>
              </a:rPr>
              <a:t>•</a:t>
            </a:r>
            <a:endParaRPr lang="en-US" sz="1580" dirty="0"/>
          </a:p>
        </p:txBody>
      </p:sp>
      <p:sp>
        <p:nvSpPr>
          <p:cNvPr id="19" name="Text 17"/>
          <p:cNvSpPr/>
          <p:nvPr/>
        </p:nvSpPr>
        <p:spPr>
          <a:xfrm>
            <a:off x="6848856" y="3383280"/>
            <a:ext cx="4434840" cy="301752"/>
          </a:xfrm>
          <a:prstGeom prst="rect">
            <a:avLst/>
          </a:prstGeom>
          <a:noFill/>
          <a:ln/>
        </p:spPr>
        <p:txBody>
          <a:bodyPr wrap="square" lIns="0" tIns="0" rIns="0" bIns="0" rtlCol="0" anchor="ctr">
            <a:normAutofit/>
          </a:bodyPr>
          <a:lstStyle/>
          <a:p>
            <a:pPr marL="0" indent="0">
              <a:buNone/>
            </a:pPr>
            <a:r>
              <a:rPr lang="en-US" sz="1580" dirty="0">
                <a:solidFill>
                  <a:srgbClr val="1F2937"/>
                </a:solidFill>
              </a:rPr>
              <a:t>I can use Word and Outlook Calendar more independently.</a:t>
            </a:r>
            <a:endParaRPr lang="en-US" sz="1580" dirty="0"/>
          </a:p>
        </p:txBody>
      </p:sp>
      <p:sp>
        <p:nvSpPr>
          <p:cNvPr id="20" name="Shape 18"/>
          <p:cNvSpPr/>
          <p:nvPr/>
        </p:nvSpPr>
        <p:spPr>
          <a:xfrm>
            <a:off x="5897880" y="1691640"/>
            <a:ext cx="0" cy="3383280"/>
          </a:xfrm>
          <a:prstGeom prst="line">
            <a:avLst/>
          </a:prstGeom>
          <a:noFill/>
          <a:ln w="17780">
            <a:solidFill>
              <a:srgbClr val="D9D3C7"/>
            </a:solidFill>
            <a:prstDash val="solid"/>
          </a:ln>
        </p:spPr>
        <p:txBody>
          <a:bodyPr/>
          <a:lstStyle/>
          <a:p>
            <a:endParaRPr lang="en-GB"/>
          </a:p>
        </p:txBody>
      </p:sp>
      <p:sp>
        <p:nvSpPr>
          <p:cNvPr id="21" name="Shape 19"/>
          <p:cNvSpPr/>
          <p:nvPr/>
        </p:nvSpPr>
        <p:spPr>
          <a:xfrm>
            <a:off x="1965960" y="5321808"/>
            <a:ext cx="8229600" cy="658368"/>
          </a:xfrm>
          <a:prstGeom prst="roundRect">
            <a:avLst>
              <a:gd name="adj" fmla="val 11111"/>
            </a:avLst>
          </a:prstGeom>
          <a:solidFill>
            <a:srgbClr val="FFFFFF"/>
          </a:solidFill>
          <a:ln w="9525">
            <a:solidFill>
              <a:srgbClr val="D9D3C7"/>
            </a:solidFill>
            <a:prstDash val="solid"/>
          </a:ln>
        </p:spPr>
        <p:txBody>
          <a:bodyPr/>
          <a:lstStyle/>
          <a:p>
            <a:endParaRPr lang="en-GB"/>
          </a:p>
        </p:txBody>
      </p:sp>
      <p:sp>
        <p:nvSpPr>
          <p:cNvPr id="22" name="Text 20"/>
          <p:cNvSpPr/>
          <p:nvPr/>
        </p:nvSpPr>
        <p:spPr>
          <a:xfrm>
            <a:off x="2240280" y="5522976"/>
            <a:ext cx="7680960" cy="219456"/>
          </a:xfrm>
          <a:prstGeom prst="rect">
            <a:avLst/>
          </a:prstGeom>
          <a:noFill/>
          <a:ln/>
        </p:spPr>
        <p:txBody>
          <a:bodyPr wrap="square" lIns="0" tIns="0" rIns="0" bIns="0" rtlCol="0" anchor="ctr"/>
          <a:lstStyle/>
          <a:p>
            <a:pPr marL="0" indent="0" algn="ctr">
              <a:buNone/>
            </a:pPr>
            <a:r>
              <a:rPr lang="en-US" sz="1420" b="1" dirty="0">
                <a:solidFill>
                  <a:srgbClr val="073047"/>
                </a:solidFill>
              </a:rPr>
              <a:t>The biggest improvement for me is that I can complete small digital tasks with less support than before.</a:t>
            </a:r>
            <a:endParaRPr lang="en-US" sz="1420" dirty="0"/>
          </a:p>
        </p:txBody>
      </p:sp>
      <p:sp>
        <p:nvSpPr>
          <p:cNvPr id="23" name="Text 21"/>
          <p:cNvSpPr/>
          <p:nvPr/>
        </p:nvSpPr>
        <p:spPr>
          <a:xfrm>
            <a:off x="411480" y="6510528"/>
            <a:ext cx="4114800" cy="164592"/>
          </a:xfrm>
          <a:prstGeom prst="rect">
            <a:avLst/>
          </a:prstGeom>
          <a:noFill/>
          <a:ln/>
        </p:spPr>
        <p:txBody>
          <a:bodyPr wrap="square" lIns="0" tIns="0" rIns="0" bIns="0" rtlCol="0" anchor="ctr"/>
          <a:lstStyle/>
          <a:p>
            <a:pPr marL="0" indent="0">
              <a:buNone/>
            </a:pPr>
            <a:r>
              <a:rPr lang="en-US" sz="850" dirty="0">
                <a:solidFill>
                  <a:srgbClr val="667085"/>
                </a:solidFill>
              </a:rPr>
              <a:t>Alisa-Oana Dronea | 2539439</a:t>
            </a:r>
            <a:endParaRPr lang="en-US" sz="850" dirty="0"/>
          </a:p>
        </p:txBody>
      </p:sp>
      <p:sp>
        <p:nvSpPr>
          <p:cNvPr id="24" name="Text 22"/>
          <p:cNvSpPr/>
          <p:nvPr/>
        </p:nvSpPr>
        <p:spPr>
          <a:xfrm>
            <a:off x="11594592" y="6510528"/>
            <a:ext cx="228600" cy="164592"/>
          </a:xfrm>
          <a:prstGeom prst="rect">
            <a:avLst/>
          </a:prstGeom>
          <a:noFill/>
          <a:ln/>
        </p:spPr>
        <p:txBody>
          <a:bodyPr wrap="square" lIns="0" tIns="0" rIns="0" bIns="0" rtlCol="0" anchor="ctr"/>
          <a:lstStyle/>
          <a:p>
            <a:pPr marL="0" indent="0" algn="r">
              <a:buNone/>
            </a:pPr>
            <a:r>
              <a:rPr lang="en-US" sz="850" dirty="0">
                <a:solidFill>
                  <a:srgbClr val="667085"/>
                </a:solidFill>
              </a:rPr>
              <a:t>7</a:t>
            </a:r>
            <a:endParaRPr lang="en-US" sz="850" dirty="0"/>
          </a:p>
        </p:txBody>
      </p:sp>
      <p:pic>
        <p:nvPicPr>
          <p:cNvPr id="27" name="Audio 26">
            <a:hlinkClick r:id="" action="ppaction://media"/>
            <a:extLst>
              <a:ext uri="{FF2B5EF4-FFF2-40B4-BE49-F238E27FC236}">
                <a16:creationId xmlns:a16="http://schemas.microsoft.com/office/drawing/2014/main" id="{13520B35-FE8B-5E12-4D7B-5D058BC0CE4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9083"/>
    </mc:Choice>
    <mc:Fallback>
      <p:transition spd="slow" advTm="290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8F6EF"/>
        </a:solidFill>
        <a:effectLst/>
      </p:bgPr>
    </p:bg>
    <p:spTree>
      <p:nvGrpSpPr>
        <p:cNvPr id="1" name=""/>
        <p:cNvGrpSpPr/>
        <p:nvPr/>
      </p:nvGrpSpPr>
      <p:grpSpPr>
        <a:xfrm>
          <a:off x="0" y="0"/>
          <a:ext cx="0" cy="0"/>
          <a:chOff x="0" y="0"/>
          <a:chExt cx="0" cy="0"/>
        </a:xfrm>
      </p:grpSpPr>
      <p:sp>
        <p:nvSpPr>
          <p:cNvPr id="2" name="Text 0"/>
          <p:cNvSpPr/>
          <p:nvPr/>
        </p:nvSpPr>
        <p:spPr>
          <a:xfrm>
            <a:off x="411480" y="210312"/>
            <a:ext cx="3474720" cy="201168"/>
          </a:xfrm>
          <a:prstGeom prst="rect">
            <a:avLst/>
          </a:prstGeom>
          <a:noFill/>
          <a:ln/>
        </p:spPr>
        <p:txBody>
          <a:bodyPr wrap="square" lIns="0" tIns="0" rIns="0" bIns="0" rtlCol="0" anchor="ctr"/>
          <a:lstStyle/>
          <a:p>
            <a:pPr marL="0" indent="0">
              <a:buNone/>
            </a:pPr>
            <a:r>
              <a:rPr lang="en-US" sz="920" dirty="0">
                <a:solidFill>
                  <a:srgbClr val="667085"/>
                </a:solidFill>
              </a:rPr>
              <a:t>DS3 Digital Skills Portfolio</a:t>
            </a:r>
            <a:endParaRPr lang="en-US" sz="920" dirty="0"/>
          </a:p>
        </p:txBody>
      </p:sp>
      <p:sp>
        <p:nvSpPr>
          <p:cNvPr id="3" name="Shape 1"/>
          <p:cNvSpPr/>
          <p:nvPr/>
        </p:nvSpPr>
        <p:spPr>
          <a:xfrm>
            <a:off x="411480" y="530352"/>
            <a:ext cx="11384280" cy="0"/>
          </a:xfrm>
          <a:prstGeom prst="line">
            <a:avLst/>
          </a:prstGeom>
          <a:noFill/>
          <a:ln w="12700">
            <a:solidFill>
              <a:srgbClr val="D9D3C7"/>
            </a:solidFill>
            <a:prstDash val="solid"/>
          </a:ln>
        </p:spPr>
        <p:txBody>
          <a:bodyPr/>
          <a:lstStyle/>
          <a:p>
            <a:endParaRPr lang="en-GB"/>
          </a:p>
        </p:txBody>
      </p:sp>
      <p:sp>
        <p:nvSpPr>
          <p:cNvPr id="4" name="Text 2"/>
          <p:cNvSpPr/>
          <p:nvPr/>
        </p:nvSpPr>
        <p:spPr>
          <a:xfrm>
            <a:off x="594360" y="768096"/>
            <a:ext cx="5760720" cy="457200"/>
          </a:xfrm>
          <a:prstGeom prst="rect">
            <a:avLst/>
          </a:prstGeom>
          <a:noFill/>
          <a:ln/>
        </p:spPr>
        <p:txBody>
          <a:bodyPr wrap="square" lIns="0" tIns="0" rIns="0" bIns="0" rtlCol="0" anchor="ctr">
            <a:normAutofit/>
          </a:bodyPr>
          <a:lstStyle/>
          <a:p>
            <a:pPr marL="0" indent="0">
              <a:buNone/>
            </a:pPr>
            <a:r>
              <a:rPr lang="en-US" sz="2750" b="1" dirty="0">
                <a:solidFill>
                  <a:srgbClr val="073047"/>
                </a:solidFill>
                <a:latin typeface="Aptos Display" pitchFamily="34" charset="0"/>
                <a:ea typeface="Aptos Display" pitchFamily="34" charset="-122"/>
                <a:cs typeface="Aptos Display" pitchFamily="34" charset="-120"/>
              </a:rPr>
              <a:t>How these skills help me</a:t>
            </a:r>
            <a:endParaRPr lang="en-US" sz="2750" dirty="0"/>
          </a:p>
        </p:txBody>
      </p:sp>
      <p:sp>
        <p:nvSpPr>
          <p:cNvPr id="5" name="Text 3"/>
          <p:cNvSpPr/>
          <p:nvPr/>
        </p:nvSpPr>
        <p:spPr>
          <a:xfrm>
            <a:off x="594360" y="1289304"/>
            <a:ext cx="5669280" cy="274320"/>
          </a:xfrm>
          <a:prstGeom prst="rect">
            <a:avLst/>
          </a:prstGeom>
          <a:noFill/>
          <a:ln/>
        </p:spPr>
        <p:txBody>
          <a:bodyPr wrap="square" lIns="0" tIns="0" rIns="0" bIns="0" rtlCol="0" anchor="ctr"/>
          <a:lstStyle/>
          <a:p>
            <a:pPr marL="0" indent="0">
              <a:buNone/>
            </a:pPr>
            <a:r>
              <a:rPr lang="en-US" sz="1380" dirty="0">
                <a:solidFill>
                  <a:srgbClr val="667085"/>
                </a:solidFill>
              </a:rPr>
              <a:t>Study, work and daily life</a:t>
            </a:r>
            <a:endParaRPr lang="en-US" sz="1380" dirty="0"/>
          </a:p>
        </p:txBody>
      </p:sp>
      <p:sp>
        <p:nvSpPr>
          <p:cNvPr id="6" name="Text 4"/>
          <p:cNvSpPr/>
          <p:nvPr/>
        </p:nvSpPr>
        <p:spPr>
          <a:xfrm>
            <a:off x="749808" y="1847088"/>
            <a:ext cx="1828800" cy="292608"/>
          </a:xfrm>
          <a:prstGeom prst="rect">
            <a:avLst/>
          </a:prstGeom>
          <a:noFill/>
          <a:ln/>
        </p:spPr>
        <p:txBody>
          <a:bodyPr wrap="square" lIns="0" tIns="0" rIns="0" bIns="0" rtlCol="0" anchor="ctr"/>
          <a:lstStyle/>
          <a:p>
            <a:pPr marL="0" indent="0">
              <a:buNone/>
            </a:pPr>
            <a:r>
              <a:rPr lang="en-US" sz="2000" b="1" dirty="0">
                <a:solidFill>
                  <a:srgbClr val="073047"/>
                </a:solidFill>
              </a:rPr>
              <a:t>Study</a:t>
            </a:r>
            <a:endParaRPr lang="en-US" sz="2000" dirty="0"/>
          </a:p>
        </p:txBody>
      </p:sp>
      <p:sp>
        <p:nvSpPr>
          <p:cNvPr id="7" name="Text 5"/>
          <p:cNvSpPr/>
          <p:nvPr/>
        </p:nvSpPr>
        <p:spPr>
          <a:xfrm>
            <a:off x="822960" y="2432304"/>
            <a:ext cx="155448" cy="201168"/>
          </a:xfrm>
          <a:prstGeom prst="rect">
            <a:avLst/>
          </a:prstGeom>
          <a:noFill/>
          <a:ln/>
        </p:spPr>
        <p:txBody>
          <a:bodyPr wrap="square" lIns="0" tIns="0" rIns="0" bIns="0" rtlCol="0" anchor="ctr"/>
          <a:lstStyle/>
          <a:p>
            <a:pPr marL="0" indent="0">
              <a:buNone/>
            </a:pPr>
            <a:r>
              <a:rPr lang="en-US" sz="1550" b="1" dirty="0">
                <a:solidFill>
                  <a:srgbClr val="0F766E"/>
                </a:solidFill>
              </a:rPr>
              <a:t>•</a:t>
            </a:r>
            <a:endParaRPr lang="en-US" sz="1550" dirty="0"/>
          </a:p>
        </p:txBody>
      </p:sp>
      <p:sp>
        <p:nvSpPr>
          <p:cNvPr id="8" name="Text 6"/>
          <p:cNvSpPr/>
          <p:nvPr/>
        </p:nvSpPr>
        <p:spPr>
          <a:xfrm>
            <a:off x="1069848" y="2423160"/>
            <a:ext cx="2606040" cy="301752"/>
          </a:xfrm>
          <a:prstGeom prst="rect">
            <a:avLst/>
          </a:prstGeom>
          <a:noFill/>
          <a:ln/>
        </p:spPr>
        <p:txBody>
          <a:bodyPr wrap="square" lIns="0" tIns="0" rIns="0" bIns="0" rtlCol="0" anchor="ctr">
            <a:normAutofit/>
          </a:bodyPr>
          <a:lstStyle/>
          <a:p>
            <a:pPr marL="0" indent="0">
              <a:buNone/>
            </a:pPr>
            <a:r>
              <a:rPr lang="en-US" sz="1550" dirty="0">
                <a:solidFill>
                  <a:srgbClr val="1F2937"/>
                </a:solidFill>
              </a:rPr>
              <a:t>Organise assignments</a:t>
            </a:r>
            <a:endParaRPr lang="en-US" sz="1550" dirty="0"/>
          </a:p>
        </p:txBody>
      </p:sp>
      <p:sp>
        <p:nvSpPr>
          <p:cNvPr id="9" name="Text 7"/>
          <p:cNvSpPr/>
          <p:nvPr/>
        </p:nvSpPr>
        <p:spPr>
          <a:xfrm>
            <a:off x="822960" y="2871216"/>
            <a:ext cx="155448" cy="201168"/>
          </a:xfrm>
          <a:prstGeom prst="rect">
            <a:avLst/>
          </a:prstGeom>
          <a:noFill/>
          <a:ln/>
        </p:spPr>
        <p:txBody>
          <a:bodyPr wrap="square" lIns="0" tIns="0" rIns="0" bIns="0" rtlCol="0" anchor="ctr"/>
          <a:lstStyle/>
          <a:p>
            <a:pPr marL="0" indent="0">
              <a:buNone/>
            </a:pPr>
            <a:r>
              <a:rPr lang="en-US" sz="1550" b="1" dirty="0">
                <a:solidFill>
                  <a:srgbClr val="0F766E"/>
                </a:solidFill>
              </a:rPr>
              <a:t>•</a:t>
            </a:r>
            <a:endParaRPr lang="en-US" sz="1550" dirty="0"/>
          </a:p>
        </p:txBody>
      </p:sp>
      <p:sp>
        <p:nvSpPr>
          <p:cNvPr id="10" name="Text 8"/>
          <p:cNvSpPr/>
          <p:nvPr/>
        </p:nvSpPr>
        <p:spPr>
          <a:xfrm>
            <a:off x="1069848" y="2862072"/>
            <a:ext cx="2606040" cy="301752"/>
          </a:xfrm>
          <a:prstGeom prst="rect">
            <a:avLst/>
          </a:prstGeom>
          <a:noFill/>
          <a:ln/>
        </p:spPr>
        <p:txBody>
          <a:bodyPr wrap="square" lIns="0" tIns="0" rIns="0" bIns="0" rtlCol="0" anchor="ctr">
            <a:normAutofit/>
          </a:bodyPr>
          <a:lstStyle/>
          <a:p>
            <a:pPr marL="0" indent="0">
              <a:buNone/>
            </a:pPr>
            <a:r>
              <a:rPr lang="en-US" sz="1550" dirty="0">
                <a:solidFill>
                  <a:srgbClr val="1F2937"/>
                </a:solidFill>
              </a:rPr>
              <a:t>Access Moodle materials</a:t>
            </a:r>
            <a:endParaRPr lang="en-US" sz="1550" dirty="0"/>
          </a:p>
        </p:txBody>
      </p:sp>
      <p:sp>
        <p:nvSpPr>
          <p:cNvPr id="11" name="Text 9"/>
          <p:cNvSpPr/>
          <p:nvPr/>
        </p:nvSpPr>
        <p:spPr>
          <a:xfrm>
            <a:off x="822960" y="3310128"/>
            <a:ext cx="155448" cy="201168"/>
          </a:xfrm>
          <a:prstGeom prst="rect">
            <a:avLst/>
          </a:prstGeom>
          <a:noFill/>
          <a:ln/>
        </p:spPr>
        <p:txBody>
          <a:bodyPr wrap="square" lIns="0" tIns="0" rIns="0" bIns="0" rtlCol="0" anchor="ctr"/>
          <a:lstStyle/>
          <a:p>
            <a:pPr marL="0" indent="0">
              <a:buNone/>
            </a:pPr>
            <a:r>
              <a:rPr lang="en-US" sz="1550" b="1" dirty="0">
                <a:solidFill>
                  <a:srgbClr val="0F766E"/>
                </a:solidFill>
              </a:rPr>
              <a:t>•</a:t>
            </a:r>
            <a:endParaRPr lang="en-US" sz="1550" dirty="0"/>
          </a:p>
        </p:txBody>
      </p:sp>
      <p:sp>
        <p:nvSpPr>
          <p:cNvPr id="12" name="Text 10"/>
          <p:cNvSpPr/>
          <p:nvPr/>
        </p:nvSpPr>
        <p:spPr>
          <a:xfrm>
            <a:off x="1069848" y="3300984"/>
            <a:ext cx="2606040" cy="301752"/>
          </a:xfrm>
          <a:prstGeom prst="rect">
            <a:avLst/>
          </a:prstGeom>
          <a:noFill/>
          <a:ln/>
        </p:spPr>
        <p:txBody>
          <a:bodyPr wrap="square" lIns="0" tIns="0" rIns="0" bIns="0" rtlCol="0" anchor="ctr">
            <a:normAutofit/>
          </a:bodyPr>
          <a:lstStyle/>
          <a:p>
            <a:pPr marL="0" indent="0">
              <a:buNone/>
            </a:pPr>
            <a:r>
              <a:rPr lang="en-US" sz="1550" dirty="0">
                <a:solidFill>
                  <a:srgbClr val="1F2937"/>
                </a:solidFill>
              </a:rPr>
              <a:t>Present information clearly</a:t>
            </a:r>
            <a:endParaRPr lang="en-US" sz="1550" dirty="0"/>
          </a:p>
        </p:txBody>
      </p:sp>
      <p:sp>
        <p:nvSpPr>
          <p:cNvPr id="13" name="Text 11"/>
          <p:cNvSpPr/>
          <p:nvPr/>
        </p:nvSpPr>
        <p:spPr>
          <a:xfrm>
            <a:off x="4572000" y="1847088"/>
            <a:ext cx="1828800" cy="292608"/>
          </a:xfrm>
          <a:prstGeom prst="rect">
            <a:avLst/>
          </a:prstGeom>
          <a:noFill/>
          <a:ln/>
        </p:spPr>
        <p:txBody>
          <a:bodyPr wrap="square" lIns="0" tIns="0" rIns="0" bIns="0" rtlCol="0" anchor="ctr"/>
          <a:lstStyle/>
          <a:p>
            <a:pPr marL="0" indent="0">
              <a:buNone/>
            </a:pPr>
            <a:r>
              <a:rPr lang="en-US" sz="2000" b="1" dirty="0">
                <a:solidFill>
                  <a:srgbClr val="7C4A27"/>
                </a:solidFill>
              </a:rPr>
              <a:t>Work</a:t>
            </a:r>
            <a:endParaRPr lang="en-US" sz="2000" dirty="0"/>
          </a:p>
        </p:txBody>
      </p:sp>
      <p:sp>
        <p:nvSpPr>
          <p:cNvPr id="14" name="Text 12"/>
          <p:cNvSpPr/>
          <p:nvPr/>
        </p:nvSpPr>
        <p:spPr>
          <a:xfrm>
            <a:off x="4645152" y="2432304"/>
            <a:ext cx="155448" cy="201168"/>
          </a:xfrm>
          <a:prstGeom prst="rect">
            <a:avLst/>
          </a:prstGeom>
          <a:noFill/>
          <a:ln/>
        </p:spPr>
        <p:txBody>
          <a:bodyPr wrap="square" lIns="0" tIns="0" rIns="0" bIns="0" rtlCol="0" anchor="ctr"/>
          <a:lstStyle/>
          <a:p>
            <a:pPr marL="0" indent="0">
              <a:buNone/>
            </a:pPr>
            <a:r>
              <a:rPr lang="en-US" sz="1550" b="1" dirty="0">
                <a:solidFill>
                  <a:srgbClr val="0F766E"/>
                </a:solidFill>
              </a:rPr>
              <a:t>•</a:t>
            </a:r>
            <a:endParaRPr lang="en-US" sz="1550" dirty="0"/>
          </a:p>
        </p:txBody>
      </p:sp>
      <p:sp>
        <p:nvSpPr>
          <p:cNvPr id="15" name="Text 13"/>
          <p:cNvSpPr/>
          <p:nvPr/>
        </p:nvSpPr>
        <p:spPr>
          <a:xfrm>
            <a:off x="4892040" y="2423160"/>
            <a:ext cx="2743200" cy="301752"/>
          </a:xfrm>
          <a:prstGeom prst="rect">
            <a:avLst/>
          </a:prstGeom>
          <a:noFill/>
          <a:ln/>
        </p:spPr>
        <p:txBody>
          <a:bodyPr wrap="square" lIns="0" tIns="0" rIns="0" bIns="0" rtlCol="0" anchor="ctr">
            <a:normAutofit/>
          </a:bodyPr>
          <a:lstStyle/>
          <a:p>
            <a:pPr marL="0" indent="0">
              <a:buNone/>
            </a:pPr>
            <a:r>
              <a:rPr lang="en-US" sz="1550" dirty="0">
                <a:solidFill>
                  <a:srgbClr val="1F2937"/>
                </a:solidFill>
              </a:rPr>
              <a:t>Prepare simple reports</a:t>
            </a:r>
            <a:endParaRPr lang="en-US" sz="1550" dirty="0"/>
          </a:p>
        </p:txBody>
      </p:sp>
      <p:sp>
        <p:nvSpPr>
          <p:cNvPr id="16" name="Text 14"/>
          <p:cNvSpPr/>
          <p:nvPr/>
        </p:nvSpPr>
        <p:spPr>
          <a:xfrm>
            <a:off x="4645152" y="2871216"/>
            <a:ext cx="155448" cy="201168"/>
          </a:xfrm>
          <a:prstGeom prst="rect">
            <a:avLst/>
          </a:prstGeom>
          <a:noFill/>
          <a:ln/>
        </p:spPr>
        <p:txBody>
          <a:bodyPr wrap="square" lIns="0" tIns="0" rIns="0" bIns="0" rtlCol="0" anchor="ctr"/>
          <a:lstStyle/>
          <a:p>
            <a:pPr marL="0" indent="0">
              <a:buNone/>
            </a:pPr>
            <a:r>
              <a:rPr lang="en-US" sz="1550" b="1" dirty="0">
                <a:solidFill>
                  <a:srgbClr val="0F766E"/>
                </a:solidFill>
              </a:rPr>
              <a:t>•</a:t>
            </a:r>
            <a:endParaRPr lang="en-US" sz="1550" dirty="0"/>
          </a:p>
        </p:txBody>
      </p:sp>
      <p:sp>
        <p:nvSpPr>
          <p:cNvPr id="17" name="Text 15"/>
          <p:cNvSpPr/>
          <p:nvPr/>
        </p:nvSpPr>
        <p:spPr>
          <a:xfrm>
            <a:off x="4892040" y="2862072"/>
            <a:ext cx="2743200" cy="301752"/>
          </a:xfrm>
          <a:prstGeom prst="rect">
            <a:avLst/>
          </a:prstGeom>
          <a:noFill/>
          <a:ln/>
        </p:spPr>
        <p:txBody>
          <a:bodyPr wrap="square" lIns="0" tIns="0" rIns="0" bIns="0" rtlCol="0" anchor="ctr">
            <a:normAutofit/>
          </a:bodyPr>
          <a:lstStyle/>
          <a:p>
            <a:pPr marL="0" indent="0">
              <a:buNone/>
            </a:pPr>
            <a:r>
              <a:rPr lang="en-US" sz="1550" dirty="0">
                <a:solidFill>
                  <a:srgbClr val="1F2937"/>
                </a:solidFill>
              </a:rPr>
              <a:t>Read simple data</a:t>
            </a:r>
            <a:endParaRPr lang="en-US" sz="1550" dirty="0"/>
          </a:p>
        </p:txBody>
      </p:sp>
      <p:sp>
        <p:nvSpPr>
          <p:cNvPr id="18" name="Text 16"/>
          <p:cNvSpPr/>
          <p:nvPr/>
        </p:nvSpPr>
        <p:spPr>
          <a:xfrm>
            <a:off x="4645152" y="3310128"/>
            <a:ext cx="155448" cy="201168"/>
          </a:xfrm>
          <a:prstGeom prst="rect">
            <a:avLst/>
          </a:prstGeom>
          <a:noFill/>
          <a:ln/>
        </p:spPr>
        <p:txBody>
          <a:bodyPr wrap="square" lIns="0" tIns="0" rIns="0" bIns="0" rtlCol="0" anchor="ctr"/>
          <a:lstStyle/>
          <a:p>
            <a:pPr marL="0" indent="0">
              <a:buNone/>
            </a:pPr>
            <a:r>
              <a:rPr lang="en-US" sz="1550" b="1" dirty="0">
                <a:solidFill>
                  <a:srgbClr val="0F766E"/>
                </a:solidFill>
              </a:rPr>
              <a:t>•</a:t>
            </a:r>
            <a:endParaRPr lang="en-US" sz="1550" dirty="0"/>
          </a:p>
        </p:txBody>
      </p:sp>
      <p:sp>
        <p:nvSpPr>
          <p:cNvPr id="19" name="Text 17"/>
          <p:cNvSpPr/>
          <p:nvPr/>
        </p:nvSpPr>
        <p:spPr>
          <a:xfrm>
            <a:off x="4892040" y="3300984"/>
            <a:ext cx="2743200" cy="301752"/>
          </a:xfrm>
          <a:prstGeom prst="rect">
            <a:avLst/>
          </a:prstGeom>
          <a:noFill/>
          <a:ln/>
        </p:spPr>
        <p:txBody>
          <a:bodyPr wrap="square" lIns="0" tIns="0" rIns="0" bIns="0" rtlCol="0" anchor="ctr">
            <a:normAutofit/>
          </a:bodyPr>
          <a:lstStyle/>
          <a:p>
            <a:pPr marL="0" indent="0">
              <a:buNone/>
            </a:pPr>
            <a:r>
              <a:rPr lang="en-US" sz="1550" dirty="0">
                <a:solidFill>
                  <a:srgbClr val="1F2937"/>
                </a:solidFill>
              </a:rPr>
              <a:t>Communicate more professionally</a:t>
            </a:r>
            <a:endParaRPr lang="en-US" sz="1550" dirty="0"/>
          </a:p>
        </p:txBody>
      </p:sp>
      <p:sp>
        <p:nvSpPr>
          <p:cNvPr id="20" name="Text 18"/>
          <p:cNvSpPr/>
          <p:nvPr/>
        </p:nvSpPr>
        <p:spPr>
          <a:xfrm>
            <a:off x="8275320" y="1847088"/>
            <a:ext cx="2194560" cy="292608"/>
          </a:xfrm>
          <a:prstGeom prst="rect">
            <a:avLst/>
          </a:prstGeom>
          <a:noFill/>
          <a:ln/>
        </p:spPr>
        <p:txBody>
          <a:bodyPr wrap="square" lIns="0" tIns="0" rIns="0" bIns="0" rtlCol="0" anchor="ctr"/>
          <a:lstStyle/>
          <a:p>
            <a:pPr marL="0" indent="0">
              <a:buNone/>
            </a:pPr>
            <a:r>
              <a:rPr lang="en-US" sz="2000" b="1" dirty="0">
                <a:solidFill>
                  <a:srgbClr val="0F766E"/>
                </a:solidFill>
              </a:rPr>
              <a:t>Daily life</a:t>
            </a:r>
            <a:endParaRPr lang="en-US" sz="2000" dirty="0"/>
          </a:p>
        </p:txBody>
      </p:sp>
      <p:sp>
        <p:nvSpPr>
          <p:cNvPr id="21" name="Text 19"/>
          <p:cNvSpPr/>
          <p:nvPr/>
        </p:nvSpPr>
        <p:spPr>
          <a:xfrm>
            <a:off x="8348472" y="2432304"/>
            <a:ext cx="155448" cy="201168"/>
          </a:xfrm>
          <a:prstGeom prst="rect">
            <a:avLst/>
          </a:prstGeom>
          <a:noFill/>
          <a:ln/>
        </p:spPr>
        <p:txBody>
          <a:bodyPr wrap="square" lIns="0" tIns="0" rIns="0" bIns="0" rtlCol="0" anchor="ctr"/>
          <a:lstStyle/>
          <a:p>
            <a:pPr marL="0" indent="0">
              <a:buNone/>
            </a:pPr>
            <a:r>
              <a:rPr lang="en-US" sz="1550" b="1" dirty="0">
                <a:solidFill>
                  <a:srgbClr val="0F766E"/>
                </a:solidFill>
              </a:rPr>
              <a:t>•</a:t>
            </a:r>
            <a:endParaRPr lang="en-US" sz="1550" dirty="0"/>
          </a:p>
        </p:txBody>
      </p:sp>
      <p:sp>
        <p:nvSpPr>
          <p:cNvPr id="22" name="Text 20"/>
          <p:cNvSpPr/>
          <p:nvPr/>
        </p:nvSpPr>
        <p:spPr>
          <a:xfrm>
            <a:off x="8595360" y="2423160"/>
            <a:ext cx="2880360" cy="301752"/>
          </a:xfrm>
          <a:prstGeom prst="rect">
            <a:avLst/>
          </a:prstGeom>
          <a:noFill/>
          <a:ln/>
        </p:spPr>
        <p:txBody>
          <a:bodyPr wrap="square" lIns="0" tIns="0" rIns="0" bIns="0" rtlCol="0" anchor="ctr">
            <a:normAutofit/>
          </a:bodyPr>
          <a:lstStyle/>
          <a:p>
            <a:pPr marL="0" indent="0">
              <a:buNone/>
            </a:pPr>
            <a:r>
              <a:rPr lang="en-US" sz="1550" dirty="0">
                <a:solidFill>
                  <a:srgbClr val="1F2937"/>
                </a:solidFill>
              </a:rPr>
              <a:t>Keep files and dates organised</a:t>
            </a:r>
            <a:endParaRPr lang="en-US" sz="1550" dirty="0"/>
          </a:p>
        </p:txBody>
      </p:sp>
      <p:sp>
        <p:nvSpPr>
          <p:cNvPr id="23" name="Text 21"/>
          <p:cNvSpPr/>
          <p:nvPr/>
        </p:nvSpPr>
        <p:spPr>
          <a:xfrm>
            <a:off x="8348472" y="2871216"/>
            <a:ext cx="155448" cy="201168"/>
          </a:xfrm>
          <a:prstGeom prst="rect">
            <a:avLst/>
          </a:prstGeom>
          <a:noFill/>
          <a:ln/>
        </p:spPr>
        <p:txBody>
          <a:bodyPr wrap="square" lIns="0" tIns="0" rIns="0" bIns="0" rtlCol="0" anchor="ctr"/>
          <a:lstStyle/>
          <a:p>
            <a:pPr marL="0" indent="0">
              <a:buNone/>
            </a:pPr>
            <a:r>
              <a:rPr lang="en-US" sz="1550" b="1" dirty="0">
                <a:solidFill>
                  <a:srgbClr val="0F766E"/>
                </a:solidFill>
              </a:rPr>
              <a:t>•</a:t>
            </a:r>
            <a:endParaRPr lang="en-US" sz="1550" dirty="0"/>
          </a:p>
        </p:txBody>
      </p:sp>
      <p:sp>
        <p:nvSpPr>
          <p:cNvPr id="24" name="Text 22"/>
          <p:cNvSpPr/>
          <p:nvPr/>
        </p:nvSpPr>
        <p:spPr>
          <a:xfrm>
            <a:off x="8595360" y="2862072"/>
            <a:ext cx="2880360" cy="301752"/>
          </a:xfrm>
          <a:prstGeom prst="rect">
            <a:avLst/>
          </a:prstGeom>
          <a:noFill/>
          <a:ln/>
        </p:spPr>
        <p:txBody>
          <a:bodyPr wrap="square" lIns="0" tIns="0" rIns="0" bIns="0" rtlCol="0" anchor="ctr">
            <a:normAutofit/>
          </a:bodyPr>
          <a:lstStyle/>
          <a:p>
            <a:pPr marL="0" indent="0">
              <a:buNone/>
            </a:pPr>
            <a:r>
              <a:rPr lang="en-US" sz="1550" dirty="0">
                <a:solidFill>
                  <a:srgbClr val="1F2937"/>
                </a:solidFill>
              </a:rPr>
              <a:t>Use online information better</a:t>
            </a:r>
            <a:endParaRPr lang="en-US" sz="1550" dirty="0"/>
          </a:p>
        </p:txBody>
      </p:sp>
      <p:sp>
        <p:nvSpPr>
          <p:cNvPr id="25" name="Text 23"/>
          <p:cNvSpPr/>
          <p:nvPr/>
        </p:nvSpPr>
        <p:spPr>
          <a:xfrm>
            <a:off x="8348472" y="3310128"/>
            <a:ext cx="155448" cy="201168"/>
          </a:xfrm>
          <a:prstGeom prst="rect">
            <a:avLst/>
          </a:prstGeom>
          <a:noFill/>
          <a:ln/>
        </p:spPr>
        <p:txBody>
          <a:bodyPr wrap="square" lIns="0" tIns="0" rIns="0" bIns="0" rtlCol="0" anchor="ctr"/>
          <a:lstStyle/>
          <a:p>
            <a:pPr marL="0" indent="0">
              <a:buNone/>
            </a:pPr>
            <a:r>
              <a:rPr lang="en-US" sz="1550" b="1" dirty="0">
                <a:solidFill>
                  <a:srgbClr val="0F766E"/>
                </a:solidFill>
              </a:rPr>
              <a:t>•</a:t>
            </a:r>
            <a:endParaRPr lang="en-US" sz="1550" dirty="0"/>
          </a:p>
        </p:txBody>
      </p:sp>
      <p:sp>
        <p:nvSpPr>
          <p:cNvPr id="26" name="Text 24"/>
          <p:cNvSpPr/>
          <p:nvPr/>
        </p:nvSpPr>
        <p:spPr>
          <a:xfrm>
            <a:off x="8595360" y="3300984"/>
            <a:ext cx="2880360" cy="301752"/>
          </a:xfrm>
          <a:prstGeom prst="rect">
            <a:avLst/>
          </a:prstGeom>
          <a:noFill/>
          <a:ln/>
        </p:spPr>
        <p:txBody>
          <a:bodyPr wrap="square" lIns="0" tIns="0" rIns="0" bIns="0" rtlCol="0" anchor="ctr">
            <a:normAutofit/>
          </a:bodyPr>
          <a:lstStyle/>
          <a:p>
            <a:pPr marL="0" indent="0">
              <a:buNone/>
            </a:pPr>
            <a:r>
              <a:rPr lang="en-US" sz="1550" dirty="0">
                <a:solidFill>
                  <a:srgbClr val="1F2937"/>
                </a:solidFill>
              </a:rPr>
              <a:t>Feel more confident with technology</a:t>
            </a:r>
            <a:endParaRPr lang="en-US" sz="1550" dirty="0"/>
          </a:p>
        </p:txBody>
      </p:sp>
      <p:sp>
        <p:nvSpPr>
          <p:cNvPr id="27" name="Shape 25"/>
          <p:cNvSpPr/>
          <p:nvPr/>
        </p:nvSpPr>
        <p:spPr>
          <a:xfrm>
            <a:off x="2052828" y="4951476"/>
            <a:ext cx="8065008" cy="841248"/>
          </a:xfrm>
          <a:prstGeom prst="rect">
            <a:avLst/>
          </a:prstGeom>
          <a:solidFill>
            <a:srgbClr val="FFFFFF"/>
          </a:solidFill>
          <a:ln w="9525">
            <a:solidFill>
              <a:srgbClr val="D9D3C7"/>
            </a:solidFill>
            <a:prstDash val="solid"/>
          </a:ln>
          <a:effectLst>
            <a:outerShdw blurRad="17780" dist="12700" dir="2700000" algn="bl" rotWithShape="0">
              <a:srgbClr val="000000">
                <a:alpha val="11000"/>
              </a:srgbClr>
            </a:outerShdw>
          </a:effectLst>
        </p:spPr>
        <p:txBody>
          <a:bodyPr/>
          <a:lstStyle/>
          <a:p>
            <a:endParaRPr lang="en-GB"/>
          </a:p>
        </p:txBody>
      </p:sp>
      <p:pic>
        <p:nvPicPr>
          <p:cNvPr id="28" name="Image 0" descr="/mnt/data/Sources_&amp;_Notes_preview.png"/>
          <p:cNvPicPr>
            <a:picLocks noChangeAspect="1"/>
          </p:cNvPicPr>
          <p:nvPr/>
        </p:nvPicPr>
        <p:blipFill>
          <a:blip r:embed="rId5"/>
          <a:srcRect t="26136" b="26136"/>
          <a:stretch/>
        </p:blipFill>
        <p:spPr>
          <a:xfrm>
            <a:off x="2084832" y="4983480"/>
            <a:ext cx="8001000" cy="777240"/>
          </a:xfrm>
          <a:prstGeom prst="rect">
            <a:avLst/>
          </a:prstGeom>
        </p:spPr>
      </p:pic>
      <p:sp>
        <p:nvSpPr>
          <p:cNvPr id="29" name="Text 26"/>
          <p:cNvSpPr/>
          <p:nvPr/>
        </p:nvSpPr>
        <p:spPr>
          <a:xfrm>
            <a:off x="2377440" y="5989320"/>
            <a:ext cx="7498080" cy="256032"/>
          </a:xfrm>
          <a:prstGeom prst="rect">
            <a:avLst/>
          </a:prstGeom>
          <a:noFill/>
          <a:ln/>
        </p:spPr>
        <p:txBody>
          <a:bodyPr wrap="square" lIns="0" tIns="0" rIns="0" bIns="0" rtlCol="0" anchor="ctr"/>
          <a:lstStyle/>
          <a:p>
            <a:pPr marL="0" indent="0" algn="ctr">
              <a:buNone/>
            </a:pPr>
            <a:r>
              <a:rPr lang="en-US" sz="1400" b="1" dirty="0">
                <a:solidFill>
                  <a:srgbClr val="073047"/>
                </a:solidFill>
              </a:rPr>
              <a:t>The same digital skills can be used after this assessment.</a:t>
            </a:r>
            <a:endParaRPr lang="en-US" sz="1400" dirty="0"/>
          </a:p>
        </p:txBody>
      </p:sp>
      <p:sp>
        <p:nvSpPr>
          <p:cNvPr id="30" name="Text 27"/>
          <p:cNvSpPr/>
          <p:nvPr/>
        </p:nvSpPr>
        <p:spPr>
          <a:xfrm>
            <a:off x="411480" y="6510528"/>
            <a:ext cx="4114800" cy="164592"/>
          </a:xfrm>
          <a:prstGeom prst="rect">
            <a:avLst/>
          </a:prstGeom>
          <a:noFill/>
          <a:ln/>
        </p:spPr>
        <p:txBody>
          <a:bodyPr wrap="square" lIns="0" tIns="0" rIns="0" bIns="0" rtlCol="0" anchor="ctr"/>
          <a:lstStyle/>
          <a:p>
            <a:pPr marL="0" indent="0">
              <a:buNone/>
            </a:pPr>
            <a:r>
              <a:rPr lang="en-US" sz="850" dirty="0">
                <a:solidFill>
                  <a:srgbClr val="667085"/>
                </a:solidFill>
              </a:rPr>
              <a:t>Alisa-Oana Dronea | 2539439</a:t>
            </a:r>
            <a:endParaRPr lang="en-US" sz="850" dirty="0"/>
          </a:p>
        </p:txBody>
      </p:sp>
      <p:sp>
        <p:nvSpPr>
          <p:cNvPr id="31" name="Text 28"/>
          <p:cNvSpPr/>
          <p:nvPr/>
        </p:nvSpPr>
        <p:spPr>
          <a:xfrm>
            <a:off x="11594592" y="6510528"/>
            <a:ext cx="228600" cy="164592"/>
          </a:xfrm>
          <a:prstGeom prst="rect">
            <a:avLst/>
          </a:prstGeom>
          <a:noFill/>
          <a:ln/>
        </p:spPr>
        <p:txBody>
          <a:bodyPr wrap="square" lIns="0" tIns="0" rIns="0" bIns="0" rtlCol="0" anchor="ctr"/>
          <a:lstStyle/>
          <a:p>
            <a:pPr marL="0" indent="0" algn="r">
              <a:buNone/>
            </a:pPr>
            <a:r>
              <a:rPr lang="en-US" sz="850" dirty="0">
                <a:solidFill>
                  <a:srgbClr val="667085"/>
                </a:solidFill>
              </a:rPr>
              <a:t>8</a:t>
            </a:r>
            <a:endParaRPr lang="en-US" sz="850" dirty="0"/>
          </a:p>
        </p:txBody>
      </p:sp>
      <p:pic>
        <p:nvPicPr>
          <p:cNvPr id="38" name="Audio 37">
            <a:hlinkClick r:id="" action="ppaction://media"/>
            <a:extLst>
              <a:ext uri="{FF2B5EF4-FFF2-40B4-BE49-F238E27FC236}">
                <a16:creationId xmlns:a16="http://schemas.microsoft.com/office/drawing/2014/main" id="{270A9A4A-6CF2-1FD5-1A9B-8BC0CFFFDFE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9763"/>
    </mc:Choice>
    <mc:Fallback>
      <p:transition spd="slow" advTm="397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8F6EF"/>
        </a:solidFill>
        <a:effectLst/>
      </p:bgPr>
    </p:bg>
    <p:spTree>
      <p:nvGrpSpPr>
        <p:cNvPr id="1" name=""/>
        <p:cNvGrpSpPr/>
        <p:nvPr/>
      </p:nvGrpSpPr>
      <p:grpSpPr>
        <a:xfrm>
          <a:off x="0" y="0"/>
          <a:ext cx="0" cy="0"/>
          <a:chOff x="0" y="0"/>
          <a:chExt cx="0" cy="0"/>
        </a:xfrm>
      </p:grpSpPr>
      <p:sp>
        <p:nvSpPr>
          <p:cNvPr id="2" name="Text 0"/>
          <p:cNvSpPr/>
          <p:nvPr/>
        </p:nvSpPr>
        <p:spPr>
          <a:xfrm>
            <a:off x="411480" y="210312"/>
            <a:ext cx="3474720" cy="201168"/>
          </a:xfrm>
          <a:prstGeom prst="rect">
            <a:avLst/>
          </a:prstGeom>
          <a:noFill/>
          <a:ln/>
        </p:spPr>
        <p:txBody>
          <a:bodyPr wrap="square" lIns="0" tIns="0" rIns="0" bIns="0" rtlCol="0" anchor="ctr"/>
          <a:lstStyle/>
          <a:p>
            <a:pPr marL="0" indent="0">
              <a:buNone/>
            </a:pPr>
            <a:r>
              <a:rPr lang="en-US" sz="920" dirty="0">
                <a:solidFill>
                  <a:srgbClr val="667085"/>
                </a:solidFill>
              </a:rPr>
              <a:t>DS3 Digital Skills Portfolio</a:t>
            </a:r>
            <a:endParaRPr lang="en-US" sz="920" dirty="0"/>
          </a:p>
        </p:txBody>
      </p:sp>
      <p:sp>
        <p:nvSpPr>
          <p:cNvPr id="3" name="Shape 1"/>
          <p:cNvSpPr/>
          <p:nvPr/>
        </p:nvSpPr>
        <p:spPr>
          <a:xfrm>
            <a:off x="411480" y="530352"/>
            <a:ext cx="11384280" cy="0"/>
          </a:xfrm>
          <a:prstGeom prst="line">
            <a:avLst/>
          </a:prstGeom>
          <a:noFill/>
          <a:ln w="12700">
            <a:solidFill>
              <a:srgbClr val="D9D3C7"/>
            </a:solidFill>
            <a:prstDash val="solid"/>
          </a:ln>
        </p:spPr>
        <p:txBody>
          <a:bodyPr/>
          <a:lstStyle/>
          <a:p>
            <a:endParaRPr lang="en-GB"/>
          </a:p>
        </p:txBody>
      </p:sp>
      <p:sp>
        <p:nvSpPr>
          <p:cNvPr id="4" name="Text 2"/>
          <p:cNvSpPr/>
          <p:nvPr/>
        </p:nvSpPr>
        <p:spPr>
          <a:xfrm>
            <a:off x="594360" y="768096"/>
            <a:ext cx="5760720" cy="457200"/>
          </a:xfrm>
          <a:prstGeom prst="rect">
            <a:avLst/>
          </a:prstGeom>
          <a:noFill/>
          <a:ln/>
        </p:spPr>
        <p:txBody>
          <a:bodyPr wrap="square" lIns="0" tIns="0" rIns="0" bIns="0" rtlCol="0" anchor="ctr">
            <a:normAutofit/>
          </a:bodyPr>
          <a:lstStyle/>
          <a:p>
            <a:pPr marL="0" indent="0">
              <a:buNone/>
            </a:pPr>
            <a:r>
              <a:rPr lang="en-US" sz="2750" b="1" dirty="0">
                <a:solidFill>
                  <a:srgbClr val="073047"/>
                </a:solidFill>
                <a:latin typeface="Aptos Display" pitchFamily="34" charset="0"/>
                <a:ea typeface="Aptos Display" pitchFamily="34" charset="-122"/>
                <a:cs typeface="Aptos Display" pitchFamily="34" charset="-120"/>
              </a:rPr>
              <a:t>Sources and final reflection</a:t>
            </a:r>
            <a:endParaRPr lang="en-US" sz="2750" dirty="0"/>
          </a:p>
        </p:txBody>
      </p:sp>
      <p:sp>
        <p:nvSpPr>
          <p:cNvPr id="5" name="Text 3"/>
          <p:cNvSpPr/>
          <p:nvPr/>
        </p:nvSpPr>
        <p:spPr>
          <a:xfrm>
            <a:off x="594360" y="1289304"/>
            <a:ext cx="5669280" cy="274320"/>
          </a:xfrm>
          <a:prstGeom prst="rect">
            <a:avLst/>
          </a:prstGeom>
          <a:noFill/>
          <a:ln/>
        </p:spPr>
        <p:txBody>
          <a:bodyPr wrap="square" lIns="0" tIns="0" rIns="0" bIns="0" rtlCol="0" anchor="ctr"/>
          <a:lstStyle/>
          <a:p>
            <a:pPr marL="0" indent="0">
              <a:buNone/>
            </a:pPr>
            <a:r>
              <a:rPr lang="en-US" sz="1380" dirty="0">
                <a:solidFill>
                  <a:srgbClr val="667085"/>
                </a:solidFill>
              </a:rPr>
              <a:t>Reference list and conclusion</a:t>
            </a:r>
            <a:endParaRPr lang="en-US" sz="1380" dirty="0"/>
          </a:p>
        </p:txBody>
      </p:sp>
      <p:sp>
        <p:nvSpPr>
          <p:cNvPr id="6" name="Text 4"/>
          <p:cNvSpPr/>
          <p:nvPr/>
        </p:nvSpPr>
        <p:spPr>
          <a:xfrm>
            <a:off x="749808" y="1664208"/>
            <a:ext cx="2103120" cy="228600"/>
          </a:xfrm>
          <a:prstGeom prst="rect">
            <a:avLst/>
          </a:prstGeom>
          <a:noFill/>
          <a:ln/>
        </p:spPr>
        <p:txBody>
          <a:bodyPr wrap="square" lIns="0" tIns="0" rIns="0" bIns="0" rtlCol="0" anchor="ctr"/>
          <a:lstStyle/>
          <a:p>
            <a:pPr marL="0" indent="0">
              <a:buNone/>
            </a:pPr>
            <a:r>
              <a:rPr lang="en-US" sz="1650" b="1" dirty="0">
                <a:solidFill>
                  <a:srgbClr val="073047"/>
                </a:solidFill>
              </a:rPr>
              <a:t>Reference list</a:t>
            </a:r>
            <a:endParaRPr lang="en-US" sz="1650" dirty="0"/>
          </a:p>
        </p:txBody>
      </p:sp>
      <p:sp>
        <p:nvSpPr>
          <p:cNvPr id="7" name="Text 5"/>
          <p:cNvSpPr/>
          <p:nvPr/>
        </p:nvSpPr>
        <p:spPr>
          <a:xfrm>
            <a:off x="822960" y="2011680"/>
            <a:ext cx="4800600" cy="310896"/>
          </a:xfrm>
          <a:prstGeom prst="rect">
            <a:avLst/>
          </a:prstGeom>
          <a:noFill/>
          <a:ln/>
        </p:spPr>
        <p:txBody>
          <a:bodyPr wrap="square" lIns="0" tIns="0" rIns="0" bIns="0" rtlCol="0" anchor="ctr">
            <a:normAutofit/>
          </a:bodyPr>
          <a:lstStyle/>
          <a:p>
            <a:pPr marL="0" indent="0">
              <a:buNone/>
            </a:pPr>
            <a:r>
              <a:rPr lang="en-US" sz="1210" b="1" dirty="0">
                <a:solidFill>
                  <a:srgbClr val="1F2937"/>
                </a:solidFill>
              </a:rPr>
              <a:t>UWTSD Moodle Digital Skills materials and DS3 assessment guidance</a:t>
            </a:r>
            <a:endParaRPr lang="en-US" sz="1210" dirty="0"/>
          </a:p>
        </p:txBody>
      </p:sp>
      <p:sp>
        <p:nvSpPr>
          <p:cNvPr id="8" name="Text 6"/>
          <p:cNvSpPr/>
          <p:nvPr/>
        </p:nvSpPr>
        <p:spPr>
          <a:xfrm>
            <a:off x="5897880" y="2011680"/>
            <a:ext cx="5166360" cy="310896"/>
          </a:xfrm>
          <a:prstGeom prst="rect">
            <a:avLst/>
          </a:prstGeom>
          <a:noFill/>
          <a:ln/>
        </p:spPr>
        <p:txBody>
          <a:bodyPr wrap="square" lIns="0" tIns="0" rIns="0" bIns="0" rtlCol="0" anchor="ctr">
            <a:normAutofit/>
          </a:bodyPr>
          <a:lstStyle/>
          <a:p>
            <a:pPr marL="0" indent="0">
              <a:buNone/>
            </a:pPr>
            <a:r>
              <a:rPr lang="en-US" sz="1210" dirty="0">
                <a:solidFill>
                  <a:srgbClr val="1F2937"/>
                </a:solidFill>
              </a:rPr>
              <a:t>Used to understand the portfolio and reflection task.</a:t>
            </a:r>
            <a:endParaRPr lang="en-US" sz="1210" dirty="0"/>
          </a:p>
        </p:txBody>
      </p:sp>
      <p:sp>
        <p:nvSpPr>
          <p:cNvPr id="9" name="Text 7"/>
          <p:cNvSpPr/>
          <p:nvPr/>
        </p:nvSpPr>
        <p:spPr>
          <a:xfrm>
            <a:off x="822960" y="2514600"/>
            <a:ext cx="4800600" cy="310896"/>
          </a:xfrm>
          <a:prstGeom prst="rect">
            <a:avLst/>
          </a:prstGeom>
          <a:noFill/>
          <a:ln/>
        </p:spPr>
        <p:txBody>
          <a:bodyPr wrap="square" lIns="0" tIns="0" rIns="0" bIns="0" rtlCol="0" anchor="ctr">
            <a:normAutofit/>
          </a:bodyPr>
          <a:lstStyle/>
          <a:p>
            <a:pPr marL="0" indent="0">
              <a:buNone/>
            </a:pPr>
            <a:r>
              <a:rPr lang="en-US" sz="1210" b="1" dirty="0">
                <a:solidFill>
                  <a:srgbClr val="1F2937"/>
                </a:solidFill>
              </a:rPr>
              <a:t>UWTSD Moodle DS2 Scenario 1: Valley Coffee Co. weekly sales</a:t>
            </a:r>
            <a:endParaRPr lang="en-US" sz="1210" dirty="0"/>
          </a:p>
        </p:txBody>
      </p:sp>
      <p:sp>
        <p:nvSpPr>
          <p:cNvPr id="10" name="Text 8"/>
          <p:cNvSpPr/>
          <p:nvPr/>
        </p:nvSpPr>
        <p:spPr>
          <a:xfrm>
            <a:off x="5897880" y="2514600"/>
            <a:ext cx="5166360" cy="310896"/>
          </a:xfrm>
          <a:prstGeom prst="rect">
            <a:avLst/>
          </a:prstGeom>
          <a:noFill/>
          <a:ln/>
        </p:spPr>
        <p:txBody>
          <a:bodyPr wrap="square" lIns="0" tIns="0" rIns="0" bIns="0" rtlCol="0" anchor="ctr">
            <a:normAutofit/>
          </a:bodyPr>
          <a:lstStyle/>
          <a:p>
            <a:pPr marL="0" indent="0">
              <a:buNone/>
            </a:pPr>
            <a:r>
              <a:rPr lang="en-US" sz="1210" dirty="0">
                <a:solidFill>
                  <a:srgbClr val="1F2937"/>
                </a:solidFill>
              </a:rPr>
              <a:t>Used as the source of the sales data.</a:t>
            </a:r>
            <a:endParaRPr lang="en-US" sz="1210" dirty="0"/>
          </a:p>
        </p:txBody>
      </p:sp>
      <p:sp>
        <p:nvSpPr>
          <p:cNvPr id="11" name="Text 9"/>
          <p:cNvSpPr/>
          <p:nvPr/>
        </p:nvSpPr>
        <p:spPr>
          <a:xfrm>
            <a:off x="822960" y="3017520"/>
            <a:ext cx="4800600" cy="310896"/>
          </a:xfrm>
          <a:prstGeom prst="rect">
            <a:avLst/>
          </a:prstGeom>
          <a:noFill/>
          <a:ln/>
        </p:spPr>
        <p:txBody>
          <a:bodyPr wrap="square" lIns="0" tIns="0" rIns="0" bIns="0" rtlCol="0" anchor="ctr">
            <a:normAutofit/>
          </a:bodyPr>
          <a:lstStyle/>
          <a:p>
            <a:pPr marL="0" indent="0">
              <a:buNone/>
            </a:pPr>
            <a:r>
              <a:rPr lang="en-US" sz="1210" b="1" dirty="0">
                <a:solidFill>
                  <a:srgbClr val="1F2937"/>
                </a:solidFill>
              </a:rPr>
              <a:t>Microsoft Support (n.d.) Excel help &amp; learning — support.microsoft.com/en-us/excel</a:t>
            </a:r>
            <a:endParaRPr lang="en-US" sz="1210" dirty="0"/>
          </a:p>
        </p:txBody>
      </p:sp>
      <p:sp>
        <p:nvSpPr>
          <p:cNvPr id="12" name="Text 10"/>
          <p:cNvSpPr/>
          <p:nvPr/>
        </p:nvSpPr>
        <p:spPr>
          <a:xfrm>
            <a:off x="5897880" y="3017520"/>
            <a:ext cx="5166360" cy="310896"/>
          </a:xfrm>
          <a:prstGeom prst="rect">
            <a:avLst/>
          </a:prstGeom>
          <a:noFill/>
          <a:ln/>
        </p:spPr>
        <p:txBody>
          <a:bodyPr wrap="square" lIns="0" tIns="0" rIns="0" bIns="0" rtlCol="0" anchor="ctr">
            <a:normAutofit/>
          </a:bodyPr>
          <a:lstStyle/>
          <a:p>
            <a:pPr marL="0" indent="0">
              <a:buNone/>
            </a:pPr>
            <a:r>
              <a:rPr lang="en-US" sz="1210" dirty="0">
                <a:solidFill>
                  <a:srgbClr val="1F2937"/>
                </a:solidFill>
              </a:rPr>
              <a:t>Helped with tables and formulas.</a:t>
            </a:r>
            <a:endParaRPr lang="en-US" sz="1210" dirty="0"/>
          </a:p>
        </p:txBody>
      </p:sp>
      <p:sp>
        <p:nvSpPr>
          <p:cNvPr id="13" name="Text 11"/>
          <p:cNvSpPr/>
          <p:nvPr/>
        </p:nvSpPr>
        <p:spPr>
          <a:xfrm>
            <a:off x="822960" y="3520440"/>
            <a:ext cx="4800600" cy="310896"/>
          </a:xfrm>
          <a:prstGeom prst="rect">
            <a:avLst/>
          </a:prstGeom>
          <a:noFill/>
          <a:ln/>
        </p:spPr>
        <p:txBody>
          <a:bodyPr wrap="square" lIns="0" tIns="0" rIns="0" bIns="0" rtlCol="0" anchor="ctr">
            <a:normAutofit/>
          </a:bodyPr>
          <a:lstStyle/>
          <a:p>
            <a:pPr marL="0" indent="0">
              <a:buNone/>
            </a:pPr>
            <a:r>
              <a:rPr lang="en-US" sz="1210" b="1" dirty="0">
                <a:solidFill>
                  <a:srgbClr val="1F2937"/>
                </a:solidFill>
              </a:rPr>
              <a:t>Microsoft Support (n.d.) Create a chart from start to finish</a:t>
            </a:r>
            <a:endParaRPr lang="en-US" sz="1210" dirty="0"/>
          </a:p>
        </p:txBody>
      </p:sp>
      <p:sp>
        <p:nvSpPr>
          <p:cNvPr id="14" name="Text 12"/>
          <p:cNvSpPr/>
          <p:nvPr/>
        </p:nvSpPr>
        <p:spPr>
          <a:xfrm>
            <a:off x="5897880" y="3520440"/>
            <a:ext cx="5166360" cy="310896"/>
          </a:xfrm>
          <a:prstGeom prst="rect">
            <a:avLst/>
          </a:prstGeom>
          <a:noFill/>
          <a:ln/>
        </p:spPr>
        <p:txBody>
          <a:bodyPr wrap="square" lIns="0" tIns="0" rIns="0" bIns="0" rtlCol="0" anchor="ctr">
            <a:normAutofit/>
          </a:bodyPr>
          <a:lstStyle/>
          <a:p>
            <a:pPr marL="0" indent="0">
              <a:buNone/>
            </a:pPr>
            <a:r>
              <a:rPr lang="en-US" sz="1210" dirty="0">
                <a:solidFill>
                  <a:srgbClr val="1F2937"/>
                </a:solidFill>
              </a:rPr>
              <a:t>Helped with chart creation and presentation.</a:t>
            </a:r>
            <a:endParaRPr lang="en-US" sz="1210" dirty="0"/>
          </a:p>
        </p:txBody>
      </p:sp>
      <p:sp>
        <p:nvSpPr>
          <p:cNvPr id="15" name="Shape 13"/>
          <p:cNvSpPr/>
          <p:nvPr/>
        </p:nvSpPr>
        <p:spPr>
          <a:xfrm>
            <a:off x="777240" y="4343400"/>
            <a:ext cx="10561320" cy="0"/>
          </a:xfrm>
          <a:prstGeom prst="line">
            <a:avLst/>
          </a:prstGeom>
          <a:noFill/>
          <a:ln w="15240">
            <a:solidFill>
              <a:srgbClr val="D9D3C7"/>
            </a:solidFill>
            <a:prstDash val="solid"/>
          </a:ln>
        </p:spPr>
        <p:txBody>
          <a:bodyPr/>
          <a:lstStyle/>
          <a:p>
            <a:endParaRPr lang="en-GB"/>
          </a:p>
        </p:txBody>
      </p:sp>
      <p:sp>
        <p:nvSpPr>
          <p:cNvPr id="16" name="Text 14"/>
          <p:cNvSpPr/>
          <p:nvPr/>
        </p:nvSpPr>
        <p:spPr>
          <a:xfrm>
            <a:off x="749808" y="4727448"/>
            <a:ext cx="2011680" cy="274320"/>
          </a:xfrm>
          <a:prstGeom prst="rect">
            <a:avLst/>
          </a:prstGeom>
          <a:noFill/>
          <a:ln/>
        </p:spPr>
        <p:txBody>
          <a:bodyPr wrap="square" lIns="0" tIns="0" rIns="0" bIns="0" rtlCol="0" anchor="ctr"/>
          <a:lstStyle/>
          <a:p>
            <a:pPr marL="0" indent="0">
              <a:buNone/>
            </a:pPr>
            <a:r>
              <a:rPr lang="en-US" sz="1850" b="1" dirty="0">
                <a:solidFill>
                  <a:srgbClr val="073047"/>
                </a:solidFill>
              </a:rPr>
              <a:t>Conclusion</a:t>
            </a:r>
            <a:endParaRPr lang="en-US" sz="1850" dirty="0"/>
          </a:p>
        </p:txBody>
      </p:sp>
      <p:sp>
        <p:nvSpPr>
          <p:cNvPr id="17" name="Text 15"/>
          <p:cNvSpPr/>
          <p:nvPr/>
        </p:nvSpPr>
        <p:spPr>
          <a:xfrm>
            <a:off x="749808" y="5166360"/>
            <a:ext cx="9921240" cy="658368"/>
          </a:xfrm>
          <a:prstGeom prst="rect">
            <a:avLst/>
          </a:prstGeom>
          <a:noFill/>
          <a:ln/>
        </p:spPr>
        <p:txBody>
          <a:bodyPr wrap="square" lIns="0" tIns="0" rIns="0" bIns="0" rtlCol="0" anchor="ctr">
            <a:normAutofit/>
          </a:bodyPr>
          <a:lstStyle/>
          <a:p>
            <a:pPr marL="0" indent="0">
              <a:buNone/>
            </a:pPr>
            <a:r>
              <a:rPr lang="en-US" sz="1630" dirty="0">
                <a:solidFill>
                  <a:srgbClr val="1F2937"/>
                </a:solidFill>
              </a:rPr>
              <a:t>This portfolio shows steady progress. I can now organise files, plan deadlines, create clearer documents and use Excel to turn data into useful business information.</a:t>
            </a:r>
            <a:endParaRPr lang="en-US" sz="1630" dirty="0"/>
          </a:p>
        </p:txBody>
      </p:sp>
      <p:sp>
        <p:nvSpPr>
          <p:cNvPr id="18" name="Text 16"/>
          <p:cNvSpPr/>
          <p:nvPr/>
        </p:nvSpPr>
        <p:spPr>
          <a:xfrm>
            <a:off x="411480" y="6510528"/>
            <a:ext cx="4114800" cy="164592"/>
          </a:xfrm>
          <a:prstGeom prst="rect">
            <a:avLst/>
          </a:prstGeom>
          <a:noFill/>
          <a:ln/>
        </p:spPr>
        <p:txBody>
          <a:bodyPr wrap="square" lIns="0" tIns="0" rIns="0" bIns="0" rtlCol="0" anchor="ctr"/>
          <a:lstStyle/>
          <a:p>
            <a:pPr marL="0" indent="0">
              <a:buNone/>
            </a:pPr>
            <a:r>
              <a:rPr lang="en-US" sz="850" dirty="0">
                <a:solidFill>
                  <a:srgbClr val="667085"/>
                </a:solidFill>
              </a:rPr>
              <a:t>Alisa-Oana Dronea | 2539439</a:t>
            </a:r>
            <a:endParaRPr lang="en-US" sz="850" dirty="0"/>
          </a:p>
        </p:txBody>
      </p:sp>
      <p:sp>
        <p:nvSpPr>
          <p:cNvPr id="19" name="Text 17"/>
          <p:cNvSpPr/>
          <p:nvPr/>
        </p:nvSpPr>
        <p:spPr>
          <a:xfrm>
            <a:off x="11594592" y="6510528"/>
            <a:ext cx="228600" cy="164592"/>
          </a:xfrm>
          <a:prstGeom prst="rect">
            <a:avLst/>
          </a:prstGeom>
          <a:noFill/>
          <a:ln/>
        </p:spPr>
        <p:txBody>
          <a:bodyPr wrap="square" lIns="0" tIns="0" rIns="0" bIns="0" rtlCol="0" anchor="ctr"/>
          <a:lstStyle/>
          <a:p>
            <a:pPr marL="0" indent="0" algn="r">
              <a:buNone/>
            </a:pPr>
            <a:r>
              <a:rPr lang="en-US" sz="850" dirty="0">
                <a:solidFill>
                  <a:srgbClr val="667085"/>
                </a:solidFill>
              </a:rPr>
              <a:t>9</a:t>
            </a:r>
            <a:endParaRPr lang="en-US" sz="850" dirty="0"/>
          </a:p>
        </p:txBody>
      </p:sp>
      <p:pic>
        <p:nvPicPr>
          <p:cNvPr id="33" name="Audio 32">
            <a:hlinkClick r:id="" action="ppaction://media"/>
            <a:extLst>
              <a:ext uri="{FF2B5EF4-FFF2-40B4-BE49-F238E27FC236}">
                <a16:creationId xmlns:a16="http://schemas.microsoft.com/office/drawing/2014/main" id="{E2D36258-CA34-DCB1-A0C2-0098C3C6776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8613"/>
    </mc:Choice>
    <mc:Fallback>
      <p:transition spd="slow" advTm="386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TotalTime>
  <Words>1598</Words>
  <Application>Microsoft Office PowerPoint</Application>
  <PresentationFormat>Widescreen</PresentationFormat>
  <Paragraphs>175</Paragraphs>
  <Slides>10</Slides>
  <Notes>10</Notes>
  <HiddenSlides>0</HiddenSlides>
  <MMClips>10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UWTSD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DS3 Digital Portfolio - Alisa-Oana Dronea</dc:title>
  <dc:subject>DS3 Digital Portfolio and Audio Reflection</dc:subject>
  <dc:creator>Alisa-Oana Dronea</dc:creator>
  <cp:lastModifiedBy>Preda Bianca</cp:lastModifiedBy>
  <cp:revision>3</cp:revision>
  <dcterms:created xsi:type="dcterms:W3CDTF">2026-07-14T20:54:31Z</dcterms:created>
  <dcterms:modified xsi:type="dcterms:W3CDTF">2026-07-15T08:20:39Z</dcterms:modified>
</cp:coreProperties>
</file>