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96" r:id="rId1"/>
  </p:sldMasterIdLst>
  <p:notesMasterIdLst>
    <p:notesMasterId r:id="rId3"/>
  </p:notesMasterIdLst>
  <p:sldIdLst>
    <p:sldId id="258" r:id="rId2"/>
  </p:sldIdLst>
  <p:sldSz cx="43891200" cy="246888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7704" userDrawn="1">
          <p15:clr>
            <a:srgbClr val="A4A3A4"/>
          </p15:clr>
        </p15:guide>
        <p15:guide id="2" pos="13752"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8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1EF7F8-E7B4-4889-A510-AB4A260C3F39}" v="12" dt="2022-06-04T19:59:02.0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46816" autoAdjust="0"/>
  </p:normalViewPr>
  <p:slideViewPr>
    <p:cSldViewPr snapToGrid="0" showGuides="1">
      <p:cViewPr varScale="1">
        <p:scale>
          <a:sx n="27" d="100"/>
          <a:sy n="27" d="100"/>
        </p:scale>
        <p:origin x="124" y="308"/>
      </p:cViewPr>
      <p:guideLst>
        <p:guide orient="horz" pos="7704"/>
        <p:guide pos="13752"/>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AFFFB9-F38F-4EE3-ACDA-6EBC12336A86}" type="datetimeFigureOut">
              <a:rPr lang="en-GB" smtClean="0"/>
              <a:t>07/03/2026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56485E-9FE1-45C8-8197-12A0635167A2}" type="slidenum">
              <a:rPr lang="en-GB" smtClean="0"/>
              <a:t>‹#›</a:t>
            </a:fld>
            <a:endParaRPr lang="en-GB"/>
          </a:p>
        </p:txBody>
      </p:sp>
    </p:spTree>
    <p:extLst>
      <p:ext uri="{BB962C8B-B14F-4D97-AF65-F5344CB8AC3E}">
        <p14:creationId xmlns:p14="http://schemas.microsoft.com/office/powerpoint/2010/main" val="874503110"/>
      </p:ext>
    </p:extLst>
  </p:cSld>
  <p:clrMap bg1="lt1" tx1="dk1" bg2="lt2" tx2="dk2" accent1="accent1" accent2="accent2" accent3="accent3" accent4="accent4" accent5="accent5" accent6="accent6" hlink="hlink" folHlink="folHlink"/>
  <p:notesStyle>
    <a:lvl1pPr marL="0" algn="l" defTabSz="2194341" rtl="0" eaLnBrk="1" latinLnBrk="0" hangingPunct="1">
      <a:defRPr sz="2880" kern="1200">
        <a:solidFill>
          <a:schemeClr val="tx1"/>
        </a:solidFill>
        <a:latin typeface="+mn-lt"/>
        <a:ea typeface="+mn-ea"/>
        <a:cs typeface="+mn-cs"/>
      </a:defRPr>
    </a:lvl1pPr>
    <a:lvl2pPr marL="1097170" algn="l" defTabSz="2194341" rtl="0" eaLnBrk="1" latinLnBrk="0" hangingPunct="1">
      <a:defRPr sz="2880" kern="1200">
        <a:solidFill>
          <a:schemeClr val="tx1"/>
        </a:solidFill>
        <a:latin typeface="+mn-lt"/>
        <a:ea typeface="+mn-ea"/>
        <a:cs typeface="+mn-cs"/>
      </a:defRPr>
    </a:lvl2pPr>
    <a:lvl3pPr marL="2194341" algn="l" defTabSz="2194341" rtl="0" eaLnBrk="1" latinLnBrk="0" hangingPunct="1">
      <a:defRPr sz="2880" kern="1200">
        <a:solidFill>
          <a:schemeClr val="tx1"/>
        </a:solidFill>
        <a:latin typeface="+mn-lt"/>
        <a:ea typeface="+mn-ea"/>
        <a:cs typeface="+mn-cs"/>
      </a:defRPr>
    </a:lvl3pPr>
    <a:lvl4pPr marL="3291511" algn="l" defTabSz="2194341" rtl="0" eaLnBrk="1" latinLnBrk="0" hangingPunct="1">
      <a:defRPr sz="2880" kern="1200">
        <a:solidFill>
          <a:schemeClr val="tx1"/>
        </a:solidFill>
        <a:latin typeface="+mn-lt"/>
        <a:ea typeface="+mn-ea"/>
        <a:cs typeface="+mn-cs"/>
      </a:defRPr>
    </a:lvl4pPr>
    <a:lvl5pPr marL="4388681" algn="l" defTabSz="2194341" rtl="0" eaLnBrk="1" latinLnBrk="0" hangingPunct="1">
      <a:defRPr sz="2880" kern="1200">
        <a:solidFill>
          <a:schemeClr val="tx1"/>
        </a:solidFill>
        <a:latin typeface="+mn-lt"/>
        <a:ea typeface="+mn-ea"/>
        <a:cs typeface="+mn-cs"/>
      </a:defRPr>
    </a:lvl5pPr>
    <a:lvl6pPr marL="5485851" algn="l" defTabSz="2194341" rtl="0" eaLnBrk="1" latinLnBrk="0" hangingPunct="1">
      <a:defRPr sz="2880" kern="1200">
        <a:solidFill>
          <a:schemeClr val="tx1"/>
        </a:solidFill>
        <a:latin typeface="+mn-lt"/>
        <a:ea typeface="+mn-ea"/>
        <a:cs typeface="+mn-cs"/>
      </a:defRPr>
    </a:lvl6pPr>
    <a:lvl7pPr marL="6583022" algn="l" defTabSz="2194341" rtl="0" eaLnBrk="1" latinLnBrk="0" hangingPunct="1">
      <a:defRPr sz="2880" kern="1200">
        <a:solidFill>
          <a:schemeClr val="tx1"/>
        </a:solidFill>
        <a:latin typeface="+mn-lt"/>
        <a:ea typeface="+mn-ea"/>
        <a:cs typeface="+mn-cs"/>
      </a:defRPr>
    </a:lvl7pPr>
    <a:lvl8pPr marL="7680192" algn="l" defTabSz="2194341" rtl="0" eaLnBrk="1" latinLnBrk="0" hangingPunct="1">
      <a:defRPr sz="2880" kern="1200">
        <a:solidFill>
          <a:schemeClr val="tx1"/>
        </a:solidFill>
        <a:latin typeface="+mn-lt"/>
        <a:ea typeface="+mn-ea"/>
        <a:cs typeface="+mn-cs"/>
      </a:defRPr>
    </a:lvl8pPr>
    <a:lvl9pPr marL="8777362" algn="l" defTabSz="2194341" rtl="0" eaLnBrk="1" latinLnBrk="0" hangingPunct="1">
      <a:defRPr sz="288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Leicester is a city in England's East Midlands. It is the county town for the county of Leicestershire and one of the oldest cities in England. It has been around for at least 2,000 years. The Romans found an Iron Age village there, which seems to have been there since around the second or first century BC. This podcast aims to identify health and social care issues as well as different health and social care structures and provisions within Leicester.</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this city, there are 355218 people are now living now. And because of the large number of students and people who have just moved there from other countries, the city is rather youthful in comparison to England.</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This city consists with 50 per cent female and 50 per cent male, according to a 2018 population estimate. Only 12 per cent of Leicester's population (42,300 people) is above the age of 65, compared to the rest of England's population (72,600 people) being between the ages of 20 and 29 (13 per cent in England), and a third of all city homes have children in need of care. Leicester's youthful population is a result of the city's two institutions and the influx of individuals from outside the area.</a:t>
            </a:r>
          </a:p>
          <a:p>
            <a:pPr marL="0" marR="0" algn="just">
              <a:lnSpc>
                <a:spcPct val="107000"/>
              </a:lnSpc>
              <a:spcBef>
                <a:spcPts val="0"/>
              </a:spcBef>
              <a:spcAft>
                <a:spcPts val="800"/>
              </a:spcAft>
            </a:pPr>
            <a:r>
              <a:rPr lang="en-US" sz="1800" b="1"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Ethnic Make-up of Leicester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Leicester is home to people from more than 50 different nations, making it one of the most culturally and ethnically diversified cities in the United Kingdom.</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51% of the population is comprised of white people which is lower than in England and Wales’s 86%</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37% of the population is of Asian or Asian British descent, which is higher than England and Wales’s 7.5%.</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6% of the population is of African, Caribbean, or Black British descent, which is higher than England and Wales (3.3%)</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4% of the population is made up of people from mixed ethnic backgrounds which, is lower than England and Wales (2.2%)</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Other ethnic groups make up approximately 2% of the population, which is a little bit higher than England and Wales (1%)</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Religious Make-up of Leicester:</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32% of the population identifies as Christian while total Christians are 51% in England and Wales.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23% of inhabitants have no religion, which is less than in England and Wales (38.4%).</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19% of the population is Muslim, in which England and Wales have 5.7%.</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15% of the population is comprised of Hindus which is much higher than England and Wales (1.7%).</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4 % of the population is Sikh.</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Others consist of 1% and 6% are not stated.</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Socio-economic condition of Leicester:</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 significant number of the city's inhabitants live in deprived conditions.</a:t>
            </a: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2019 Index of Multiple Deprivation ranks the local authority area of Leicester, which is located in England, as the 32nd most deprived of the country's 317 total areas. More than a third of the city's low-super output regions are among the most destitute in the United States. A further 37% of Leicester's residents reside in the 20-40 per cent most impoverished districts, putting the city's total poverty rate at 35%. Only 2% of Leicester's population lives in the city's most impoverished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neighbourhoods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Moreover, two-thirds of Leicester's inhabitants aged 16 and over were either working or in school at the time of the 2011 census, with a further 6% reporting that they were jobless. Compared to England's 66 per cent, a smaller percentage of Leicester's residents are employed.</a:t>
            </a: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Poor health habits and results, such as alcohol abuse, smoking, and obesity, are connected to such deprivation in Leicester, which is relatively higher here than overall in England. Those who reside in Leicester's most impoverished regions have a life expectancy that is much shorter than that of those who live in the city's least impoverished areas.</a:t>
            </a: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issue of low-quality housing is most prevalent in privately owned homes, of which about two-fifths do not meet the criteria for a good dwelling.</a:t>
            </a:r>
          </a:p>
          <a:p>
            <a:pPr marL="342900" marR="0" lvl="0" indent="-342900" algn="just">
              <a:lnSpc>
                <a:spcPct val="107000"/>
              </a:lnSpc>
              <a:spcBef>
                <a:spcPts val="0"/>
              </a:spcBef>
              <a:spcAft>
                <a:spcPts val="8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Fuel poverty is linked to a number of long-term health issues, including difficulty with breathing and cardiovascular function in adults, and a broad range of adverse consequences on the health of children who are raised in these types of homes.</a:t>
            </a: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Health Issues of Leicester:</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Main causes of Death in Leicester</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Cancer, cardiovascular disease, respiratory illness, and mental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disorders are the leading causes of mortality in Leicester. Nearly two-thirds of all fatalities are caused by these factors. 25% of deaths are because of cancers, 25% are because of cardiovascular diseases, 14% are respiratory diseases, and 11% mental and behavioral problems.</a:t>
            </a: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Main Health Concerns in Leicester are Smoking and Poor Mental Health</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Smoking is the most avoidable cause of death in Leicester. More disadvantaged districts and the west side of the city have greater rates of prevalence. In Leicester, 20% total current adults are smokers. Smoking rates are much higher among white people consisting 27%, whereas they are significantly lower among those under the age of 19, people over the age of 65, and people of Asian descent. </a:t>
            </a: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Mental Health:</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UK people are most likely to suffer from a disorder that is related to their mental health. 17 per cent of the population aged 16 and older in Leicester reports having a bad mental health score. People who are jobless, unwell or handicapped for an extended period of time, and those who live in social housing are more prone to report having poor mental health. Those who report having low mental health are more likely to be socially isolated, and there is a connection between the two groups.</a:t>
            </a:r>
          </a:p>
          <a:p>
            <a:pPr marL="0" marR="0" algn="just">
              <a:lnSpc>
                <a:spcPct val="107000"/>
              </a:lnSpc>
              <a:spcBef>
                <a:spcPts val="200"/>
              </a:spcBef>
              <a:spcAft>
                <a:spcPts val="0"/>
              </a:spcAft>
            </a:pPr>
            <a:r>
              <a:rPr lang="en-US"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Why these are issues?</a:t>
            </a: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Smoking is a major health concern in Leicester since the leading causes of mortality are cancer, respiratory illness, and cardiovascular disease, all of which are linked to smoking.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There were 506,100 hospital admissions and 74,600 fatalities in London that were directly attributed to smoking.</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Many homes in Leicester, particularly those with individuals in paid employment, are unable to maintain an adequate level of life, according to recent data. Because of this, depression and poor mental health are inevitable consequences of this. People in Leicester are more likely to engage in risky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including smoking, drinking alcohol, and being fat as a consequence of their poor mental health. A significant public health issue in Leicester is mental illness, which is the city's fourth-leading cause of mortality.</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Every year, approximately £7.5 billion are spent on mental health issues in London. Costs associated with health and social care, as well as those associated with education and the criminal courts all fall under this umbrella term. However, these expenses only account for a small portion of the £26 billion in annual losses London suffers as a result of concerns including decreased productivity and worse quality of life.</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07000"/>
              </a:lnSpc>
              <a:spcBef>
                <a:spcPts val="1200"/>
              </a:spcBef>
              <a:spcAft>
                <a:spcPts val="0"/>
              </a:spcAft>
            </a:pPr>
            <a:r>
              <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Health Provision in Leicester</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As a primary care, there are around 60 general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practises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 Leicester. The Canon Street Medical Centre serves a patient population of more than 3,000 people and is situated in the Belgrave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neighbourhood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of Leicester. The primary care services that this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offers are geared toward meeting the requirements of each patient in terms of both appropriateness and accessibility. The facility offers a wide variety of services, but two of the most important ones are comprehensive care planning for mental health and a smoking cessation clinic.</a:t>
            </a:r>
          </a:p>
          <a:p>
            <a:pPr marL="0" marR="0" algn="just">
              <a:lnSpc>
                <a:spcPct val="107000"/>
              </a:lnSpc>
              <a:spcBef>
                <a:spcPts val="0"/>
              </a:spcBef>
              <a:spcAft>
                <a:spcPts val="800"/>
              </a:spcAft>
            </a:pPr>
            <a:r>
              <a:rPr lang="en-US" sz="1800" dirty="0">
                <a:solidFill>
                  <a:srgbClr val="666666"/>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As secondary care, the Leicester Royal Infirmary may be found in close proximity to the heart of Leicester. Medical treatment that would normally be administered by specialists or another institution after a referral from a general practitioner is made available at the hospital. This hospital consists of many special departments to provide services including cancer services, dementia services, and respiratory medicine.</a:t>
            </a: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Social Care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Life Links is a mental health support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programme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for people in their communities. A collaboration with other service providers, providing information and guidance, navigation, and community recovery services. Leicester City Council has engaged them.</a:t>
            </a:r>
          </a:p>
          <a:p>
            <a:pPr marL="342900" marR="0" lvl="0" indent="-342900" algn="just">
              <a:lnSpc>
                <a:spcPct val="107000"/>
              </a:lnSpc>
              <a:spcBef>
                <a:spcPts val="0"/>
              </a:spcBef>
              <a:spcAft>
                <a:spcPts val="8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Let's Talk Wellbeing offers psychological evaluation and therapy for issues ranging from mild to moderate that are considered to be typical mental health disorders.</a:t>
            </a:r>
          </a:p>
          <a:p>
            <a:pPr marL="0" marR="0" algn="just">
              <a:lnSpc>
                <a:spcPct val="107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Conclusion</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Leicester is a kaleidoscope of different races and poor people. There are many social and economic factors that affect health in this city. Cancer, heart disease, lung disease, and mental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problems are some of the most common causes of death. People in the city smoke a lot and have bad mental health, which are both big health problems. Help is available from the Royal Infirmary Leicester, the Canon Street Medical Centre Leicester, and other social care services.</a:t>
            </a:r>
          </a:p>
          <a:p>
            <a:endParaRPr lang="en-GB" dirty="0"/>
          </a:p>
        </p:txBody>
      </p:sp>
      <p:sp>
        <p:nvSpPr>
          <p:cNvPr id="4" name="Slide Number Placeholder 3"/>
          <p:cNvSpPr>
            <a:spLocks noGrp="1"/>
          </p:cNvSpPr>
          <p:nvPr>
            <p:ph type="sldNum" sz="quarter" idx="5"/>
          </p:nvPr>
        </p:nvSpPr>
        <p:spPr/>
        <p:txBody>
          <a:bodyPr/>
          <a:lstStyle/>
          <a:p>
            <a:fld id="{2B56485E-9FE1-45C8-8197-12A0635167A2}" type="slidenum">
              <a:rPr lang="en-GB" smtClean="0"/>
              <a:t>1</a:t>
            </a:fld>
            <a:endParaRPr lang="en-GB"/>
          </a:p>
        </p:txBody>
      </p:sp>
    </p:spTree>
    <p:extLst>
      <p:ext uri="{BB962C8B-B14F-4D97-AF65-F5344CB8AC3E}">
        <p14:creationId xmlns:p14="http://schemas.microsoft.com/office/powerpoint/2010/main" val="36848511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486400" y="4040507"/>
            <a:ext cx="32918400" cy="8595360"/>
          </a:xfrm>
        </p:spPr>
        <p:txBody>
          <a:bodyPr anchor="b"/>
          <a:lstStyle>
            <a:lvl1pPr algn="ctr">
              <a:defRPr sz="21600"/>
            </a:lvl1pPr>
          </a:lstStyle>
          <a:p>
            <a:r>
              <a:rPr lang="en-US"/>
              <a:t>Click to edit Master title style</a:t>
            </a:r>
            <a:endParaRPr lang="en-US" dirty="0"/>
          </a:p>
        </p:txBody>
      </p:sp>
      <p:sp>
        <p:nvSpPr>
          <p:cNvPr id="3" name="Subtitle 2"/>
          <p:cNvSpPr>
            <a:spLocks noGrp="1"/>
          </p:cNvSpPr>
          <p:nvPr>
            <p:ph type="subTitle" idx="1"/>
          </p:nvPr>
        </p:nvSpPr>
        <p:spPr>
          <a:xfrm>
            <a:off x="5486400" y="12967337"/>
            <a:ext cx="32918400" cy="5960743"/>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4001002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64524220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94660" y="6155059"/>
            <a:ext cx="37856160" cy="10269853"/>
          </a:xfrm>
        </p:spPr>
        <p:txBody>
          <a:bodyPr anchor="b"/>
          <a:lstStyle>
            <a:lvl1pPr>
              <a:defRPr sz="21600"/>
            </a:lvl1pPr>
          </a:lstStyle>
          <a:p>
            <a:r>
              <a:rPr lang="en-US"/>
              <a:t>Click to edit Master title style</a:t>
            </a:r>
            <a:endParaRPr lang="en-US" dirty="0"/>
          </a:p>
        </p:txBody>
      </p:sp>
      <p:sp>
        <p:nvSpPr>
          <p:cNvPr id="3" name="Text Placeholder 2"/>
          <p:cNvSpPr>
            <a:spLocks noGrp="1"/>
          </p:cNvSpPr>
          <p:nvPr>
            <p:ph type="body" idx="1"/>
          </p:nvPr>
        </p:nvSpPr>
        <p:spPr>
          <a:xfrm>
            <a:off x="2994660" y="16522069"/>
            <a:ext cx="37856160" cy="5400673"/>
          </a:xfrm>
        </p:spPr>
        <p:txBody>
          <a:bodyPr/>
          <a:lstStyle>
            <a:lvl1pPr marL="0" indent="0">
              <a:buNone/>
              <a:defRPr sz="8640">
                <a:solidFill>
                  <a:schemeClr val="tx1">
                    <a:tint val="75000"/>
                  </a:schemeClr>
                </a:solidFill>
              </a:defRPr>
            </a:lvl1pPr>
            <a:lvl2pPr marL="1645920" indent="0">
              <a:buNone/>
              <a:defRPr sz="7200">
                <a:solidFill>
                  <a:schemeClr val="tx1">
                    <a:tint val="75000"/>
                  </a:schemeClr>
                </a:solidFill>
              </a:defRPr>
            </a:lvl2pPr>
            <a:lvl3pPr marL="3291840" indent="0">
              <a:buNone/>
              <a:defRPr sz="6480">
                <a:solidFill>
                  <a:schemeClr val="tx1">
                    <a:tint val="75000"/>
                  </a:schemeClr>
                </a:solidFill>
              </a:defRPr>
            </a:lvl3pPr>
            <a:lvl4pPr marL="4937760" indent="0">
              <a:buNone/>
              <a:defRPr sz="5760">
                <a:solidFill>
                  <a:schemeClr val="tx1">
                    <a:tint val="75000"/>
                  </a:schemeClr>
                </a:solidFill>
              </a:defRPr>
            </a:lvl4pPr>
            <a:lvl5pPr marL="6583680" indent="0">
              <a:buNone/>
              <a:defRPr sz="5760">
                <a:solidFill>
                  <a:schemeClr val="tx1">
                    <a:tint val="75000"/>
                  </a:schemeClr>
                </a:solidFill>
              </a:defRPr>
            </a:lvl5pPr>
            <a:lvl6pPr marL="8229600" indent="0">
              <a:buNone/>
              <a:defRPr sz="5760">
                <a:solidFill>
                  <a:schemeClr val="tx1">
                    <a:tint val="75000"/>
                  </a:schemeClr>
                </a:solidFill>
              </a:defRPr>
            </a:lvl6pPr>
            <a:lvl7pPr marL="9875520" indent="0">
              <a:buNone/>
              <a:defRPr sz="5760">
                <a:solidFill>
                  <a:schemeClr val="tx1">
                    <a:tint val="75000"/>
                  </a:schemeClr>
                </a:solidFill>
              </a:defRPr>
            </a:lvl7pPr>
            <a:lvl8pPr marL="11521440" indent="0">
              <a:buNone/>
              <a:defRPr sz="5760">
                <a:solidFill>
                  <a:schemeClr val="tx1">
                    <a:tint val="75000"/>
                  </a:schemeClr>
                </a:solidFill>
              </a:defRPr>
            </a:lvl8pPr>
            <a:lvl9pPr marL="13167360" indent="0">
              <a:buNone/>
              <a:defRPr sz="576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E1D0B38-8A49-491C-BCFD-3A3548D97B87}"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28664781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017520" y="6572250"/>
            <a:ext cx="18653760" cy="156648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2219920" y="6572250"/>
            <a:ext cx="18653760" cy="156648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E1D0B38-8A49-491C-BCFD-3A3548D97B87}" type="datetimeFigureOut">
              <a:rPr lang="en-GB" smtClean="0"/>
              <a:t>07/03/2026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258077861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023237" y="1314452"/>
            <a:ext cx="37856160" cy="4772027"/>
          </a:xfrm>
        </p:spPr>
        <p:txBody>
          <a:bodyPr/>
          <a:lstStyle/>
          <a:p>
            <a:r>
              <a:rPr lang="en-US"/>
              <a:t>Click to edit Master title style</a:t>
            </a:r>
            <a:endParaRPr lang="en-US" dirty="0"/>
          </a:p>
        </p:txBody>
      </p:sp>
      <p:sp>
        <p:nvSpPr>
          <p:cNvPr id="3" name="Text Placeholder 2"/>
          <p:cNvSpPr>
            <a:spLocks noGrp="1"/>
          </p:cNvSpPr>
          <p:nvPr>
            <p:ph type="body" idx="1"/>
          </p:nvPr>
        </p:nvSpPr>
        <p:spPr>
          <a:xfrm>
            <a:off x="3023239" y="6052187"/>
            <a:ext cx="18568033" cy="2966083"/>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p:cNvSpPr>
            <a:spLocks noGrp="1"/>
          </p:cNvSpPr>
          <p:nvPr>
            <p:ph sz="half" idx="2"/>
          </p:nvPr>
        </p:nvSpPr>
        <p:spPr>
          <a:xfrm>
            <a:off x="3023239" y="9018270"/>
            <a:ext cx="18568033" cy="132645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2219920" y="6052187"/>
            <a:ext cx="18659477" cy="2966083"/>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p:cNvSpPr>
            <a:spLocks noGrp="1"/>
          </p:cNvSpPr>
          <p:nvPr>
            <p:ph sz="quarter" idx="4"/>
          </p:nvPr>
        </p:nvSpPr>
        <p:spPr>
          <a:xfrm>
            <a:off x="22219920" y="9018270"/>
            <a:ext cx="18659477" cy="132645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E1D0B38-8A49-491C-BCFD-3A3548D97B87}" type="datetimeFigureOut">
              <a:rPr lang="en-GB" smtClean="0"/>
              <a:t>07/03/2026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95233052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E1D0B38-8A49-491C-BCFD-3A3548D97B87}" type="datetimeFigureOut">
              <a:rPr lang="en-GB" smtClean="0"/>
              <a:t>07/03/2026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76141187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1D0B38-8A49-491C-BCFD-3A3548D97B87}" type="datetimeFigureOut">
              <a:rPr lang="en-GB" smtClean="0"/>
              <a:t>07/03/2026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57889475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23239" y="1645920"/>
            <a:ext cx="14156053" cy="5760720"/>
          </a:xfrm>
        </p:spPr>
        <p:txBody>
          <a:bodyPr anchor="b"/>
          <a:lstStyle>
            <a:lvl1pPr>
              <a:defRPr sz="11520"/>
            </a:lvl1pPr>
          </a:lstStyle>
          <a:p>
            <a:r>
              <a:rPr lang="en-US"/>
              <a:t>Click to edit Master title style</a:t>
            </a:r>
            <a:endParaRPr lang="en-US" dirty="0"/>
          </a:p>
        </p:txBody>
      </p:sp>
      <p:sp>
        <p:nvSpPr>
          <p:cNvPr id="3" name="Content Placeholder 2"/>
          <p:cNvSpPr>
            <a:spLocks noGrp="1"/>
          </p:cNvSpPr>
          <p:nvPr>
            <p:ph idx="1"/>
          </p:nvPr>
        </p:nvSpPr>
        <p:spPr>
          <a:xfrm>
            <a:off x="18659477" y="3554732"/>
            <a:ext cx="22219920" cy="1754505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023239" y="7406640"/>
            <a:ext cx="14156053" cy="13721717"/>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p:cNvSpPr>
            <a:spLocks noGrp="1"/>
          </p:cNvSpPr>
          <p:nvPr>
            <p:ph type="dt" sz="half" idx="10"/>
          </p:nvPr>
        </p:nvSpPr>
        <p:spPr/>
        <p:txBody>
          <a:bodyPr/>
          <a:lstStyle/>
          <a:p>
            <a:fld id="{9E1D0B38-8A49-491C-BCFD-3A3548D97B87}" type="datetimeFigureOut">
              <a:rPr lang="en-GB" smtClean="0"/>
              <a:t>07/03/2026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272312764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23239" y="1645920"/>
            <a:ext cx="14156053" cy="5760720"/>
          </a:xfrm>
        </p:spPr>
        <p:txBody>
          <a:bodyPr anchor="b"/>
          <a:lstStyle>
            <a:lvl1pPr>
              <a:defRPr sz="11520"/>
            </a:lvl1pPr>
          </a:lstStyle>
          <a:p>
            <a:r>
              <a:rPr lang="en-US"/>
              <a:t>Click to edit Master title style</a:t>
            </a:r>
            <a:endParaRPr lang="en-US" dirty="0"/>
          </a:p>
        </p:txBody>
      </p:sp>
      <p:sp>
        <p:nvSpPr>
          <p:cNvPr id="3" name="Picture Placeholder 2"/>
          <p:cNvSpPr>
            <a:spLocks noGrp="1" noChangeAspect="1"/>
          </p:cNvSpPr>
          <p:nvPr>
            <p:ph type="pic" idx="1"/>
          </p:nvPr>
        </p:nvSpPr>
        <p:spPr>
          <a:xfrm>
            <a:off x="18659477" y="3554732"/>
            <a:ext cx="22219920" cy="17545050"/>
          </a:xfrm>
        </p:spPr>
        <p:txBody>
          <a:bodyPr anchor="t"/>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r>
              <a:rPr lang="en-US"/>
              <a:t>Click icon to add picture</a:t>
            </a:r>
            <a:endParaRPr lang="en-US" dirty="0"/>
          </a:p>
        </p:txBody>
      </p:sp>
      <p:sp>
        <p:nvSpPr>
          <p:cNvPr id="4" name="Text Placeholder 3"/>
          <p:cNvSpPr>
            <a:spLocks noGrp="1"/>
          </p:cNvSpPr>
          <p:nvPr>
            <p:ph type="body" sz="half" idx="2"/>
          </p:nvPr>
        </p:nvSpPr>
        <p:spPr>
          <a:xfrm>
            <a:off x="3023239" y="7406640"/>
            <a:ext cx="14156053" cy="13721717"/>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p:cNvSpPr>
            <a:spLocks noGrp="1"/>
          </p:cNvSpPr>
          <p:nvPr>
            <p:ph type="dt" sz="half" idx="10"/>
          </p:nvPr>
        </p:nvSpPr>
        <p:spPr/>
        <p:txBody>
          <a:bodyPr/>
          <a:lstStyle/>
          <a:p>
            <a:fld id="{9E1D0B38-8A49-491C-BCFD-3A3548D97B87}" type="datetimeFigureOut">
              <a:rPr lang="en-GB" smtClean="0"/>
              <a:t>07/03/2026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6135369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0366647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1409640" y="1314450"/>
            <a:ext cx="9464040" cy="2092261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017520" y="1314450"/>
            <a:ext cx="27843480" cy="209226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6088223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17520" y="1314452"/>
            <a:ext cx="37856160" cy="477202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3017520" y="6572250"/>
            <a:ext cx="37856160" cy="1566481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017520" y="22882862"/>
            <a:ext cx="9875520" cy="1314450"/>
          </a:xfrm>
          <a:prstGeom prst="rect">
            <a:avLst/>
          </a:prstGeom>
        </p:spPr>
        <p:txBody>
          <a:bodyPr vert="horz" lIns="91440" tIns="45720" rIns="91440" bIns="45720" rtlCol="0" anchor="ctr"/>
          <a:lstStyle>
            <a:lvl1pPr algn="l">
              <a:defRPr sz="4320">
                <a:solidFill>
                  <a:schemeClr val="tx1">
                    <a:tint val="75000"/>
                  </a:schemeClr>
                </a:solidFill>
              </a:defRPr>
            </a:lvl1pPr>
          </a:lstStyle>
          <a:p>
            <a:fld id="{9E1D0B38-8A49-491C-BCFD-3A3548D97B87}" type="datetimeFigureOut">
              <a:rPr lang="en-GB" smtClean="0"/>
              <a:t>07/03/2026</a:t>
            </a:fld>
            <a:endParaRPr lang="en-GB"/>
          </a:p>
        </p:txBody>
      </p:sp>
      <p:sp>
        <p:nvSpPr>
          <p:cNvPr id="5" name="Footer Placeholder 4"/>
          <p:cNvSpPr>
            <a:spLocks noGrp="1"/>
          </p:cNvSpPr>
          <p:nvPr>
            <p:ph type="ftr" sz="quarter" idx="3"/>
          </p:nvPr>
        </p:nvSpPr>
        <p:spPr>
          <a:xfrm>
            <a:off x="14538960" y="22882862"/>
            <a:ext cx="14813280" cy="1314450"/>
          </a:xfrm>
          <a:prstGeom prst="rect">
            <a:avLst/>
          </a:prstGeom>
        </p:spPr>
        <p:txBody>
          <a:bodyPr vert="horz" lIns="91440" tIns="45720" rIns="91440" bIns="45720" rtlCol="0" anchor="ctr"/>
          <a:lstStyle>
            <a:lvl1pPr algn="ctr">
              <a:defRPr sz="432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30998160" y="22882862"/>
            <a:ext cx="9875520" cy="1314450"/>
          </a:xfrm>
          <a:prstGeom prst="rect">
            <a:avLst/>
          </a:prstGeom>
        </p:spPr>
        <p:txBody>
          <a:bodyPr vert="horz" lIns="91440" tIns="45720" rIns="91440" bIns="45720" rtlCol="0" anchor="ctr"/>
          <a:lstStyle>
            <a:lvl1pPr algn="r">
              <a:defRPr sz="4320">
                <a:solidFill>
                  <a:schemeClr val="tx1">
                    <a:tint val="75000"/>
                  </a:schemeClr>
                </a:solidFill>
              </a:defRPr>
            </a:lvl1pPr>
          </a:lstStyle>
          <a:p>
            <a:fld id="{7F21083E-D7C1-4569-A3AF-EFE20D1C1F09}" type="slidenum">
              <a:rPr lang="en-GB" smtClean="0"/>
              <a:t>‹#›</a:t>
            </a:fld>
            <a:endParaRPr lang="en-GB"/>
          </a:p>
        </p:txBody>
      </p:sp>
    </p:spTree>
    <p:extLst>
      <p:ext uri="{BB962C8B-B14F-4D97-AF65-F5344CB8AC3E}">
        <p14:creationId xmlns:p14="http://schemas.microsoft.com/office/powerpoint/2010/main" val="3820096753"/>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jpe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9401010-0151-D3FB-0AC1-DF11C93425BA}"/>
              </a:ext>
            </a:extLst>
          </p:cNvPr>
          <p:cNvSpPr/>
          <p:nvPr/>
        </p:nvSpPr>
        <p:spPr>
          <a:xfrm>
            <a:off x="0" y="-1380162"/>
            <a:ext cx="43891200" cy="2779312"/>
          </a:xfrm>
          <a:prstGeom prst="rect">
            <a:avLst/>
          </a:prstGeom>
          <a:solidFill>
            <a:schemeClr val="accent1"/>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b="1" dirty="0">
                <a:solidFill>
                  <a:schemeClr val="accent2">
                    <a:lumMod val="20000"/>
                    <a:lumOff val="80000"/>
                  </a:schemeClr>
                </a:solidFill>
                <a:latin typeface="Arial Black" panose="020B0A04020102020204" pitchFamily="34" charset="0"/>
              </a:rPr>
              <a:t>“The Impact of Digital Health Interventions on Chronic Disease Management in Older Adults in the United Kingdom: A Systematic Review”</a:t>
            </a:r>
          </a:p>
          <a:p>
            <a:r>
              <a:rPr lang="en-GB" sz="4400" b="1" dirty="0"/>
              <a:t>                  Student Name: </a:t>
            </a:r>
            <a:r>
              <a:rPr lang="en-GB" sz="4400" dirty="0"/>
              <a:t>MD Nasir Uddin Nahid </a:t>
            </a:r>
            <a:r>
              <a:rPr lang="en-GB" sz="4400" b="1" dirty="0"/>
              <a:t>Student ID: </a:t>
            </a:r>
            <a:r>
              <a:rPr lang="en-GB" sz="4400" dirty="0"/>
              <a:t>2432642  </a:t>
            </a:r>
            <a:r>
              <a:rPr lang="en-GB" sz="4400" b="1" dirty="0"/>
              <a:t>Module Teacher:</a:t>
            </a:r>
            <a:r>
              <a:rPr lang="en-GB" sz="4400" dirty="0"/>
              <a:t> </a:t>
            </a:r>
            <a:r>
              <a:rPr lang="en-GB" sz="4400" dirty="0" err="1"/>
              <a:t>Soban</a:t>
            </a:r>
            <a:r>
              <a:rPr lang="en-GB" sz="4400" dirty="0"/>
              <a:t> Sadiq  </a:t>
            </a:r>
            <a:r>
              <a:rPr lang="en-US" sz="4400" b="1" dirty="0"/>
              <a:t>Module Name:</a:t>
            </a:r>
            <a:r>
              <a:rPr lang="en-US" sz="4400" dirty="0"/>
              <a:t> Practice Based Research </a:t>
            </a:r>
            <a:r>
              <a:rPr lang="en-US" sz="4400" b="1" dirty="0"/>
              <a:t>Module code: </a:t>
            </a:r>
            <a:r>
              <a:rPr lang="en-US" sz="4400" dirty="0"/>
              <a:t>LCHS 7008 </a:t>
            </a:r>
            <a:endParaRPr lang="en-GB" sz="4800" b="1" dirty="0">
              <a:solidFill>
                <a:schemeClr val="accent2">
                  <a:lumMod val="20000"/>
                  <a:lumOff val="80000"/>
                </a:schemeClr>
              </a:solidFill>
              <a:latin typeface="Arial Black" panose="020B0A04020102020204" pitchFamily="34" charset="0"/>
            </a:endParaRPr>
          </a:p>
        </p:txBody>
      </p:sp>
      <p:sp>
        <p:nvSpPr>
          <p:cNvPr id="19" name="TextBox 18">
            <a:extLst>
              <a:ext uri="{FF2B5EF4-FFF2-40B4-BE49-F238E27FC236}">
                <a16:creationId xmlns:a16="http://schemas.microsoft.com/office/drawing/2014/main" id="{0A41819D-D8E7-4530-2AFD-523F8D4CCE1E}"/>
              </a:ext>
            </a:extLst>
          </p:cNvPr>
          <p:cNvSpPr txBox="1"/>
          <p:nvPr/>
        </p:nvSpPr>
        <p:spPr>
          <a:xfrm>
            <a:off x="0" y="1397236"/>
            <a:ext cx="9060872" cy="707886"/>
          </a:xfrm>
          <a:prstGeom prst="rect">
            <a:avLst/>
          </a:prstGeom>
          <a:solidFill>
            <a:schemeClr val="accent2"/>
          </a:solidFill>
          <a:ln>
            <a:solidFill>
              <a:schemeClr val="accent5"/>
            </a:solidFill>
          </a:ln>
        </p:spPr>
        <p:txBody>
          <a:bodyPr wrap="square" rtlCol="0">
            <a:spAutoFit/>
          </a:bodyPr>
          <a:lstStyle/>
          <a:p>
            <a:r>
              <a:rPr lang="en-US" sz="4000" dirty="0">
                <a:solidFill>
                  <a:schemeClr val="accent1">
                    <a:lumMod val="50000"/>
                  </a:schemeClr>
                </a:solidFill>
                <a:latin typeface="Arial Black" panose="020B0A04020102020204" pitchFamily="34" charset="0"/>
              </a:rPr>
              <a:t>Prevalence</a:t>
            </a:r>
            <a:endParaRPr lang="en-GB" sz="4000" dirty="0">
              <a:solidFill>
                <a:schemeClr val="accent1">
                  <a:lumMod val="50000"/>
                </a:schemeClr>
              </a:solidFill>
              <a:latin typeface="Arial Black" panose="020B0A04020102020204" pitchFamily="34" charset="0"/>
            </a:endParaRPr>
          </a:p>
        </p:txBody>
      </p:sp>
      <p:sp>
        <p:nvSpPr>
          <p:cNvPr id="21" name="TextBox 20">
            <a:extLst>
              <a:ext uri="{FF2B5EF4-FFF2-40B4-BE49-F238E27FC236}">
                <a16:creationId xmlns:a16="http://schemas.microsoft.com/office/drawing/2014/main" id="{7A2AA460-2533-1E86-4C9D-5F0FFE455FFB}"/>
              </a:ext>
            </a:extLst>
          </p:cNvPr>
          <p:cNvSpPr txBox="1"/>
          <p:nvPr/>
        </p:nvSpPr>
        <p:spPr>
          <a:xfrm>
            <a:off x="-98166" y="2076614"/>
            <a:ext cx="13398111" cy="10864513"/>
          </a:xfrm>
          <a:prstGeom prst="rect">
            <a:avLst/>
          </a:prstGeom>
          <a:solidFill>
            <a:schemeClr val="accent6"/>
          </a:solidFill>
          <a:ln>
            <a:solidFill>
              <a:srgbClr val="0070C0"/>
            </a:solidFill>
          </a:ln>
        </p:spPr>
        <p:txBody>
          <a:bodyPr wrap="square" rtlCol="0">
            <a:spAutoFit/>
          </a:bodyPr>
          <a:lstStyle/>
          <a:p>
            <a:pPr marL="571500" marR="0" indent="-571500" algn="just">
              <a:spcBef>
                <a:spcPts val="0"/>
              </a:spcBef>
              <a:spcAft>
                <a:spcPts val="800"/>
              </a:spcAft>
              <a:buFont typeface="Wingdings" panose="05000000000000000000" pitchFamily="2" charset="2"/>
              <a:buChar char="v"/>
            </a:pPr>
            <a:r>
              <a:rPr lang="en-US" sz="3300" dirty="0">
                <a:latin typeface="Arial" panose="020B0604020202020204" pitchFamily="34" charset="0"/>
                <a:ea typeface="Calibri" panose="020F0502020204030204" pitchFamily="34" charset="0"/>
                <a:cs typeface="Arial" panose="020B0604020202020204" pitchFamily="34" charset="0"/>
              </a:rPr>
              <a:t>Older adults in the UK, particularly those aged 65+, represent a rapidly expanding group affected by chronic conditions and multimorbidity (</a:t>
            </a:r>
            <a:r>
              <a:rPr lang="en-US" sz="3300" dirty="0" err="1">
                <a:latin typeface="Arial" panose="020B0604020202020204" pitchFamily="34" charset="0"/>
                <a:ea typeface="Calibri" panose="020F0502020204030204" pitchFamily="34" charset="0"/>
                <a:cs typeface="Arial" panose="020B0604020202020204" pitchFamily="34" charset="0"/>
              </a:rPr>
              <a:t>Ambrosi</a:t>
            </a:r>
            <a:r>
              <a:rPr lang="en-US" sz="3300" dirty="0">
                <a:latin typeface="Arial" panose="020B0604020202020204" pitchFamily="34" charset="0"/>
                <a:ea typeface="Calibri" panose="020F0502020204030204" pitchFamily="34" charset="0"/>
                <a:cs typeface="Arial" panose="020B0604020202020204" pitchFamily="34" charset="0"/>
              </a:rPr>
              <a:t> et al., 2025).</a:t>
            </a:r>
          </a:p>
          <a:p>
            <a:pPr marL="571500" marR="0" indent="-571500" algn="just">
              <a:spcBef>
                <a:spcPts val="0"/>
              </a:spcBef>
              <a:spcAft>
                <a:spcPts val="800"/>
              </a:spcAft>
              <a:buFont typeface="Wingdings" panose="05000000000000000000" pitchFamily="2" charset="2"/>
              <a:buChar char="v"/>
            </a:pPr>
            <a:r>
              <a:rPr lang="en-US" sz="3300" dirty="0">
                <a:latin typeface="Arial" panose="020B0604020202020204" pitchFamily="34" charset="0"/>
                <a:ea typeface="Calibri" panose="020F0502020204030204" pitchFamily="34" charset="0"/>
                <a:cs typeface="Arial" panose="020B0604020202020204" pitchFamily="34" charset="0"/>
              </a:rPr>
              <a:t>Studies show that 4.7 million UK seniors lack basic digital skills, limiting their access to online healthcare (Hepburn, Williams and McCann, 2025a).</a:t>
            </a:r>
          </a:p>
          <a:p>
            <a:pPr marL="571500" marR="0" indent="-571500" algn="just">
              <a:spcBef>
                <a:spcPts val="0"/>
              </a:spcBef>
              <a:spcAft>
                <a:spcPts val="800"/>
              </a:spcAft>
              <a:buFont typeface="Wingdings" panose="05000000000000000000" pitchFamily="2" charset="2"/>
              <a:buChar char="v"/>
            </a:pPr>
            <a:r>
              <a:rPr lang="en-US" sz="3300" dirty="0">
                <a:latin typeface="Arial" panose="020B0604020202020204" pitchFamily="34" charset="0"/>
                <a:ea typeface="Calibri" panose="020F0502020204030204" pitchFamily="34" charset="0"/>
                <a:cs typeface="Arial" panose="020B0604020202020204" pitchFamily="34" charset="0"/>
              </a:rPr>
              <a:t>According to Statista (2025) 46% of adults have a chronic illness, and prevalence rises with age.</a:t>
            </a:r>
          </a:p>
          <a:p>
            <a:pPr marL="571500" marR="0" indent="-571500" algn="just">
              <a:spcBef>
                <a:spcPts val="0"/>
              </a:spcBef>
              <a:spcAft>
                <a:spcPts val="800"/>
              </a:spcAft>
              <a:buFont typeface="Wingdings" panose="05000000000000000000" pitchFamily="2" charset="2"/>
              <a:buChar char="v"/>
            </a:pPr>
            <a:r>
              <a:rPr lang="en-US" sz="3300" dirty="0">
                <a:latin typeface="Arial" panose="020B0604020202020204" pitchFamily="34" charset="0"/>
                <a:ea typeface="Calibri" panose="020F0502020204030204" pitchFamily="34" charset="0"/>
                <a:cs typeface="Arial" panose="020B0604020202020204" pitchFamily="34" charset="0"/>
              </a:rPr>
              <a:t>Approximately 26% of adults in England experience chronic pain, and the proportion increases significantly among people aged 75 and older (NHS England, 2025; (Schindler and Scott, 2025).</a:t>
            </a:r>
          </a:p>
          <a:p>
            <a:pPr marL="571500" marR="0" indent="-571500" algn="just">
              <a:spcBef>
                <a:spcPts val="0"/>
              </a:spcBef>
              <a:spcAft>
                <a:spcPts val="800"/>
              </a:spcAft>
              <a:buFont typeface="Wingdings" panose="05000000000000000000" pitchFamily="2" charset="2"/>
              <a:buChar char="v"/>
            </a:pPr>
            <a:r>
              <a:rPr lang="en-US" sz="3300" dirty="0">
                <a:latin typeface="Arial" panose="020B0604020202020204" pitchFamily="34" charset="0"/>
                <a:ea typeface="Calibri" panose="020F0502020204030204" pitchFamily="34" charset="0"/>
                <a:cs typeface="Arial" panose="020B0604020202020204" pitchFamily="34" charset="0"/>
              </a:rPr>
              <a:t>Around 28% of adults aged 65 and over require help with daily living activities, while 24% report unmet care needs related to health or daily functioning (Office for National Statistics, 2025).</a:t>
            </a:r>
          </a:p>
          <a:p>
            <a:pPr marL="571500" marR="0" indent="-571500" algn="just">
              <a:spcBef>
                <a:spcPts val="0"/>
              </a:spcBef>
              <a:spcAft>
                <a:spcPts val="800"/>
              </a:spcAft>
              <a:buFont typeface="Wingdings" panose="05000000000000000000" pitchFamily="2" charset="2"/>
              <a:buChar char="v"/>
            </a:pPr>
            <a:r>
              <a:rPr lang="en-US" sz="3300" dirty="0">
                <a:latin typeface="Arial" panose="020B0604020202020204" pitchFamily="34" charset="0"/>
                <a:ea typeface="Calibri" panose="020F0502020204030204" pitchFamily="34" charset="0"/>
                <a:cs typeface="Arial" panose="020B0604020202020204" pitchFamily="34" charset="0"/>
              </a:rPr>
              <a:t>Around 73%–79% of adults over 65 live with two or more chronic conditions, with this figure rising to over 82% for those aged 85+ (Hepburn et al., 2025b).</a:t>
            </a:r>
          </a:p>
          <a:p>
            <a:pPr marL="571500" marR="0" indent="-571500" algn="just">
              <a:spcBef>
                <a:spcPts val="0"/>
              </a:spcBef>
              <a:spcAft>
                <a:spcPts val="800"/>
              </a:spcAft>
              <a:buFont typeface="Wingdings" panose="05000000000000000000" pitchFamily="2" charset="2"/>
              <a:buChar char="v"/>
            </a:pPr>
            <a:r>
              <a:rPr lang="en-US" sz="3300" dirty="0">
                <a:latin typeface="Arial" panose="020B0604020202020204" pitchFamily="34" charset="0"/>
                <a:ea typeface="Calibri" panose="020F0502020204030204" pitchFamily="34" charset="0"/>
                <a:cs typeface="Arial" panose="020B0604020202020204" pitchFamily="34" charset="0"/>
              </a:rPr>
              <a:t>37% of men have multiple conditions, but 43% of women do. The likelihood of a disability nearly doubles from 27.4% in 50s to 51.7% in 80+ (Gu et al., 2026).</a:t>
            </a:r>
          </a:p>
        </p:txBody>
      </p:sp>
      <p:sp>
        <p:nvSpPr>
          <p:cNvPr id="32" name="TextBox 31">
            <a:extLst>
              <a:ext uri="{FF2B5EF4-FFF2-40B4-BE49-F238E27FC236}">
                <a16:creationId xmlns:a16="http://schemas.microsoft.com/office/drawing/2014/main" id="{0D3713EE-89FD-157D-5571-4706D3142240}"/>
              </a:ext>
            </a:extLst>
          </p:cNvPr>
          <p:cNvSpPr txBox="1"/>
          <p:nvPr/>
        </p:nvSpPr>
        <p:spPr>
          <a:xfrm>
            <a:off x="-16400" y="13715285"/>
            <a:ext cx="13740064" cy="9341019"/>
          </a:xfrm>
          <a:prstGeom prst="rect">
            <a:avLst/>
          </a:prstGeom>
          <a:solidFill>
            <a:schemeClr val="accent2">
              <a:lumMod val="60000"/>
              <a:lumOff val="40000"/>
            </a:schemeClr>
          </a:solidFill>
          <a:ln>
            <a:solidFill>
              <a:srgbClr val="0070C0"/>
            </a:solidFill>
          </a:ln>
        </p:spPr>
        <p:txBody>
          <a:bodyPr wrap="square" rtlCol="0">
            <a:spAutoFit/>
          </a:bodyPr>
          <a:lstStyle/>
          <a:p>
            <a:pPr marL="571500" marR="0" indent="-571500">
              <a:spcBef>
                <a:spcPts val="1200"/>
              </a:spcBef>
              <a:spcAft>
                <a:spcPts val="0"/>
              </a:spcAft>
              <a:buFont typeface="Wingdings" panose="05000000000000000000" pitchFamily="2" charset="2"/>
              <a:buChar char="v"/>
            </a:pPr>
            <a:r>
              <a:rPr lang="en-US" sz="3300" dirty="0">
                <a:effectLst/>
                <a:latin typeface="Arial" panose="020B0604020202020204" pitchFamily="34" charset="0"/>
                <a:ea typeface="Times New Roman" panose="02020603050405020304" pitchFamily="18" charset="0"/>
                <a:cs typeface="Arial" panose="020B0604020202020204" pitchFamily="34" charset="0"/>
              </a:rPr>
              <a:t>The growing burden of chronic diseases among older adults, combined with increasing digitalization of healthcare services, makes this research both timely and necessary (Chowdhury et al., 2023).</a:t>
            </a:r>
          </a:p>
          <a:p>
            <a:pPr marL="571500" marR="0" indent="-571500">
              <a:spcBef>
                <a:spcPts val="1200"/>
              </a:spcBef>
              <a:spcAft>
                <a:spcPts val="0"/>
              </a:spcAft>
              <a:buFont typeface="Wingdings" panose="05000000000000000000" pitchFamily="2" charset="2"/>
              <a:buChar char="v"/>
            </a:pPr>
            <a:r>
              <a:rPr lang="en-US" sz="3300" dirty="0">
                <a:effectLst/>
                <a:latin typeface="Arial" panose="020B0604020202020204" pitchFamily="34" charset="0"/>
                <a:ea typeface="Times New Roman" panose="02020603050405020304" pitchFamily="18" charset="0"/>
                <a:cs typeface="Arial" panose="020B0604020202020204" pitchFamily="34" charset="0"/>
              </a:rPr>
              <a:t>The impact is significant: NHS digital-first policies exclude 2.4 million older UK adults, which worsens health inequalities, intervention adherence, and outcomes for common conditions like diabetes and hypertension (</a:t>
            </a:r>
            <a:r>
              <a:rPr lang="en-US" sz="3300" dirty="0" err="1">
                <a:effectLst/>
                <a:latin typeface="Arial" panose="020B0604020202020204" pitchFamily="34" charset="0"/>
                <a:ea typeface="Times New Roman" panose="02020603050405020304" pitchFamily="18" charset="0"/>
                <a:cs typeface="Arial" panose="020B0604020202020204" pitchFamily="34" charset="0"/>
              </a:rPr>
              <a:t>Valabhji</a:t>
            </a:r>
            <a:r>
              <a:rPr lang="en-US" sz="3300" dirty="0">
                <a:effectLst/>
                <a:latin typeface="Arial" panose="020B0604020202020204" pitchFamily="34" charset="0"/>
                <a:ea typeface="Times New Roman" panose="02020603050405020304" pitchFamily="18" charset="0"/>
                <a:cs typeface="Arial" panose="020B0604020202020204" pitchFamily="34" charset="0"/>
              </a:rPr>
              <a:t> et al., 2023).</a:t>
            </a:r>
          </a:p>
          <a:p>
            <a:pPr marL="571500" marR="0" indent="-571500">
              <a:spcBef>
                <a:spcPts val="1200"/>
              </a:spcBef>
              <a:spcAft>
                <a:spcPts val="0"/>
              </a:spcAft>
              <a:buFont typeface="Wingdings" panose="05000000000000000000" pitchFamily="2" charset="2"/>
              <a:buChar char="v"/>
            </a:pPr>
            <a:r>
              <a:rPr lang="en-US" sz="3300" dirty="0">
                <a:effectLst/>
                <a:latin typeface="Arial" panose="020B0604020202020204" pitchFamily="34" charset="0"/>
                <a:ea typeface="Times New Roman" panose="02020603050405020304" pitchFamily="18" charset="0"/>
                <a:cs typeface="Arial" panose="020B0604020202020204" pitchFamily="34" charset="0"/>
              </a:rPr>
              <a:t>Age-related digital inequality is one reason for this research. Using digital healthcare services requires digital literacy, technological confidence, and access to digital devices, which many elderly people lack.</a:t>
            </a:r>
          </a:p>
          <a:p>
            <a:pPr marL="571500" marR="0" indent="-571500">
              <a:spcBef>
                <a:spcPts val="1200"/>
              </a:spcBef>
              <a:spcAft>
                <a:spcPts val="0"/>
              </a:spcAft>
              <a:buFont typeface="Wingdings" panose="05000000000000000000" pitchFamily="2" charset="2"/>
              <a:buChar char="v"/>
            </a:pPr>
            <a:r>
              <a:rPr lang="en-US" sz="3300" dirty="0">
                <a:effectLst/>
                <a:latin typeface="Arial" panose="020B0604020202020204" pitchFamily="34" charset="0"/>
                <a:ea typeface="Times New Roman" panose="02020603050405020304" pitchFamily="18" charset="0"/>
                <a:cs typeface="Arial" panose="020B0604020202020204" pitchFamily="34" charset="0"/>
              </a:rPr>
              <a:t>Developing inclusive healthcare systems requires understanding the barriers that prevent elderly patients from using digital health tools (Ward, 2025).</a:t>
            </a:r>
          </a:p>
          <a:p>
            <a:pPr marL="571500" marR="0" indent="-571500">
              <a:spcBef>
                <a:spcPts val="1200"/>
              </a:spcBef>
              <a:spcAft>
                <a:spcPts val="0"/>
              </a:spcAft>
              <a:buFont typeface="Wingdings" panose="05000000000000000000" pitchFamily="2" charset="2"/>
              <a:buChar char="v"/>
            </a:pPr>
            <a:r>
              <a:rPr lang="en-US" sz="3300" dirty="0">
                <a:effectLst/>
                <a:latin typeface="Arial" panose="020B0604020202020204" pitchFamily="34" charset="0"/>
                <a:ea typeface="Times New Roman" panose="02020603050405020304" pitchFamily="18" charset="0"/>
                <a:cs typeface="Arial" panose="020B0604020202020204" pitchFamily="34" charset="0"/>
              </a:rPr>
              <a:t>Another reason for this research is the lack of evidence on digital health interventions for older adults managing chronic conditions in the UK.</a:t>
            </a:r>
          </a:p>
        </p:txBody>
      </p:sp>
      <p:sp>
        <p:nvSpPr>
          <p:cNvPr id="37" name="TextBox 36">
            <a:extLst>
              <a:ext uri="{FF2B5EF4-FFF2-40B4-BE49-F238E27FC236}">
                <a16:creationId xmlns:a16="http://schemas.microsoft.com/office/drawing/2014/main" id="{211D1C7A-5604-80DD-0B7A-13D48D86A5DC}"/>
              </a:ext>
            </a:extLst>
          </p:cNvPr>
          <p:cNvSpPr txBox="1"/>
          <p:nvPr/>
        </p:nvSpPr>
        <p:spPr>
          <a:xfrm>
            <a:off x="29071420" y="15738876"/>
            <a:ext cx="13731587" cy="553998"/>
          </a:xfrm>
          <a:prstGeom prst="rect">
            <a:avLst/>
          </a:prstGeom>
          <a:solidFill>
            <a:srgbClr val="0070C0"/>
          </a:solidFill>
          <a:ln>
            <a:solidFill>
              <a:srgbClr val="0070C0"/>
            </a:solidFill>
          </a:ln>
        </p:spPr>
        <p:txBody>
          <a:bodyPr wrap="square" rtlCol="0">
            <a:spAutoFit/>
          </a:bodyPr>
          <a:lstStyle/>
          <a:p>
            <a:pPr algn="ctr"/>
            <a:r>
              <a:rPr lang="en-US" sz="3000" dirty="0">
                <a:solidFill>
                  <a:schemeClr val="bg1"/>
                </a:solidFill>
                <a:latin typeface="Arial Black" panose="020B0A04020102020204" pitchFamily="34" charset="0"/>
              </a:rPr>
              <a:t>Reference List</a:t>
            </a:r>
            <a:endParaRPr lang="en-GB" sz="3000" dirty="0">
              <a:solidFill>
                <a:schemeClr val="bg1"/>
              </a:solidFill>
              <a:latin typeface="Arial Black" panose="020B0A04020102020204" pitchFamily="34" charset="0"/>
            </a:endParaRPr>
          </a:p>
        </p:txBody>
      </p:sp>
      <p:sp>
        <p:nvSpPr>
          <p:cNvPr id="38" name="TextBox 37">
            <a:extLst>
              <a:ext uri="{FF2B5EF4-FFF2-40B4-BE49-F238E27FC236}">
                <a16:creationId xmlns:a16="http://schemas.microsoft.com/office/drawing/2014/main" id="{EBF31A81-7E1D-82B1-3CB1-BE06B400AB23}"/>
              </a:ext>
            </a:extLst>
          </p:cNvPr>
          <p:cNvSpPr txBox="1"/>
          <p:nvPr/>
        </p:nvSpPr>
        <p:spPr>
          <a:xfrm>
            <a:off x="29135086" y="16342571"/>
            <a:ext cx="14460816" cy="9653925"/>
          </a:xfrm>
          <a:prstGeom prst="rect">
            <a:avLst/>
          </a:prstGeom>
          <a:noFill/>
          <a:ln>
            <a:solidFill>
              <a:srgbClr val="0070C0"/>
            </a:solidFill>
          </a:ln>
        </p:spPr>
        <p:txBody>
          <a:bodyPr wrap="square" rtlCol="0">
            <a:spAutoFit/>
          </a:bodyPr>
          <a:lstStyle/>
          <a:p>
            <a:pPr marL="0" marR="0">
              <a:spcBef>
                <a:spcPts val="0"/>
              </a:spcBef>
              <a:spcAft>
                <a:spcPts val="800"/>
              </a:spcAft>
            </a:pP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Ambrosi</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E.,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Mezzalira</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E.,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Canzan</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F.,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Leardini</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C., Vita, G., Marini, G. and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Longhini</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J. (2025). Effectiveness of digital health interventions for chronic conditions management in European primary care settings: Systematic review and meta-analysis. International Journal of Medical Informatics, [online] 196, p.105820. doi: https://doi.org/10.1016/j.ijmedinf.2025.105820.</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Chowdhury, S.Z., Stevens, S., Wu, C., Woodward, C., Andrews, T., Ashall-Payne, L. and Leigh, S. (2023). An age-old problem or an old-age problem? A UK survey of attitudes, historical use and recommendations by healthcare professionals to use healthcare apps. BMC Geriatrics, [online] 23(1). doi: https://doi.org/10.1186/s12877-023-03772-x.</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Fong, J.H. (2019). Disability incidence and functional decline among older adults with major chronic diseases. BMC Geriatrics, [online] 19(1). doi: https://doi.org/10.1186/s12877-019-1348-z.</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Gu, J.,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Qiu</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Y., Liu, J., Yue, Y., Tong, M., Zeng, L., Yu, Y. and Yang, F. (2026). Prevalence and influencing factors of digital smart devices use among older adults: a systematic review and meta-analysis. Archives of Gerontology and Geriatrics, 140, p.106034. doi: https://doi.org/10.1016/j.archger.2025.106034.</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Hepburn, J., Williams, L. and McCann, L. (2025a). ‘Barriers and Facilitators to Digital Health Technology Adoption Among Older Adults with Chronic Disease: An Updated Systematic Review’ (Preprint). JMIR Aging, 8, pp.e80000–e80000. doi: https://doi.org/10.2196/80000.</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Hepburn, J., Williams, L. and McCann, L. (2025b). Barriers and facilitators to digital health technology adoption by older adults with chronic disease: an updated systematic review. British Journal of General Practice, 75(suppl 1), pp.bjgp25X742161–bjgp25X742161. doi: https://doi.org/10.3399/bjgp25x742161.</a:t>
            </a:r>
          </a:p>
          <a:p>
            <a:pPr marL="0" marR="0">
              <a:spcBef>
                <a:spcPts val="0"/>
              </a:spcBef>
              <a:spcAft>
                <a:spcPts val="800"/>
              </a:spcAft>
            </a:pP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Maxicare</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(2021). Chronic Disease Management -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Maxicare</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Best Life. [online] Premier Healthcare Provider in the Philippines |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Maxicare</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Corporation. Available at: https://www.maxicare.com.ph/best-care/chronic-disease-management/ [Accessed 6 Mar. 2026].</a:t>
            </a:r>
          </a:p>
          <a:p>
            <a:pPr marL="0" marR="0">
              <a:spcBef>
                <a:spcPts val="0"/>
              </a:spcBef>
              <a:spcAft>
                <a:spcPts val="800"/>
              </a:spcAft>
            </a:pP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Medicover</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(2024). Mastering Health: Navigating the Path to Effective Chronic Disease Management. [online] Best Hospitals in India |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Medicover</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Hospitals. Available at: https://www.medicoverhospitals.in/articles/navigating-path-effective-chronic-disease-management.</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NHS England (2025). Improving Care for Older People. [online] NHS England. Available at: https://www.england.nhs.uk/ourwork/clinical-policy/older-people/improving-care-for-older-people/.</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Office for National Statistics (2025). National Population Projections: 2022-Based. [online] Ons.gov.uk. Available at: https://www.ons.gov.uk/peoplepopulationandcommunity/populationandmigration/populationprojections/bulletins/nationalpopulationprojections/2022based.</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Schindler, Y. and Scott, A.J. (2025). The macroeconomic impact of chronic disease in the United Kingdom. The Journal of the Economics of Ageing, [online] 32, p.100590. doi: https://doi.org/10.1016/j.jeoa.2025.100590.</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Statista. (2025). Prevalence of health conditions in the UK 2025| Statista. [online] Available at: https://www.statista.com/forecasts/1466299/prevalence-of-health-conditions-in-the-uk/</a:t>
            </a:r>
          </a:p>
          <a:p>
            <a:pPr marL="0" marR="0">
              <a:spcBef>
                <a:spcPts val="0"/>
              </a:spcBef>
              <a:spcAft>
                <a:spcPts val="800"/>
              </a:spcAft>
            </a:pP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Valabhji</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J., Barron, E., Pratt, A., Nasrin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Hafezparast</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Dunbar-Rees, R., Ellie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Bragan</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Turner, Roberts, K., Mathews, J., Deegan, R., Cornelius, V., Pickles, J.,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Wainman</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G., Chirag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Bakhai</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Johnston, D.G., Gregg, E.W. and Kamlesh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Khunti</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(2023). Prevalence of multiple long-term conditions (multimorbidity) in England: a whole population study of over 60 million people. Journal of the Royal Society of Medicine, [online] 117(3). doi: https://doi.org/10.1177/01410768231206033.</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Ward, H. (2025). UK 2025 Shock New Projections Reveal Over 60 of Britons. [online]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WeCovr</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Available at: https://wecovr.com/guides/uk-2025-shock-new-projections-reveal-over-60-of-britons/</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Zhu, X., Wang, Z., Yang, X. and Ning, Z. (2025). About half of older adults have two or more chronic conditions at the same time: a systematic review and meta-analysis. Frontiers in Public Health, 13. doi: https://doi.org/10.3389/fpubh.2025.1680745.</a:t>
            </a:r>
          </a:p>
        </p:txBody>
      </p:sp>
      <p:sp>
        <p:nvSpPr>
          <p:cNvPr id="67" name="TextBox 66">
            <a:extLst>
              <a:ext uri="{FF2B5EF4-FFF2-40B4-BE49-F238E27FC236}">
                <a16:creationId xmlns:a16="http://schemas.microsoft.com/office/drawing/2014/main" id="{078B1DB6-9CCC-4A94-9B88-D842382B0F3F}"/>
              </a:ext>
            </a:extLst>
          </p:cNvPr>
          <p:cNvSpPr txBox="1"/>
          <p:nvPr/>
        </p:nvSpPr>
        <p:spPr>
          <a:xfrm>
            <a:off x="13790605" y="12419168"/>
            <a:ext cx="15280815" cy="13106665"/>
          </a:xfrm>
          <a:prstGeom prst="rect">
            <a:avLst/>
          </a:prstGeom>
          <a:solidFill>
            <a:schemeClr val="accent5">
              <a:lumMod val="20000"/>
              <a:lumOff val="80000"/>
            </a:schemeClr>
          </a:solidFill>
          <a:ln>
            <a:solidFill>
              <a:srgbClr val="0070C0"/>
            </a:solidFill>
          </a:ln>
        </p:spPr>
        <p:txBody>
          <a:bodyPr wrap="square" rtlCol="0">
            <a:spAutoFit/>
          </a:bodyPr>
          <a:lstStyle/>
          <a:p>
            <a:pPr algn="just">
              <a:lnSpc>
                <a:spcPct val="150000"/>
              </a:lnSpc>
            </a:pPr>
            <a:r>
              <a:rPr lang="en-US" sz="3600" b="1" u="sng" dirty="0">
                <a:latin typeface="Arial" panose="020B0604020202020204" pitchFamily="34" charset="0"/>
                <a:ea typeface="Calibri" panose="020F0502020204030204" pitchFamily="34" charset="0"/>
                <a:cs typeface="Arial" panose="020B0604020202020204" pitchFamily="34" charset="0"/>
              </a:rPr>
              <a:t>Research Aim: </a:t>
            </a:r>
            <a:r>
              <a:rPr lang="en-US" sz="3400" dirty="0">
                <a:latin typeface="Arial" panose="020B0604020202020204" pitchFamily="34" charset="0"/>
                <a:ea typeface="Calibri" panose="020F0502020204030204" pitchFamily="34" charset="0"/>
                <a:cs typeface="Arial" panose="020B0604020202020204" pitchFamily="34" charset="0"/>
              </a:rPr>
              <a:t>To critically evaluate current evidence regarding the use of digital health technologies by the UK elderly population to identify how these tools can be better designed or implemented to improve health outcomes and reduce digital exclusion.</a:t>
            </a:r>
          </a:p>
          <a:p>
            <a:pPr algn="just">
              <a:lnSpc>
                <a:spcPct val="150000"/>
              </a:lnSpc>
            </a:pPr>
            <a:r>
              <a:rPr lang="en-US" sz="3600" b="1" u="sng" dirty="0">
                <a:latin typeface="Arial" panose="020B0604020202020204" pitchFamily="34" charset="0"/>
                <a:ea typeface="Calibri" panose="020F0502020204030204" pitchFamily="34" charset="0"/>
                <a:cs typeface="Arial" panose="020B0604020202020204" pitchFamily="34" charset="0"/>
              </a:rPr>
              <a:t>Research Questions</a:t>
            </a:r>
          </a:p>
          <a:p>
            <a:pPr algn="just">
              <a:lnSpc>
                <a:spcPct val="150000"/>
              </a:lnSpc>
            </a:pPr>
            <a:r>
              <a:rPr lang="en-US" sz="4000" dirty="0">
                <a:latin typeface="Arial" panose="020B0604020202020204" pitchFamily="34" charset="0"/>
                <a:ea typeface="Calibri" panose="020F0502020204030204" pitchFamily="34" charset="0"/>
                <a:cs typeface="Arial" panose="020B0604020202020204" pitchFamily="34" charset="0"/>
              </a:rPr>
              <a:t>•	</a:t>
            </a:r>
            <a:r>
              <a:rPr lang="en-US" sz="3400" dirty="0">
                <a:latin typeface="Arial" panose="020B0604020202020204" pitchFamily="34" charset="0"/>
                <a:ea typeface="Calibri" panose="020F0502020204030204" pitchFamily="34" charset="0"/>
                <a:cs typeface="Arial" panose="020B0604020202020204" pitchFamily="34" charset="0"/>
              </a:rPr>
              <a:t>What are the primary barriers and facilitators influencing the effectiveness of digital health tools (such as remote monitoring and mobile apps) for elderly patients managing chronic conditions in the UK?</a:t>
            </a:r>
          </a:p>
          <a:p>
            <a:pPr algn="just">
              <a:lnSpc>
                <a:spcPct val="150000"/>
              </a:lnSpc>
            </a:pPr>
            <a:r>
              <a:rPr lang="en-US" sz="3600" b="1" u="sng" dirty="0">
                <a:latin typeface="Arial" panose="020B0604020202020204" pitchFamily="34" charset="0"/>
                <a:ea typeface="Calibri" panose="020F0502020204030204" pitchFamily="34" charset="0"/>
                <a:cs typeface="Arial" panose="020B0604020202020204" pitchFamily="34" charset="0"/>
              </a:rPr>
              <a:t>Research Objectives</a:t>
            </a:r>
          </a:p>
          <a:p>
            <a:pPr algn="just">
              <a:lnSpc>
                <a:spcPct val="150000"/>
              </a:lnSpc>
            </a:pPr>
            <a:r>
              <a:rPr lang="en-US" sz="4000" dirty="0">
                <a:latin typeface="Arial" panose="020B0604020202020204" pitchFamily="34" charset="0"/>
                <a:ea typeface="Calibri" panose="020F0502020204030204" pitchFamily="34" charset="0"/>
                <a:cs typeface="Arial" panose="020B0604020202020204" pitchFamily="34" charset="0"/>
              </a:rPr>
              <a:t>•</a:t>
            </a:r>
            <a:r>
              <a:rPr lang="en-US" sz="3400" dirty="0">
                <a:latin typeface="Arial" panose="020B0604020202020204" pitchFamily="34" charset="0"/>
                <a:ea typeface="Calibri" panose="020F0502020204030204" pitchFamily="34" charset="0"/>
                <a:cs typeface="Arial" panose="020B0604020202020204" pitchFamily="34" charset="0"/>
              </a:rPr>
              <a:t>	To identify the specific digital health technologies (e.g., telehealth, wearables, patient portals) currently utilized by the UK elderly population for chronic disease management.</a:t>
            </a:r>
          </a:p>
          <a:p>
            <a:pPr algn="just">
              <a:lnSpc>
                <a:spcPct val="150000"/>
              </a:lnSpc>
            </a:pPr>
            <a:r>
              <a:rPr lang="en-US" sz="3400" dirty="0">
                <a:latin typeface="Arial" panose="020B0604020202020204" pitchFamily="34" charset="0"/>
                <a:ea typeface="Calibri" panose="020F0502020204030204" pitchFamily="34" charset="0"/>
                <a:cs typeface="Arial" panose="020B0604020202020204" pitchFamily="34" charset="0"/>
              </a:rPr>
              <a:t>•	To analyze the clinical and psychosocial outcomes of these interventions, focusing on patient adherence and quality of life.</a:t>
            </a:r>
          </a:p>
          <a:p>
            <a:pPr algn="just">
              <a:lnSpc>
                <a:spcPct val="150000"/>
              </a:lnSpc>
            </a:pPr>
            <a:r>
              <a:rPr lang="en-US" sz="3400" dirty="0">
                <a:latin typeface="Arial" panose="020B0604020202020204" pitchFamily="34" charset="0"/>
                <a:ea typeface="Calibri" panose="020F0502020204030204" pitchFamily="34" charset="0"/>
                <a:cs typeface="Arial" panose="020B0604020202020204" pitchFamily="34" charset="0"/>
              </a:rPr>
              <a:t>•	To synthesize recommendations for UK healthcare providers to improve digital inclusivity and the technical usability of health platforms for older users.</a:t>
            </a:r>
          </a:p>
        </p:txBody>
      </p:sp>
      <p:sp>
        <p:nvSpPr>
          <p:cNvPr id="20" name="TextBox 19">
            <a:extLst>
              <a:ext uri="{FF2B5EF4-FFF2-40B4-BE49-F238E27FC236}">
                <a16:creationId xmlns:a16="http://schemas.microsoft.com/office/drawing/2014/main" id="{3C8A9BA3-B47F-48FF-98E0-356AB57B8C14}"/>
              </a:ext>
            </a:extLst>
          </p:cNvPr>
          <p:cNvSpPr txBox="1"/>
          <p:nvPr/>
        </p:nvSpPr>
        <p:spPr>
          <a:xfrm>
            <a:off x="21329" y="12995449"/>
            <a:ext cx="9060872" cy="707886"/>
          </a:xfrm>
          <a:prstGeom prst="rect">
            <a:avLst/>
          </a:prstGeom>
          <a:solidFill>
            <a:schemeClr val="accent6"/>
          </a:solidFill>
          <a:ln>
            <a:solidFill>
              <a:schemeClr val="accent5"/>
            </a:solidFill>
          </a:ln>
        </p:spPr>
        <p:txBody>
          <a:bodyPr wrap="square" rtlCol="0">
            <a:spAutoFit/>
          </a:bodyPr>
          <a:lstStyle/>
          <a:p>
            <a:r>
              <a:rPr lang="en-US" sz="4000" dirty="0">
                <a:solidFill>
                  <a:schemeClr val="accent1">
                    <a:lumMod val="50000"/>
                  </a:schemeClr>
                </a:solidFill>
                <a:latin typeface="Arial Black" panose="020B0A04020102020204" pitchFamily="34" charset="0"/>
              </a:rPr>
              <a:t>Rationale for Research</a:t>
            </a:r>
          </a:p>
        </p:txBody>
      </p:sp>
      <p:sp>
        <p:nvSpPr>
          <p:cNvPr id="15" name="TextBox 14">
            <a:extLst>
              <a:ext uri="{FF2B5EF4-FFF2-40B4-BE49-F238E27FC236}">
                <a16:creationId xmlns:a16="http://schemas.microsoft.com/office/drawing/2014/main" id="{DD03E935-559D-4EAF-B30F-344430F50717}"/>
              </a:ext>
            </a:extLst>
          </p:cNvPr>
          <p:cNvSpPr txBox="1"/>
          <p:nvPr/>
        </p:nvSpPr>
        <p:spPr>
          <a:xfrm>
            <a:off x="29071420" y="2118986"/>
            <a:ext cx="14545489" cy="10064294"/>
          </a:xfrm>
          <a:prstGeom prst="rect">
            <a:avLst/>
          </a:prstGeom>
          <a:solidFill>
            <a:srgbClr val="FFC000"/>
          </a:solidFill>
          <a:ln>
            <a:solidFill>
              <a:srgbClr val="0070C0"/>
            </a:solidFill>
          </a:ln>
        </p:spPr>
        <p:txBody>
          <a:bodyPr wrap="square" rtlCol="0">
            <a:spAutoFit/>
          </a:bodyPr>
          <a:lstStyle/>
          <a:p>
            <a:pPr marL="571500" marR="0" indent="-571500">
              <a:spcBef>
                <a:spcPts val="1200"/>
              </a:spcBef>
              <a:spcAft>
                <a:spcPts val="0"/>
              </a:spcAft>
              <a:buFont typeface="Wingdings" panose="05000000000000000000" pitchFamily="2" charset="2"/>
              <a:buChar char="v"/>
            </a:pPr>
            <a:r>
              <a:rPr lang="en-US" sz="3400" dirty="0">
                <a:latin typeface="Arial" panose="020B0604020202020204" pitchFamily="34" charset="0"/>
                <a:ea typeface="Times New Roman" panose="02020603050405020304" pitchFamily="18" charset="0"/>
                <a:cs typeface="Arial" panose="020B0604020202020204" pitchFamily="34" charset="0"/>
              </a:rPr>
              <a:t>T</a:t>
            </a:r>
            <a:r>
              <a:rPr lang="en-US" sz="3400" dirty="0">
                <a:effectLst/>
                <a:latin typeface="Arial" panose="020B0604020202020204" pitchFamily="34" charset="0"/>
                <a:ea typeface="Times New Roman" panose="02020603050405020304" pitchFamily="18" charset="0"/>
                <a:cs typeface="Arial" panose="020B0604020202020204" pitchFamily="34" charset="0"/>
              </a:rPr>
              <a:t>he findings will contribute to improving health outcomes for older adults living with chronic diseases.</a:t>
            </a:r>
          </a:p>
          <a:p>
            <a:pPr marL="571500" marR="0" indent="-571500">
              <a:spcBef>
                <a:spcPts val="1200"/>
              </a:spcBef>
              <a:spcAft>
                <a:spcPts val="0"/>
              </a:spcAft>
              <a:buFont typeface="Wingdings" panose="05000000000000000000" pitchFamily="2" charset="2"/>
              <a:buChar char="v"/>
            </a:pPr>
            <a:r>
              <a:rPr lang="en-US" sz="3400" dirty="0">
                <a:effectLst/>
                <a:latin typeface="Arial" panose="020B0604020202020204" pitchFamily="34" charset="0"/>
                <a:ea typeface="Times New Roman" panose="02020603050405020304" pitchFamily="18" charset="0"/>
                <a:cs typeface="Arial" panose="020B0604020202020204" pitchFamily="34" charset="0"/>
              </a:rPr>
              <a:t>By identifying effective digital health interventions and highlighting factors that influence patient engagement and adherence (Zhu et al., 2025).</a:t>
            </a:r>
          </a:p>
          <a:p>
            <a:pPr marL="571500" marR="0" indent="-571500">
              <a:spcBef>
                <a:spcPts val="1200"/>
              </a:spcBef>
              <a:spcAft>
                <a:spcPts val="0"/>
              </a:spcAft>
              <a:buFont typeface="Wingdings" panose="05000000000000000000" pitchFamily="2" charset="2"/>
              <a:buChar char="v"/>
            </a:pPr>
            <a:r>
              <a:rPr lang="en-US" sz="3400" dirty="0">
                <a:latin typeface="Arial" panose="020B0604020202020204" pitchFamily="34" charset="0"/>
                <a:ea typeface="Times New Roman" panose="02020603050405020304" pitchFamily="18" charset="0"/>
                <a:cs typeface="Arial" panose="020B0604020202020204" pitchFamily="34" charset="0"/>
              </a:rPr>
              <a:t>The study may </a:t>
            </a:r>
            <a:r>
              <a:rPr lang="en-US" sz="3400" dirty="0">
                <a:effectLst/>
                <a:latin typeface="Arial" panose="020B0604020202020204" pitchFamily="34" charset="0"/>
                <a:ea typeface="Times New Roman" panose="02020603050405020304" pitchFamily="18" charset="0"/>
                <a:cs typeface="Arial" panose="020B0604020202020204" pitchFamily="34" charset="0"/>
              </a:rPr>
              <a:t>identify digital health technology implementation strategies to help healthcare professionals and NHS services.</a:t>
            </a:r>
          </a:p>
          <a:p>
            <a:pPr marL="571500" marR="0" indent="-571500">
              <a:spcBef>
                <a:spcPts val="1200"/>
              </a:spcBef>
              <a:spcAft>
                <a:spcPts val="0"/>
              </a:spcAft>
              <a:buFont typeface="Wingdings" panose="05000000000000000000" pitchFamily="2" charset="2"/>
              <a:buChar char="v"/>
            </a:pPr>
            <a:r>
              <a:rPr lang="en-US" sz="3400" dirty="0">
                <a:effectLst/>
                <a:latin typeface="Arial" panose="020B0604020202020204" pitchFamily="34" charset="0"/>
                <a:ea typeface="Times New Roman" panose="02020603050405020304" pitchFamily="18" charset="0"/>
                <a:cs typeface="Arial" panose="020B0604020202020204" pitchFamily="34" charset="0"/>
              </a:rPr>
              <a:t>Medical professionals increasingly use remote consultations, EHRs, and digital monitoring tools.</a:t>
            </a:r>
          </a:p>
          <a:p>
            <a:pPr marL="571500" marR="0" indent="-571500">
              <a:spcBef>
                <a:spcPts val="1200"/>
              </a:spcBef>
              <a:spcAft>
                <a:spcPts val="0"/>
              </a:spcAft>
              <a:buFont typeface="Wingdings" panose="05000000000000000000" pitchFamily="2" charset="2"/>
              <a:buChar char="v"/>
            </a:pPr>
            <a:r>
              <a:rPr lang="en-US" sz="3400" dirty="0">
                <a:effectLst/>
                <a:latin typeface="Arial" panose="020B0604020202020204" pitchFamily="34" charset="0"/>
                <a:ea typeface="Times New Roman" panose="02020603050405020304" pitchFamily="18" charset="0"/>
                <a:cs typeface="Arial" panose="020B0604020202020204" pitchFamily="34" charset="0"/>
              </a:rPr>
              <a:t>NHS and public health policymakers are heavily investing in digital healthcare infrastructure.</a:t>
            </a:r>
          </a:p>
          <a:p>
            <a:pPr marL="571500" marR="0" indent="-571500">
              <a:spcBef>
                <a:spcPts val="1200"/>
              </a:spcBef>
              <a:spcAft>
                <a:spcPts val="0"/>
              </a:spcAft>
              <a:buFont typeface="Wingdings" panose="05000000000000000000" pitchFamily="2" charset="2"/>
              <a:buChar char="v"/>
            </a:pPr>
            <a:r>
              <a:rPr lang="en-US" sz="3400" dirty="0">
                <a:effectLst/>
                <a:latin typeface="Arial" panose="020B0604020202020204" pitchFamily="34" charset="0"/>
                <a:ea typeface="Times New Roman" panose="02020603050405020304" pitchFamily="18" charset="0"/>
                <a:cs typeface="Arial" panose="020B0604020202020204" pitchFamily="34" charset="0"/>
              </a:rPr>
              <a:t>This research could inform national strategies to reduce digital exclusion and improve health app accessibility.</a:t>
            </a:r>
          </a:p>
          <a:p>
            <a:pPr marL="571500" marR="0" indent="-571500">
              <a:spcBef>
                <a:spcPts val="1200"/>
              </a:spcBef>
              <a:spcAft>
                <a:spcPts val="0"/>
              </a:spcAft>
              <a:buFont typeface="Wingdings" panose="05000000000000000000" pitchFamily="2" charset="2"/>
              <a:buChar char="v"/>
            </a:pPr>
            <a:r>
              <a:rPr lang="en-US" sz="3400" dirty="0">
                <a:effectLst/>
                <a:latin typeface="Arial" panose="020B0604020202020204" pitchFamily="34" charset="0"/>
                <a:ea typeface="Times New Roman" panose="02020603050405020304" pitchFamily="18" charset="0"/>
                <a:cs typeface="Arial" panose="020B0604020202020204" pitchFamily="34" charset="0"/>
              </a:rPr>
              <a:t>Finally, by showing how technology can help ageing populations, this research will advance public health.</a:t>
            </a:r>
          </a:p>
          <a:p>
            <a:pPr marL="571500" marR="0" indent="-571500">
              <a:spcBef>
                <a:spcPts val="1200"/>
              </a:spcBef>
              <a:spcAft>
                <a:spcPts val="0"/>
              </a:spcAft>
              <a:buFont typeface="Wingdings" panose="05000000000000000000" pitchFamily="2" charset="2"/>
              <a:buChar char="v"/>
            </a:pPr>
            <a:r>
              <a:rPr lang="en-US" sz="3400" dirty="0">
                <a:effectLst/>
                <a:latin typeface="Arial" panose="020B0604020202020204" pitchFamily="34" charset="0"/>
                <a:ea typeface="Times New Roman" panose="02020603050405020304" pitchFamily="18" charset="0"/>
                <a:cs typeface="Arial" panose="020B0604020202020204" pitchFamily="34" charset="0"/>
              </a:rPr>
              <a:t>The UK population will age, increasing demand for innovative and sustainable healthcare solutions.</a:t>
            </a:r>
          </a:p>
        </p:txBody>
      </p:sp>
      <p:sp>
        <p:nvSpPr>
          <p:cNvPr id="16" name="TextBox 15">
            <a:extLst>
              <a:ext uri="{FF2B5EF4-FFF2-40B4-BE49-F238E27FC236}">
                <a16:creationId xmlns:a16="http://schemas.microsoft.com/office/drawing/2014/main" id="{D232C287-0660-476A-9340-C63CF4B2F19B}"/>
              </a:ext>
            </a:extLst>
          </p:cNvPr>
          <p:cNvSpPr txBox="1"/>
          <p:nvPr/>
        </p:nvSpPr>
        <p:spPr>
          <a:xfrm>
            <a:off x="29094773" y="1349545"/>
            <a:ext cx="9060872" cy="707886"/>
          </a:xfrm>
          <a:prstGeom prst="rect">
            <a:avLst/>
          </a:prstGeom>
          <a:solidFill>
            <a:srgbClr val="00B0F0"/>
          </a:solidFill>
          <a:ln>
            <a:solidFill>
              <a:schemeClr val="accent5"/>
            </a:solidFill>
          </a:ln>
        </p:spPr>
        <p:txBody>
          <a:bodyPr wrap="square" rtlCol="0">
            <a:spAutoFit/>
          </a:bodyPr>
          <a:lstStyle/>
          <a:p>
            <a:r>
              <a:rPr lang="en-US" sz="4000" dirty="0">
                <a:solidFill>
                  <a:schemeClr val="accent1">
                    <a:lumMod val="50000"/>
                  </a:schemeClr>
                </a:solidFill>
                <a:latin typeface="Arial Black" panose="020B0A04020102020204" pitchFamily="34" charset="0"/>
              </a:rPr>
              <a:t>Research Impact</a:t>
            </a:r>
            <a:endParaRPr lang="en-GB" sz="4000" dirty="0">
              <a:solidFill>
                <a:schemeClr val="accent1">
                  <a:lumMod val="50000"/>
                </a:schemeClr>
              </a:solidFill>
              <a:latin typeface="Arial Black" panose="020B0A04020102020204" pitchFamily="34" charset="0"/>
            </a:endParaRPr>
          </a:p>
        </p:txBody>
      </p:sp>
      <p:sp>
        <p:nvSpPr>
          <p:cNvPr id="6" name="TextBox 5">
            <a:extLst>
              <a:ext uri="{FF2B5EF4-FFF2-40B4-BE49-F238E27FC236}">
                <a16:creationId xmlns:a16="http://schemas.microsoft.com/office/drawing/2014/main" id="{2BE6FB92-65FB-4F48-B035-2E44F0669851}"/>
              </a:ext>
            </a:extLst>
          </p:cNvPr>
          <p:cNvSpPr txBox="1"/>
          <p:nvPr/>
        </p:nvSpPr>
        <p:spPr>
          <a:xfrm>
            <a:off x="10993237" y="22629067"/>
            <a:ext cx="2688092" cy="369332"/>
          </a:xfrm>
          <a:prstGeom prst="rect">
            <a:avLst/>
          </a:prstGeom>
          <a:noFill/>
        </p:spPr>
        <p:txBody>
          <a:bodyPr wrap="square" rtlCol="0">
            <a:spAutoFit/>
          </a:bodyPr>
          <a:lstStyle/>
          <a:p>
            <a:r>
              <a:rPr lang="en-US" dirty="0"/>
              <a:t> (</a:t>
            </a:r>
            <a:r>
              <a:rPr lang="en-US" dirty="0" err="1"/>
              <a:t>Medicover</a:t>
            </a:r>
            <a:r>
              <a:rPr lang="en-US" dirty="0"/>
              <a:t>, 2024)</a:t>
            </a:r>
            <a:endParaRPr lang="en-GB" dirty="0"/>
          </a:p>
        </p:txBody>
      </p:sp>
      <p:sp>
        <p:nvSpPr>
          <p:cNvPr id="24" name="TextBox 23">
            <a:extLst>
              <a:ext uri="{FF2B5EF4-FFF2-40B4-BE49-F238E27FC236}">
                <a16:creationId xmlns:a16="http://schemas.microsoft.com/office/drawing/2014/main" id="{242FC637-784C-43AB-B6FC-FF7C61870241}"/>
              </a:ext>
            </a:extLst>
          </p:cNvPr>
          <p:cNvSpPr txBox="1"/>
          <p:nvPr/>
        </p:nvSpPr>
        <p:spPr>
          <a:xfrm>
            <a:off x="27794597" y="12037437"/>
            <a:ext cx="2419764" cy="369332"/>
          </a:xfrm>
          <a:prstGeom prst="rect">
            <a:avLst/>
          </a:prstGeom>
          <a:noFill/>
        </p:spPr>
        <p:txBody>
          <a:bodyPr wrap="square" rtlCol="0">
            <a:spAutoFit/>
          </a:bodyPr>
          <a:lstStyle/>
          <a:p>
            <a:r>
              <a:rPr lang="en-US" dirty="0"/>
              <a:t>Fong, 2019)</a:t>
            </a:r>
            <a:endParaRPr lang="en-GB" dirty="0"/>
          </a:p>
        </p:txBody>
      </p:sp>
      <p:sp>
        <p:nvSpPr>
          <p:cNvPr id="26" name="TextBox 25">
            <a:extLst>
              <a:ext uri="{FF2B5EF4-FFF2-40B4-BE49-F238E27FC236}">
                <a16:creationId xmlns:a16="http://schemas.microsoft.com/office/drawing/2014/main" id="{71A74B8B-47C9-4EA5-9232-B4D090E46CDE}"/>
              </a:ext>
            </a:extLst>
          </p:cNvPr>
          <p:cNvSpPr txBox="1"/>
          <p:nvPr/>
        </p:nvSpPr>
        <p:spPr>
          <a:xfrm>
            <a:off x="13631341" y="11963794"/>
            <a:ext cx="3511130" cy="369332"/>
          </a:xfrm>
          <a:prstGeom prst="rect">
            <a:avLst/>
          </a:prstGeom>
          <a:noFill/>
        </p:spPr>
        <p:txBody>
          <a:bodyPr wrap="square" rtlCol="0">
            <a:spAutoFit/>
          </a:bodyPr>
          <a:lstStyle/>
          <a:p>
            <a:r>
              <a:rPr lang="en-US" dirty="0"/>
              <a:t>(Gu et al., 26)</a:t>
            </a:r>
            <a:endParaRPr lang="en-GB" dirty="0"/>
          </a:p>
        </p:txBody>
      </p:sp>
      <p:pic>
        <p:nvPicPr>
          <p:cNvPr id="27" name="Picture 26">
            <a:extLst>
              <a:ext uri="{FF2B5EF4-FFF2-40B4-BE49-F238E27FC236}">
                <a16:creationId xmlns:a16="http://schemas.microsoft.com/office/drawing/2014/main" id="{960BFF7A-B2DB-497D-8862-3251EFB6F0D0}"/>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13631341" y="1751179"/>
            <a:ext cx="7832996" cy="10064294"/>
          </a:xfrm>
          <a:prstGeom prst="rect">
            <a:avLst/>
          </a:prstGeom>
          <a:noFill/>
        </p:spPr>
      </p:pic>
      <p:pic>
        <p:nvPicPr>
          <p:cNvPr id="2" name="Picture 2" descr="Chronic Disease">
            <a:extLst>
              <a:ext uri="{FF2B5EF4-FFF2-40B4-BE49-F238E27FC236}">
                <a16:creationId xmlns:a16="http://schemas.microsoft.com/office/drawing/2014/main" id="{2DA30368-5F6F-4BDC-AF62-8D133F84362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899527" y="2057430"/>
            <a:ext cx="8104952" cy="9448741"/>
          </a:xfrm>
          <a:prstGeom prst="rect">
            <a:avLst/>
          </a:prstGeom>
          <a:noFill/>
          <a:extLst>
            <a:ext uri="{909E8E84-426E-40DD-AFC4-6F175D3DCCD1}">
              <a14:hiddenFill xmlns:a14="http://schemas.microsoft.com/office/drawing/2010/main">
                <a:solidFill>
                  <a:srgbClr val="FFFFFF"/>
                </a:solidFill>
              </a14:hiddenFill>
            </a:ext>
          </a:extLst>
        </p:spPr>
      </p:pic>
      <p:sp>
        <p:nvSpPr>
          <p:cNvPr id="28" name="TextBox 27">
            <a:extLst>
              <a:ext uri="{FF2B5EF4-FFF2-40B4-BE49-F238E27FC236}">
                <a16:creationId xmlns:a16="http://schemas.microsoft.com/office/drawing/2014/main" id="{8C3654A2-BA42-4886-A53D-58E5A0572663}"/>
              </a:ext>
            </a:extLst>
          </p:cNvPr>
          <p:cNvSpPr txBox="1"/>
          <p:nvPr/>
        </p:nvSpPr>
        <p:spPr>
          <a:xfrm>
            <a:off x="23300732" y="12025038"/>
            <a:ext cx="2419764" cy="369332"/>
          </a:xfrm>
          <a:prstGeom prst="rect">
            <a:avLst/>
          </a:prstGeom>
          <a:noFill/>
        </p:spPr>
        <p:txBody>
          <a:bodyPr wrap="square" rtlCol="0">
            <a:spAutoFit/>
          </a:bodyPr>
          <a:lstStyle/>
          <a:p>
            <a:r>
              <a:rPr lang="en-US" dirty="0"/>
              <a:t>(Maxicare2021)</a:t>
            </a:r>
            <a:endParaRPr lang="en-GB" dirty="0"/>
          </a:p>
        </p:txBody>
      </p:sp>
      <p:pic>
        <p:nvPicPr>
          <p:cNvPr id="5" name="Picture 4" descr="Experts for expanding digital health infrastructure in rural area | News |  Bangladesh Sangbad Sangstha (BSS)">
            <a:extLst>
              <a:ext uri="{FF2B5EF4-FFF2-40B4-BE49-F238E27FC236}">
                <a16:creationId xmlns:a16="http://schemas.microsoft.com/office/drawing/2014/main" id="{ED830752-AEDF-423A-A40B-0D73D65C718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180696" y="12183280"/>
            <a:ext cx="14393875" cy="3505899"/>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8087CB87-B11D-448B-B935-6383029423D5}"/>
              </a:ext>
            </a:extLst>
          </p:cNvPr>
          <p:cNvPicPr>
            <a:picLocks noChangeAspect="1"/>
          </p:cNvPicPr>
          <p:nvPr/>
        </p:nvPicPr>
        <p:blipFill>
          <a:blip r:embed="rId6"/>
          <a:stretch>
            <a:fillRect/>
          </a:stretch>
        </p:blipFill>
        <p:spPr>
          <a:xfrm>
            <a:off x="57768" y="23068253"/>
            <a:ext cx="13697729" cy="1674531"/>
          </a:xfrm>
          <a:prstGeom prst="rect">
            <a:avLst/>
          </a:prstGeom>
        </p:spPr>
      </p:pic>
    </p:spTree>
    <p:extLst>
      <p:ext uri="{BB962C8B-B14F-4D97-AF65-F5344CB8AC3E}">
        <p14:creationId xmlns:p14="http://schemas.microsoft.com/office/powerpoint/2010/main" val="21577285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3218</Words>
  <Application>Microsoft Office PowerPoint</Application>
  <PresentationFormat>Custom</PresentationFormat>
  <Paragraphs>101</Paragraphs>
  <Slides>1</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vt:i4>
      </vt:variant>
    </vt:vector>
  </HeadingPairs>
  <TitlesOfParts>
    <vt:vector size="9" baseType="lpstr">
      <vt:lpstr>Arial</vt:lpstr>
      <vt:lpstr>Arial Black</vt:lpstr>
      <vt:lpstr>Calibri</vt:lpstr>
      <vt:lpstr>Calibri Light</vt:lpstr>
      <vt:lpstr>Symbol</vt:lpstr>
      <vt:lpstr>Times New Roman</vt:lpstr>
      <vt:lpstr>Wingdings</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
  <cp:revision>1</cp:revision>
  <dcterms:created xsi:type="dcterms:W3CDTF">2024-12-10T23:21:11Z</dcterms:created>
  <dcterms:modified xsi:type="dcterms:W3CDTF">2026-03-06T19:52:03Z</dcterms:modified>
</cp:coreProperties>
</file>