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media/image1.jpe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notesSlides/notesSlide3.xml" ContentType="application/vnd.openxmlformats-officedocument.presentationml.notesSlide+xml"/>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notesSlides/notesSlide4.xml" ContentType="application/vnd.openxmlformats-officedocument.presentationml.notesSlide+xml"/>
  <Override PartName="/ppt/media/image24.jpeg" ContentType="image/jpeg"/>
  <Override PartName="/ppt/media/image25.jpeg" ContentType="image/jpeg"/>
  <Override PartName="/ppt/notesSlides/notesSlide5.xml" ContentType="application/vnd.openxmlformats-officedocument.presentationml.notesSlide+xml"/>
  <Override PartName="/ppt/media/image26.jpeg" ContentType="image/jpeg"/>
  <Override PartName="/ppt/media/image27.jpeg" ContentType="image/jpeg"/>
  <Override PartName="/ppt/media/image28.jpeg" ContentType="image/jpeg"/>
  <Override PartName="/ppt/notesSlides/notesSlide6.xml" ContentType="application/vnd.openxmlformats-officedocument.presentationml.notesSlide+xml"/>
  <Override PartName="/ppt/media/image29.jpeg" ContentType="image/jpeg"/>
  <Override PartName="/ppt/media/image30.jpeg" ContentType="image/jpeg"/>
  <Override PartName="/ppt/media/image31.jpeg" ContentType="image/jpeg"/>
  <Override PartName="/ppt/media/image32.jpeg" ContentType="image/jpeg"/>
  <Override PartName="/ppt/media/image33.jpeg" ContentType="image/jpeg"/>
  <Override PartName="/ppt/media/image34.jpeg" ContentType="image/jpeg"/>
  <Override PartName="/ppt/notesSlides/notesSlide7.xml" ContentType="application/vnd.openxmlformats-officedocument.presentationml.notesSlide+xml"/>
  <Override PartName="/ppt/media/image35.jpeg" ContentType="image/jpeg"/>
  <Override PartName="/ppt/media/image36.jpeg" ContentType="image/jpeg"/>
  <Override PartName="/ppt/media/image37.jpeg" ContentType="image/jpeg"/>
  <Override PartName="/ppt/media/image38.jpeg" ContentType="image/jpeg"/>
  <Override PartName="/ppt/notesSlides/notesSlide8.xml" ContentType="application/vnd.openxmlformats-officedocument.presentationml.notesSlide+xml"/>
  <Override PartName="/ppt/media/image39.jpeg" ContentType="image/jpeg"/>
  <Override PartName="/ppt/media/image40.jpeg" ContentType="image/jpeg"/>
  <Override PartName="/ppt/notesSlides/notesSlide9.xml" ContentType="application/vnd.openxmlformats-officedocument.presentationml.notesSlide+xml"/>
  <Override PartName="/ppt/media/image41.jpeg" ContentType="image/jpeg"/>
  <Override PartName="/ppt/media/image42.jpeg" ContentType="image/jpeg"/>
  <Override PartName="/ppt/media/image43.jpeg" ContentType="image/jpeg"/>
  <Override PartName="/ppt/media/image44.jpeg" ContentType="image/jpeg"/>
  <Override PartName="/ppt/media/image45.jpeg" ContentType="image/jpeg"/>
  <Override PartName="/ppt/media/image46.jpeg" ContentType="image/jpeg"/>
  <Override PartName="/ppt/media/image47.jpeg" ContentType="image/jpeg"/>
  <Override PartName="/ppt/media/image48.jpeg" ContentType="image/jpeg"/>
  <Override PartName="/ppt/media/image49.jpeg" ContentType="image/jpeg"/>
  <Override PartName="/ppt/media/image50.jpeg" ContentType="image/jpeg"/>
  <Override PartName="/ppt/media/image51.jpeg" ContentType="image/jpeg"/>
  <Override PartName="/ppt/media/image52.jpeg" ContentType="image/jpeg"/>
  <Override PartName="/ppt/media/image53.jpeg" ContentType="image/jpeg"/>
  <Override PartName="/ppt/media/image54.jpeg" ContentType="image/jpeg"/>
  <Override PartName="/ppt/media/image55.jpeg" ContentType="image/jpeg"/>
  <Override PartName="/ppt/media/image56.jpeg" ContentType="image/jpeg"/>
  <Override PartName="/ppt/media/image57.jpeg" ContentType="image/jpeg"/>
  <Override PartName="/ppt/media/image58.jpeg" ContentType="image/jpeg"/>
  <Override PartName="/ppt/notesSlides/notesSlide10.xml" ContentType="application/vnd.openxmlformats-officedocument.presentationml.notesSlide+xml"/>
  <Override PartName="/ppt/media/image59.jpeg" ContentType="image/jpeg"/>
  <Override PartName="/ppt/media/image60.jpeg" ContentType="image/jpeg"/>
  <Override PartName="/ppt/media/image61.jpeg" ContentType="image/jpeg"/>
  <Override PartName="/ppt/notesSlides/notesSlide11.xml" ContentType="application/vnd.openxmlformats-officedocument.presentationml.notesSlide+xml"/>
  <Override PartName="/ppt/media/image62.jpeg" ContentType="image/jpeg"/>
  <Override PartName="/ppt/media/image63.jpeg" ContentType="image/jpeg"/>
  <Override PartName="/ppt/media/image64.jpeg" ContentType="image/jpeg"/>
  <Override PartName="/ppt/notesSlides/notesSlide12.xml" ContentType="application/vnd.openxmlformats-officedocument.presentationml.notesSlide+xml"/>
  <Override PartName="/ppt/media/image65.jpeg" ContentType="image/jpeg"/>
  <Override PartName="/ppt/media/image66.jpeg" ContentType="image/jpeg"/>
  <Override PartName="/ppt/media/image67.jpeg" ContentType="image/jpeg"/>
  <Override PartName="/ppt/media/image68.jpeg" ContentType="image/jpeg"/>
  <Override PartName="/ppt/media/image69.jpeg" ContentType="image/jpeg"/>
  <Override PartName="/ppt/media/image70.jpeg" ContentType="image/jpeg"/>
  <Override PartName="/ppt/media/image71.jpeg" ContentType="image/jpeg"/>
  <Override PartName="/ppt/media/image72.jpeg" ContentType="image/jpeg"/>
  <Override PartName="/ppt/media/image73.jpeg" ContentType="image/jpeg"/>
  <Override PartName="/ppt/media/image74.jpeg" ContentType="image/jpeg"/>
  <Override PartName="/ppt/media/image75.jpeg" ContentType="image/jpeg"/>
  <Override PartName="/ppt/media/image76.jpeg" ContentType="image/jpeg"/>
  <Override PartName="/ppt/media/image77.jpeg" ContentType="image/jpeg"/>
  <Override PartName="/ppt/media/image78.jpeg" ContentType="image/jpeg"/>
  <Override PartName="/ppt/media/image79.jpeg" ContentType="image/jpeg"/>
  <Override PartName="/ppt/media/image80.jpeg" ContentType="image/jpeg"/>
  <Override PartName="/ppt/media/media1.mp4" ContentType="video/unknown"/>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9" name="Shape 99"/>
          <p:cNvSpPr/>
          <p:nvPr>
            <p:ph type="sldImg"/>
          </p:nvPr>
        </p:nvSpPr>
        <p:spPr>
          <a:prstGeom prst="rect">
            <a:avLst/>
          </a:prstGeom>
        </p:spPr>
        <p:txBody>
          <a:bodyPr/>
          <a:lstStyle/>
          <a:p>
            <a:pPr/>
          </a:p>
        </p:txBody>
      </p:sp>
      <p:sp>
        <p:nvSpPr>
          <p:cNvPr id="100" name="Shape 100"/>
          <p:cNvSpPr/>
          <p:nvPr>
            <p:ph type="body" sz="quarter" idx="1"/>
          </p:nvPr>
        </p:nvSpPr>
        <p:spPr>
          <a:prstGeom prst="rect">
            <a:avLst/>
          </a:prstGeom>
        </p:spPr>
        <p:txBody>
          <a:bodyPr/>
          <a:lstStyle/>
          <a:p>
            <a:pPr>
              <a:defRPr b="1" sz="1600"/>
            </a:pPr>
            <a:r>
              <a:t>Practical Skills </a:t>
            </a:r>
            <a:r>
              <a:rPr b="0"/>
              <a:t>(Marks Available: </a:t>
            </a:r>
            <a:r>
              <a:t>70 out of 100</a:t>
            </a:r>
            <a:r>
              <a:rPr b="0"/>
              <a:t>)</a:t>
            </a:r>
          </a:p>
          <a:p>
            <a:pPr>
              <a:defRPr sz="1600"/>
            </a:pPr>
            <a: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pPr>
              <a:defRPr sz="1600"/>
            </a:pPr>
            <a:r>
              <a:t> </a:t>
            </a:r>
          </a:p>
          <a:p>
            <a:pPr>
              <a:defRPr b="1" i="1" sz="1600"/>
            </a:pPr>
            <a:r>
              <a:t>Guidance specific to this assessment:</a:t>
            </a:r>
            <a:r>
              <a:rPr b="0"/>
              <a:t> </a:t>
            </a:r>
          </a:p>
          <a:p>
            <a:pPr>
              <a:defRPr i="1" sz="1600"/>
            </a:pPr>
            <a:r>
              <a:t> </a:t>
            </a:r>
          </a:p>
          <a:p>
            <a:pPr marL="285750" indent="-285750">
              <a:buSzPct val="100000"/>
              <a:buFont typeface="Arial"/>
              <a:buChar char="•"/>
              <a:defRPr b="1" i="1" sz="1600"/>
            </a:pPr>
            <a:r>
              <a:t>Select and apply a wide-ranging and challenging body of practical explorations and outcomes.</a:t>
            </a:r>
          </a:p>
          <a:p>
            <a:pPr marL="285750" indent="-285750">
              <a:buSzPct val="100000"/>
              <a:buFont typeface="Arial"/>
              <a:buChar char="•"/>
              <a:defRPr b="1" i="1" sz="1600"/>
            </a:pPr>
            <a:r>
              <a:t>Identify and select </a:t>
            </a:r>
            <a:r>
              <a:rPr i="0"/>
              <a:t>appropriate methods and techniques, to realise and clearly communicate your ideas.</a:t>
            </a:r>
          </a:p>
          <a:p>
            <a:pPr marL="285750" indent="-285750">
              <a:buSzPct val="100000"/>
              <a:buFont typeface="Arial"/>
              <a:buChar char="•"/>
              <a:defRPr b="1" i="1" sz="1600"/>
            </a:pPr>
            <a:r>
              <a:t>Manage, organise and refer to your technical notes in a coherent way, to evidence your practical development</a:t>
            </a:r>
            <a:r>
              <a:rPr b="0"/>
              <a:t>.</a:t>
            </a:r>
          </a:p>
          <a:p>
            <a:pPr>
              <a:defRPr i="1" sz="1600"/>
            </a:pPr>
            <a:r>
              <a:t> </a:t>
            </a:r>
          </a:p>
          <a:p>
            <a:pPr>
              <a:defRPr sz="1600"/>
            </a:pPr>
            <a:r>
              <a:t> </a:t>
            </a:r>
          </a:p>
          <a:p>
            <a:pPr>
              <a:defRPr b="1" sz="1600"/>
            </a:pPr>
            <a:r>
              <a:t>Transferable Skills for Life and Professional Practice </a:t>
            </a:r>
            <a:r>
              <a:rPr b="0"/>
              <a:t>(Marks Available: </a:t>
            </a:r>
            <a:r>
              <a:t>30 out of 100</a:t>
            </a:r>
            <a:r>
              <a:rPr b="0"/>
              <a:t>)</a:t>
            </a:r>
          </a:p>
          <a:p>
            <a:pPr>
              <a:defRPr sz="1600"/>
            </a:pPr>
            <a: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pPr>
              <a:defRPr sz="1600"/>
            </a:pPr>
            <a:r>
              <a:t> </a:t>
            </a:r>
          </a:p>
          <a:p>
            <a:pPr>
              <a:defRPr b="1" i="1" sz="1600"/>
            </a:pPr>
            <a:r>
              <a:t>Guidance specific to this assessment:</a:t>
            </a:r>
            <a:r>
              <a:rPr b="0"/>
              <a:t> </a:t>
            </a:r>
          </a:p>
          <a:p>
            <a:pPr>
              <a:defRPr i="1" sz="1600"/>
            </a:pPr>
            <a:r>
              <a:t> </a:t>
            </a:r>
          </a:p>
          <a:p>
            <a:pPr marL="285750" indent="-285750">
              <a:buSzPct val="100000"/>
              <a:buFont typeface="Arial"/>
              <a:buChar char="•"/>
              <a:defRPr b="1" i="1" sz="1600"/>
            </a:pPr>
            <a:r>
              <a:t>Present your work with care, applying attention to the finishing and detail required from professional practice necessary for future employment.</a:t>
            </a:r>
          </a:p>
          <a:p>
            <a:pPr marL="285750" indent="-285750">
              <a:buSzPct val="100000"/>
              <a:buFont typeface="Arial"/>
              <a:buChar char="•"/>
              <a:defRPr b="1" i="1" sz="1600"/>
            </a:pPr>
            <a:r>
              <a:t>Apply your knowledge and skills in organisation and time-management. Work should be visually coherent and well-structured in presentation and organisation. </a:t>
            </a:r>
          </a:p>
          <a:p>
            <a:pPr marL="285750" indent="-285750">
              <a:buSzPct val="100000"/>
              <a:buFont typeface="Arial"/>
              <a:buChar char="•"/>
              <a:defRPr b="1" i="1" sz="1600"/>
            </a:pPr>
            <a:r>
              <a:t>Take personal responsibility and pride in your presentation.</a:t>
            </a:r>
          </a:p>
          <a:p>
            <a:pPr/>
            <a:r>
              <a: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1" name="Shape 111"/>
          <p:cNvSpPr/>
          <p:nvPr>
            <p:ph type="sldImg"/>
          </p:nvPr>
        </p:nvSpPr>
        <p:spPr>
          <a:prstGeom prst="rect">
            <a:avLst/>
          </a:prstGeom>
        </p:spPr>
        <p:txBody>
          <a:bodyPr/>
          <a:lstStyle/>
          <a:p>
            <a:pPr/>
          </a:p>
        </p:txBody>
      </p:sp>
      <p:sp>
        <p:nvSpPr>
          <p:cNvPr id="112" name="Shape 112"/>
          <p:cNvSpPr/>
          <p:nvPr>
            <p:ph type="body" sz="quarter" idx="1"/>
          </p:nvPr>
        </p:nvSpPr>
        <p:spPr>
          <a:prstGeom prst="rect">
            <a:avLst/>
          </a:prstGeom>
        </p:spPr>
        <p:txBody>
          <a:bodyPr/>
          <a:lstStyle/>
          <a:p>
            <a:pPr/>
            <a:r>
              <a:t>Link to Research</a:t>
            </a:r>
          </a:p>
          <a:p>
            <a:pPr/>
          </a:p>
          <a:p>
            <a:pPr/>
            <a:r>
              <a:t>PLEASE ADD YOUR OWN IMAGES!!!!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4" name="Shape 134"/>
          <p:cNvSpPr/>
          <p:nvPr>
            <p:ph type="sldImg"/>
          </p:nvPr>
        </p:nvSpPr>
        <p:spPr>
          <a:prstGeom prst="rect">
            <a:avLst/>
          </a:prstGeom>
        </p:spPr>
        <p:txBody>
          <a:bodyPr/>
          <a:lstStyle/>
          <a:p>
            <a:pPr/>
          </a:p>
        </p:txBody>
      </p:sp>
      <p:sp>
        <p:nvSpPr>
          <p:cNvPr id="135" name="Shape 135"/>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Photograph of re-drawn/ re-worked colour separation artwork</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Shape 173"/>
          <p:cNvSpPr/>
          <p:nvPr>
            <p:ph type="sldImg"/>
          </p:nvPr>
        </p:nvSpPr>
        <p:spPr>
          <a:prstGeom prst="rect">
            <a:avLst/>
          </a:prstGeom>
        </p:spPr>
        <p:txBody>
          <a:bodyPr/>
          <a:lstStyle/>
          <a:p>
            <a:pPr/>
          </a:p>
        </p:txBody>
      </p:sp>
      <p:sp>
        <p:nvSpPr>
          <p:cNvPr id="174" name="Shape 174"/>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Hand stitch samples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9" name="Shape 189"/>
          <p:cNvSpPr/>
          <p:nvPr>
            <p:ph type="sldImg"/>
          </p:nvPr>
        </p:nvSpPr>
        <p:spPr>
          <a:prstGeom prst="rect">
            <a:avLst/>
          </a:prstGeom>
        </p:spPr>
        <p:txBody>
          <a:bodyPr/>
          <a:lstStyle/>
          <a:p>
            <a:pPr/>
          </a:p>
        </p:txBody>
      </p:sp>
      <p:sp>
        <p:nvSpPr>
          <p:cNvPr id="190" name="Shape 190"/>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Machine stitched repeats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6" name="Shape 206"/>
          <p:cNvSpPr/>
          <p:nvPr>
            <p:ph type="sldImg"/>
          </p:nvPr>
        </p:nvSpPr>
        <p:spPr>
          <a:prstGeom prst="rect">
            <a:avLst/>
          </a:prstGeom>
        </p:spPr>
        <p:txBody>
          <a:bodyPr/>
          <a:lstStyle/>
          <a:p>
            <a:pPr/>
          </a:p>
        </p:txBody>
      </p:sp>
      <p:sp>
        <p:nvSpPr>
          <p:cNvPr id="207" name="Shape 207"/>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Hand stitched repeats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6" name="Shape 216"/>
          <p:cNvSpPr/>
          <p:nvPr>
            <p:ph type="sldImg"/>
          </p:nvPr>
        </p:nvSpPr>
        <p:spPr>
          <a:prstGeom prst="rect">
            <a:avLst/>
          </a:prstGeom>
        </p:spPr>
        <p:txBody>
          <a:bodyPr/>
          <a:lstStyle/>
          <a:p>
            <a:pPr/>
          </a:p>
        </p:txBody>
      </p:sp>
      <p:sp>
        <p:nvSpPr>
          <p:cNvPr id="217" name="Shape 217"/>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Machine stitched repeats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9" name="Shape 239"/>
          <p:cNvSpPr/>
          <p:nvPr>
            <p:ph type="sldImg"/>
          </p:nvPr>
        </p:nvSpPr>
        <p:spPr>
          <a:prstGeom prst="rect">
            <a:avLst/>
          </a:prstGeom>
        </p:spPr>
        <p:txBody>
          <a:bodyPr/>
          <a:lstStyle/>
          <a:p>
            <a:pPr/>
          </a:p>
        </p:txBody>
      </p:sp>
      <p:sp>
        <p:nvSpPr>
          <p:cNvPr id="240" name="Shape 240"/>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New digital work and ideas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7" name="Shape 247"/>
          <p:cNvSpPr/>
          <p:nvPr>
            <p:ph type="sldImg"/>
          </p:nvPr>
        </p:nvSpPr>
        <p:spPr>
          <a:prstGeom prst="rect">
            <a:avLst/>
          </a:prstGeom>
        </p:spPr>
        <p:txBody>
          <a:bodyPr/>
          <a:lstStyle/>
          <a:p>
            <a:pPr/>
          </a:p>
        </p:txBody>
      </p:sp>
      <p:sp>
        <p:nvSpPr>
          <p:cNvPr id="248" name="Shape 248"/>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Embellished pieces from found objects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5" name="Shape 295"/>
          <p:cNvSpPr/>
          <p:nvPr>
            <p:ph type="sldImg"/>
          </p:nvPr>
        </p:nvSpPr>
        <p:spPr>
          <a:prstGeom prst="rect">
            <a:avLst/>
          </a:prstGeom>
        </p:spPr>
        <p:txBody>
          <a:bodyPr/>
          <a:lstStyle/>
          <a:p>
            <a:pPr/>
          </a:p>
        </p:txBody>
      </p:sp>
      <p:sp>
        <p:nvSpPr>
          <p:cNvPr id="296" name="Shape 296"/>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Photograph or scan of screen printed samples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0" name="Shape 310"/>
          <p:cNvSpPr/>
          <p:nvPr>
            <p:ph type="sldImg"/>
          </p:nvPr>
        </p:nvSpPr>
        <p:spPr>
          <a:prstGeom prst="rect">
            <a:avLst/>
          </a:prstGeom>
        </p:spPr>
        <p:txBody>
          <a:bodyPr/>
          <a:lstStyle/>
          <a:p>
            <a:pPr/>
          </a:p>
        </p:txBody>
      </p:sp>
      <p:sp>
        <p:nvSpPr>
          <p:cNvPr id="311" name="Shape 311"/>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Digital sampling of repeat ideas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0" name="Shape 320"/>
          <p:cNvSpPr/>
          <p:nvPr>
            <p:ph type="sldImg"/>
          </p:nvPr>
        </p:nvSpPr>
        <p:spPr>
          <a:prstGeom prst="rect">
            <a:avLst/>
          </a:prstGeom>
        </p:spPr>
        <p:txBody>
          <a:bodyPr/>
          <a:lstStyle/>
          <a:p>
            <a:pPr/>
          </a:p>
        </p:txBody>
      </p:sp>
      <p:sp>
        <p:nvSpPr>
          <p:cNvPr id="321" name="Shape 321"/>
          <p:cNvSpPr/>
          <p:nvPr>
            <p:ph type="body" sz="quarter" idx="1"/>
          </p:nvPr>
        </p:nvSpPr>
        <p:spPr>
          <a:prstGeom prst="rect">
            <a:avLst/>
          </a:prstGeom>
        </p:spPr>
        <p:txBody>
          <a:bodyPr/>
          <a:lstStyle>
            <a:lvl1pPr>
              <a:defRPr>
                <a:solidFill>
                  <a:srgbClr val="808080"/>
                </a:solidFill>
                <a:latin typeface="Century Gothic"/>
                <a:ea typeface="Century Gothic"/>
                <a:cs typeface="Century Gothic"/>
                <a:sym typeface="Century Gothic"/>
              </a:defRPr>
            </a:lvl1pPr>
          </a:lstStyle>
          <a:p>
            <a:pPr/>
            <a:r>
              <a:t>Digital re-colouring of colour separation artwork for screen</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4"/>
          </a:xfrm>
          <a:prstGeom prst="rect">
            <a:avLst/>
          </a:prstGeom>
        </p:spPr>
        <p:txBody>
          <a:bodyPr/>
          <a:lstStyle>
            <a:lvl1pPr marL="0" indent="0" algn="ctr">
              <a:buSzTx/>
              <a:buFontTx/>
              <a:buNone/>
              <a:defRPr sz="2400"/>
            </a:lvl1pPr>
            <a:lvl2pPr marL="0" indent="0" algn="ctr">
              <a:buSzTx/>
              <a:buFontTx/>
              <a:buNone/>
              <a:defRPr sz="2400"/>
            </a:lvl2pPr>
            <a:lvl3pPr marL="0" indent="0" algn="ctr">
              <a:buSzTx/>
              <a:buFontTx/>
              <a:buNone/>
              <a:defRPr sz="2400"/>
            </a:lvl3pPr>
            <a:lvl4pPr marL="0" indent="0" algn="ctr">
              <a:buSzTx/>
              <a:buFontTx/>
              <a:buNone/>
              <a:defRPr sz="2400"/>
            </a:lvl4pPr>
            <a:lvl5pPr marL="0" indent="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9"/>
          </a:xfrm>
          <a:prstGeom prst="rect">
            <a:avLst/>
          </a:prstGeom>
        </p:spPr>
        <p:txBody>
          <a:bodyPr/>
          <a:lstStyle>
            <a:lvl1pPr marL="0" indent="0">
              <a:buSzTx/>
              <a:buFontTx/>
              <a:buNone/>
              <a:defRPr sz="2400">
                <a:solidFill>
                  <a:srgbClr val="888888"/>
                </a:solidFill>
              </a:defRPr>
            </a:lvl1pPr>
            <a:lvl2pPr marL="0" indent="0">
              <a:buSzTx/>
              <a:buFontTx/>
              <a:buNone/>
              <a:defRPr sz="2400">
                <a:solidFill>
                  <a:srgbClr val="888888"/>
                </a:solidFill>
              </a:defRPr>
            </a:lvl2pPr>
            <a:lvl3pPr marL="0" indent="0">
              <a:buSzTx/>
              <a:buFontTx/>
              <a:buNone/>
              <a:defRPr sz="2400">
                <a:solidFill>
                  <a:srgbClr val="888888"/>
                </a:solidFill>
              </a:defRPr>
            </a:lvl3pPr>
            <a:lvl4pPr marL="0" indent="0">
              <a:buSzTx/>
              <a:buFontTx/>
              <a:buNone/>
              <a:defRPr sz="2400">
                <a:solidFill>
                  <a:srgbClr val="888888"/>
                </a:solidFill>
              </a:defRPr>
            </a:lvl4pPr>
            <a:lvl5pPr marL="0" indent="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90" cy="823914"/>
          </a:xfrm>
          <a:prstGeom prst="rect">
            <a:avLst/>
          </a:prstGeom>
        </p:spPr>
        <p:txBody>
          <a:bodyPr anchor="b"/>
          <a:lstStyle>
            <a:lvl1pPr marL="0" indent="0">
              <a:buSzTx/>
              <a:buFontTx/>
              <a:buNone/>
              <a:defRPr b="1" sz="2400"/>
            </a:lvl1pPr>
            <a:lvl2pPr marL="0" indent="0">
              <a:buSzTx/>
              <a:buFontTx/>
              <a:buNone/>
              <a:defRPr b="1" sz="2400"/>
            </a:lvl2pPr>
            <a:lvl3pPr marL="0" indent="0">
              <a:buSzTx/>
              <a:buFontTx/>
              <a:buNone/>
              <a:defRPr b="1" sz="2400"/>
            </a:lvl3pPr>
            <a:lvl4pPr marL="0" indent="0">
              <a:buSzTx/>
              <a:buFontTx/>
              <a:buNone/>
              <a:defRPr b="1" sz="2400"/>
            </a:lvl4pPr>
            <a:lvl5pPr marL="0" indent="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13"/>
          </p:nvPr>
        </p:nvSpPr>
        <p:spPr>
          <a:xfrm>
            <a:off x="6172200" y="1681163"/>
            <a:ext cx="5183188" cy="823914"/>
          </a:xfrm>
          <a:prstGeom prst="rect">
            <a:avLst/>
          </a:prstGeom>
        </p:spPr>
        <p:txBody>
          <a:bodyPr anchor="b"/>
          <a:lstStyle/>
          <a:p>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2"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13"/>
          </p:nvPr>
        </p:nvSpPr>
        <p:spPr>
          <a:xfrm>
            <a:off x="839787" y="2057400"/>
            <a:ext cx="3932240" cy="3811588"/>
          </a:xfrm>
          <a:prstGeom prst="rect">
            <a:avLst/>
          </a:prstGeom>
        </p:spPr>
        <p:txBody>
          <a:bodyPr/>
          <a:lstStyle/>
          <a:p>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83" name="Picture Placeholder 2"/>
          <p:cNvSpPr/>
          <p:nvPr>
            <p:ph type="pic" sz="half" idx="13"/>
          </p:nvPr>
        </p:nvSpPr>
        <p:spPr>
          <a:xfrm>
            <a:off x="5183187" y="987425"/>
            <a:ext cx="6172202" cy="4873625"/>
          </a:xfrm>
          <a:prstGeom prst="rect">
            <a:avLst/>
          </a:prstGeom>
        </p:spPr>
        <p:txBody>
          <a:bodyPr lIns="91439" tIns="45719" rIns="91439" bIns="45719">
            <a:noAutofit/>
          </a:bodyPr>
          <a:lstStyle/>
          <a:p>
            <a:pPr/>
          </a:p>
        </p:txBody>
      </p:sp>
      <p:sp>
        <p:nvSpPr>
          <p:cNvPr id="84" name="Body Level One…"/>
          <p:cNvSpPr txBox="1"/>
          <p:nvPr>
            <p:ph type="body" sz="quarter" idx="1"/>
          </p:nvPr>
        </p:nvSpPr>
        <p:spPr>
          <a:xfrm>
            <a:off x="839787" y="2057400"/>
            <a:ext cx="3932240"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89821" y="6404293"/>
            <a:ext cx="263980" cy="269239"/>
          </a:xfrm>
          <a:prstGeom prst="rect">
            <a:avLst/>
          </a:prstGeom>
          <a:ln w="12700">
            <a:miter lim="400000"/>
          </a:ln>
        </p:spPr>
        <p:txBody>
          <a:bodyPr wrap="none" lIns="45718" tIns="45718" rIns="45718" bIns="45718" anchor="ctr">
            <a:spAutoFit/>
          </a:bodyPr>
          <a:lstStyle>
            <a:lvl1pPr algn="r">
              <a:defRPr sz="1200">
                <a:solidFill>
                  <a:srgbClr val="888888"/>
                </a:solidFill>
                <a:latin typeface="+mj-lt"/>
                <a:ea typeface="+mj-ea"/>
                <a:cs typeface="+mj-cs"/>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eg"/><Relationship Id="rId3" Type="http://schemas.openxmlformats.org/officeDocument/2006/relationships/image" Target="../media/image4.jpeg"/><Relationship Id="rId4" Type="http://schemas.openxmlformats.org/officeDocument/2006/relationships/image" Target="../media/image5.jpeg"/><Relationship Id="rId5" Type="http://schemas.openxmlformats.org/officeDocument/2006/relationships/image" Target="../media/image6.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image" Target="../media/image9.jpeg"/><Relationship Id="rId6" Type="http://schemas.openxmlformats.org/officeDocument/2006/relationships/image" Target="../media/image10.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jpeg"/><Relationship Id="rId3" Type="http://schemas.openxmlformats.org/officeDocument/2006/relationships/image" Target="../media/image12.jpeg"/><Relationship Id="rId4" Type="http://schemas.openxmlformats.org/officeDocument/2006/relationships/image" Target="../media/image13.jpeg"/><Relationship Id="rId5" Type="http://schemas.openxmlformats.org/officeDocument/2006/relationships/image" Target="../media/image14.jpeg"/><Relationship Id="rId6" Type="http://schemas.openxmlformats.org/officeDocument/2006/relationships/image" Target="../media/image15.jpeg"/><Relationship Id="rId7" Type="http://schemas.openxmlformats.org/officeDocument/2006/relationships/image" Target="../media/image16.jpeg"/><Relationship Id="rId8" Type="http://schemas.openxmlformats.org/officeDocument/2006/relationships/image" Target="../media/image17.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jpeg"/><Relationship Id="rId3" Type="http://schemas.openxmlformats.org/officeDocument/2006/relationships/image" Target="../media/image19.jpeg"/><Relationship Id="rId4" Type="http://schemas.openxmlformats.org/officeDocument/2006/relationships/image" Target="../media/image20.jpeg"/><Relationship Id="rId5" Type="http://schemas.openxmlformats.org/officeDocument/2006/relationships/image" Target="../media/image21.jpeg"/><Relationship Id="rId6" Type="http://schemas.openxmlformats.org/officeDocument/2006/relationships/image" Target="../media/image22.jpeg"/><Relationship Id="rId7" Type="http://schemas.openxmlformats.org/officeDocument/2006/relationships/image" Target="../media/image23.jpeg"/><Relationship Id="rId8" Type="http://schemas.openxmlformats.org/officeDocument/2006/relationships/image" Target="../media/image15.jpeg"/><Relationship Id="rId9" Type="http://schemas.openxmlformats.org/officeDocument/2006/relationships/image" Target="../media/image16.jpeg"/><Relationship Id="rId10" Type="http://schemas.openxmlformats.org/officeDocument/2006/relationships/image" Target="../media/image17.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4.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6.jpeg"/><Relationship Id="rId4" Type="http://schemas.openxmlformats.org/officeDocument/2006/relationships/image" Target="../media/image27.jpeg"/><Relationship Id="rId5" Type="http://schemas.openxmlformats.org/officeDocument/2006/relationships/image" Target="../media/image28.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9.jpeg"/><Relationship Id="rId4" Type="http://schemas.openxmlformats.org/officeDocument/2006/relationships/image" Target="../media/image30.jpeg"/><Relationship Id="rId5" Type="http://schemas.openxmlformats.org/officeDocument/2006/relationships/image" Target="../media/image31.jpeg"/><Relationship Id="rId6" Type="http://schemas.openxmlformats.org/officeDocument/2006/relationships/image" Target="../media/image32.jpeg"/><Relationship Id="rId7" Type="http://schemas.openxmlformats.org/officeDocument/2006/relationships/image" Target="../media/image33.jpeg"/><Relationship Id="rId8" Type="http://schemas.openxmlformats.org/officeDocument/2006/relationships/image" Target="../media/image34.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5.jpeg"/><Relationship Id="rId4" Type="http://schemas.openxmlformats.org/officeDocument/2006/relationships/image" Target="../media/image36.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7.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9.jpeg"/><Relationship Id="rId4" Type="http://schemas.openxmlformats.org/officeDocument/2006/relationships/image" Target="../media/image40.jpe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1.jpe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2.jpeg"/><Relationship Id="rId3" Type="http://schemas.openxmlformats.org/officeDocument/2006/relationships/image" Target="../media/image43.jpeg"/><Relationship Id="rId4" Type="http://schemas.openxmlformats.org/officeDocument/2006/relationships/image" Target="../media/image44.jpeg"/><Relationship Id="rId5" Type="http://schemas.openxmlformats.org/officeDocument/2006/relationships/image" Target="../media/image45.jpeg"/><Relationship Id="rId6" Type="http://schemas.openxmlformats.org/officeDocument/2006/relationships/image" Target="../media/image46.jpeg"/><Relationship Id="rId7" Type="http://schemas.openxmlformats.org/officeDocument/2006/relationships/image" Target="../media/image47.jpeg"/><Relationship Id="rId8" Type="http://schemas.openxmlformats.org/officeDocument/2006/relationships/image" Target="../media/image21.jpeg"/><Relationship Id="rId9" Type="http://schemas.openxmlformats.org/officeDocument/2006/relationships/image" Target="../media/image48.jpeg"/><Relationship Id="rId10" Type="http://schemas.openxmlformats.org/officeDocument/2006/relationships/image" Target="../media/image49.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0.jpeg"/><Relationship Id="rId3" Type="http://schemas.openxmlformats.org/officeDocument/2006/relationships/image" Target="../media/image51.jpeg"/><Relationship Id="rId4" Type="http://schemas.openxmlformats.org/officeDocument/2006/relationships/image" Target="../media/image52.jpeg"/><Relationship Id="rId5" Type="http://schemas.openxmlformats.org/officeDocument/2006/relationships/image" Target="../media/image53.jpeg"/><Relationship Id="rId6" Type="http://schemas.openxmlformats.org/officeDocument/2006/relationships/image" Target="../media/image54.jpeg"/></Relationships>

</file>

<file path=ppt/slides/_rels/slide1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jpeg"/><Relationship Id="rId3" Type="http://schemas.openxmlformats.org/officeDocument/2006/relationships/image" Target="../media/image56.jpeg"/><Relationship Id="rId4" Type="http://schemas.openxmlformats.org/officeDocument/2006/relationships/image" Target="../media/image57.jpeg"/><Relationship Id="rId5" Type="http://schemas.openxmlformats.org/officeDocument/2006/relationships/image" Target="../media/image58.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59.jpeg"/><Relationship Id="rId4" Type="http://schemas.openxmlformats.org/officeDocument/2006/relationships/image" Target="../media/image60.jpeg"/><Relationship Id="rId5" Type="http://schemas.openxmlformats.org/officeDocument/2006/relationships/image" Target="../media/image61.jpeg"/></Relationships>

</file>

<file path=ppt/slides/_rels/slide2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62.jpeg"/><Relationship Id="rId4" Type="http://schemas.openxmlformats.org/officeDocument/2006/relationships/image" Target="../media/image63.jpeg"/><Relationship Id="rId5" Type="http://schemas.openxmlformats.org/officeDocument/2006/relationships/image" Target="../media/image64.jpeg"/><Relationship Id="rId6" Type="http://schemas.openxmlformats.org/officeDocument/2006/relationships/image" Target="../media/image1.jpeg"/></Relationships>

</file>

<file path=ppt/slides/_rels/slide2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65.jpeg"/><Relationship Id="rId4" Type="http://schemas.openxmlformats.org/officeDocument/2006/relationships/image" Target="../media/image66.jpeg"/><Relationship Id="rId5" Type="http://schemas.openxmlformats.org/officeDocument/2006/relationships/image" Target="../media/image67.jpeg"/></Relationships>

</file>

<file path=ppt/slides/_rels/slide2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8.jpeg"/><Relationship Id="rId3" Type="http://schemas.openxmlformats.org/officeDocument/2006/relationships/image" Target="../media/image69.jpeg"/><Relationship Id="rId4" Type="http://schemas.openxmlformats.org/officeDocument/2006/relationships/image" Target="../media/image70.jpeg"/><Relationship Id="rId5" Type="http://schemas.openxmlformats.org/officeDocument/2006/relationships/image" Target="../media/image71.jpeg"/><Relationship Id="rId6" Type="http://schemas.openxmlformats.org/officeDocument/2006/relationships/image" Target="../media/image72.jpeg"/><Relationship Id="rId7" Type="http://schemas.openxmlformats.org/officeDocument/2006/relationships/image" Target="../media/image73.jpeg"/><Relationship Id="rId8" Type="http://schemas.openxmlformats.org/officeDocument/2006/relationships/image" Target="../media/image74.jpeg"/><Relationship Id="rId9" Type="http://schemas.openxmlformats.org/officeDocument/2006/relationships/image" Target="../media/image75.jpeg"/></Relationships>

</file>

<file path=ppt/slides/_rels/slide2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6.jpeg"/><Relationship Id="rId3" Type="http://schemas.openxmlformats.org/officeDocument/2006/relationships/image" Target="../media/image77.jpeg"/></Relationships>

</file>

<file path=ppt/slides/_rels/slide2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 Id="rId3" Type="http://schemas.openxmlformats.org/officeDocument/2006/relationships/image" Target="../media/image78.jpeg"/></Relationships>

</file>

<file path=ppt/slides/_rels/slide2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9.jpeg"/><Relationship Id="rId3" Type="http://schemas.openxmlformats.org/officeDocument/2006/relationships/image" Target="../media/image80.jpeg"/><Relationship Id="rId4" Type="http://schemas.openxmlformats.org/officeDocument/2006/relationships/video" Target="../media/media1.mp4"/><Relationship Id="rId5" Type="http://schemas.microsoft.com/office/2007/relationships/media" Target="../media/media1.mp4"/><Relationship Id="rId6"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4" name="TextBox 3"/>
          <p:cNvSpPr txBox="1"/>
          <p:nvPr/>
        </p:nvSpPr>
        <p:spPr>
          <a:xfrm>
            <a:off x="406528" y="163830"/>
            <a:ext cx="7643191" cy="65303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200">
                <a:solidFill>
                  <a:srgbClr val="808080"/>
                </a:solidFill>
                <a:latin typeface="Century Gothic"/>
                <a:ea typeface="Century Gothic"/>
                <a:cs typeface="Century Gothic"/>
                <a:sym typeface="Century Gothic"/>
              </a:defRPr>
            </a:pPr>
          </a:p>
          <a:p>
            <a:pPr>
              <a:defRPr sz="3200">
                <a:solidFill>
                  <a:srgbClr val="808080"/>
                </a:solidFill>
                <a:latin typeface="Century Gothic"/>
                <a:ea typeface="Century Gothic"/>
                <a:cs typeface="Century Gothic"/>
                <a:sym typeface="Century Gothic"/>
              </a:defRPr>
            </a:pPr>
            <a:r>
              <a:t>1</a:t>
            </a:r>
            <a:r>
              <a:rPr baseline="30000"/>
              <a:t>st</a:t>
            </a:r>
            <a:r>
              <a:t> YEAR</a:t>
            </a:r>
          </a:p>
          <a:p>
            <a:pPr>
              <a:defRPr sz="3200">
                <a:solidFill>
                  <a:srgbClr val="808080"/>
                </a:solidFill>
                <a:latin typeface="Century Gothic"/>
                <a:ea typeface="Century Gothic"/>
                <a:cs typeface="Century Gothic"/>
                <a:sym typeface="Century Gothic"/>
              </a:defRPr>
            </a:pPr>
          </a:p>
          <a:p>
            <a:pPr>
              <a:defRPr sz="3200">
                <a:solidFill>
                  <a:srgbClr val="808080"/>
                </a:solidFill>
                <a:latin typeface="Century Gothic"/>
                <a:ea typeface="Century Gothic"/>
                <a:cs typeface="Century Gothic"/>
                <a:sym typeface="Century Gothic"/>
              </a:defRPr>
            </a:pPr>
            <a:r>
              <a:t>Digital &amp; Material </a:t>
            </a:r>
          </a:p>
          <a:p>
            <a:pPr>
              <a:defRPr sz="3200">
                <a:solidFill>
                  <a:srgbClr val="808080"/>
                </a:solidFill>
                <a:latin typeface="Century Gothic"/>
                <a:ea typeface="Century Gothic"/>
                <a:cs typeface="Century Gothic"/>
                <a:sym typeface="Century Gothic"/>
              </a:defRPr>
            </a:pPr>
            <a:r>
              <a:t>Process B2</a:t>
            </a:r>
          </a:p>
          <a:p>
            <a:pPr>
              <a:defRPr sz="3200">
                <a:solidFill>
                  <a:srgbClr val="808080"/>
                </a:solidFill>
                <a:latin typeface="Century Gothic"/>
                <a:ea typeface="Century Gothic"/>
                <a:cs typeface="Century Gothic"/>
                <a:sym typeface="Century Gothic"/>
              </a:defRPr>
            </a:pPr>
          </a:p>
          <a:p>
            <a:pPr>
              <a:defRPr sz="3200">
                <a:solidFill>
                  <a:srgbClr val="808080"/>
                </a:solidFill>
                <a:latin typeface="Century Gothic"/>
                <a:ea typeface="Century Gothic"/>
                <a:cs typeface="Century Gothic"/>
                <a:sym typeface="Century Gothic"/>
              </a:defRPr>
            </a:pPr>
            <a:r>
              <a:t>Digital Portfolio</a:t>
            </a:r>
          </a:p>
          <a:p>
            <a:pPr>
              <a:defRPr sz="3200">
                <a:solidFill>
                  <a:srgbClr val="808080"/>
                </a:solidFill>
                <a:latin typeface="Century Gothic"/>
                <a:ea typeface="Century Gothic"/>
                <a:cs typeface="Century Gothic"/>
                <a:sym typeface="Century Gothic"/>
              </a:defRPr>
            </a:pPr>
          </a:p>
          <a:p>
            <a:pPr>
              <a:defRPr b="1" sz="3200">
                <a:solidFill>
                  <a:srgbClr val="808080"/>
                </a:solidFill>
                <a:latin typeface="Century Gothic"/>
                <a:ea typeface="Century Gothic"/>
                <a:cs typeface="Century Gothic"/>
                <a:sym typeface="Century Gothic"/>
              </a:defRPr>
            </a:pPr>
            <a:r>
              <a:t>Submission </a:t>
            </a:r>
          </a:p>
          <a:p>
            <a:pPr>
              <a:defRPr b="1" sz="3200">
                <a:solidFill>
                  <a:srgbClr val="808080"/>
                </a:solidFill>
                <a:latin typeface="Century Gothic"/>
                <a:ea typeface="Century Gothic"/>
                <a:cs typeface="Century Gothic"/>
                <a:sym typeface="Century Gothic"/>
              </a:defRPr>
            </a:pPr>
            <a:r>
              <a:t>deadline date: </a:t>
            </a:r>
          </a:p>
          <a:p>
            <a:pPr>
              <a:defRPr sz="3200">
                <a:solidFill>
                  <a:srgbClr val="808080"/>
                </a:solidFill>
                <a:latin typeface="Century Gothic"/>
                <a:ea typeface="Century Gothic"/>
                <a:cs typeface="Century Gothic"/>
                <a:sym typeface="Century Gothic"/>
              </a:defRPr>
            </a:pPr>
            <a:r>
              <a:t>Monday 11</a:t>
            </a:r>
            <a:r>
              <a:rPr baseline="30000"/>
              <a:t>th</a:t>
            </a:r>
            <a:r>
              <a:t> May </a:t>
            </a:r>
          </a:p>
          <a:p>
            <a:pPr>
              <a:defRPr sz="3200">
                <a:solidFill>
                  <a:srgbClr val="808080"/>
                </a:solidFill>
                <a:latin typeface="Century Gothic"/>
                <a:ea typeface="Century Gothic"/>
                <a:cs typeface="Century Gothic"/>
                <a:sym typeface="Century Gothic"/>
              </a:defRPr>
            </a:pPr>
            <a:r>
              <a:t>2020</a:t>
            </a:r>
          </a:p>
          <a:p>
            <a:pPr>
              <a:defRPr b="1" sz="3200">
                <a:solidFill>
                  <a:srgbClr val="808080"/>
                </a:solidFill>
                <a:latin typeface="Century Gothic"/>
                <a:ea typeface="Century Gothic"/>
                <a:cs typeface="Century Gothic"/>
                <a:sym typeface="Century Gothic"/>
              </a:defRPr>
            </a:pPr>
            <a:r>
              <a:t>9:30am</a:t>
            </a:r>
          </a:p>
        </p:txBody>
      </p:sp>
      <p:pic>
        <p:nvPicPr>
          <p:cNvPr id="95" name="rose sequin visualisations2.jpeg" descr="rose sequin visualisations2.jpeg"/>
          <p:cNvPicPr>
            <a:picLocks noChangeAspect="1"/>
          </p:cNvPicPr>
          <p:nvPr/>
        </p:nvPicPr>
        <p:blipFill>
          <a:blip r:embed="rId2">
            <a:extLst/>
          </a:blip>
          <a:stretch>
            <a:fillRect/>
          </a:stretch>
        </p:blipFill>
        <p:spPr>
          <a:xfrm>
            <a:off x="5744108" y="0"/>
            <a:ext cx="6454751" cy="6858000"/>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7" name="Title 1"/>
          <p:cNvSpPr txBox="1"/>
          <p:nvPr>
            <p:ph type="title"/>
          </p:nvPr>
        </p:nvSpPr>
        <p:spPr>
          <a:xfrm>
            <a:off x="838200" y="1715085"/>
            <a:ext cx="10515600" cy="4032464"/>
          </a:xfrm>
          <a:prstGeom prst="rect">
            <a:avLst/>
          </a:prstGeom>
        </p:spPr>
        <p:txBody>
          <a:bodyPr/>
          <a:lstStyle/>
          <a:p>
            <a:pPr algn="ctr" defTabSz="795527">
              <a:defRPr i="1" sz="3300">
                <a:solidFill>
                  <a:srgbClr val="C00000"/>
                </a:solidFill>
                <a:latin typeface="Century Gothic"/>
                <a:ea typeface="Century Gothic"/>
                <a:cs typeface="Century Gothic"/>
                <a:sym typeface="Century Gothic"/>
              </a:defRPr>
            </a:pPr>
            <a:r>
              <a:t>Nia Lloyd-Jones</a:t>
            </a:r>
            <a:br/>
            <a:r>
              <a:t>P 1909499</a:t>
            </a:r>
            <a:br/>
            <a:br/>
            <a:r>
              <a:rPr i="0" sz="2400">
                <a:solidFill>
                  <a:srgbClr val="808080"/>
                </a:solidFill>
              </a:rPr>
              <a:t>B2 – Digital &amp; Material Process</a:t>
            </a:r>
            <a:br>
              <a:rPr i="0" sz="2400">
                <a:solidFill>
                  <a:srgbClr val="808080"/>
                </a:solidFill>
              </a:rPr>
            </a:br>
            <a:br>
              <a:rPr i="0" sz="2400">
                <a:solidFill>
                  <a:srgbClr val="808080"/>
                </a:solidFill>
              </a:rPr>
            </a:br>
            <a:r>
              <a:rPr i="0" sz="2700">
                <a:solidFill>
                  <a:srgbClr val="808080"/>
                </a:solidFill>
              </a:rPr>
              <a:t>M4X02220</a:t>
            </a:r>
            <a:br>
              <a:rPr i="0" sz="2700">
                <a:solidFill>
                  <a:srgbClr val="808080"/>
                </a:solidFill>
              </a:rPr>
            </a:br>
            <a:br>
              <a:rPr i="0" sz="2700">
                <a:solidFill>
                  <a:srgbClr val="808080"/>
                </a:solidFill>
              </a:rPr>
            </a:br>
            <a:r>
              <a:rPr i="0" sz="2400">
                <a:solidFill>
                  <a:srgbClr val="808080"/>
                </a:solidFill>
              </a:rPr>
              <a:t>UWTSD</a:t>
            </a:r>
            <a:br>
              <a:rPr i="0" sz="2400">
                <a:solidFill>
                  <a:srgbClr val="808080"/>
                </a:solidFill>
              </a:rPr>
            </a:br>
            <a:br>
              <a:rPr i="0" sz="2400">
                <a:solidFill>
                  <a:srgbClr val="808080"/>
                </a:solidFill>
              </a:rPr>
            </a:br>
          </a:p>
        </p:txBody>
      </p:sp>
      <p:pic>
        <p:nvPicPr>
          <p:cNvPr id="98" name="Picture 2" descr="Picture 2"/>
          <p:cNvPicPr>
            <a:picLocks noChangeAspect="1"/>
          </p:cNvPicPr>
          <p:nvPr/>
        </p:nvPicPr>
        <p:blipFill>
          <a:blip r:embed="rId3">
            <a:extLst/>
          </a:blip>
          <a:stretch>
            <a:fillRect/>
          </a:stretch>
        </p:blipFill>
        <p:spPr>
          <a:xfrm>
            <a:off x="4595443" y="5747546"/>
            <a:ext cx="3001114" cy="528948"/>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02" name="Picture 3" descr="Picture 3"/>
          <p:cNvPicPr>
            <a:picLocks noChangeAspect="1"/>
          </p:cNvPicPr>
          <p:nvPr/>
        </p:nvPicPr>
        <p:blipFill>
          <a:blip r:embed="rId3">
            <a:extLst/>
          </a:blip>
          <a:stretch>
            <a:fillRect/>
          </a:stretch>
        </p:blipFill>
        <p:spPr>
          <a:xfrm>
            <a:off x="-818661" y="3442677"/>
            <a:ext cx="4318002" cy="1879602"/>
          </a:xfrm>
          <a:prstGeom prst="rect">
            <a:avLst/>
          </a:prstGeom>
          <a:ln w="12700">
            <a:miter lim="400000"/>
          </a:ln>
        </p:spPr>
      </p:pic>
      <p:pic>
        <p:nvPicPr>
          <p:cNvPr id="103" name="Picture 3" descr="Picture 3"/>
          <p:cNvPicPr>
            <a:picLocks noChangeAspect="1"/>
          </p:cNvPicPr>
          <p:nvPr/>
        </p:nvPicPr>
        <p:blipFill>
          <a:blip r:embed="rId3">
            <a:extLst/>
          </a:blip>
          <a:stretch>
            <a:fillRect/>
          </a:stretch>
        </p:blipFill>
        <p:spPr>
          <a:xfrm>
            <a:off x="-818661" y="1766277"/>
            <a:ext cx="4318002" cy="1879602"/>
          </a:xfrm>
          <a:prstGeom prst="rect">
            <a:avLst/>
          </a:prstGeom>
          <a:ln w="12700">
            <a:miter lim="400000"/>
          </a:ln>
        </p:spPr>
      </p:pic>
      <p:sp>
        <p:nvSpPr>
          <p:cNvPr id="104" name="TextBox 4"/>
          <p:cNvSpPr txBox="1"/>
          <p:nvPr/>
        </p:nvSpPr>
        <p:spPr>
          <a:xfrm>
            <a:off x="2618888" y="2234906"/>
            <a:ext cx="3696776" cy="3581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latin typeface="+mj-lt"/>
                <a:ea typeface="+mj-ea"/>
                <a:cs typeface="+mj-cs"/>
                <a:sym typeface="Calibri"/>
              </a:defRPr>
            </a:lvl1pPr>
          </a:lstStyle>
          <a:p>
            <a:pPr/>
            <a:r>
              <a:t>B2 Digital and Material Process link</a:t>
            </a:r>
          </a:p>
        </p:txBody>
      </p:sp>
      <p:sp>
        <p:nvSpPr>
          <p:cNvPr id="105" name="https://pin.it/79AaTbH"/>
          <p:cNvSpPr txBox="1"/>
          <p:nvPr/>
        </p:nvSpPr>
        <p:spPr>
          <a:xfrm>
            <a:off x="2964106" y="4386581"/>
            <a:ext cx="2302405" cy="3708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vl1pPr>
          </a:lstStyle>
          <a:p>
            <a:pPr/>
            <a:r>
              <a:t>https://pin.it/79AaTbH</a:t>
            </a:r>
          </a:p>
        </p:txBody>
      </p:sp>
      <p:sp>
        <p:nvSpPr>
          <p:cNvPr id="106" name="https://pin.it/68u7B0d"/>
          <p:cNvSpPr txBox="1"/>
          <p:nvPr/>
        </p:nvSpPr>
        <p:spPr>
          <a:xfrm>
            <a:off x="2973071" y="2707804"/>
            <a:ext cx="2602227" cy="33939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defTabSz="457200">
              <a:defRPr sz="1700" u="sng">
                <a:solidFill>
                  <a:srgbClr val="211922"/>
                </a:solidFill>
                <a:latin typeface="Helvetica Neue"/>
                <a:ea typeface="Helvetica Neue"/>
                <a:cs typeface="Helvetica Neue"/>
                <a:sym typeface="Helvetica Neue"/>
              </a:defRPr>
            </a:lvl1pPr>
          </a:lstStyle>
          <a:p>
            <a:pPr/>
            <a:r>
              <a:t>https://pin.it/68u7B0d</a:t>
            </a:r>
          </a:p>
        </p:txBody>
      </p:sp>
      <p:sp>
        <p:nvSpPr>
          <p:cNvPr id="107" name="TextBox 4"/>
          <p:cNvSpPr txBox="1"/>
          <p:nvPr/>
        </p:nvSpPr>
        <p:spPr>
          <a:xfrm>
            <a:off x="2618888" y="3938760"/>
            <a:ext cx="3242478" cy="3581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latin typeface="+mj-lt"/>
                <a:ea typeface="+mj-ea"/>
                <a:cs typeface="+mj-cs"/>
                <a:sym typeface="Calibri"/>
              </a:defRPr>
            </a:lvl1pPr>
          </a:lstStyle>
          <a:p>
            <a:pPr/>
            <a:r>
              <a:t>B2 Research &amp; Sketchbook link</a:t>
            </a:r>
          </a:p>
        </p:txBody>
      </p:sp>
      <p:pic>
        <p:nvPicPr>
          <p:cNvPr id="108" name="distorted beads.jpeg" descr="distorted beads.jpeg"/>
          <p:cNvPicPr>
            <a:picLocks noChangeAspect="1"/>
          </p:cNvPicPr>
          <p:nvPr/>
        </p:nvPicPr>
        <p:blipFill>
          <a:blip r:embed="rId4">
            <a:extLst/>
          </a:blip>
          <a:stretch>
            <a:fillRect/>
          </a:stretch>
        </p:blipFill>
        <p:spPr>
          <a:xfrm>
            <a:off x="7365745" y="0"/>
            <a:ext cx="6858001" cy="6858000"/>
          </a:xfrm>
          <a:prstGeom prst="rect">
            <a:avLst/>
          </a:prstGeom>
          <a:ln w="12700">
            <a:miter lim="400000"/>
          </a:ln>
        </p:spPr>
      </p:pic>
      <p:sp>
        <p:nvSpPr>
          <p:cNvPr id="109" name="Copy &amp; paste links"/>
          <p:cNvSpPr txBox="1"/>
          <p:nvPr/>
        </p:nvSpPr>
        <p:spPr>
          <a:xfrm>
            <a:off x="3116636" y="5377181"/>
            <a:ext cx="1997345" cy="3708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solidFill>
                  <a:schemeClr val="accent3">
                    <a:lumOff val="-12941"/>
                  </a:schemeClr>
                </a:solidFill>
              </a:defRPr>
            </a:lvl1pPr>
          </a:lstStyle>
          <a:p>
            <a:pPr/>
            <a:r>
              <a:t>Copy &amp; paste links</a:t>
            </a:r>
          </a:p>
        </p:txBody>
      </p:sp>
      <p:sp>
        <p:nvSpPr>
          <p:cNvPr id="110" name="NLJ - 1909499"/>
          <p:cNvSpPr txBox="1"/>
          <p:nvPr/>
        </p:nvSpPr>
        <p:spPr>
          <a:xfrm>
            <a:off x="195506" y="6387121"/>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14" name="IMG_20200509_100011.jpeg" descr="IMG_20200509_100011.jpeg"/>
          <p:cNvPicPr>
            <a:picLocks noChangeAspect="1"/>
          </p:cNvPicPr>
          <p:nvPr/>
        </p:nvPicPr>
        <p:blipFill>
          <a:blip r:embed="rId2">
            <a:extLst/>
          </a:blip>
          <a:stretch>
            <a:fillRect/>
          </a:stretch>
        </p:blipFill>
        <p:spPr>
          <a:xfrm>
            <a:off x="-72594" y="0"/>
            <a:ext cx="5143501" cy="6858000"/>
          </a:xfrm>
          <a:prstGeom prst="rect">
            <a:avLst/>
          </a:prstGeom>
          <a:ln w="12700">
            <a:miter lim="400000"/>
          </a:ln>
        </p:spPr>
      </p:pic>
      <p:pic>
        <p:nvPicPr>
          <p:cNvPr id="115" name="gold background.jpeg" descr="gold background.jpeg"/>
          <p:cNvPicPr>
            <a:picLocks noChangeAspect="1"/>
          </p:cNvPicPr>
          <p:nvPr/>
        </p:nvPicPr>
        <p:blipFill>
          <a:blip r:embed="rId3">
            <a:extLst/>
          </a:blip>
          <a:stretch>
            <a:fillRect/>
          </a:stretch>
        </p:blipFill>
        <p:spPr>
          <a:xfrm>
            <a:off x="10242748" y="4456906"/>
            <a:ext cx="1776389" cy="1776388"/>
          </a:xfrm>
          <a:prstGeom prst="rect">
            <a:avLst/>
          </a:prstGeom>
          <a:ln w="12700">
            <a:miter lim="400000"/>
          </a:ln>
        </p:spPr>
      </p:pic>
      <p:pic>
        <p:nvPicPr>
          <p:cNvPr id="116" name="orange and gold background.jpeg" descr="orange and gold background.jpeg"/>
          <p:cNvPicPr>
            <a:picLocks noChangeAspect="1"/>
          </p:cNvPicPr>
          <p:nvPr/>
        </p:nvPicPr>
        <p:blipFill>
          <a:blip r:embed="rId4">
            <a:extLst/>
          </a:blip>
          <a:stretch>
            <a:fillRect/>
          </a:stretch>
        </p:blipFill>
        <p:spPr>
          <a:xfrm>
            <a:off x="10234996" y="2327349"/>
            <a:ext cx="1791694" cy="1791693"/>
          </a:xfrm>
          <a:prstGeom prst="rect">
            <a:avLst/>
          </a:prstGeom>
          <a:ln w="12700">
            <a:miter lim="400000"/>
          </a:ln>
        </p:spPr>
      </p:pic>
      <p:pic>
        <p:nvPicPr>
          <p:cNvPr id="117" name="black n gold backgrd.jpeg" descr="black n gold backgrd.jpeg"/>
          <p:cNvPicPr>
            <a:picLocks noChangeAspect="1"/>
          </p:cNvPicPr>
          <p:nvPr/>
        </p:nvPicPr>
        <p:blipFill>
          <a:blip r:embed="rId5">
            <a:extLst/>
          </a:blip>
          <a:stretch>
            <a:fillRect/>
          </a:stretch>
        </p:blipFill>
        <p:spPr>
          <a:xfrm>
            <a:off x="10235096" y="197991"/>
            <a:ext cx="1791693" cy="1791693"/>
          </a:xfrm>
          <a:prstGeom prst="rect">
            <a:avLst/>
          </a:prstGeom>
          <a:ln w="12700">
            <a:miter lim="400000"/>
          </a:ln>
        </p:spPr>
      </p:pic>
      <p:sp>
        <p:nvSpPr>
          <p:cNvPr id="118" name="B2 - Material Process - Preparing backgrounds for colour separation screen print"/>
          <p:cNvSpPr txBox="1"/>
          <p:nvPr/>
        </p:nvSpPr>
        <p:spPr>
          <a:xfrm>
            <a:off x="-417936" y="93980"/>
            <a:ext cx="10408291" cy="3835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1900" u="sng">
                <a:latin typeface="Century Gothic"/>
                <a:ea typeface="Century Gothic"/>
                <a:cs typeface="Century Gothic"/>
                <a:sym typeface="Century Gothic"/>
              </a:defRPr>
            </a:pPr>
            <a:r>
              <a:rPr>
                <a:solidFill>
                  <a:srgbClr val="FFFFFF"/>
                </a:solidFill>
              </a:rPr>
              <a:t>B2 - Material Process - Preparing backgrou</a:t>
            </a:r>
            <a:r>
              <a:t>nds for colour separation screen print</a:t>
            </a:r>
          </a:p>
        </p:txBody>
      </p:sp>
      <p:sp>
        <p:nvSpPr>
          <p:cNvPr id="119" name="NLJ - 1909499"/>
          <p:cNvSpPr txBox="1"/>
          <p:nvPr/>
        </p:nvSpPr>
        <p:spPr>
          <a:xfrm>
            <a:off x="10609506" y="64538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120" name="Substrate: Chocolate brown card (digitally cropped onto background)…"/>
          <p:cNvSpPr txBox="1"/>
          <p:nvPr/>
        </p:nvSpPr>
        <p:spPr>
          <a:xfrm>
            <a:off x="5313413" y="4529356"/>
            <a:ext cx="4901961" cy="19075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1100">
                <a:latin typeface="Century Gothic"/>
                <a:ea typeface="Century Gothic"/>
                <a:cs typeface="Century Gothic"/>
                <a:sym typeface="Century Gothic"/>
              </a:defRPr>
            </a:pPr>
            <a:r>
              <a:rPr b="1"/>
              <a:t>Substrate</a:t>
            </a:r>
            <a:r>
              <a:t>: Chocolate brown card (digitally cropped onto background)</a:t>
            </a:r>
          </a:p>
          <a:p>
            <a:pPr>
              <a:defRPr sz="1100">
                <a:latin typeface="Century Gothic"/>
                <a:ea typeface="Century Gothic"/>
                <a:cs typeface="Century Gothic"/>
                <a:sym typeface="Century Gothic"/>
              </a:defRPr>
            </a:pPr>
            <a:r>
              <a:rPr b="1"/>
              <a:t>Process</a:t>
            </a:r>
            <a:r>
              <a:t>: 1.Screen print with uniform line screen using Navy Blue </a:t>
            </a:r>
          </a:p>
          <a:p>
            <a:pPr>
              <a:defRPr sz="1100">
                <a:latin typeface="Century Gothic"/>
                <a:ea typeface="Century Gothic"/>
                <a:cs typeface="Century Gothic"/>
                <a:sym typeface="Century Gothic"/>
              </a:defRPr>
            </a:pPr>
            <a:r>
              <a:t>standard binder @5% strength (background lines - difficult to see)</a:t>
            </a:r>
          </a:p>
          <a:p>
            <a:pPr>
              <a:defRPr sz="1100">
                <a:latin typeface="Century Gothic"/>
                <a:ea typeface="Century Gothic"/>
                <a:cs typeface="Century Gothic"/>
                <a:sym typeface="Century Gothic"/>
              </a:defRPr>
            </a:pPr>
            <a:r>
              <a:t>2. Second layer screen print with uniform dot screen using Metallic </a:t>
            </a:r>
          </a:p>
          <a:p>
            <a:pPr>
              <a:defRPr sz="1100">
                <a:latin typeface="Century Gothic"/>
                <a:ea typeface="Century Gothic"/>
                <a:cs typeface="Century Gothic"/>
                <a:sym typeface="Century Gothic"/>
              </a:defRPr>
            </a:pPr>
            <a:r>
              <a:t>gold binder @ 15% strength</a:t>
            </a:r>
          </a:p>
          <a:p>
            <a:pPr>
              <a:defRPr b="1" sz="1100">
                <a:latin typeface="Century Gothic"/>
                <a:ea typeface="Century Gothic"/>
                <a:cs typeface="Century Gothic"/>
                <a:sym typeface="Century Gothic"/>
              </a:defRPr>
            </a:pPr>
            <a:r>
              <a:t>Intention:</a:t>
            </a:r>
            <a:r>
              <a:rPr b="0"/>
              <a:t> Create a uniform background layer for design to be placed </a:t>
            </a:r>
            <a:endParaRPr b="0"/>
          </a:p>
          <a:p>
            <a:pPr>
              <a:defRPr b="1" sz="1100">
                <a:latin typeface="Century Gothic"/>
                <a:ea typeface="Century Gothic"/>
                <a:cs typeface="Century Gothic"/>
                <a:sym typeface="Century Gothic"/>
              </a:defRPr>
            </a:pPr>
            <a:r>
              <a:rPr b="0"/>
              <a:t>on top</a:t>
            </a:r>
            <a:endParaRPr b="0"/>
          </a:p>
          <a:p>
            <a:pPr>
              <a:defRPr b="1" sz="1100">
                <a:latin typeface="Century Gothic"/>
                <a:ea typeface="Century Gothic"/>
                <a:cs typeface="Century Gothic"/>
                <a:sym typeface="Century Gothic"/>
              </a:defRPr>
            </a:pPr>
            <a:r>
              <a:t>Problem:</a:t>
            </a:r>
            <a:r>
              <a:rPr b="0"/>
              <a:t> no further access to print room (Covid19)</a:t>
            </a:r>
            <a:endParaRPr b="0"/>
          </a:p>
          <a:p>
            <a:pPr>
              <a:defRPr b="1" sz="1100">
                <a:latin typeface="Century Gothic"/>
                <a:ea typeface="Century Gothic"/>
                <a:cs typeface="Century Gothic"/>
                <a:sym typeface="Century Gothic"/>
              </a:defRPr>
            </a:pPr>
            <a:r>
              <a:t>Improvement: </a:t>
            </a:r>
            <a:r>
              <a:rPr b="0"/>
              <a:t>Navy screen print was visible until the gold  print </a:t>
            </a:r>
            <a:endParaRPr b="0"/>
          </a:p>
          <a:p>
            <a:pPr>
              <a:defRPr b="1" sz="1100">
                <a:latin typeface="Century Gothic"/>
                <a:ea typeface="Century Gothic"/>
                <a:cs typeface="Century Gothic"/>
                <a:sym typeface="Century Gothic"/>
              </a:defRPr>
            </a:pPr>
            <a:r>
              <a:rPr b="0"/>
              <a:t>overpowered it. Not a usual colour combination I would choose but </a:t>
            </a:r>
            <a:endParaRPr b="0"/>
          </a:p>
          <a:p>
            <a:pPr>
              <a:defRPr b="1" sz="1100">
                <a:latin typeface="Century Gothic"/>
                <a:ea typeface="Century Gothic"/>
                <a:cs typeface="Century Gothic"/>
                <a:sym typeface="Century Gothic"/>
              </a:defRPr>
            </a:pPr>
            <a:r>
              <a:rPr b="0"/>
              <a:t>would try use it again differently.</a:t>
            </a:r>
          </a:p>
        </p:txBody>
      </p:sp>
      <p:sp>
        <p:nvSpPr>
          <p:cNvPr id="121" name="Substrate: Wallpaper lining…"/>
          <p:cNvSpPr txBox="1"/>
          <p:nvPr/>
        </p:nvSpPr>
        <p:spPr>
          <a:xfrm>
            <a:off x="279341" y="4389656"/>
            <a:ext cx="4439632" cy="23266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300">
                <a:solidFill>
                  <a:srgbClr val="FFFFFF"/>
                </a:solidFill>
                <a:latin typeface="Century Gothic"/>
                <a:ea typeface="Century Gothic"/>
                <a:cs typeface="Century Gothic"/>
                <a:sym typeface="Century Gothic"/>
              </a:defRPr>
            </a:pPr>
            <a:r>
              <a:rPr b="1"/>
              <a:t>Substrate</a:t>
            </a:r>
            <a:r>
              <a:t>: Wallpaper lining</a:t>
            </a:r>
          </a:p>
          <a:p>
            <a:pPr>
              <a:defRPr sz="1300">
                <a:solidFill>
                  <a:srgbClr val="FFFFFF"/>
                </a:solidFill>
                <a:latin typeface="Century Gothic"/>
                <a:ea typeface="Century Gothic"/>
                <a:cs typeface="Century Gothic"/>
                <a:sym typeface="Century Gothic"/>
              </a:defRPr>
            </a:pPr>
            <a:r>
              <a:rPr b="1"/>
              <a:t>Process</a:t>
            </a:r>
            <a:r>
              <a:t>: 1.Brushed on emulsion paint in Good Home</a:t>
            </a:r>
          </a:p>
          <a:p>
            <a:pPr>
              <a:defRPr sz="1300">
                <a:solidFill>
                  <a:srgbClr val="FFFFFF"/>
                </a:solidFill>
                <a:latin typeface="Century Gothic"/>
                <a:ea typeface="Century Gothic"/>
                <a:cs typeface="Century Gothic"/>
                <a:sym typeface="Century Gothic"/>
              </a:defRPr>
            </a:pPr>
            <a:r>
              <a:t>Mayfair, Cordoba &amp; Chester</a:t>
            </a:r>
          </a:p>
          <a:p>
            <a:pPr>
              <a:defRPr sz="1300">
                <a:solidFill>
                  <a:srgbClr val="FFFFFF"/>
                </a:solidFill>
                <a:latin typeface="Century Gothic"/>
                <a:ea typeface="Century Gothic"/>
                <a:cs typeface="Century Gothic"/>
                <a:sym typeface="Century Gothic"/>
              </a:defRPr>
            </a:pPr>
            <a:r>
              <a:t>2. First layer screen print - ad hoc sectional print with dot screen using 15% Metallic gold binder</a:t>
            </a:r>
          </a:p>
          <a:p>
            <a:pPr>
              <a:defRPr b="1" sz="1300">
                <a:solidFill>
                  <a:srgbClr val="FFFFFF"/>
                </a:solidFill>
                <a:latin typeface="Century Gothic"/>
                <a:ea typeface="Century Gothic"/>
                <a:cs typeface="Century Gothic"/>
                <a:sym typeface="Century Gothic"/>
              </a:defRPr>
            </a:pPr>
            <a:r>
              <a:t>Intention:</a:t>
            </a:r>
            <a:r>
              <a:rPr b="0"/>
              <a:t> Create depth of wallpaper background with </a:t>
            </a:r>
            <a:endParaRPr b="0"/>
          </a:p>
          <a:p>
            <a:pPr>
              <a:defRPr b="1" sz="1300">
                <a:solidFill>
                  <a:srgbClr val="FFFFFF"/>
                </a:solidFill>
                <a:latin typeface="Century Gothic"/>
                <a:ea typeface="Century Gothic"/>
                <a:cs typeface="Century Gothic"/>
                <a:sym typeface="Century Gothic"/>
              </a:defRPr>
            </a:pPr>
            <a:r>
              <a:rPr b="0"/>
              <a:t>metallic touches to highlight behind design.</a:t>
            </a:r>
            <a:endParaRPr b="0"/>
          </a:p>
          <a:p>
            <a:pPr>
              <a:defRPr b="1" sz="1300">
                <a:solidFill>
                  <a:srgbClr val="FFFFFF"/>
                </a:solidFill>
                <a:latin typeface="Century Gothic"/>
                <a:ea typeface="Century Gothic"/>
                <a:cs typeface="Century Gothic"/>
                <a:sym typeface="Century Gothic"/>
              </a:defRPr>
            </a:pPr>
            <a:r>
              <a:t>Problem:</a:t>
            </a:r>
            <a:r>
              <a:rPr b="0"/>
              <a:t> no further access to print room (Covid19)</a:t>
            </a:r>
            <a:endParaRPr b="0"/>
          </a:p>
          <a:p>
            <a:pPr>
              <a:defRPr b="1" sz="1300">
                <a:solidFill>
                  <a:srgbClr val="FFFFFF"/>
                </a:solidFill>
                <a:latin typeface="Century Gothic"/>
                <a:ea typeface="Century Gothic"/>
                <a:cs typeface="Century Gothic"/>
                <a:sym typeface="Century Gothic"/>
              </a:defRPr>
            </a:pPr>
            <a:r>
              <a:t>Improvement: </a:t>
            </a:r>
            <a:r>
              <a:rPr b="0"/>
              <a:t>Dilute emulsion to blend a more fluid </a:t>
            </a:r>
            <a:endParaRPr b="0"/>
          </a:p>
          <a:p>
            <a:pPr>
              <a:defRPr b="1" sz="1300">
                <a:solidFill>
                  <a:srgbClr val="FFFFFF"/>
                </a:solidFill>
                <a:latin typeface="Century Gothic"/>
                <a:ea typeface="Century Gothic"/>
                <a:cs typeface="Century Gothic"/>
                <a:sym typeface="Century Gothic"/>
              </a:defRPr>
            </a:pPr>
            <a:r>
              <a:rPr b="0"/>
              <a:t>marriage of tone. Digitise and use as a solution.</a:t>
            </a:r>
          </a:p>
        </p:txBody>
      </p:sp>
      <p:sp>
        <p:nvSpPr>
          <p:cNvPr id="122" name="Substrate: Wallpaper lining (digitally cropped onto background)…"/>
          <p:cNvSpPr txBox="1"/>
          <p:nvPr/>
        </p:nvSpPr>
        <p:spPr>
          <a:xfrm>
            <a:off x="5303528" y="2396525"/>
            <a:ext cx="4706599" cy="17424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1100">
                <a:latin typeface="Century Gothic"/>
                <a:ea typeface="Century Gothic"/>
                <a:cs typeface="Century Gothic"/>
                <a:sym typeface="Century Gothic"/>
              </a:defRPr>
            </a:pPr>
            <a:r>
              <a:rPr b="1"/>
              <a:t>Substrate</a:t>
            </a:r>
            <a:r>
              <a:t>: Wallpaper lining (digitally cropped onto background)</a:t>
            </a:r>
          </a:p>
          <a:p>
            <a:pPr>
              <a:defRPr sz="1100">
                <a:latin typeface="Century Gothic"/>
                <a:ea typeface="Century Gothic"/>
                <a:cs typeface="Century Gothic"/>
                <a:sym typeface="Century Gothic"/>
              </a:defRPr>
            </a:pPr>
            <a:r>
              <a:rPr b="1"/>
              <a:t>Process</a:t>
            </a:r>
            <a:r>
              <a:t>: 1.Brushed on emulsion in Good Home Westminster and </a:t>
            </a:r>
          </a:p>
          <a:p>
            <a:pPr>
              <a:defRPr sz="1100">
                <a:latin typeface="Century Gothic"/>
                <a:ea typeface="Century Gothic"/>
                <a:cs typeface="Century Gothic"/>
                <a:sym typeface="Century Gothic"/>
              </a:defRPr>
            </a:pPr>
            <a:r>
              <a:t>dabbed with kitchen paper to release subtle dot pattern (difficult </a:t>
            </a:r>
          </a:p>
          <a:p>
            <a:pPr>
              <a:defRPr sz="1100">
                <a:latin typeface="Century Gothic"/>
                <a:ea typeface="Century Gothic"/>
                <a:cs typeface="Century Gothic"/>
                <a:sym typeface="Century Gothic"/>
              </a:defRPr>
            </a:pPr>
            <a:r>
              <a:t>to see)</a:t>
            </a:r>
          </a:p>
          <a:p>
            <a:pPr>
              <a:defRPr sz="1100">
                <a:latin typeface="Century Gothic"/>
                <a:ea typeface="Century Gothic"/>
                <a:cs typeface="Century Gothic"/>
                <a:sym typeface="Century Gothic"/>
              </a:defRPr>
            </a:pPr>
            <a:r>
              <a:t>2. First layer screen print - ad hoc sectional print with dot screen </a:t>
            </a:r>
          </a:p>
          <a:p>
            <a:pPr>
              <a:defRPr sz="1100">
                <a:latin typeface="Century Gothic"/>
                <a:ea typeface="Century Gothic"/>
                <a:cs typeface="Century Gothic"/>
                <a:sym typeface="Century Gothic"/>
              </a:defRPr>
            </a:pPr>
            <a:r>
              <a:t>using 15% Metallic gold binder</a:t>
            </a:r>
          </a:p>
          <a:p>
            <a:pPr>
              <a:defRPr b="1" sz="1100">
                <a:latin typeface="Century Gothic"/>
                <a:ea typeface="Century Gothic"/>
                <a:cs typeface="Century Gothic"/>
                <a:sym typeface="Century Gothic"/>
              </a:defRPr>
            </a:pPr>
            <a:r>
              <a:t>Intention:</a:t>
            </a:r>
            <a:r>
              <a:rPr b="0"/>
              <a:t> Create depth of wallpaper background with metallic </a:t>
            </a:r>
            <a:endParaRPr b="0"/>
          </a:p>
          <a:p>
            <a:pPr>
              <a:defRPr b="1" sz="1100">
                <a:latin typeface="Century Gothic"/>
                <a:ea typeface="Century Gothic"/>
                <a:cs typeface="Century Gothic"/>
                <a:sym typeface="Century Gothic"/>
              </a:defRPr>
            </a:pPr>
            <a:r>
              <a:rPr b="0"/>
              <a:t>touches to highlight behind design.</a:t>
            </a:r>
            <a:endParaRPr b="0"/>
          </a:p>
          <a:p>
            <a:pPr>
              <a:defRPr b="1" sz="1100">
                <a:latin typeface="Century Gothic"/>
                <a:ea typeface="Century Gothic"/>
                <a:cs typeface="Century Gothic"/>
                <a:sym typeface="Century Gothic"/>
              </a:defRPr>
            </a:pPr>
            <a:r>
              <a:t>Problem:</a:t>
            </a:r>
            <a:r>
              <a:rPr b="0"/>
              <a:t> no further access to print room (Covid19)</a:t>
            </a:r>
            <a:endParaRPr b="0"/>
          </a:p>
          <a:p>
            <a:pPr>
              <a:defRPr b="1" sz="1100">
                <a:latin typeface="Century Gothic"/>
                <a:ea typeface="Century Gothic"/>
                <a:cs typeface="Century Gothic"/>
                <a:sym typeface="Century Gothic"/>
              </a:defRPr>
            </a:pPr>
            <a:r>
              <a:t>Improvement: </a:t>
            </a:r>
            <a:r>
              <a:rPr b="0"/>
              <a:t>Explore kitchen paper effect for subtle/obvious effect</a:t>
            </a:r>
          </a:p>
        </p:txBody>
      </p:sp>
      <p:sp>
        <p:nvSpPr>
          <p:cNvPr id="123" name="Substrate: A3 paper with added texture wallpaper sample…"/>
          <p:cNvSpPr txBox="1"/>
          <p:nvPr/>
        </p:nvSpPr>
        <p:spPr>
          <a:xfrm>
            <a:off x="5313413" y="581194"/>
            <a:ext cx="4806438" cy="14249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1200">
                <a:latin typeface="Century Gothic"/>
                <a:ea typeface="Century Gothic"/>
                <a:cs typeface="Century Gothic"/>
                <a:sym typeface="Century Gothic"/>
              </a:defRPr>
            </a:pPr>
            <a:r>
              <a:rPr b="1"/>
              <a:t>Substrate</a:t>
            </a:r>
            <a:r>
              <a:t>: A3 paper with added texture wallpaper sample </a:t>
            </a:r>
          </a:p>
          <a:p>
            <a:pPr>
              <a:defRPr sz="1200">
                <a:latin typeface="Century Gothic"/>
                <a:ea typeface="Century Gothic"/>
                <a:cs typeface="Century Gothic"/>
                <a:sym typeface="Century Gothic"/>
              </a:defRPr>
            </a:pPr>
            <a:r>
              <a:rPr b="1"/>
              <a:t>Process</a:t>
            </a:r>
            <a:r>
              <a:t>: 1. Photocopy of gold foil onto A3 using photocopier</a:t>
            </a:r>
          </a:p>
          <a:p>
            <a:pPr>
              <a:defRPr sz="1200">
                <a:latin typeface="Century Gothic"/>
                <a:ea typeface="Century Gothic"/>
                <a:cs typeface="Century Gothic"/>
                <a:sym typeface="Century Gothic"/>
              </a:defRPr>
            </a:pPr>
            <a:r>
              <a:t>2. Metallic gold binder @ 15% strength applied ad hoc</a:t>
            </a:r>
          </a:p>
          <a:p>
            <a:pPr>
              <a:defRPr b="1" sz="1200">
                <a:latin typeface="Century Gothic"/>
                <a:ea typeface="Century Gothic"/>
                <a:cs typeface="Century Gothic"/>
                <a:sym typeface="Century Gothic"/>
              </a:defRPr>
            </a:pPr>
            <a:r>
              <a:t>Intention: </a:t>
            </a:r>
            <a:r>
              <a:rPr b="0"/>
              <a:t>Create depth of wallpaper background with metallic </a:t>
            </a:r>
            <a:endParaRPr b="0"/>
          </a:p>
          <a:p>
            <a:pPr>
              <a:defRPr b="1" sz="1200">
                <a:latin typeface="Century Gothic"/>
                <a:ea typeface="Century Gothic"/>
                <a:cs typeface="Century Gothic"/>
                <a:sym typeface="Century Gothic"/>
              </a:defRPr>
            </a:pPr>
            <a:r>
              <a:rPr b="0"/>
              <a:t>touches to highlight behind design.</a:t>
            </a:r>
            <a:endParaRPr b="0"/>
          </a:p>
          <a:p>
            <a:pPr>
              <a:defRPr b="1" sz="1200">
                <a:latin typeface="Century Gothic"/>
                <a:ea typeface="Century Gothic"/>
                <a:cs typeface="Century Gothic"/>
                <a:sym typeface="Century Gothic"/>
              </a:defRPr>
            </a:pPr>
            <a:r>
              <a:t>Problem:</a:t>
            </a:r>
            <a:r>
              <a:rPr b="0"/>
              <a:t> no further access to print room (Covid19)</a:t>
            </a:r>
            <a:endParaRPr b="0"/>
          </a:p>
          <a:p>
            <a:pPr>
              <a:defRPr b="1" sz="1200">
                <a:latin typeface="Century Gothic"/>
                <a:ea typeface="Century Gothic"/>
                <a:cs typeface="Century Gothic"/>
                <a:sym typeface="Century Gothic"/>
              </a:defRPr>
            </a:pPr>
            <a:r>
              <a:t>Improvement: </a:t>
            </a:r>
            <a:r>
              <a:rPr b="0"/>
              <a:t>Use digitally to place design</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5" name="25cm black.jpeg" descr="25cm black.jpeg"/>
          <p:cNvPicPr>
            <a:picLocks noChangeAspect="1"/>
          </p:cNvPicPr>
          <p:nvPr/>
        </p:nvPicPr>
        <p:blipFill>
          <a:blip r:embed="rId3">
            <a:extLst/>
          </a:blip>
          <a:stretch>
            <a:fillRect/>
          </a:stretch>
        </p:blipFill>
        <p:spPr>
          <a:xfrm>
            <a:off x="9129107" y="151729"/>
            <a:ext cx="3050396" cy="3050397"/>
          </a:xfrm>
          <a:prstGeom prst="rect">
            <a:avLst/>
          </a:prstGeom>
          <a:ln w="12700">
            <a:miter lim="400000"/>
          </a:ln>
        </p:spPr>
      </p:pic>
      <p:pic>
        <p:nvPicPr>
          <p:cNvPr id="126" name="25cm white.jpeg" descr="25cm white.jpeg"/>
          <p:cNvPicPr>
            <a:picLocks noChangeAspect="1"/>
          </p:cNvPicPr>
          <p:nvPr/>
        </p:nvPicPr>
        <p:blipFill>
          <a:blip r:embed="rId4">
            <a:extLst/>
          </a:blip>
          <a:stretch>
            <a:fillRect/>
          </a:stretch>
        </p:blipFill>
        <p:spPr>
          <a:xfrm>
            <a:off x="9129107" y="3353594"/>
            <a:ext cx="3050396" cy="3050397"/>
          </a:xfrm>
          <a:prstGeom prst="rect">
            <a:avLst/>
          </a:prstGeom>
          <a:ln w="12700">
            <a:miter lim="400000"/>
          </a:ln>
        </p:spPr>
      </p:pic>
      <p:pic>
        <p:nvPicPr>
          <p:cNvPr id="127" name="screen tile template.jpeg" descr="screen tile template.jpeg"/>
          <p:cNvPicPr>
            <a:picLocks noChangeAspect="1"/>
          </p:cNvPicPr>
          <p:nvPr/>
        </p:nvPicPr>
        <p:blipFill>
          <a:blip r:embed="rId5">
            <a:extLst/>
          </a:blip>
          <a:stretch>
            <a:fillRect/>
          </a:stretch>
        </p:blipFill>
        <p:spPr>
          <a:xfrm>
            <a:off x="5617261" y="1662606"/>
            <a:ext cx="3532787" cy="3532788"/>
          </a:xfrm>
          <a:prstGeom prst="rect">
            <a:avLst/>
          </a:prstGeom>
          <a:ln w="12700">
            <a:miter lim="400000"/>
          </a:ln>
        </p:spPr>
      </p:pic>
      <p:pic>
        <p:nvPicPr>
          <p:cNvPr id="128" name="IMG_20200220_134658.jpeg" descr="IMG_20200220_134658.jpeg"/>
          <p:cNvPicPr>
            <a:picLocks noChangeAspect="1"/>
          </p:cNvPicPr>
          <p:nvPr/>
        </p:nvPicPr>
        <p:blipFill>
          <a:blip r:embed="rId6">
            <a:extLst/>
          </a:blip>
          <a:stretch>
            <a:fillRect/>
          </a:stretch>
        </p:blipFill>
        <p:spPr>
          <a:xfrm>
            <a:off x="307624" y="476670"/>
            <a:ext cx="5101978" cy="5101978"/>
          </a:xfrm>
          <a:prstGeom prst="rect">
            <a:avLst/>
          </a:prstGeom>
          <a:ln w="12700">
            <a:miter lim="400000"/>
          </a:ln>
        </p:spPr>
      </p:pic>
      <p:sp>
        <p:nvSpPr>
          <p:cNvPr id="129" name="I took a combination of cut leaf…"/>
          <p:cNvSpPr txBox="1"/>
          <p:nvPr/>
        </p:nvSpPr>
        <p:spPr>
          <a:xfrm>
            <a:off x="6055283" y="554443"/>
            <a:ext cx="2908569" cy="9550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lgn="ctr">
              <a:defRPr sz="1400">
                <a:latin typeface="Century Gothic"/>
                <a:ea typeface="Century Gothic"/>
                <a:cs typeface="Century Gothic"/>
                <a:sym typeface="Century Gothic"/>
              </a:defRPr>
            </a:pPr>
            <a:r>
              <a:t>I took a combination of cut leaf </a:t>
            </a:r>
          </a:p>
          <a:p>
            <a:pPr algn="ctr">
              <a:defRPr sz="1400">
                <a:latin typeface="Century Gothic"/>
                <a:ea typeface="Century Gothic"/>
                <a:cs typeface="Century Gothic"/>
                <a:sym typeface="Century Gothic"/>
              </a:defRPr>
            </a:pPr>
            <a:r>
              <a:t>prints, gouache paintings with </a:t>
            </a:r>
          </a:p>
          <a:p>
            <a:pPr algn="ctr">
              <a:defRPr sz="1400">
                <a:latin typeface="Century Gothic"/>
                <a:ea typeface="Century Gothic"/>
                <a:cs typeface="Century Gothic"/>
                <a:sym typeface="Century Gothic"/>
              </a:defRPr>
            </a:pPr>
            <a:r>
              <a:t>Indian ink to develop my screen </a:t>
            </a:r>
          </a:p>
          <a:p>
            <a:pPr algn="ctr">
              <a:defRPr sz="1400">
                <a:latin typeface="Century Gothic"/>
                <a:ea typeface="Century Gothic"/>
                <a:cs typeface="Century Gothic"/>
                <a:sym typeface="Century Gothic"/>
              </a:defRPr>
            </a:pPr>
            <a:r>
              <a:t>separation design</a:t>
            </a:r>
          </a:p>
        </p:txBody>
      </p:sp>
      <p:sp>
        <p:nvSpPr>
          <p:cNvPr id="130" name="This has been a strong image…"/>
          <p:cNvSpPr txBox="1"/>
          <p:nvPr/>
        </p:nvSpPr>
        <p:spPr>
          <a:xfrm>
            <a:off x="5925492" y="5267026"/>
            <a:ext cx="3168150" cy="11709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lgn="ctr">
              <a:defRPr sz="1400">
                <a:latin typeface="Century Gothic"/>
                <a:ea typeface="Century Gothic"/>
                <a:cs typeface="Century Gothic"/>
                <a:sym typeface="Century Gothic"/>
              </a:defRPr>
            </a:pPr>
            <a:r>
              <a:t>This has been a strong image</a:t>
            </a:r>
          </a:p>
          <a:p>
            <a:pPr algn="ctr">
              <a:defRPr sz="1400">
                <a:latin typeface="Century Gothic"/>
                <a:ea typeface="Century Gothic"/>
                <a:cs typeface="Century Gothic"/>
                <a:sym typeface="Century Gothic"/>
              </a:defRPr>
            </a:pPr>
            <a:r>
              <a:t>throughout my designs. I then </a:t>
            </a:r>
          </a:p>
          <a:p>
            <a:pPr algn="ctr">
              <a:defRPr sz="1400">
                <a:latin typeface="Century Gothic"/>
                <a:ea typeface="Century Gothic"/>
                <a:cs typeface="Century Gothic"/>
                <a:sym typeface="Century Gothic"/>
              </a:defRPr>
            </a:pPr>
            <a:r>
              <a:t>further developed it for a more fluid</a:t>
            </a:r>
          </a:p>
          <a:p>
            <a:pPr algn="ctr">
              <a:defRPr sz="1400">
                <a:latin typeface="Century Gothic"/>
                <a:ea typeface="Century Gothic"/>
                <a:cs typeface="Century Gothic"/>
                <a:sym typeface="Century Gothic"/>
              </a:defRPr>
            </a:pPr>
            <a:r>
              <a:t>design to lend itself to a wallpaper </a:t>
            </a:r>
          </a:p>
          <a:p>
            <a:pPr algn="ctr">
              <a:defRPr sz="1400">
                <a:latin typeface="Century Gothic"/>
                <a:ea typeface="Century Gothic"/>
                <a:cs typeface="Century Gothic"/>
                <a:sym typeface="Century Gothic"/>
              </a:defRPr>
            </a:pPr>
            <a:r>
              <a:t>repeat pattern construction. </a:t>
            </a:r>
          </a:p>
        </p:txBody>
      </p:sp>
      <p:sp>
        <p:nvSpPr>
          <p:cNvPr id="131" name="My workspace in the studio, with cyanotype process, researched wallpapers for inspiration and cut leaves."/>
          <p:cNvSpPr txBox="1"/>
          <p:nvPr/>
        </p:nvSpPr>
        <p:spPr>
          <a:xfrm>
            <a:off x="186338" y="5720081"/>
            <a:ext cx="5344551" cy="9296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a:solidFill>
                  <a:schemeClr val="accent1">
                    <a:satOff val="-3547"/>
                    <a:lumOff val="-10352"/>
                  </a:schemeClr>
                </a:solidFill>
                <a:latin typeface="Century Gothic"/>
                <a:ea typeface="Century Gothic"/>
                <a:cs typeface="Century Gothic"/>
                <a:sym typeface="Century Gothic"/>
              </a:defRPr>
            </a:lvl1pPr>
          </a:lstStyle>
          <a:p>
            <a:pPr/>
            <a:r>
              <a:t>My workspace in the studio, with cyanotype process, researched wallpapers for inspiration and cut leaves.</a:t>
            </a:r>
          </a:p>
        </p:txBody>
      </p:sp>
      <p:sp>
        <p:nvSpPr>
          <p:cNvPr id="132" name="B2 - Digital Process - Developing a colour separation screen design"/>
          <p:cNvSpPr txBox="1"/>
          <p:nvPr/>
        </p:nvSpPr>
        <p:spPr>
          <a:xfrm>
            <a:off x="284406" y="81281"/>
            <a:ext cx="7470238" cy="370838"/>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B2 - Digital Process - Developing a colour separation screen design</a:t>
            </a:r>
          </a:p>
        </p:txBody>
      </p:sp>
      <p:sp>
        <p:nvSpPr>
          <p:cNvPr id="133" name="NLJ - 1909499"/>
          <p:cNvSpPr txBox="1"/>
          <p:nvPr/>
        </p:nvSpPr>
        <p:spPr>
          <a:xfrm>
            <a:off x="10609506" y="64538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7" name="IMG_20200509_095319.jpeg" descr="IMG_20200509_095319.jpeg"/>
          <p:cNvPicPr>
            <a:picLocks noChangeAspect="1"/>
          </p:cNvPicPr>
          <p:nvPr/>
        </p:nvPicPr>
        <p:blipFill>
          <a:blip r:embed="rId2">
            <a:extLst/>
          </a:blip>
          <a:stretch>
            <a:fillRect/>
          </a:stretch>
        </p:blipFill>
        <p:spPr>
          <a:xfrm>
            <a:off x="7091629" y="0"/>
            <a:ext cx="5143501" cy="6858000"/>
          </a:xfrm>
          <a:prstGeom prst="rect">
            <a:avLst/>
          </a:prstGeom>
          <a:ln w="12700">
            <a:miter lim="400000"/>
          </a:ln>
        </p:spPr>
      </p:pic>
      <p:sp>
        <p:nvSpPr>
          <p:cNvPr id="138" name="B2 - Material Process - Colour separation screen printing"/>
          <p:cNvSpPr txBox="1"/>
          <p:nvPr/>
        </p:nvSpPr>
        <p:spPr>
          <a:xfrm>
            <a:off x="140864" y="144780"/>
            <a:ext cx="6815715" cy="3835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900" u="sng">
                <a:latin typeface="Century Gothic"/>
                <a:ea typeface="Century Gothic"/>
                <a:cs typeface="Century Gothic"/>
                <a:sym typeface="Century Gothic"/>
              </a:defRPr>
            </a:lvl1pPr>
          </a:lstStyle>
          <a:p>
            <a:pPr/>
            <a:r>
              <a:t>B2 - Material Process - Colour separation screen printing</a:t>
            </a:r>
          </a:p>
        </p:txBody>
      </p:sp>
      <p:sp>
        <p:nvSpPr>
          <p:cNvPr id="139" name="NLJ - 1909499"/>
          <p:cNvSpPr txBox="1"/>
          <p:nvPr/>
        </p:nvSpPr>
        <p:spPr>
          <a:xfrm>
            <a:off x="195506" y="64284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140" name="Substrate: Wallpaper lining…"/>
          <p:cNvSpPr txBox="1"/>
          <p:nvPr/>
        </p:nvSpPr>
        <p:spPr>
          <a:xfrm>
            <a:off x="206107" y="1410028"/>
            <a:ext cx="6367390" cy="27330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300">
                <a:latin typeface="Century Gothic"/>
                <a:ea typeface="Century Gothic"/>
                <a:cs typeface="Century Gothic"/>
                <a:sym typeface="Century Gothic"/>
              </a:defRPr>
            </a:pPr>
            <a:r>
              <a:rPr b="1"/>
              <a:t>Substrate</a:t>
            </a:r>
            <a:r>
              <a:t>: Wallpaper lining </a:t>
            </a:r>
          </a:p>
          <a:p>
            <a:pPr>
              <a:defRPr sz="1300">
                <a:latin typeface="Century Gothic"/>
                <a:ea typeface="Century Gothic"/>
                <a:cs typeface="Century Gothic"/>
                <a:sym typeface="Century Gothic"/>
              </a:defRPr>
            </a:pPr>
          </a:p>
          <a:p>
            <a:pPr>
              <a:defRPr sz="1300">
                <a:latin typeface="Century Gothic"/>
                <a:ea typeface="Century Gothic"/>
                <a:cs typeface="Century Gothic"/>
                <a:sym typeface="Century Gothic"/>
              </a:defRPr>
            </a:pPr>
            <a:r>
              <a:rPr b="1"/>
              <a:t>Process</a:t>
            </a:r>
            <a:r>
              <a:t>: 1.Brushed on emulsion in Good Home Chester &amp; Cordoba</a:t>
            </a:r>
          </a:p>
          <a:p>
            <a:pPr>
              <a:defRPr sz="1300">
                <a:latin typeface="Century Gothic"/>
                <a:ea typeface="Century Gothic"/>
                <a:cs typeface="Century Gothic"/>
                <a:sym typeface="Century Gothic"/>
              </a:defRPr>
            </a:pPr>
            <a:r>
              <a:t>2. First layer screen print with block design @15% strength Metallic silver binder</a:t>
            </a:r>
          </a:p>
          <a:p>
            <a:pPr>
              <a:defRPr sz="1300">
                <a:latin typeface="Century Gothic"/>
                <a:ea typeface="Century Gothic"/>
                <a:cs typeface="Century Gothic"/>
                <a:sym typeface="Century Gothic"/>
              </a:defRPr>
            </a:pPr>
            <a:r>
              <a:t>3. Second layer screen print with detail design @5% Black standard binder</a:t>
            </a:r>
          </a:p>
          <a:p>
            <a:pPr>
              <a:defRPr b="1" sz="1300">
                <a:latin typeface="Century Gothic"/>
                <a:ea typeface="Century Gothic"/>
                <a:cs typeface="Century Gothic"/>
                <a:sym typeface="Century Gothic"/>
              </a:defRPr>
            </a:pPr>
            <a:r>
              <a:t>Intention:</a:t>
            </a:r>
            <a:r>
              <a:rPr b="0"/>
              <a:t> Create a simple background to show off the design but interesting enough so its not an obvious repeat (lights and darks). Use a metallic finish to highlight the design with the purpose of natural light effecting the metallic finish.</a:t>
            </a:r>
            <a:endParaRPr b="0"/>
          </a:p>
          <a:p>
            <a:pPr>
              <a:defRPr b="1" sz="1300">
                <a:latin typeface="Century Gothic"/>
                <a:ea typeface="Century Gothic"/>
                <a:cs typeface="Century Gothic"/>
                <a:sym typeface="Century Gothic"/>
              </a:defRPr>
            </a:pPr>
            <a:r>
              <a:t>Problem:</a:t>
            </a:r>
            <a:r>
              <a:rPr b="0"/>
              <a:t> First time lining up the screens, some success and some mis alignment</a:t>
            </a:r>
            <a:endParaRPr b="0"/>
          </a:p>
          <a:p>
            <a:pPr>
              <a:defRPr b="1" sz="1200"/>
            </a:pPr>
            <a:r>
              <a:rPr sz="1300">
                <a:latin typeface="Century Gothic"/>
                <a:ea typeface="Century Gothic"/>
                <a:cs typeface="Century Gothic"/>
                <a:sym typeface="Century Gothic"/>
              </a:rPr>
              <a:t>Improvement: </a:t>
            </a:r>
            <a:r>
              <a:rPr b="0" sz="1300">
                <a:latin typeface="Century Gothic"/>
                <a:ea typeface="Century Gothic"/>
                <a:cs typeface="Century Gothic"/>
                <a:sym typeface="Century Gothic"/>
              </a:rPr>
              <a:t>Decide how the pattern will repeat in larger scale. Use puff or flock for the detailed design screen print. Embellish with crystals</a:t>
            </a:r>
            <a:r>
              <a:rPr b="0"/>
              <a:t>.</a:t>
            </a:r>
          </a:p>
        </p:txBody>
      </p:sp>
      <p:sp>
        <p:nvSpPr>
          <p:cNvPr id="141" name="Sample 1: Silver leaf from Botanical Collection"/>
          <p:cNvSpPr txBox="1"/>
          <p:nvPr/>
        </p:nvSpPr>
        <p:spPr>
          <a:xfrm>
            <a:off x="805106" y="880675"/>
            <a:ext cx="5169393"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Sample 1: Silver leaf from Botanical Collection</a:t>
            </a:r>
          </a:p>
        </p:txBody>
      </p:sp>
      <p:pic>
        <p:nvPicPr>
          <p:cNvPr id="142" name="silver leaf 1.jpeg" descr="silver leaf 1.jpeg"/>
          <p:cNvPicPr>
            <a:picLocks noChangeAspect="1"/>
          </p:cNvPicPr>
          <p:nvPr/>
        </p:nvPicPr>
        <p:blipFill>
          <a:blip r:embed="rId3">
            <a:extLst/>
          </a:blip>
          <a:stretch>
            <a:fillRect/>
          </a:stretch>
        </p:blipFill>
        <p:spPr>
          <a:xfrm>
            <a:off x="5107195" y="4151378"/>
            <a:ext cx="1693703" cy="2395770"/>
          </a:xfrm>
          <a:prstGeom prst="rect">
            <a:avLst/>
          </a:prstGeom>
          <a:ln w="12700">
            <a:miter lim="400000"/>
          </a:ln>
        </p:spPr>
      </p:pic>
      <p:sp>
        <p:nvSpPr>
          <p:cNvPr id="143" name="Photo using natural light and the effect on metallic binder"/>
          <p:cNvSpPr txBox="1"/>
          <p:nvPr/>
        </p:nvSpPr>
        <p:spPr>
          <a:xfrm>
            <a:off x="2837917" y="4973344"/>
            <a:ext cx="2531994" cy="751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500">
                <a:latin typeface="Century Gothic"/>
                <a:ea typeface="Century Gothic"/>
                <a:cs typeface="Century Gothic"/>
                <a:sym typeface="Century Gothic"/>
              </a:defRPr>
            </a:pPr>
            <a:r>
              <a:rPr sz="1300">
                <a:solidFill>
                  <a:schemeClr val="accent3">
                    <a:lumOff val="-12941"/>
                  </a:schemeClr>
                </a:solidFill>
              </a:rPr>
              <a:t>Photo using natural light and the effect on metallic binder</a:t>
            </a:r>
            <a:r>
              <a:t> </a:t>
            </a:r>
          </a:p>
        </p:txBody>
      </p:sp>
      <p:pic>
        <p:nvPicPr>
          <p:cNvPr id="144" name="IMG_20200418_150255.jpeg" descr="IMG_20200418_150255.jpeg"/>
          <p:cNvPicPr>
            <a:picLocks noChangeAspect="1"/>
          </p:cNvPicPr>
          <p:nvPr/>
        </p:nvPicPr>
        <p:blipFill>
          <a:blip r:embed="rId4">
            <a:extLst/>
          </a:blip>
          <a:stretch>
            <a:fillRect/>
          </a:stretch>
        </p:blipFill>
        <p:spPr>
          <a:xfrm>
            <a:off x="280452" y="4218069"/>
            <a:ext cx="2110313" cy="1582734"/>
          </a:xfrm>
          <a:prstGeom prst="rect">
            <a:avLst/>
          </a:prstGeom>
          <a:ln w="12700">
            <a:miter lim="400000"/>
          </a:ln>
        </p:spPr>
      </p:pic>
      <p:sp>
        <p:nvSpPr>
          <p:cNvPr id="145" name="Inspired by Kandola - Starburst Collection - Cashmere"/>
          <p:cNvSpPr txBox="1"/>
          <p:nvPr/>
        </p:nvSpPr>
        <p:spPr>
          <a:xfrm>
            <a:off x="2487384" y="4207686"/>
            <a:ext cx="2527230" cy="7010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300">
                <a:solidFill>
                  <a:schemeClr val="accent3">
                    <a:lumOff val="-12941"/>
                  </a:schemeClr>
                </a:solidFill>
                <a:latin typeface="Century Gothic"/>
                <a:ea typeface="Century Gothic"/>
                <a:cs typeface="Century Gothic"/>
                <a:sym typeface="Century Gothic"/>
              </a:defRPr>
            </a:lvl1pPr>
          </a:lstStyle>
          <a:p>
            <a:pPr/>
            <a:r>
              <a:t>Inspired by Kandola - Starburst Collection - Cashmere</a:t>
            </a:r>
          </a:p>
        </p:txBody>
      </p:sp>
      <p:pic>
        <p:nvPicPr>
          <p:cNvPr id="146" name="silver swatch.jpeg" descr="silver swatch.jpeg"/>
          <p:cNvPicPr>
            <a:picLocks noChangeAspect="1"/>
          </p:cNvPicPr>
          <p:nvPr/>
        </p:nvPicPr>
        <p:blipFill>
          <a:blip r:embed="rId5">
            <a:extLst/>
          </a:blip>
          <a:stretch>
            <a:fillRect/>
          </a:stretch>
        </p:blipFill>
        <p:spPr>
          <a:xfrm>
            <a:off x="3830215" y="5991067"/>
            <a:ext cx="547398" cy="547399"/>
          </a:xfrm>
          <a:prstGeom prst="rect">
            <a:avLst/>
          </a:prstGeom>
          <a:ln w="12700">
            <a:miter lim="400000"/>
          </a:ln>
        </p:spPr>
      </p:pic>
      <p:pic>
        <p:nvPicPr>
          <p:cNvPr id="147" name="grey swatch.jpeg" descr="grey swatch.jpeg"/>
          <p:cNvPicPr>
            <a:picLocks noChangeAspect="1"/>
          </p:cNvPicPr>
          <p:nvPr/>
        </p:nvPicPr>
        <p:blipFill>
          <a:blip r:embed="rId6">
            <a:extLst/>
          </a:blip>
          <a:stretch>
            <a:fillRect/>
          </a:stretch>
        </p:blipFill>
        <p:spPr>
          <a:xfrm>
            <a:off x="3172258" y="5991067"/>
            <a:ext cx="547398" cy="547399"/>
          </a:xfrm>
          <a:prstGeom prst="rect">
            <a:avLst/>
          </a:prstGeom>
          <a:ln w="12700">
            <a:miter lim="400000"/>
          </a:ln>
        </p:spPr>
      </p:pic>
      <p:pic>
        <p:nvPicPr>
          <p:cNvPr id="148" name="mink swatch.jpeg" descr="mink swatch.jpeg"/>
          <p:cNvPicPr>
            <a:picLocks noChangeAspect="1"/>
          </p:cNvPicPr>
          <p:nvPr/>
        </p:nvPicPr>
        <p:blipFill>
          <a:blip r:embed="rId7">
            <a:extLst/>
          </a:blip>
          <a:stretch>
            <a:fillRect/>
          </a:stretch>
        </p:blipFill>
        <p:spPr>
          <a:xfrm>
            <a:off x="2485365" y="5991067"/>
            <a:ext cx="547399" cy="547399"/>
          </a:xfrm>
          <a:prstGeom prst="rect">
            <a:avLst/>
          </a:prstGeom>
          <a:ln w="12700">
            <a:miter lim="400000"/>
          </a:ln>
        </p:spPr>
      </p:pic>
      <p:pic>
        <p:nvPicPr>
          <p:cNvPr id="149" name="faded dark swatch.jpeg" descr="faded dark swatch.jpeg"/>
          <p:cNvPicPr>
            <a:picLocks noChangeAspect="1"/>
          </p:cNvPicPr>
          <p:nvPr/>
        </p:nvPicPr>
        <p:blipFill>
          <a:blip r:embed="rId8">
            <a:extLst/>
          </a:blip>
          <a:stretch>
            <a:fillRect/>
          </a:stretch>
        </p:blipFill>
        <p:spPr>
          <a:xfrm>
            <a:off x="4467215" y="5991067"/>
            <a:ext cx="547399" cy="547399"/>
          </a:xfrm>
          <a:prstGeom prst="rect">
            <a:avLst/>
          </a:prstGeom>
          <a:ln w="12700">
            <a:miter lim="400000"/>
          </a:ln>
        </p:spPr>
      </p:pic>
      <p:sp>
        <p:nvSpPr>
          <p:cNvPr id="150" name="Colour swatch"/>
          <p:cNvSpPr txBox="1"/>
          <p:nvPr/>
        </p:nvSpPr>
        <p:spPr>
          <a:xfrm>
            <a:off x="3024241" y="5628359"/>
            <a:ext cx="1353373" cy="497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300">
                <a:solidFill>
                  <a:schemeClr val="accent3">
                    <a:lumOff val="-12941"/>
                  </a:schemeClr>
                </a:solidFill>
                <a:latin typeface="Century Gothic"/>
                <a:ea typeface="Century Gothic"/>
                <a:cs typeface="Century Gothic"/>
                <a:sym typeface="Century Gothic"/>
              </a:defRPr>
            </a:lvl1pPr>
          </a:lstStyle>
          <a:p>
            <a:pPr/>
            <a:r>
              <a:t>Colour swatch</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2" name="peach screen print.jpeg" descr="peach screen print.jpeg"/>
          <p:cNvPicPr>
            <a:picLocks noChangeAspect="1"/>
          </p:cNvPicPr>
          <p:nvPr/>
        </p:nvPicPr>
        <p:blipFill>
          <a:blip r:embed="rId2">
            <a:extLst/>
          </a:blip>
          <a:stretch>
            <a:fillRect/>
          </a:stretch>
        </p:blipFill>
        <p:spPr>
          <a:xfrm>
            <a:off x="230607" y="182344"/>
            <a:ext cx="3158388" cy="3158388"/>
          </a:xfrm>
          <a:prstGeom prst="rect">
            <a:avLst/>
          </a:prstGeom>
          <a:ln w="12700">
            <a:miter lim="400000"/>
          </a:ln>
        </p:spPr>
      </p:pic>
      <p:pic>
        <p:nvPicPr>
          <p:cNvPr id="153" name="matt black print.jpeg" descr="matt black print.jpeg"/>
          <p:cNvPicPr>
            <a:picLocks noChangeAspect="1"/>
          </p:cNvPicPr>
          <p:nvPr/>
        </p:nvPicPr>
        <p:blipFill>
          <a:blip r:embed="rId3">
            <a:extLst/>
          </a:blip>
          <a:stretch>
            <a:fillRect/>
          </a:stretch>
        </p:blipFill>
        <p:spPr>
          <a:xfrm>
            <a:off x="230607" y="3536401"/>
            <a:ext cx="3158388" cy="3158387"/>
          </a:xfrm>
          <a:prstGeom prst="rect">
            <a:avLst/>
          </a:prstGeom>
          <a:ln w="12700">
            <a:miter lim="400000"/>
          </a:ln>
        </p:spPr>
      </p:pic>
      <p:sp>
        <p:nvSpPr>
          <p:cNvPr id="154" name="B2 - Material Process - Colour separation screen printing"/>
          <p:cNvSpPr txBox="1"/>
          <p:nvPr/>
        </p:nvSpPr>
        <p:spPr>
          <a:xfrm>
            <a:off x="3620664" y="181129"/>
            <a:ext cx="6815715" cy="3835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900" u="sng">
                <a:latin typeface="Century Gothic"/>
                <a:ea typeface="Century Gothic"/>
                <a:cs typeface="Century Gothic"/>
                <a:sym typeface="Century Gothic"/>
              </a:defRPr>
            </a:lvl1pPr>
          </a:lstStyle>
          <a:p>
            <a:pPr/>
            <a:r>
              <a:t>B2 - Material Process - Colour separation screen printing</a:t>
            </a:r>
          </a:p>
        </p:txBody>
      </p:sp>
      <p:sp>
        <p:nvSpPr>
          <p:cNvPr id="155" name="NLJ - 1909499"/>
          <p:cNvSpPr txBox="1"/>
          <p:nvPr/>
        </p:nvSpPr>
        <p:spPr>
          <a:xfrm>
            <a:off x="10393606" y="64157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156" name="Sample 2: Peach parade from Botanical Collection"/>
          <p:cNvSpPr txBox="1"/>
          <p:nvPr/>
        </p:nvSpPr>
        <p:spPr>
          <a:xfrm>
            <a:off x="3807900" y="779075"/>
            <a:ext cx="5767235"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Sample 2: Peach parade from Botanical Collection</a:t>
            </a:r>
          </a:p>
        </p:txBody>
      </p:sp>
      <p:sp>
        <p:nvSpPr>
          <p:cNvPr id="157" name="Sample 3: Dark shadows from Botanical Collection"/>
          <p:cNvSpPr txBox="1"/>
          <p:nvPr/>
        </p:nvSpPr>
        <p:spPr>
          <a:xfrm>
            <a:off x="3853106" y="3661975"/>
            <a:ext cx="5676822"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Sample 3: Dark shadows from Botanical Collection</a:t>
            </a:r>
          </a:p>
        </p:txBody>
      </p:sp>
      <p:sp>
        <p:nvSpPr>
          <p:cNvPr id="158" name="Substrate: Peach card…"/>
          <p:cNvSpPr txBox="1"/>
          <p:nvPr/>
        </p:nvSpPr>
        <p:spPr>
          <a:xfrm>
            <a:off x="3804106" y="1300128"/>
            <a:ext cx="6448830" cy="16154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1200">
                <a:latin typeface="Century Gothic"/>
                <a:ea typeface="Century Gothic"/>
                <a:cs typeface="Century Gothic"/>
                <a:sym typeface="Century Gothic"/>
              </a:defRPr>
            </a:pPr>
            <a:r>
              <a:rPr b="1"/>
              <a:t>Substrate</a:t>
            </a:r>
            <a:r>
              <a:t>: Peach card</a:t>
            </a:r>
          </a:p>
          <a:p>
            <a:pPr>
              <a:defRPr sz="1200">
                <a:latin typeface="Century Gothic"/>
                <a:ea typeface="Century Gothic"/>
                <a:cs typeface="Century Gothic"/>
                <a:sym typeface="Century Gothic"/>
              </a:defRPr>
            </a:pPr>
            <a:r>
              <a:rPr b="1"/>
              <a:t>Process</a:t>
            </a:r>
            <a:r>
              <a:t>: 1.Screen print block screen with pearlescent binder @ 5% Bottle Green</a:t>
            </a:r>
          </a:p>
          <a:p>
            <a:pPr>
              <a:defRPr sz="1200">
                <a:latin typeface="Century Gothic"/>
                <a:ea typeface="Century Gothic"/>
                <a:cs typeface="Century Gothic"/>
                <a:sym typeface="Century Gothic"/>
              </a:defRPr>
            </a:pPr>
            <a:r>
              <a:t>2. Second layer screen print with standard binder @ 5% Navy Blue</a:t>
            </a:r>
          </a:p>
          <a:p>
            <a:pPr>
              <a:defRPr b="1" sz="1200">
                <a:latin typeface="Century Gothic"/>
                <a:ea typeface="Century Gothic"/>
                <a:cs typeface="Century Gothic"/>
                <a:sym typeface="Century Gothic"/>
              </a:defRPr>
            </a:pPr>
            <a:r>
              <a:t>Intention:</a:t>
            </a:r>
            <a:r>
              <a:rPr b="0"/>
              <a:t> Bright background with contrasting design - looking for colour combinations</a:t>
            </a:r>
            <a:endParaRPr b="0"/>
          </a:p>
          <a:p>
            <a:pPr>
              <a:defRPr b="1" sz="1200">
                <a:latin typeface="Century Gothic"/>
                <a:ea typeface="Century Gothic"/>
                <a:cs typeface="Century Gothic"/>
                <a:sym typeface="Century Gothic"/>
              </a:defRPr>
            </a:pPr>
            <a:r>
              <a:t>Problem:</a:t>
            </a:r>
            <a:r>
              <a:rPr b="0"/>
              <a:t> As a standalone piece I think it works well. As a repeat pattern for wallpaper </a:t>
            </a:r>
            <a:endParaRPr b="0"/>
          </a:p>
          <a:p>
            <a:pPr>
              <a:defRPr b="1" sz="1200">
                <a:latin typeface="Century Gothic"/>
                <a:ea typeface="Century Gothic"/>
                <a:cs typeface="Century Gothic"/>
                <a:sym typeface="Century Gothic"/>
              </a:defRPr>
            </a:pPr>
            <a:r>
              <a:rPr b="0"/>
              <a:t>it needs softening.Maybe that will take place with a background design.</a:t>
            </a:r>
            <a:endParaRPr b="0"/>
          </a:p>
          <a:p>
            <a:pPr>
              <a:defRPr b="1" sz="1200">
                <a:latin typeface="Century Gothic"/>
                <a:ea typeface="Century Gothic"/>
                <a:cs typeface="Century Gothic"/>
                <a:sym typeface="Century Gothic"/>
              </a:defRPr>
            </a:pPr>
            <a:r>
              <a:t>Improvement: </a:t>
            </a:r>
            <a:r>
              <a:rPr b="0"/>
              <a:t>I think I would prefer a lighter colour pallet, creams, salmons, peaches, </a:t>
            </a:r>
            <a:endParaRPr b="0"/>
          </a:p>
          <a:p>
            <a:pPr>
              <a:defRPr b="1" sz="1200">
                <a:latin typeface="Century Gothic"/>
                <a:ea typeface="Century Gothic"/>
                <a:cs typeface="Century Gothic"/>
                <a:sym typeface="Century Gothic"/>
              </a:defRPr>
            </a:pPr>
            <a:r>
              <a:rPr b="0"/>
              <a:t>corals and reds.</a:t>
            </a:r>
          </a:p>
        </p:txBody>
      </p:sp>
      <p:sp>
        <p:nvSpPr>
          <p:cNvPr id="159" name="Substrate: Wallpaper lining (digitally cropped onto background)…"/>
          <p:cNvSpPr txBox="1"/>
          <p:nvPr/>
        </p:nvSpPr>
        <p:spPr>
          <a:xfrm>
            <a:off x="3840213" y="4269775"/>
            <a:ext cx="6650046" cy="18059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1200">
                <a:latin typeface="Century Gothic"/>
                <a:ea typeface="Century Gothic"/>
                <a:cs typeface="Century Gothic"/>
                <a:sym typeface="Century Gothic"/>
              </a:defRPr>
            </a:pPr>
            <a:r>
              <a:rPr b="1"/>
              <a:t>Substrate</a:t>
            </a:r>
            <a:r>
              <a:t>: Wallpaper lining (digitally cropped onto background)</a:t>
            </a:r>
          </a:p>
          <a:p>
            <a:pPr>
              <a:defRPr sz="1200">
                <a:latin typeface="Century Gothic"/>
                <a:ea typeface="Century Gothic"/>
                <a:cs typeface="Century Gothic"/>
                <a:sym typeface="Century Gothic"/>
              </a:defRPr>
            </a:pPr>
            <a:r>
              <a:rPr b="1"/>
              <a:t>Process</a:t>
            </a:r>
            <a:r>
              <a:t>: 1.Brushed on emulsion in Good Home Chester &amp; Cordoba, Dulux Rich Black </a:t>
            </a:r>
          </a:p>
          <a:p>
            <a:pPr>
              <a:defRPr sz="1200">
                <a:latin typeface="Century Gothic"/>
                <a:ea typeface="Century Gothic"/>
                <a:cs typeface="Century Gothic"/>
                <a:sym typeface="Century Gothic"/>
              </a:defRPr>
            </a:pPr>
            <a:r>
              <a:t>in square blocks </a:t>
            </a:r>
          </a:p>
          <a:p>
            <a:pPr>
              <a:defRPr sz="1200">
                <a:latin typeface="Century Gothic"/>
                <a:ea typeface="Century Gothic"/>
                <a:cs typeface="Century Gothic"/>
                <a:sym typeface="Century Gothic"/>
              </a:defRPr>
            </a:pPr>
            <a:r>
              <a:t>2. First layer screen print with 5% Black standard binder</a:t>
            </a:r>
          </a:p>
          <a:p>
            <a:pPr>
              <a:defRPr b="1" sz="1200">
                <a:latin typeface="Century Gothic"/>
                <a:ea typeface="Century Gothic"/>
                <a:cs typeface="Century Gothic"/>
                <a:sym typeface="Century Gothic"/>
              </a:defRPr>
            </a:pPr>
            <a:r>
              <a:t>Intention:</a:t>
            </a:r>
            <a:r>
              <a:rPr b="0"/>
              <a:t> Create simple background and multi layered design print keeping a dark </a:t>
            </a:r>
            <a:endParaRPr b="0"/>
          </a:p>
          <a:p>
            <a:pPr>
              <a:defRPr b="1" sz="1200">
                <a:latin typeface="Century Gothic"/>
                <a:ea typeface="Century Gothic"/>
                <a:cs typeface="Century Gothic"/>
                <a:sym typeface="Century Gothic"/>
              </a:defRPr>
            </a:pPr>
            <a:r>
              <a:rPr b="0"/>
              <a:t>colour pallet</a:t>
            </a:r>
            <a:endParaRPr b="0"/>
          </a:p>
          <a:p>
            <a:pPr>
              <a:defRPr b="1" sz="1200">
                <a:latin typeface="Century Gothic"/>
                <a:ea typeface="Century Gothic"/>
                <a:cs typeface="Century Gothic"/>
                <a:sym typeface="Century Gothic"/>
              </a:defRPr>
            </a:pPr>
            <a:r>
              <a:t>Problem:</a:t>
            </a:r>
            <a:r>
              <a:rPr b="0"/>
              <a:t> no further access to print room (Covid19)</a:t>
            </a:r>
            <a:endParaRPr b="0"/>
          </a:p>
          <a:p>
            <a:pPr>
              <a:defRPr b="1" sz="1200">
                <a:latin typeface="Century Gothic"/>
                <a:ea typeface="Century Gothic"/>
                <a:cs typeface="Century Gothic"/>
                <a:sym typeface="Century Gothic"/>
              </a:defRPr>
            </a:pPr>
            <a:r>
              <a:t>Improvement: </a:t>
            </a:r>
            <a:r>
              <a:rPr b="0"/>
              <a:t>the design needs texture and this probably would have come with further </a:t>
            </a:r>
            <a:endParaRPr b="0"/>
          </a:p>
          <a:p>
            <a:pPr>
              <a:defRPr b="1" sz="1200">
                <a:latin typeface="Century Gothic"/>
                <a:ea typeface="Century Gothic"/>
                <a:cs typeface="Century Gothic"/>
                <a:sym typeface="Century Gothic"/>
              </a:defRPr>
            </a:pPr>
            <a:r>
              <a:rPr b="0"/>
              <a:t>printing or to use flock/puff for surface texture.</a:t>
            </a:r>
          </a:p>
        </p:txBody>
      </p:sp>
      <p:pic>
        <p:nvPicPr>
          <p:cNvPr id="160" name="cream swatch.jpeg" descr="cream swatch.jpeg"/>
          <p:cNvPicPr>
            <a:picLocks noChangeAspect="1"/>
          </p:cNvPicPr>
          <p:nvPr/>
        </p:nvPicPr>
        <p:blipFill>
          <a:blip r:embed="rId4">
            <a:extLst/>
          </a:blip>
          <a:stretch>
            <a:fillRect/>
          </a:stretch>
        </p:blipFill>
        <p:spPr>
          <a:xfrm>
            <a:off x="11122332" y="239548"/>
            <a:ext cx="650239" cy="650239"/>
          </a:xfrm>
          <a:prstGeom prst="rect">
            <a:avLst/>
          </a:prstGeom>
          <a:ln w="12700">
            <a:miter lim="400000"/>
          </a:ln>
        </p:spPr>
      </p:pic>
      <p:pic>
        <p:nvPicPr>
          <p:cNvPr id="161" name="coral swatch.jpeg" descr="coral swatch.jpeg"/>
          <p:cNvPicPr>
            <a:picLocks noChangeAspect="1"/>
          </p:cNvPicPr>
          <p:nvPr/>
        </p:nvPicPr>
        <p:blipFill>
          <a:blip r:embed="rId5">
            <a:extLst/>
          </a:blip>
          <a:stretch>
            <a:fillRect/>
          </a:stretch>
        </p:blipFill>
        <p:spPr>
          <a:xfrm>
            <a:off x="11122332" y="1755573"/>
            <a:ext cx="650239" cy="650239"/>
          </a:xfrm>
          <a:prstGeom prst="rect">
            <a:avLst/>
          </a:prstGeom>
          <a:ln w="12700">
            <a:miter lim="400000"/>
          </a:ln>
        </p:spPr>
      </p:pic>
      <p:pic>
        <p:nvPicPr>
          <p:cNvPr id="162" name="salmon swatch.jpeg" descr="salmon swatch.jpeg"/>
          <p:cNvPicPr>
            <a:picLocks noChangeAspect="1"/>
          </p:cNvPicPr>
          <p:nvPr/>
        </p:nvPicPr>
        <p:blipFill>
          <a:blip r:embed="rId6">
            <a:extLst/>
          </a:blip>
          <a:stretch>
            <a:fillRect/>
          </a:stretch>
        </p:blipFill>
        <p:spPr>
          <a:xfrm>
            <a:off x="11122332" y="997561"/>
            <a:ext cx="650239" cy="650238"/>
          </a:xfrm>
          <a:prstGeom prst="rect">
            <a:avLst/>
          </a:prstGeom>
          <a:ln w="12700">
            <a:miter lim="400000"/>
          </a:ln>
        </p:spPr>
      </p:pic>
      <p:pic>
        <p:nvPicPr>
          <p:cNvPr id="163" name="red swatch.jpeg" descr="red swatch.jpeg"/>
          <p:cNvPicPr>
            <a:picLocks noChangeAspect="1"/>
          </p:cNvPicPr>
          <p:nvPr/>
        </p:nvPicPr>
        <p:blipFill>
          <a:blip r:embed="rId7">
            <a:extLst/>
          </a:blip>
          <a:stretch>
            <a:fillRect/>
          </a:stretch>
        </p:blipFill>
        <p:spPr>
          <a:xfrm>
            <a:off x="11122332" y="2513585"/>
            <a:ext cx="650239" cy="650239"/>
          </a:xfrm>
          <a:prstGeom prst="rect">
            <a:avLst/>
          </a:prstGeom>
          <a:ln w="12700">
            <a:miter lim="400000"/>
          </a:ln>
        </p:spPr>
      </p:pic>
      <p:pic>
        <p:nvPicPr>
          <p:cNvPr id="164" name="grey swatch.jpeg" descr="grey swatch.jpeg"/>
          <p:cNvPicPr>
            <a:picLocks noChangeAspect="1"/>
          </p:cNvPicPr>
          <p:nvPr/>
        </p:nvPicPr>
        <p:blipFill>
          <a:blip r:embed="rId8">
            <a:extLst/>
          </a:blip>
          <a:stretch>
            <a:fillRect/>
          </a:stretch>
        </p:blipFill>
        <p:spPr>
          <a:xfrm>
            <a:off x="11173752" y="4841895"/>
            <a:ext cx="547399" cy="547399"/>
          </a:xfrm>
          <a:prstGeom prst="rect">
            <a:avLst/>
          </a:prstGeom>
          <a:ln w="12700">
            <a:miter lim="400000"/>
          </a:ln>
        </p:spPr>
      </p:pic>
      <p:pic>
        <p:nvPicPr>
          <p:cNvPr id="165" name="mink swatch.jpeg" descr="mink swatch.jpeg"/>
          <p:cNvPicPr>
            <a:picLocks noChangeAspect="1"/>
          </p:cNvPicPr>
          <p:nvPr/>
        </p:nvPicPr>
        <p:blipFill>
          <a:blip r:embed="rId9">
            <a:extLst/>
          </a:blip>
          <a:stretch>
            <a:fillRect/>
          </a:stretch>
        </p:blipFill>
        <p:spPr>
          <a:xfrm>
            <a:off x="11173752" y="5550122"/>
            <a:ext cx="547399" cy="547398"/>
          </a:xfrm>
          <a:prstGeom prst="rect">
            <a:avLst/>
          </a:prstGeom>
          <a:ln w="12700">
            <a:miter lim="400000"/>
          </a:ln>
        </p:spPr>
      </p:pic>
      <p:pic>
        <p:nvPicPr>
          <p:cNvPr id="166" name="faded dark swatch.jpeg" descr="faded dark swatch.jpeg"/>
          <p:cNvPicPr>
            <a:picLocks noChangeAspect="1"/>
          </p:cNvPicPr>
          <p:nvPr/>
        </p:nvPicPr>
        <p:blipFill>
          <a:blip r:embed="rId10">
            <a:extLst/>
          </a:blip>
          <a:stretch>
            <a:fillRect/>
          </a:stretch>
        </p:blipFill>
        <p:spPr>
          <a:xfrm>
            <a:off x="11173752" y="4137086"/>
            <a:ext cx="547399" cy="547399"/>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8" name="screen sep2.jpeg" descr="screen sep2.jpeg"/>
          <p:cNvPicPr>
            <a:picLocks noChangeAspect="1"/>
          </p:cNvPicPr>
          <p:nvPr/>
        </p:nvPicPr>
        <p:blipFill>
          <a:blip r:embed="rId3">
            <a:extLst/>
          </a:blip>
          <a:stretch>
            <a:fillRect/>
          </a:stretch>
        </p:blipFill>
        <p:spPr>
          <a:xfrm>
            <a:off x="7343538" y="0"/>
            <a:ext cx="4848302" cy="6858000"/>
          </a:xfrm>
          <a:prstGeom prst="rect">
            <a:avLst/>
          </a:prstGeom>
          <a:ln w="12700">
            <a:miter lim="400000"/>
          </a:ln>
        </p:spPr>
      </p:pic>
      <p:sp>
        <p:nvSpPr>
          <p:cNvPr id="169" name="B2 - Material Process - Colour separation screen printing"/>
          <p:cNvSpPr txBox="1"/>
          <p:nvPr/>
        </p:nvSpPr>
        <p:spPr>
          <a:xfrm>
            <a:off x="267864" y="233680"/>
            <a:ext cx="6815715" cy="3835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900" u="sng">
                <a:latin typeface="Century Gothic"/>
                <a:ea typeface="Century Gothic"/>
                <a:cs typeface="Century Gothic"/>
                <a:sym typeface="Century Gothic"/>
              </a:defRPr>
            </a:lvl1pPr>
          </a:lstStyle>
          <a:p>
            <a:pPr/>
            <a:r>
              <a:t>B2 - Material Process - Colour separation screen printing</a:t>
            </a:r>
          </a:p>
        </p:txBody>
      </p:sp>
      <p:sp>
        <p:nvSpPr>
          <p:cNvPr id="170" name="NLJ - 1909499"/>
          <p:cNvSpPr txBox="1"/>
          <p:nvPr/>
        </p:nvSpPr>
        <p:spPr>
          <a:xfrm>
            <a:off x="233606" y="63395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171" name="Sample 4: Who Knew? from Botanical Collection"/>
          <p:cNvSpPr txBox="1"/>
          <p:nvPr/>
        </p:nvSpPr>
        <p:spPr>
          <a:xfrm>
            <a:off x="373306" y="842575"/>
            <a:ext cx="5454361"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Sample 4: Who Knew? from Botanical Collection</a:t>
            </a:r>
          </a:p>
        </p:txBody>
      </p:sp>
      <p:sp>
        <p:nvSpPr>
          <p:cNvPr id="172" name="Substrate: Black card (digitally cropped onto background)…"/>
          <p:cNvSpPr txBox="1"/>
          <p:nvPr/>
        </p:nvSpPr>
        <p:spPr>
          <a:xfrm>
            <a:off x="512813" y="2316481"/>
            <a:ext cx="6215257" cy="27330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1300">
                <a:latin typeface="Century Gothic"/>
                <a:ea typeface="Century Gothic"/>
                <a:cs typeface="Century Gothic"/>
                <a:sym typeface="Century Gothic"/>
              </a:defRPr>
            </a:pPr>
            <a:r>
              <a:rPr b="1"/>
              <a:t>Substrate</a:t>
            </a:r>
            <a:r>
              <a:t>: Black card (digitally cropped onto background)</a:t>
            </a:r>
          </a:p>
          <a:p>
            <a:pPr>
              <a:defRPr sz="1300">
                <a:latin typeface="Century Gothic"/>
                <a:ea typeface="Century Gothic"/>
                <a:cs typeface="Century Gothic"/>
                <a:sym typeface="Century Gothic"/>
              </a:defRPr>
            </a:pPr>
            <a:r>
              <a:rPr b="1"/>
              <a:t>Process</a:t>
            </a:r>
            <a:r>
              <a:t>: 1. First layer screen print using uniform square block print screen</a:t>
            </a:r>
          </a:p>
          <a:p>
            <a:pPr>
              <a:defRPr sz="1300">
                <a:latin typeface="Century Gothic"/>
                <a:ea typeface="Century Gothic"/>
                <a:cs typeface="Century Gothic"/>
                <a:sym typeface="Century Gothic"/>
              </a:defRPr>
            </a:pPr>
            <a:r>
              <a:t>@ 5% Scarlett Red Puff binder </a:t>
            </a:r>
          </a:p>
          <a:p>
            <a:pPr>
              <a:defRPr sz="1300">
                <a:latin typeface="Century Gothic"/>
                <a:ea typeface="Century Gothic"/>
                <a:cs typeface="Century Gothic"/>
                <a:sym typeface="Century Gothic"/>
              </a:defRPr>
            </a:pPr>
            <a:r>
              <a:t>2. Heat press @170 degrees for 20 seconds.</a:t>
            </a:r>
          </a:p>
          <a:p>
            <a:pPr>
              <a:defRPr sz="1300">
                <a:latin typeface="Century Gothic"/>
                <a:ea typeface="Century Gothic"/>
                <a:cs typeface="Century Gothic"/>
                <a:sym typeface="Century Gothic"/>
              </a:defRPr>
            </a:pPr>
            <a:r>
              <a:t>3. Second layer Screen print block screen with pearlescent binder @ </a:t>
            </a:r>
          </a:p>
          <a:p>
            <a:pPr>
              <a:defRPr sz="1300">
                <a:latin typeface="Century Gothic"/>
                <a:ea typeface="Century Gothic"/>
                <a:cs typeface="Century Gothic"/>
                <a:sym typeface="Century Gothic"/>
              </a:defRPr>
            </a:pPr>
            <a:r>
              <a:t>5% Bottle Green</a:t>
            </a:r>
          </a:p>
          <a:p>
            <a:pPr>
              <a:defRPr sz="1300">
                <a:latin typeface="Century Gothic"/>
                <a:ea typeface="Century Gothic"/>
                <a:cs typeface="Century Gothic"/>
                <a:sym typeface="Century Gothic"/>
              </a:defRPr>
            </a:pPr>
            <a:r>
              <a:t>4. Third layer screen print with detailed print using15% Metallic gold binder</a:t>
            </a:r>
          </a:p>
          <a:p>
            <a:pPr>
              <a:defRPr b="1" sz="1300">
                <a:latin typeface="Century Gothic"/>
                <a:ea typeface="Century Gothic"/>
                <a:cs typeface="Century Gothic"/>
                <a:sym typeface="Century Gothic"/>
              </a:defRPr>
            </a:pPr>
            <a:r>
              <a:t>Intention:</a:t>
            </a:r>
            <a:r>
              <a:rPr b="0"/>
              <a:t> Explore with previous cast off background prints. Pleasantly </a:t>
            </a:r>
            <a:endParaRPr b="0"/>
          </a:p>
          <a:p>
            <a:pPr>
              <a:defRPr b="1" sz="1300">
                <a:latin typeface="Century Gothic"/>
                <a:ea typeface="Century Gothic"/>
                <a:cs typeface="Century Gothic"/>
                <a:sym typeface="Century Gothic"/>
              </a:defRPr>
            </a:pPr>
            <a:r>
              <a:rPr b="0"/>
              <a:t>surprised that this was the result</a:t>
            </a:r>
            <a:endParaRPr b="0"/>
          </a:p>
          <a:p>
            <a:pPr>
              <a:defRPr b="1" sz="1300">
                <a:latin typeface="Century Gothic"/>
                <a:ea typeface="Century Gothic"/>
                <a:cs typeface="Century Gothic"/>
                <a:sym typeface="Century Gothic"/>
              </a:defRPr>
            </a:pPr>
            <a:r>
              <a:t>Problem:</a:t>
            </a:r>
            <a:r>
              <a:rPr b="0"/>
              <a:t> As a standalone piece I think it works well. As a repeat pattern </a:t>
            </a:r>
            <a:endParaRPr b="0"/>
          </a:p>
          <a:p>
            <a:pPr>
              <a:defRPr b="1" sz="1300">
                <a:latin typeface="Century Gothic"/>
                <a:ea typeface="Century Gothic"/>
                <a:cs typeface="Century Gothic"/>
                <a:sym typeface="Century Gothic"/>
              </a:defRPr>
            </a:pPr>
            <a:r>
              <a:rPr b="0"/>
              <a:t>for wallpaper, the colour combinations might serve to be difficult to match</a:t>
            </a:r>
            <a:endParaRPr b="0"/>
          </a:p>
          <a:p>
            <a:pPr>
              <a:defRPr b="1" sz="1300">
                <a:latin typeface="Century Gothic"/>
                <a:ea typeface="Century Gothic"/>
                <a:cs typeface="Century Gothic"/>
                <a:sym typeface="Century Gothic"/>
              </a:defRPr>
            </a:pPr>
            <a:r>
              <a:t>Improvement: </a:t>
            </a:r>
            <a:r>
              <a:rPr b="0"/>
              <a:t>I’m quite happy to leave it as a standalone piece for develop</a:t>
            </a:r>
            <a:endParaRPr b="0"/>
          </a:p>
          <a:p>
            <a:pPr>
              <a:defRPr b="1" sz="1300">
                <a:latin typeface="Century Gothic"/>
                <a:ea typeface="Century Gothic"/>
                <a:cs typeface="Century Gothic"/>
                <a:sym typeface="Century Gothic"/>
              </a:defRPr>
            </a:pPr>
            <a:r>
              <a:rPr b="0"/>
              <a:t>it for a fabric print.</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6" name="gold print.jpeg" descr="gold print.jpeg"/>
          <p:cNvPicPr>
            <a:picLocks noChangeAspect="1"/>
          </p:cNvPicPr>
          <p:nvPr/>
        </p:nvPicPr>
        <p:blipFill>
          <a:blip r:embed="rId2">
            <a:extLst/>
          </a:blip>
          <a:stretch>
            <a:fillRect/>
          </a:stretch>
        </p:blipFill>
        <p:spPr>
          <a:xfrm>
            <a:off x="-19050" y="0"/>
            <a:ext cx="5143500" cy="6858000"/>
          </a:xfrm>
          <a:prstGeom prst="rect">
            <a:avLst/>
          </a:prstGeom>
          <a:ln w="12700">
            <a:miter lim="400000"/>
          </a:ln>
        </p:spPr>
      </p:pic>
      <p:sp>
        <p:nvSpPr>
          <p:cNvPr id="177" name="B2 - Material Process - Colour separation screen printing"/>
          <p:cNvSpPr txBox="1"/>
          <p:nvPr/>
        </p:nvSpPr>
        <p:spPr>
          <a:xfrm>
            <a:off x="5373264" y="220980"/>
            <a:ext cx="6815715" cy="3835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900" u="sng">
                <a:latin typeface="Century Gothic"/>
                <a:ea typeface="Century Gothic"/>
                <a:cs typeface="Century Gothic"/>
                <a:sym typeface="Century Gothic"/>
              </a:defRPr>
            </a:lvl1pPr>
          </a:lstStyle>
          <a:p>
            <a:pPr/>
            <a:r>
              <a:t>B2 - Material Process - Colour separation screen printing</a:t>
            </a:r>
          </a:p>
        </p:txBody>
      </p:sp>
      <p:sp>
        <p:nvSpPr>
          <p:cNvPr id="178" name="NLJ - 1909499"/>
          <p:cNvSpPr txBox="1"/>
          <p:nvPr/>
        </p:nvSpPr>
        <p:spPr>
          <a:xfrm>
            <a:off x="10469806" y="63522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179" name="Sample 5: China Gold from Botanical Collection"/>
          <p:cNvSpPr txBox="1"/>
          <p:nvPr/>
        </p:nvSpPr>
        <p:spPr>
          <a:xfrm>
            <a:off x="5478706" y="829875"/>
            <a:ext cx="5415741"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Sample 5: China Gold from Botanical Collection</a:t>
            </a:r>
          </a:p>
        </p:txBody>
      </p:sp>
      <p:sp>
        <p:nvSpPr>
          <p:cNvPr id="180" name="Substrate: Red card (digitally cropped onto background)…"/>
          <p:cNvSpPr txBox="1"/>
          <p:nvPr/>
        </p:nvSpPr>
        <p:spPr>
          <a:xfrm>
            <a:off x="5618213" y="2303781"/>
            <a:ext cx="5976072" cy="21234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sz="1300">
                <a:latin typeface="Century Gothic"/>
                <a:ea typeface="Century Gothic"/>
                <a:cs typeface="Century Gothic"/>
                <a:sym typeface="Century Gothic"/>
              </a:defRPr>
            </a:pPr>
            <a:r>
              <a:rPr b="1"/>
              <a:t>Substrate</a:t>
            </a:r>
            <a:r>
              <a:t>: Red card (digitally cropped onto background)</a:t>
            </a:r>
          </a:p>
          <a:p>
            <a:pPr>
              <a:defRPr sz="1300">
                <a:latin typeface="Century Gothic"/>
                <a:ea typeface="Century Gothic"/>
                <a:cs typeface="Century Gothic"/>
                <a:sym typeface="Century Gothic"/>
              </a:defRPr>
            </a:pPr>
            <a:r>
              <a:rPr b="1"/>
              <a:t>Process</a:t>
            </a:r>
            <a:r>
              <a:t>: 1. First layer screen print using uniform line block print screen</a:t>
            </a:r>
          </a:p>
          <a:p>
            <a:pPr>
              <a:defRPr sz="1300">
                <a:latin typeface="Century Gothic"/>
                <a:ea typeface="Century Gothic"/>
                <a:cs typeface="Century Gothic"/>
                <a:sym typeface="Century Gothic"/>
              </a:defRPr>
            </a:pPr>
            <a:r>
              <a:t>@ 5% Navy Blue standard binder </a:t>
            </a:r>
          </a:p>
          <a:p>
            <a:pPr>
              <a:defRPr sz="1300">
                <a:latin typeface="Century Gothic"/>
                <a:ea typeface="Century Gothic"/>
                <a:cs typeface="Century Gothic"/>
                <a:sym typeface="Century Gothic"/>
              </a:defRPr>
            </a:pPr>
            <a:r>
              <a:t>2. Second layer Screen print block screen @ 15% Gold Metallic binder</a:t>
            </a:r>
          </a:p>
          <a:p>
            <a:pPr>
              <a:defRPr b="1" sz="1300">
                <a:latin typeface="Century Gothic"/>
                <a:ea typeface="Century Gothic"/>
                <a:cs typeface="Century Gothic"/>
                <a:sym typeface="Century Gothic"/>
              </a:defRPr>
            </a:pPr>
            <a:r>
              <a:t>Intention:</a:t>
            </a:r>
            <a:r>
              <a:rPr b="0"/>
              <a:t> Combine red and gold</a:t>
            </a:r>
            <a:endParaRPr b="0"/>
          </a:p>
          <a:p>
            <a:pPr>
              <a:defRPr b="1" sz="1300">
                <a:latin typeface="Century Gothic"/>
                <a:ea typeface="Century Gothic"/>
                <a:cs typeface="Century Gothic"/>
                <a:sym typeface="Century Gothic"/>
              </a:defRPr>
            </a:pPr>
            <a:r>
              <a:t>Problem:</a:t>
            </a:r>
            <a:r>
              <a:rPr b="0"/>
              <a:t> As a standalone piece I think it works well. I am tempted not to </a:t>
            </a:r>
            <a:endParaRPr b="0"/>
          </a:p>
          <a:p>
            <a:pPr>
              <a:defRPr b="1" sz="1300">
                <a:latin typeface="Century Gothic"/>
                <a:ea typeface="Century Gothic"/>
                <a:cs typeface="Century Gothic"/>
                <a:sym typeface="Century Gothic"/>
              </a:defRPr>
            </a:pPr>
            <a:r>
              <a:rPr b="0"/>
              <a:t>use the detailed screen print and lave the block as it is. Unable to access </a:t>
            </a:r>
            <a:endParaRPr b="0"/>
          </a:p>
          <a:p>
            <a:pPr>
              <a:defRPr b="1" sz="1300">
                <a:latin typeface="Century Gothic"/>
                <a:ea typeface="Century Gothic"/>
                <a:cs typeface="Century Gothic"/>
                <a:sym typeface="Century Gothic"/>
              </a:defRPr>
            </a:pPr>
            <a:r>
              <a:rPr b="0"/>
              <a:t>Workshop for printing. Could utilise digitally </a:t>
            </a:r>
            <a:endParaRPr b="0"/>
          </a:p>
          <a:p>
            <a:pPr>
              <a:defRPr b="1" sz="1300">
                <a:latin typeface="Century Gothic"/>
                <a:ea typeface="Century Gothic"/>
                <a:cs typeface="Century Gothic"/>
                <a:sym typeface="Century Gothic"/>
              </a:defRPr>
            </a:pPr>
            <a:r>
              <a:t>Improvement: </a:t>
            </a:r>
            <a:r>
              <a:rPr b="0"/>
              <a:t>I am vey happy with the gold metallic in contrast to the </a:t>
            </a:r>
            <a:endParaRPr b="0"/>
          </a:p>
          <a:p>
            <a:pPr>
              <a:defRPr b="1" sz="1300">
                <a:latin typeface="Century Gothic"/>
                <a:ea typeface="Century Gothic"/>
                <a:cs typeface="Century Gothic"/>
                <a:sym typeface="Century Gothic"/>
              </a:defRPr>
            </a:pPr>
            <a:r>
              <a:rPr b="0"/>
              <a:t>bright red background.  This could be a beautiful statement wallpaper.</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2" name="beaded cheese leaf.jpeg" descr="beaded cheese leaf.jpeg"/>
          <p:cNvPicPr>
            <a:picLocks noChangeAspect="1"/>
          </p:cNvPicPr>
          <p:nvPr/>
        </p:nvPicPr>
        <p:blipFill>
          <a:blip r:embed="rId3">
            <a:extLst/>
          </a:blip>
          <a:stretch>
            <a:fillRect/>
          </a:stretch>
        </p:blipFill>
        <p:spPr>
          <a:xfrm>
            <a:off x="-34443" y="0"/>
            <a:ext cx="6858001" cy="6858000"/>
          </a:xfrm>
          <a:prstGeom prst="rect">
            <a:avLst/>
          </a:prstGeom>
          <a:ln w="12700">
            <a:miter lim="400000"/>
          </a:ln>
        </p:spPr>
      </p:pic>
      <p:sp>
        <p:nvSpPr>
          <p:cNvPr id="183" name="B2 - Material Process -…"/>
          <p:cNvSpPr txBox="1"/>
          <p:nvPr/>
        </p:nvSpPr>
        <p:spPr>
          <a:xfrm>
            <a:off x="6823842" y="246380"/>
            <a:ext cx="5325442" cy="6629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1900" u="sng">
                <a:latin typeface="Century Gothic"/>
                <a:ea typeface="Century Gothic"/>
                <a:cs typeface="Century Gothic"/>
                <a:sym typeface="Century Gothic"/>
              </a:defRPr>
            </a:pPr>
            <a:r>
              <a:t>B2 - Material Process - </a:t>
            </a:r>
          </a:p>
          <a:p>
            <a:pPr algn="ctr">
              <a:defRPr u="sng">
                <a:latin typeface="Century Gothic"/>
                <a:ea typeface="Century Gothic"/>
                <a:cs typeface="Century Gothic"/>
                <a:sym typeface="Century Gothic"/>
              </a:defRPr>
            </a:pPr>
            <a:r>
              <a:t>Machine stitch, hand stitch &amp; embellishment</a:t>
            </a:r>
          </a:p>
        </p:txBody>
      </p:sp>
      <p:sp>
        <p:nvSpPr>
          <p:cNvPr id="184" name="NLJ - 1909499"/>
          <p:cNvSpPr txBox="1"/>
          <p:nvPr/>
        </p:nvSpPr>
        <p:spPr>
          <a:xfrm>
            <a:off x="10482506" y="63776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185" name="Sample 6: When beads are leaf…"/>
          <p:cNvSpPr txBox="1"/>
          <p:nvPr/>
        </p:nvSpPr>
        <p:spPr>
          <a:xfrm>
            <a:off x="7779555" y="1109275"/>
            <a:ext cx="3205320" cy="8534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lgn="ctr">
              <a:defRPr sz="1600" u="sng">
                <a:latin typeface="Century Gothic"/>
                <a:ea typeface="Century Gothic"/>
                <a:cs typeface="Century Gothic"/>
                <a:sym typeface="Century Gothic"/>
              </a:defRPr>
            </a:pPr>
            <a:r>
              <a:t>Sample 6: When beads are leaf</a:t>
            </a:r>
          </a:p>
          <a:p>
            <a:pPr algn="ctr">
              <a:defRPr sz="1600" u="sng">
                <a:latin typeface="Century Gothic"/>
                <a:ea typeface="Century Gothic"/>
                <a:cs typeface="Century Gothic"/>
                <a:sym typeface="Century Gothic"/>
              </a:defRPr>
            </a:pPr>
            <a:r>
              <a:t> from Botanical Collection</a:t>
            </a:r>
          </a:p>
        </p:txBody>
      </p:sp>
      <p:pic>
        <p:nvPicPr>
          <p:cNvPr id="186" name="hand n machine stitch.jpeg" descr="hand n machine stitch.jpeg"/>
          <p:cNvPicPr>
            <a:picLocks noChangeAspect="1"/>
          </p:cNvPicPr>
          <p:nvPr/>
        </p:nvPicPr>
        <p:blipFill>
          <a:blip r:embed="rId4">
            <a:extLst/>
          </a:blip>
          <a:stretch>
            <a:fillRect/>
          </a:stretch>
        </p:blipFill>
        <p:spPr>
          <a:xfrm>
            <a:off x="7190123" y="4131382"/>
            <a:ext cx="2148839" cy="2148839"/>
          </a:xfrm>
          <a:prstGeom prst="rect">
            <a:avLst/>
          </a:prstGeom>
          <a:ln w="12700">
            <a:miter lim="400000"/>
          </a:ln>
        </p:spPr>
      </p:pic>
      <p:pic>
        <p:nvPicPr>
          <p:cNvPr id="187" name="machine stitch cheese leaf.jpeg" descr="machine stitch cheese leaf.jpeg"/>
          <p:cNvPicPr>
            <a:picLocks noChangeAspect="1"/>
          </p:cNvPicPr>
          <p:nvPr/>
        </p:nvPicPr>
        <p:blipFill>
          <a:blip r:embed="rId5">
            <a:extLst/>
          </a:blip>
          <a:stretch>
            <a:fillRect/>
          </a:stretch>
        </p:blipFill>
        <p:spPr>
          <a:xfrm>
            <a:off x="9705528" y="4131460"/>
            <a:ext cx="2148839" cy="2148839"/>
          </a:xfrm>
          <a:prstGeom prst="rect">
            <a:avLst/>
          </a:prstGeom>
          <a:ln w="12700">
            <a:miter lim="400000"/>
          </a:ln>
        </p:spPr>
      </p:pic>
      <p:sp>
        <p:nvSpPr>
          <p:cNvPr id="188" name="Screen print design reworked through:…"/>
          <p:cNvSpPr txBox="1"/>
          <p:nvPr/>
        </p:nvSpPr>
        <p:spPr>
          <a:xfrm>
            <a:off x="7403898" y="1847004"/>
            <a:ext cx="3956633" cy="21869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b="1" sz="1200">
                <a:latin typeface="Century Gothic"/>
                <a:ea typeface="Century Gothic"/>
                <a:cs typeface="Century Gothic"/>
                <a:sym typeface="Century Gothic"/>
              </a:defRPr>
            </a:pPr>
            <a:r>
              <a:t>Screen print design reworked through:</a:t>
            </a:r>
          </a:p>
          <a:p>
            <a:pPr>
              <a:defRPr b="1" sz="1200">
                <a:latin typeface="Century Gothic"/>
                <a:ea typeface="Century Gothic"/>
                <a:cs typeface="Century Gothic"/>
                <a:sym typeface="Century Gothic"/>
              </a:defRPr>
            </a:pPr>
          </a:p>
          <a:p>
            <a:pPr marL="150394" indent="-150394">
              <a:buSzPct val="100000"/>
              <a:buChar char="•"/>
              <a:defRPr sz="1200">
                <a:latin typeface="Century Gothic"/>
                <a:ea typeface="Century Gothic"/>
                <a:cs typeface="Century Gothic"/>
                <a:sym typeface="Century Gothic"/>
              </a:defRPr>
            </a:pPr>
            <a:r>
              <a:t>Free motion machine embroidery using </a:t>
            </a:r>
          </a:p>
          <a:p>
            <a:pPr>
              <a:defRPr sz="1200">
                <a:latin typeface="Century Gothic"/>
                <a:ea typeface="Century Gothic"/>
                <a:cs typeface="Century Gothic"/>
                <a:sym typeface="Century Gothic"/>
              </a:defRPr>
            </a:pPr>
            <a:r>
              <a:t>   photocopy of screen design on linen</a:t>
            </a:r>
          </a:p>
          <a:p>
            <a:pPr>
              <a:defRPr sz="1200">
                <a:latin typeface="Century Gothic"/>
                <a:ea typeface="Century Gothic"/>
                <a:cs typeface="Century Gothic"/>
                <a:sym typeface="Century Gothic"/>
              </a:defRPr>
            </a:pPr>
          </a:p>
          <a:p>
            <a:pPr marL="150394" indent="-150394">
              <a:buSzPct val="100000"/>
              <a:buChar char="•"/>
              <a:defRPr sz="1200">
                <a:latin typeface="Century Gothic"/>
                <a:ea typeface="Century Gothic"/>
                <a:cs typeface="Century Gothic"/>
                <a:sym typeface="Century Gothic"/>
              </a:defRPr>
            </a:pPr>
            <a:r>
              <a:t>Hand stitch with embroidery thread; straight stitch,</a:t>
            </a:r>
          </a:p>
          <a:p>
            <a:pPr>
              <a:defRPr sz="1200">
                <a:latin typeface="Century Gothic"/>
                <a:ea typeface="Century Gothic"/>
                <a:cs typeface="Century Gothic"/>
                <a:sym typeface="Century Gothic"/>
              </a:defRPr>
            </a:pPr>
            <a:r>
              <a:t>   cross stitch, chain stitch, French knot, Bullion knot</a:t>
            </a:r>
          </a:p>
          <a:p>
            <a:pPr>
              <a:defRPr sz="1200">
                <a:latin typeface="Century Gothic"/>
                <a:ea typeface="Century Gothic"/>
                <a:cs typeface="Century Gothic"/>
                <a:sym typeface="Century Gothic"/>
              </a:defRPr>
            </a:pPr>
          </a:p>
          <a:p>
            <a:pPr marL="150394" indent="-150394">
              <a:buSzPct val="100000"/>
              <a:buChar char="•"/>
              <a:defRPr sz="1200">
                <a:latin typeface="Century Gothic"/>
                <a:ea typeface="Century Gothic"/>
                <a:cs typeface="Century Gothic"/>
                <a:sym typeface="Century Gothic"/>
              </a:defRPr>
            </a:pPr>
            <a:r>
              <a:t>Embellishment with wooden coloured beads</a:t>
            </a:r>
          </a:p>
          <a:p>
            <a:pPr>
              <a:defRPr sz="1200">
                <a:latin typeface="Century Gothic"/>
                <a:ea typeface="Century Gothic"/>
                <a:cs typeface="Century Gothic"/>
                <a:sym typeface="Century Gothic"/>
              </a:defRPr>
            </a:pPr>
          </a:p>
          <a:p>
            <a:pPr marL="150394" indent="-150394">
              <a:buSzPct val="100000"/>
              <a:buChar char="•"/>
              <a:defRPr sz="1200">
                <a:latin typeface="Century Gothic"/>
                <a:ea typeface="Century Gothic"/>
                <a:cs typeface="Century Gothic"/>
                <a:sym typeface="Century Gothic"/>
              </a:defRPr>
            </a:pPr>
            <a:r>
              <a:t>Warm tropical pallet</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2" name="repeat pattern block repeat.jpeg" descr="repeat pattern block repeat.jpeg"/>
          <p:cNvPicPr>
            <a:picLocks noChangeAspect="1"/>
          </p:cNvPicPr>
          <p:nvPr/>
        </p:nvPicPr>
        <p:blipFill>
          <a:blip r:embed="rId3">
            <a:extLst/>
          </a:blip>
          <a:stretch>
            <a:fillRect/>
          </a:stretch>
        </p:blipFill>
        <p:spPr>
          <a:xfrm>
            <a:off x="4229845" y="686388"/>
            <a:ext cx="2064726" cy="2920587"/>
          </a:xfrm>
          <a:prstGeom prst="rect">
            <a:avLst/>
          </a:prstGeom>
          <a:ln w="12700">
            <a:miter lim="400000"/>
          </a:ln>
        </p:spPr>
      </p:pic>
      <p:pic>
        <p:nvPicPr>
          <p:cNvPr id="193" name="a3 half drop repeat.jpeg" descr="a3 half drop repeat.jpeg"/>
          <p:cNvPicPr>
            <a:picLocks noChangeAspect="1"/>
          </p:cNvPicPr>
          <p:nvPr/>
        </p:nvPicPr>
        <p:blipFill>
          <a:blip r:embed="rId4">
            <a:extLst/>
          </a:blip>
          <a:stretch>
            <a:fillRect/>
          </a:stretch>
        </p:blipFill>
        <p:spPr>
          <a:xfrm>
            <a:off x="8198924" y="3675277"/>
            <a:ext cx="2064545" cy="2919670"/>
          </a:xfrm>
          <a:prstGeom prst="rect">
            <a:avLst/>
          </a:prstGeom>
          <a:ln w="12700">
            <a:miter lim="400000"/>
          </a:ln>
        </p:spPr>
      </p:pic>
      <p:pic>
        <p:nvPicPr>
          <p:cNvPr id="194" name="a3 pattern pink leaf.jpeg" descr="a3 pattern pink leaf.jpeg"/>
          <p:cNvPicPr>
            <a:picLocks noChangeAspect="1"/>
          </p:cNvPicPr>
          <p:nvPr/>
        </p:nvPicPr>
        <p:blipFill>
          <a:blip r:embed="rId5">
            <a:extLst/>
          </a:blip>
          <a:stretch>
            <a:fillRect/>
          </a:stretch>
        </p:blipFill>
        <p:spPr>
          <a:xfrm>
            <a:off x="260743" y="686388"/>
            <a:ext cx="2064568" cy="2919703"/>
          </a:xfrm>
          <a:prstGeom prst="rect">
            <a:avLst/>
          </a:prstGeom>
          <a:ln w="12700">
            <a:miter lim="400000"/>
          </a:ln>
        </p:spPr>
      </p:pic>
      <p:pic>
        <p:nvPicPr>
          <p:cNvPr id="195" name="a3 pattern pink leaf &amp; stripe.jpeg" descr="a3 pattern pink leaf &amp; stripe.jpeg"/>
          <p:cNvPicPr>
            <a:picLocks noChangeAspect="1"/>
          </p:cNvPicPr>
          <p:nvPr/>
        </p:nvPicPr>
        <p:blipFill>
          <a:blip r:embed="rId6">
            <a:extLst/>
          </a:blip>
          <a:stretch>
            <a:fillRect/>
          </a:stretch>
        </p:blipFill>
        <p:spPr>
          <a:xfrm>
            <a:off x="260743" y="3675260"/>
            <a:ext cx="2064568" cy="2919703"/>
          </a:xfrm>
          <a:prstGeom prst="rect">
            <a:avLst/>
          </a:prstGeom>
          <a:ln w="12700">
            <a:miter lim="400000"/>
          </a:ln>
        </p:spPr>
      </p:pic>
      <p:pic>
        <p:nvPicPr>
          <p:cNvPr id="196" name="blue leaf1.jpeg" descr="blue leaf1.jpeg"/>
          <p:cNvPicPr>
            <a:picLocks noChangeAspect="1"/>
          </p:cNvPicPr>
          <p:nvPr/>
        </p:nvPicPr>
        <p:blipFill>
          <a:blip r:embed="rId7">
            <a:extLst/>
          </a:blip>
          <a:stretch>
            <a:fillRect/>
          </a:stretch>
        </p:blipFill>
        <p:spPr>
          <a:xfrm>
            <a:off x="4229845" y="3674946"/>
            <a:ext cx="2064545" cy="2920332"/>
          </a:xfrm>
          <a:prstGeom prst="rect">
            <a:avLst/>
          </a:prstGeom>
          <a:ln w="12700">
            <a:miter lim="400000"/>
          </a:ln>
        </p:spPr>
      </p:pic>
      <p:sp>
        <p:nvSpPr>
          <p:cNvPr id="197" name="B2 - Digital Process - Digital sampling of repeat ideas, creating tiles and half drops"/>
          <p:cNvSpPr txBox="1"/>
          <p:nvPr/>
        </p:nvSpPr>
        <p:spPr>
          <a:xfrm>
            <a:off x="322506" y="246380"/>
            <a:ext cx="9879223" cy="370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latin typeface="Century Gothic"/>
                <a:ea typeface="Century Gothic"/>
                <a:cs typeface="Century Gothic"/>
                <a:sym typeface="Century Gothic"/>
              </a:defRPr>
            </a:lvl1pPr>
          </a:lstStyle>
          <a:p>
            <a:pPr/>
            <a:r>
              <a:t>B2 - Digital Process - Digital sampling of repeat ideas, creating tiles and half drops</a:t>
            </a:r>
          </a:p>
        </p:txBody>
      </p:sp>
      <p:sp>
        <p:nvSpPr>
          <p:cNvPr id="198" name="NLJ - 1909499"/>
          <p:cNvSpPr txBox="1"/>
          <p:nvPr/>
        </p:nvSpPr>
        <p:spPr>
          <a:xfrm>
            <a:off x="10609506" y="64538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199" name="Creating a repeat tile from scanned gouache and ink painting, Recoloured digitally.…"/>
          <p:cNvSpPr txBox="1"/>
          <p:nvPr/>
        </p:nvSpPr>
        <p:spPr>
          <a:xfrm>
            <a:off x="2532306" y="894080"/>
            <a:ext cx="1578319" cy="21869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b="1" sz="1200">
                <a:solidFill>
                  <a:srgbClr val="E183AE"/>
                </a:solidFill>
                <a:latin typeface="Century Gothic"/>
                <a:ea typeface="Century Gothic"/>
                <a:cs typeface="Century Gothic"/>
                <a:sym typeface="Century Gothic"/>
              </a:defRPr>
            </a:pPr>
            <a:r>
              <a:t>Creating a repeat tile from scanned gouache and ink painting, Recoloured digitally. </a:t>
            </a:r>
          </a:p>
          <a:p>
            <a:pPr>
              <a:defRPr b="1" sz="1200">
                <a:solidFill>
                  <a:srgbClr val="E183AE"/>
                </a:solidFill>
                <a:latin typeface="Century Gothic"/>
                <a:ea typeface="Century Gothic"/>
                <a:cs typeface="Century Gothic"/>
                <a:sym typeface="Century Gothic"/>
              </a:defRPr>
            </a:pPr>
            <a:r>
              <a:t>Potentially suitable for bathroom tile.</a:t>
            </a:r>
          </a:p>
          <a:p>
            <a:pPr>
              <a:defRPr b="1" sz="1200">
                <a:solidFill>
                  <a:srgbClr val="E183AE"/>
                </a:solidFill>
                <a:latin typeface="Century Gothic"/>
                <a:ea typeface="Century Gothic"/>
                <a:cs typeface="Century Gothic"/>
                <a:sym typeface="Century Gothic"/>
              </a:defRPr>
            </a:pPr>
            <a:r>
              <a:t>I like the awkwardness of the disjointed repeat.</a:t>
            </a:r>
          </a:p>
        </p:txBody>
      </p:sp>
      <p:sp>
        <p:nvSpPr>
          <p:cNvPr id="200" name="Creating a more fluid repeat lengthways and introducing a horizontal stripe.…"/>
          <p:cNvSpPr txBox="1"/>
          <p:nvPr/>
        </p:nvSpPr>
        <p:spPr>
          <a:xfrm>
            <a:off x="2502851" y="4041642"/>
            <a:ext cx="1578319" cy="14249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b="1" sz="1200">
                <a:solidFill>
                  <a:srgbClr val="E183AE"/>
                </a:solidFill>
                <a:latin typeface="Century Gothic"/>
                <a:ea typeface="Century Gothic"/>
                <a:cs typeface="Century Gothic"/>
                <a:sym typeface="Century Gothic"/>
              </a:defRPr>
            </a:pPr>
            <a:r>
              <a:t>Creating a more fluid repeat lengthways and introducing a horizontal stripe.</a:t>
            </a:r>
          </a:p>
          <a:p>
            <a:pPr>
              <a:defRPr b="1" sz="1200">
                <a:solidFill>
                  <a:srgbClr val="E183AE"/>
                </a:solidFill>
                <a:latin typeface="Century Gothic"/>
                <a:ea typeface="Century Gothic"/>
                <a:cs typeface="Century Gothic"/>
                <a:sym typeface="Century Gothic"/>
              </a:defRPr>
            </a:pPr>
            <a:r>
              <a:t>Could lend itself to design for shutters.</a:t>
            </a:r>
          </a:p>
        </p:txBody>
      </p:sp>
      <p:sp>
        <p:nvSpPr>
          <p:cNvPr id="201" name="Creating a repeat tile from scanned leaf print using bubble wrap. Adding background colours.…"/>
          <p:cNvSpPr txBox="1"/>
          <p:nvPr/>
        </p:nvSpPr>
        <p:spPr>
          <a:xfrm>
            <a:off x="6457498" y="894080"/>
            <a:ext cx="1578318" cy="1996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b="1" sz="1200">
                <a:solidFill>
                  <a:srgbClr val="21495A"/>
                </a:solidFill>
                <a:latin typeface="Century Gothic"/>
                <a:ea typeface="Century Gothic"/>
                <a:cs typeface="Century Gothic"/>
                <a:sym typeface="Century Gothic"/>
              </a:defRPr>
            </a:pPr>
            <a:r>
              <a:t>Creating a repeat tile from scanned leaf print using bubble wrap. Adding background colours.</a:t>
            </a:r>
          </a:p>
          <a:p>
            <a:pPr>
              <a:defRPr b="1" sz="1200">
                <a:solidFill>
                  <a:srgbClr val="21495A"/>
                </a:solidFill>
                <a:latin typeface="Century Gothic"/>
                <a:ea typeface="Century Gothic"/>
                <a:cs typeface="Century Gothic"/>
                <a:sym typeface="Century Gothic"/>
              </a:defRPr>
            </a:pPr>
            <a:r>
              <a:t>Exploring scale and volume in design.</a:t>
            </a:r>
          </a:p>
        </p:txBody>
      </p:sp>
      <p:sp>
        <p:nvSpPr>
          <p:cNvPr id="202" name="Could be used for a shower curtain design."/>
          <p:cNvSpPr txBox="1"/>
          <p:nvPr/>
        </p:nvSpPr>
        <p:spPr>
          <a:xfrm>
            <a:off x="6443065" y="4056381"/>
            <a:ext cx="1578319"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b="1" sz="1200">
                <a:solidFill>
                  <a:srgbClr val="21495A"/>
                </a:solidFill>
                <a:latin typeface="Century Gothic"/>
                <a:ea typeface="Century Gothic"/>
                <a:cs typeface="Century Gothic"/>
                <a:sym typeface="Century Gothic"/>
              </a:defRPr>
            </a:lvl1pPr>
          </a:lstStyle>
          <a:p>
            <a:pPr/>
            <a:r>
              <a:t>Could be used for a shower curtain design.</a:t>
            </a:r>
          </a:p>
        </p:txBody>
      </p:sp>
      <p:sp>
        <p:nvSpPr>
          <p:cNvPr id="203" name="Creating a half drop repeat pattern from a scanned cut leaf design.  Digitally manipulated the leaf to multiply, recolour through filters and rotate."/>
          <p:cNvSpPr txBox="1"/>
          <p:nvPr/>
        </p:nvSpPr>
        <p:spPr>
          <a:xfrm>
            <a:off x="10383278" y="4136892"/>
            <a:ext cx="1578319" cy="1996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b="1" sz="1200">
                <a:solidFill>
                  <a:schemeClr val="accent2"/>
                </a:solidFill>
                <a:latin typeface="Century Gothic"/>
                <a:ea typeface="Century Gothic"/>
                <a:cs typeface="Century Gothic"/>
                <a:sym typeface="Century Gothic"/>
              </a:defRPr>
            </a:lvl1pPr>
          </a:lstStyle>
          <a:p>
            <a:pPr/>
            <a:r>
              <a:t>Creating a half drop repeat pattern from a scanned cut leaf design.  Digitally manipulated the leaf to multiply, recolour through filters and rotate.</a:t>
            </a:r>
          </a:p>
        </p:txBody>
      </p:sp>
      <p:pic>
        <p:nvPicPr>
          <p:cNvPr id="204" name="thumbnail.jpeg" descr="thumbnail.jpeg"/>
          <p:cNvPicPr>
            <a:picLocks noChangeAspect="1"/>
          </p:cNvPicPr>
          <p:nvPr/>
        </p:nvPicPr>
        <p:blipFill>
          <a:blip r:embed="rId8">
            <a:extLst/>
          </a:blip>
          <a:stretch>
            <a:fillRect/>
          </a:stretch>
        </p:blipFill>
        <p:spPr>
          <a:xfrm>
            <a:off x="8198924" y="836349"/>
            <a:ext cx="2064545" cy="2494307"/>
          </a:xfrm>
          <a:prstGeom prst="rect">
            <a:avLst/>
          </a:prstGeom>
          <a:ln w="12700">
            <a:miter lim="400000"/>
          </a:ln>
        </p:spPr>
      </p:pic>
      <p:sp>
        <p:nvSpPr>
          <p:cNvPr id="205" name="Creating a half drop repeat pattern from a scanned cut leaf design.  Digitally manipulated the leaf to multiply, recolour through filters and rotate.…"/>
          <p:cNvSpPr txBox="1"/>
          <p:nvPr/>
        </p:nvSpPr>
        <p:spPr>
          <a:xfrm>
            <a:off x="10426576" y="894080"/>
            <a:ext cx="1578319" cy="2758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b="1" sz="1200">
                <a:solidFill>
                  <a:schemeClr val="accent2"/>
                </a:solidFill>
                <a:latin typeface="Century Gothic"/>
                <a:ea typeface="Century Gothic"/>
                <a:cs typeface="Century Gothic"/>
                <a:sym typeface="Century Gothic"/>
              </a:defRPr>
            </a:pPr>
            <a:r>
              <a:t>Creating a half drop repeat pattern from a scanned cut leaf design.  Digitally manipulated the leaf to multiply, recolour through filters and rotate.</a:t>
            </a:r>
          </a:p>
          <a:p>
            <a:pPr>
              <a:defRPr b="1" sz="1200">
                <a:solidFill>
                  <a:schemeClr val="accent2"/>
                </a:solidFill>
                <a:latin typeface="Century Gothic"/>
                <a:ea typeface="Century Gothic"/>
                <a:cs typeface="Century Gothic"/>
                <a:sym typeface="Century Gothic"/>
              </a:defRPr>
            </a:pPr>
            <a:r>
              <a:t>Beginning to stretch design so repeat is not so obvious through block.</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9" name="Rectangle"/>
          <p:cNvSpPr/>
          <p:nvPr/>
        </p:nvSpPr>
        <p:spPr>
          <a:xfrm>
            <a:off x="7759700" y="1041400"/>
            <a:ext cx="3411086" cy="4590775"/>
          </a:xfrm>
          <a:prstGeom prst="rect">
            <a:avLst/>
          </a:prstGeom>
          <a:solidFill>
            <a:srgbClr val="000000"/>
          </a:solidFill>
          <a:ln w="25400">
            <a:solidFill>
              <a:schemeClr val="accent1"/>
            </a:solidFill>
          </a:ln>
        </p:spPr>
        <p:txBody>
          <a:bodyPr lIns="45718" tIns="45718" rIns="45718" bIns="45718" anchor="ctr"/>
          <a:lstStyle/>
          <a:p>
            <a:pPr/>
          </a:p>
        </p:txBody>
      </p:sp>
      <p:sp>
        <p:nvSpPr>
          <p:cNvPr id="210" name="Rectangle"/>
          <p:cNvSpPr/>
          <p:nvPr/>
        </p:nvSpPr>
        <p:spPr>
          <a:xfrm>
            <a:off x="766765" y="1040740"/>
            <a:ext cx="6085027" cy="4592095"/>
          </a:xfrm>
          <a:prstGeom prst="rect">
            <a:avLst/>
          </a:prstGeom>
          <a:solidFill>
            <a:srgbClr val="000000"/>
          </a:solidFill>
          <a:ln w="25400">
            <a:solidFill>
              <a:schemeClr val="accent1"/>
            </a:solidFill>
          </a:ln>
        </p:spPr>
        <p:txBody>
          <a:bodyPr lIns="45718" tIns="45718" rIns="45718" bIns="45718" anchor="ctr"/>
          <a:lstStyle/>
          <a:p>
            <a:pPr/>
          </a:p>
        </p:txBody>
      </p:sp>
      <p:pic>
        <p:nvPicPr>
          <p:cNvPr id="211" name="zoom cluster 2.jpeg" descr="zoom cluster 2.jpeg"/>
          <p:cNvPicPr>
            <a:picLocks noChangeAspect="1"/>
          </p:cNvPicPr>
          <p:nvPr/>
        </p:nvPicPr>
        <p:blipFill>
          <a:blip r:embed="rId3">
            <a:extLst/>
          </a:blip>
          <a:stretch>
            <a:fillRect/>
          </a:stretch>
        </p:blipFill>
        <p:spPr>
          <a:xfrm>
            <a:off x="1147925" y="1455328"/>
            <a:ext cx="5322708" cy="3762918"/>
          </a:xfrm>
          <a:prstGeom prst="rect">
            <a:avLst/>
          </a:prstGeom>
          <a:ln w="12700">
            <a:miter lim="400000"/>
          </a:ln>
        </p:spPr>
      </p:pic>
      <p:pic>
        <p:nvPicPr>
          <p:cNvPr id="212" name="grey wallpaper half drop.jpeg" descr="grey wallpaper half drop.jpeg"/>
          <p:cNvPicPr>
            <a:picLocks noChangeAspect="1"/>
          </p:cNvPicPr>
          <p:nvPr/>
        </p:nvPicPr>
        <p:blipFill>
          <a:blip r:embed="rId4">
            <a:extLst/>
          </a:blip>
          <a:stretch>
            <a:fillRect/>
          </a:stretch>
        </p:blipFill>
        <p:spPr>
          <a:xfrm>
            <a:off x="7930415" y="1161440"/>
            <a:ext cx="3069656" cy="4350694"/>
          </a:xfrm>
          <a:prstGeom prst="rect">
            <a:avLst/>
          </a:prstGeom>
          <a:ln w="12700">
            <a:miter lim="400000"/>
          </a:ln>
        </p:spPr>
      </p:pic>
      <p:sp>
        <p:nvSpPr>
          <p:cNvPr id="213" name="B2 - Digital Process - Digital sampling of repeat ideas - digital re-colouring of colour separation artwork for screen"/>
          <p:cNvSpPr txBox="1"/>
          <p:nvPr/>
        </p:nvSpPr>
        <p:spPr>
          <a:xfrm>
            <a:off x="322506" y="246380"/>
            <a:ext cx="11440380" cy="650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latin typeface="Century Gothic"/>
                <a:ea typeface="Century Gothic"/>
                <a:cs typeface="Century Gothic"/>
                <a:sym typeface="Century Gothic"/>
              </a:defRPr>
            </a:lvl1pPr>
          </a:lstStyle>
          <a:p>
            <a:pPr/>
            <a:r>
              <a:t>B2 - Digital Process - Digital sampling of repeat ideas - digital re-colouring of colour separation artwork for screen</a:t>
            </a:r>
          </a:p>
        </p:txBody>
      </p:sp>
      <p:sp>
        <p:nvSpPr>
          <p:cNvPr id="214" name="NLJ - 1909499"/>
          <p:cNvSpPr txBox="1"/>
          <p:nvPr/>
        </p:nvSpPr>
        <p:spPr>
          <a:xfrm>
            <a:off x="10609506" y="64538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215" name="Working with the screen design to create half drop repeats, mirroring, duding background colours and recolouring the design. Using portrait and landscape, scale, canvas size and layers on/off."/>
          <p:cNvSpPr txBox="1"/>
          <p:nvPr/>
        </p:nvSpPr>
        <p:spPr>
          <a:xfrm>
            <a:off x="379993" y="5778274"/>
            <a:ext cx="11481565"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latin typeface="Century Gothic"/>
                <a:ea typeface="Century Gothic"/>
                <a:cs typeface="Century Gothic"/>
                <a:sym typeface="Century Gothic"/>
              </a:defRPr>
            </a:lvl1pPr>
          </a:lstStyle>
          <a:p>
            <a:pPr/>
            <a:r>
              <a:t>Working with the screen design to create half drop repeats, mirroring, duding background colours and recolouring the design. Using portrait and landscape, scale, canvas size and layers on/off.</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9" name="grey squared wallpaper2.jpeg" descr="grey squared wallpaper2.jpeg"/>
          <p:cNvPicPr>
            <a:picLocks noChangeAspect="1"/>
          </p:cNvPicPr>
          <p:nvPr/>
        </p:nvPicPr>
        <p:blipFill>
          <a:blip r:embed="rId2">
            <a:extLst/>
          </a:blip>
          <a:stretch>
            <a:fillRect/>
          </a:stretch>
        </p:blipFill>
        <p:spPr>
          <a:xfrm>
            <a:off x="5383609" y="0"/>
            <a:ext cx="6858001" cy="6858000"/>
          </a:xfrm>
          <a:prstGeom prst="rect">
            <a:avLst/>
          </a:prstGeom>
          <a:ln w="12700">
            <a:miter lim="400000"/>
          </a:ln>
        </p:spPr>
      </p:pic>
      <p:sp>
        <p:nvSpPr>
          <p:cNvPr id="220" name="B2 - Digital Process - Digital recolouring and rework of screen separation design"/>
          <p:cNvSpPr txBox="1"/>
          <p:nvPr/>
        </p:nvSpPr>
        <p:spPr>
          <a:xfrm>
            <a:off x="182806" y="233680"/>
            <a:ext cx="5172732" cy="650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u="sng">
                <a:latin typeface="Century Gothic"/>
                <a:ea typeface="Century Gothic"/>
                <a:cs typeface="Century Gothic"/>
                <a:sym typeface="Century Gothic"/>
              </a:defRPr>
            </a:lvl1pPr>
          </a:lstStyle>
          <a:p>
            <a:pPr/>
            <a:r>
              <a:t>B2 - Digital Process - Digital recolouring and rework of screen separation design</a:t>
            </a:r>
          </a:p>
        </p:txBody>
      </p:sp>
      <p:sp>
        <p:nvSpPr>
          <p:cNvPr id="221" name="NLJ - 1909499"/>
          <p:cNvSpPr txBox="1"/>
          <p:nvPr/>
        </p:nvSpPr>
        <p:spPr>
          <a:xfrm>
            <a:off x="157406" y="64284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222" name="Substrate: Multi layered digital design…"/>
          <p:cNvSpPr txBox="1"/>
          <p:nvPr/>
        </p:nvSpPr>
        <p:spPr>
          <a:xfrm>
            <a:off x="142607" y="2083128"/>
            <a:ext cx="5024955" cy="37490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300">
                <a:latin typeface="Century Gothic"/>
                <a:ea typeface="Century Gothic"/>
                <a:cs typeface="Century Gothic"/>
                <a:sym typeface="Century Gothic"/>
              </a:defRPr>
            </a:pPr>
            <a:r>
              <a:rPr b="1"/>
              <a:t>Substrate</a:t>
            </a:r>
            <a:r>
              <a:t>: Multi layered digital design</a:t>
            </a:r>
          </a:p>
          <a:p>
            <a:pPr>
              <a:defRPr sz="1300">
                <a:latin typeface="Century Gothic"/>
                <a:ea typeface="Century Gothic"/>
                <a:cs typeface="Century Gothic"/>
                <a:sym typeface="Century Gothic"/>
              </a:defRPr>
            </a:pPr>
          </a:p>
          <a:p>
            <a:pPr>
              <a:defRPr sz="1300">
                <a:latin typeface="Century Gothic"/>
                <a:ea typeface="Century Gothic"/>
                <a:cs typeface="Century Gothic"/>
                <a:sym typeface="Century Gothic"/>
              </a:defRPr>
            </a:pPr>
            <a:r>
              <a:rPr b="1"/>
              <a:t>Process</a:t>
            </a:r>
            <a:r>
              <a:t>: 1.Background layer colour</a:t>
            </a:r>
          </a:p>
          <a:p>
            <a:pPr>
              <a:defRPr sz="1300">
                <a:latin typeface="Century Gothic"/>
                <a:ea typeface="Century Gothic"/>
                <a:cs typeface="Century Gothic"/>
                <a:sym typeface="Century Gothic"/>
              </a:defRPr>
            </a:pPr>
            <a:r>
              <a:t>2. Repeat square block design tile</a:t>
            </a:r>
          </a:p>
          <a:p>
            <a:pPr>
              <a:defRPr sz="1300">
                <a:latin typeface="Century Gothic"/>
                <a:ea typeface="Century Gothic"/>
                <a:cs typeface="Century Gothic"/>
                <a:sym typeface="Century Gothic"/>
              </a:defRPr>
            </a:pPr>
            <a:r>
              <a:t>3. Scale, rotation and opacity used for shadow layer</a:t>
            </a:r>
          </a:p>
          <a:p>
            <a:pPr>
              <a:defRPr sz="1300">
                <a:latin typeface="Century Gothic"/>
                <a:ea typeface="Century Gothic"/>
                <a:cs typeface="Century Gothic"/>
                <a:sym typeface="Century Gothic"/>
              </a:defRPr>
            </a:pPr>
            <a:r>
              <a:t>4. Recoloured screen design with mix of highlights and definitions using filter adjustments</a:t>
            </a:r>
          </a:p>
          <a:p>
            <a:pPr>
              <a:defRPr b="1" sz="1300">
                <a:latin typeface="Century Gothic"/>
                <a:ea typeface="Century Gothic"/>
                <a:cs typeface="Century Gothic"/>
                <a:sym typeface="Century Gothic"/>
              </a:defRPr>
            </a:pPr>
            <a:r>
              <a:t>Intention:</a:t>
            </a:r>
            <a:r>
              <a:rPr b="0"/>
              <a:t> Create a multi layered interesting design using a popular Pantone. Creating depth through shade and highlights.</a:t>
            </a:r>
            <a:endParaRPr b="0"/>
          </a:p>
          <a:p>
            <a:pPr>
              <a:defRPr b="1" sz="1300">
                <a:latin typeface="Century Gothic"/>
                <a:ea typeface="Century Gothic"/>
                <a:cs typeface="Century Gothic"/>
                <a:sym typeface="Century Gothic"/>
              </a:defRPr>
            </a:pPr>
            <a:r>
              <a:t>Problem:</a:t>
            </a:r>
            <a:r>
              <a:rPr b="0"/>
              <a:t> Pattern doesn’t work as a repeat as offset not used at this stage but the idea is there with cut off pieces. Exploring the randomness of rotated design to balance with scale. </a:t>
            </a:r>
            <a:endParaRPr b="0"/>
          </a:p>
          <a:p>
            <a:pPr>
              <a:defRPr b="1" sz="1200"/>
            </a:pPr>
            <a:r>
              <a:rPr sz="1300">
                <a:latin typeface="Century Gothic"/>
                <a:ea typeface="Century Gothic"/>
                <a:cs typeface="Century Gothic"/>
                <a:sym typeface="Century Gothic"/>
              </a:rPr>
              <a:t>Improvement: </a:t>
            </a:r>
            <a:r>
              <a:rPr b="0" sz="1300">
                <a:latin typeface="Century Gothic"/>
                <a:ea typeface="Century Gothic"/>
                <a:cs typeface="Century Gothic"/>
                <a:sym typeface="Century Gothic"/>
              </a:rPr>
              <a:t>It might work in a different colour but there is an argument that the leaves are sad in grey. I can’t see how it could be used for wallpaper and to live alongside it.  However, could be a design for plan pots.</a:t>
            </a:r>
          </a:p>
        </p:txBody>
      </p:sp>
      <p:sp>
        <p:nvSpPr>
          <p:cNvPr id="223" name="Sample 7: Grey Days from Botanical Collection"/>
          <p:cNvSpPr txBox="1"/>
          <p:nvPr/>
        </p:nvSpPr>
        <p:spPr>
          <a:xfrm>
            <a:off x="322506" y="1291754"/>
            <a:ext cx="5024955" cy="599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7: Grey Days from Botanical Collection</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25" name="cream green pallet wallpaper.jpeg" descr="cream green pallet wallpaper.jpeg"/>
          <p:cNvPicPr>
            <a:picLocks noChangeAspect="1"/>
          </p:cNvPicPr>
          <p:nvPr/>
        </p:nvPicPr>
        <p:blipFill>
          <a:blip r:embed="rId2">
            <a:extLst/>
          </a:blip>
          <a:stretch>
            <a:fillRect/>
          </a:stretch>
        </p:blipFill>
        <p:spPr>
          <a:xfrm>
            <a:off x="5333652" y="0"/>
            <a:ext cx="6858001" cy="6858000"/>
          </a:xfrm>
          <a:prstGeom prst="rect">
            <a:avLst/>
          </a:prstGeom>
          <a:ln w="12700">
            <a:miter lim="400000"/>
          </a:ln>
        </p:spPr>
      </p:pic>
      <p:sp>
        <p:nvSpPr>
          <p:cNvPr id="226" name="B2 - Digital Process - Digital recolouring and rework of screen separation design"/>
          <p:cNvSpPr txBox="1"/>
          <p:nvPr/>
        </p:nvSpPr>
        <p:spPr>
          <a:xfrm>
            <a:off x="68719" y="208280"/>
            <a:ext cx="5172732" cy="650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u="sng">
                <a:latin typeface="Century Gothic"/>
                <a:ea typeface="Century Gothic"/>
                <a:cs typeface="Century Gothic"/>
                <a:sym typeface="Century Gothic"/>
              </a:defRPr>
            </a:lvl1pPr>
          </a:lstStyle>
          <a:p>
            <a:pPr/>
            <a:r>
              <a:t>B2 - Digital Process - Digital recolouring and rework of screen separation design</a:t>
            </a:r>
          </a:p>
        </p:txBody>
      </p:sp>
      <p:sp>
        <p:nvSpPr>
          <p:cNvPr id="227" name="NLJ - 1909499"/>
          <p:cNvSpPr txBox="1"/>
          <p:nvPr/>
        </p:nvSpPr>
        <p:spPr>
          <a:xfrm>
            <a:off x="157406" y="64284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228" name="Substrate: Multi layered digital design…"/>
          <p:cNvSpPr txBox="1"/>
          <p:nvPr/>
        </p:nvSpPr>
        <p:spPr>
          <a:xfrm>
            <a:off x="142607" y="2083128"/>
            <a:ext cx="5024955" cy="37490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300">
                <a:latin typeface="Century Gothic"/>
                <a:ea typeface="Century Gothic"/>
                <a:cs typeface="Century Gothic"/>
                <a:sym typeface="Century Gothic"/>
              </a:defRPr>
            </a:pPr>
            <a:r>
              <a:rPr b="1"/>
              <a:t>Substrate</a:t>
            </a:r>
            <a:r>
              <a:t>: Multi layered digital design</a:t>
            </a:r>
          </a:p>
          <a:p>
            <a:pPr>
              <a:defRPr sz="1300">
                <a:latin typeface="Century Gothic"/>
                <a:ea typeface="Century Gothic"/>
                <a:cs typeface="Century Gothic"/>
                <a:sym typeface="Century Gothic"/>
              </a:defRPr>
            </a:pPr>
          </a:p>
          <a:p>
            <a:pPr>
              <a:defRPr sz="1300">
                <a:latin typeface="Century Gothic"/>
                <a:ea typeface="Century Gothic"/>
                <a:cs typeface="Century Gothic"/>
                <a:sym typeface="Century Gothic"/>
              </a:defRPr>
            </a:pPr>
            <a:r>
              <a:rPr b="1"/>
              <a:t>Process</a:t>
            </a:r>
            <a:r>
              <a:t>: 1.Background layer colour</a:t>
            </a:r>
          </a:p>
          <a:p>
            <a:pPr>
              <a:defRPr sz="1300">
                <a:latin typeface="Century Gothic"/>
                <a:ea typeface="Century Gothic"/>
                <a:cs typeface="Century Gothic"/>
                <a:sym typeface="Century Gothic"/>
              </a:defRPr>
            </a:pPr>
            <a:r>
              <a:t>2. Repeat circular block design tile</a:t>
            </a:r>
          </a:p>
          <a:p>
            <a:pPr>
              <a:defRPr sz="1300">
                <a:latin typeface="Century Gothic"/>
                <a:ea typeface="Century Gothic"/>
                <a:cs typeface="Century Gothic"/>
                <a:sym typeface="Century Gothic"/>
              </a:defRPr>
            </a:pPr>
            <a:r>
              <a:t>3. Cut leaves tile using scale and filters to recolour. Adjusted opacity for a subtle background design</a:t>
            </a:r>
          </a:p>
          <a:p>
            <a:pPr>
              <a:defRPr sz="1300">
                <a:latin typeface="Century Gothic"/>
                <a:ea typeface="Century Gothic"/>
                <a:cs typeface="Century Gothic"/>
                <a:sym typeface="Century Gothic"/>
              </a:defRPr>
            </a:pPr>
            <a:r>
              <a:t>4. Recoloured screen design with mix of highlights and definitions</a:t>
            </a:r>
          </a:p>
          <a:p>
            <a:pPr>
              <a:defRPr b="1" sz="1300">
                <a:latin typeface="Century Gothic"/>
                <a:ea typeface="Century Gothic"/>
                <a:cs typeface="Century Gothic"/>
                <a:sym typeface="Century Gothic"/>
              </a:defRPr>
            </a:pPr>
            <a:r>
              <a:t>Intention:</a:t>
            </a:r>
            <a:r>
              <a:rPr b="0"/>
              <a:t> Create a multi layered interesting design using a colour range are in keeping with natural botanicals.</a:t>
            </a:r>
            <a:endParaRPr b="0"/>
          </a:p>
          <a:p>
            <a:pPr>
              <a:defRPr b="1" sz="1300">
                <a:latin typeface="Century Gothic"/>
                <a:ea typeface="Century Gothic"/>
                <a:cs typeface="Century Gothic"/>
                <a:sym typeface="Century Gothic"/>
              </a:defRPr>
            </a:pPr>
            <a:r>
              <a:rPr b="0"/>
              <a:t>Creating depth through shade and highlights.</a:t>
            </a:r>
            <a:endParaRPr b="0"/>
          </a:p>
          <a:p>
            <a:pPr>
              <a:defRPr b="1" sz="1300">
                <a:latin typeface="Century Gothic"/>
                <a:ea typeface="Century Gothic"/>
                <a:cs typeface="Century Gothic"/>
                <a:sym typeface="Century Gothic"/>
              </a:defRPr>
            </a:pPr>
            <a:r>
              <a:t>Problem:</a:t>
            </a:r>
            <a:r>
              <a:rPr b="0"/>
              <a:t> Pattern doesn’t quite work as a repeat yet as offset not used but the idea is there with cut off pieces and repeat of diagonal design.</a:t>
            </a:r>
            <a:endParaRPr b="0"/>
          </a:p>
          <a:p>
            <a:pPr>
              <a:defRPr b="1" sz="1200"/>
            </a:pPr>
            <a:r>
              <a:rPr sz="1300">
                <a:latin typeface="Century Gothic"/>
                <a:ea typeface="Century Gothic"/>
                <a:cs typeface="Century Gothic"/>
                <a:sym typeface="Century Gothic"/>
              </a:rPr>
              <a:t>Improvement: </a:t>
            </a:r>
            <a:r>
              <a:rPr b="0" sz="1300">
                <a:latin typeface="Century Gothic"/>
                <a:ea typeface="Century Gothic"/>
                <a:cs typeface="Century Gothic"/>
                <a:sym typeface="Century Gothic"/>
              </a:rPr>
              <a:t>Using what I have learned with multi layer screen printing and applying it digitally.Screen design still a bit blocky so next steps are loosen the design to be more fluid.</a:t>
            </a:r>
          </a:p>
        </p:txBody>
      </p:sp>
      <p:sp>
        <p:nvSpPr>
          <p:cNvPr id="229" name="Sample 8: Green Days from Botanical Collection"/>
          <p:cNvSpPr txBox="1"/>
          <p:nvPr/>
        </p:nvSpPr>
        <p:spPr>
          <a:xfrm>
            <a:off x="142607" y="1266354"/>
            <a:ext cx="5024955" cy="599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8: Green Days from Botanical Collection</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1" name="scatter pattern wall paper.jpeg" descr="scatter pattern wall paper.jpeg"/>
          <p:cNvPicPr>
            <a:picLocks noChangeAspect="1"/>
          </p:cNvPicPr>
          <p:nvPr/>
        </p:nvPicPr>
        <p:blipFill>
          <a:blip r:embed="rId3">
            <a:extLst/>
          </a:blip>
          <a:stretch>
            <a:fillRect/>
          </a:stretch>
        </p:blipFill>
        <p:spPr>
          <a:xfrm>
            <a:off x="7161882" y="1852314"/>
            <a:ext cx="5031607" cy="5031607"/>
          </a:xfrm>
          <a:prstGeom prst="rect">
            <a:avLst/>
          </a:prstGeom>
          <a:ln w="12700">
            <a:miter lim="400000"/>
          </a:ln>
        </p:spPr>
      </p:pic>
      <p:pic>
        <p:nvPicPr>
          <p:cNvPr id="232" name="leaf wallpaper  060320.jpeg" descr="leaf wallpaper  060320.jpeg"/>
          <p:cNvPicPr>
            <a:picLocks noChangeAspect="1"/>
          </p:cNvPicPr>
          <p:nvPr/>
        </p:nvPicPr>
        <p:blipFill>
          <a:blip r:embed="rId4">
            <a:extLst/>
          </a:blip>
          <a:stretch>
            <a:fillRect/>
          </a:stretch>
        </p:blipFill>
        <p:spPr>
          <a:xfrm>
            <a:off x="-27683" y="1852314"/>
            <a:ext cx="5031608" cy="5031607"/>
          </a:xfrm>
          <a:prstGeom prst="rect">
            <a:avLst/>
          </a:prstGeom>
          <a:ln w="12700">
            <a:miter lim="400000"/>
          </a:ln>
        </p:spPr>
      </p:pic>
      <p:sp>
        <p:nvSpPr>
          <p:cNvPr id="233" name="B2 - Digital Process - New digital designs and utilising offset and filter tools"/>
          <p:cNvSpPr txBox="1"/>
          <p:nvPr/>
        </p:nvSpPr>
        <p:spPr>
          <a:xfrm>
            <a:off x="1961822" y="118990"/>
            <a:ext cx="8268357" cy="370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u="sng">
                <a:latin typeface="Century Gothic"/>
                <a:ea typeface="Century Gothic"/>
                <a:cs typeface="Century Gothic"/>
                <a:sym typeface="Century Gothic"/>
              </a:defRPr>
            </a:lvl1pPr>
          </a:lstStyle>
          <a:p>
            <a:pPr/>
            <a:r>
              <a:t>B2 - Digital Process - New digital designs and utilising offset and filter tools</a:t>
            </a:r>
          </a:p>
        </p:txBody>
      </p:sp>
      <p:sp>
        <p:nvSpPr>
          <p:cNvPr id="234" name="Sample 9: Power of Leaf from Fallen Leaves Collection"/>
          <p:cNvSpPr txBox="1"/>
          <p:nvPr/>
        </p:nvSpPr>
        <p:spPr>
          <a:xfrm>
            <a:off x="518560" y="744352"/>
            <a:ext cx="3939122"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600" u="sng">
                <a:latin typeface="Century Gothic"/>
                <a:ea typeface="Century Gothic"/>
                <a:cs typeface="Century Gothic"/>
                <a:sym typeface="Century Gothic"/>
              </a:defRPr>
            </a:lvl1pPr>
          </a:lstStyle>
          <a:p>
            <a:pPr/>
            <a:r>
              <a:t>Sample 9: Power of Leaf from Fallen Leaves Collection</a:t>
            </a:r>
          </a:p>
        </p:txBody>
      </p:sp>
      <p:sp>
        <p:nvSpPr>
          <p:cNvPr id="235" name="NLJ - 1909499"/>
          <p:cNvSpPr txBox="1"/>
          <p:nvPr/>
        </p:nvSpPr>
        <p:spPr>
          <a:xfrm>
            <a:off x="10546006" y="1038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236" name="Repeat tile, scale, rotate, filter adjustments. Next move to create less block design."/>
          <p:cNvSpPr txBox="1"/>
          <p:nvPr/>
        </p:nvSpPr>
        <p:spPr>
          <a:xfrm>
            <a:off x="5123265" y="2113281"/>
            <a:ext cx="1919277" cy="1234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rgbClr val="6B704C"/>
                </a:solidFill>
                <a:latin typeface="Century Gothic"/>
                <a:ea typeface="Century Gothic"/>
                <a:cs typeface="Century Gothic"/>
                <a:sym typeface="Century Gothic"/>
              </a:defRPr>
            </a:lvl1pPr>
          </a:lstStyle>
          <a:p>
            <a:pPr/>
            <a:r>
              <a:t>Repeat tile, scale, rotate, filter adjustments. Next move to create less block design.</a:t>
            </a:r>
          </a:p>
        </p:txBody>
      </p:sp>
      <p:sp>
        <p:nvSpPr>
          <p:cNvPr id="237" name="Sample 10: Spring Leaves from Fallen Leaves Collection"/>
          <p:cNvSpPr txBox="1"/>
          <p:nvPr/>
        </p:nvSpPr>
        <p:spPr>
          <a:xfrm>
            <a:off x="7708124" y="744352"/>
            <a:ext cx="3939123"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600" u="sng">
                <a:latin typeface="Century Gothic"/>
                <a:ea typeface="Century Gothic"/>
                <a:cs typeface="Century Gothic"/>
                <a:sym typeface="Century Gothic"/>
              </a:defRPr>
            </a:lvl1pPr>
          </a:lstStyle>
          <a:p>
            <a:pPr/>
            <a:r>
              <a:t>Sample 10: Spring Leaves from Fallen Leaves Collection</a:t>
            </a:r>
          </a:p>
        </p:txBody>
      </p:sp>
      <p:sp>
        <p:nvSpPr>
          <p:cNvPr id="238" name="Learning offset and filter adjustment tools on a flat background. My favourite adjustment tools are pixelate and crystallise."/>
          <p:cNvSpPr txBox="1"/>
          <p:nvPr/>
        </p:nvSpPr>
        <p:spPr>
          <a:xfrm>
            <a:off x="5136362" y="4450081"/>
            <a:ext cx="1919276" cy="1920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2"/>
                </a:solidFill>
                <a:latin typeface="Century Gothic"/>
                <a:ea typeface="Century Gothic"/>
                <a:cs typeface="Century Gothic"/>
                <a:sym typeface="Century Gothic"/>
              </a:defRPr>
            </a:lvl1pPr>
          </a:lstStyle>
          <a:p>
            <a:pPr/>
            <a:r>
              <a:t>Learning offset and filter adjustment tools on a flat background. My favourite adjustment tools are pixelate and crystallise.</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42" name="wallpaper orange.jpeg" descr="wallpaper orange.jpeg"/>
          <p:cNvPicPr>
            <a:picLocks noChangeAspect="1"/>
          </p:cNvPicPr>
          <p:nvPr/>
        </p:nvPicPr>
        <p:blipFill>
          <a:blip r:embed="rId3">
            <a:extLst/>
          </a:blip>
          <a:stretch>
            <a:fillRect/>
          </a:stretch>
        </p:blipFill>
        <p:spPr>
          <a:xfrm>
            <a:off x="7361047" y="0"/>
            <a:ext cx="4849400" cy="6858001"/>
          </a:xfrm>
          <a:prstGeom prst="rect">
            <a:avLst/>
          </a:prstGeom>
          <a:ln w="12700">
            <a:miter lim="400000"/>
          </a:ln>
        </p:spPr>
      </p:pic>
      <p:sp>
        <p:nvSpPr>
          <p:cNvPr id="243" name="NLJ - 1909499"/>
          <p:cNvSpPr txBox="1"/>
          <p:nvPr/>
        </p:nvSpPr>
        <p:spPr>
          <a:xfrm>
            <a:off x="157406" y="64284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244" name="Sample 11: Autumn Rust from Fallen Leaves Collection"/>
          <p:cNvSpPr txBox="1"/>
          <p:nvPr/>
        </p:nvSpPr>
        <p:spPr>
          <a:xfrm>
            <a:off x="950356" y="1215554"/>
            <a:ext cx="5459384" cy="599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11: Autumn Rust from Fallen Leaves Collection</a:t>
            </a:r>
          </a:p>
        </p:txBody>
      </p:sp>
      <p:sp>
        <p:nvSpPr>
          <p:cNvPr id="245" name="B2 - Digital Process - New digital designs and utilising offset…"/>
          <p:cNvSpPr txBox="1"/>
          <p:nvPr/>
        </p:nvSpPr>
        <p:spPr>
          <a:xfrm>
            <a:off x="209222" y="169790"/>
            <a:ext cx="6941653" cy="650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u="sng">
                <a:latin typeface="Century Gothic"/>
                <a:ea typeface="Century Gothic"/>
                <a:cs typeface="Century Gothic"/>
                <a:sym typeface="Century Gothic"/>
              </a:defRPr>
            </a:pPr>
            <a:r>
              <a:t>B2 - Digital Process - New digital designs and utilising offset </a:t>
            </a:r>
          </a:p>
          <a:p>
            <a:pPr algn="ctr">
              <a:defRPr u="sng">
                <a:latin typeface="Century Gothic"/>
                <a:ea typeface="Century Gothic"/>
                <a:cs typeface="Century Gothic"/>
                <a:sym typeface="Century Gothic"/>
              </a:defRPr>
            </a:pPr>
            <a:r>
              <a:t>and filter tools</a:t>
            </a:r>
          </a:p>
        </p:txBody>
      </p:sp>
      <p:sp>
        <p:nvSpPr>
          <p:cNvPr id="246" name="Substrate: Multi layered digital design…"/>
          <p:cNvSpPr txBox="1"/>
          <p:nvPr/>
        </p:nvSpPr>
        <p:spPr>
          <a:xfrm>
            <a:off x="1167571" y="2054524"/>
            <a:ext cx="5024955" cy="3139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300">
                <a:latin typeface="Century Gothic"/>
                <a:ea typeface="Century Gothic"/>
                <a:cs typeface="Century Gothic"/>
                <a:sym typeface="Century Gothic"/>
              </a:defRPr>
            </a:pPr>
            <a:r>
              <a:rPr b="1"/>
              <a:t>Substrate</a:t>
            </a:r>
            <a:r>
              <a:t>: Multi layered digital design</a:t>
            </a:r>
          </a:p>
          <a:p>
            <a:pPr>
              <a:defRPr sz="1300">
                <a:latin typeface="Century Gothic"/>
                <a:ea typeface="Century Gothic"/>
                <a:cs typeface="Century Gothic"/>
                <a:sym typeface="Century Gothic"/>
              </a:defRPr>
            </a:pPr>
          </a:p>
          <a:p>
            <a:pPr>
              <a:defRPr sz="1300">
                <a:latin typeface="Century Gothic"/>
                <a:ea typeface="Century Gothic"/>
                <a:cs typeface="Century Gothic"/>
                <a:sym typeface="Century Gothic"/>
              </a:defRPr>
            </a:pPr>
            <a:r>
              <a:rPr b="1"/>
              <a:t>Process</a:t>
            </a:r>
            <a:r>
              <a:t>: 1.Background layer colour</a:t>
            </a:r>
          </a:p>
          <a:p>
            <a:pPr>
              <a:defRPr sz="1300">
                <a:latin typeface="Century Gothic"/>
                <a:ea typeface="Century Gothic"/>
                <a:cs typeface="Century Gothic"/>
                <a:sym typeface="Century Gothic"/>
              </a:defRPr>
            </a:pPr>
            <a:r>
              <a:t>2. Background layer of smaller scale leaves, recoloured through filters and rotated.</a:t>
            </a:r>
          </a:p>
          <a:p>
            <a:pPr>
              <a:defRPr sz="1300">
                <a:latin typeface="Century Gothic"/>
                <a:ea typeface="Century Gothic"/>
                <a:cs typeface="Century Gothic"/>
                <a:sym typeface="Century Gothic"/>
              </a:defRPr>
            </a:pPr>
            <a:r>
              <a:t>3. Front layer of leaves, recoloured using more filters and offset repeat to sit between background pattern.</a:t>
            </a:r>
          </a:p>
          <a:p>
            <a:pPr>
              <a:defRPr sz="1300">
                <a:latin typeface="Century Gothic"/>
                <a:ea typeface="Century Gothic"/>
                <a:cs typeface="Century Gothic"/>
                <a:sym typeface="Century Gothic"/>
              </a:defRPr>
            </a:pPr>
            <a:r>
              <a:t>4. Offset repeat to pattern match.</a:t>
            </a:r>
          </a:p>
          <a:p>
            <a:pPr>
              <a:defRPr b="1" sz="1300">
                <a:latin typeface="Century Gothic"/>
                <a:ea typeface="Century Gothic"/>
                <a:cs typeface="Century Gothic"/>
                <a:sym typeface="Century Gothic"/>
              </a:defRPr>
            </a:pPr>
            <a:r>
              <a:t>Intention:</a:t>
            </a:r>
            <a:r>
              <a:rPr b="0"/>
              <a:t> Create a multi layered interesting design using a colourful pallet in harmony. Creating depth through shade and highlights.</a:t>
            </a:r>
            <a:endParaRPr b="0"/>
          </a:p>
          <a:p>
            <a:pPr>
              <a:defRPr b="1" sz="1300">
                <a:latin typeface="Century Gothic"/>
                <a:ea typeface="Century Gothic"/>
                <a:cs typeface="Century Gothic"/>
                <a:sym typeface="Century Gothic"/>
              </a:defRPr>
            </a:pPr>
            <a:r>
              <a:t>Problem:</a:t>
            </a:r>
            <a:r>
              <a:rPr b="0"/>
              <a:t> Enjoying using offset but it has challenges. Possibly too bold or busy for wallpaper but maybe better for curtain.</a:t>
            </a:r>
            <a:endParaRPr b="0"/>
          </a:p>
          <a:p>
            <a:pPr>
              <a:defRPr b="1" sz="1200"/>
            </a:pPr>
            <a:r>
              <a:rPr sz="1300">
                <a:latin typeface="Century Gothic"/>
                <a:ea typeface="Century Gothic"/>
                <a:cs typeface="Century Gothic"/>
                <a:sym typeface="Century Gothic"/>
              </a:rPr>
              <a:t>Improvement: </a:t>
            </a:r>
            <a:r>
              <a:rPr b="0" sz="1300">
                <a:latin typeface="Century Gothic"/>
                <a:ea typeface="Century Gothic"/>
                <a:cs typeface="Century Gothic"/>
                <a:sym typeface="Century Gothic"/>
              </a:rPr>
              <a:t>Potentially further background shadow layer to tie up design as still a little blocky. Also nice for book covers.</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0" name="flower house mustard.jpeg" descr="flower house mustard.jpeg"/>
          <p:cNvPicPr>
            <a:picLocks noChangeAspect="1"/>
          </p:cNvPicPr>
          <p:nvPr/>
        </p:nvPicPr>
        <p:blipFill>
          <a:blip r:embed="rId2">
            <a:extLst/>
          </a:blip>
          <a:stretch>
            <a:fillRect/>
          </a:stretch>
        </p:blipFill>
        <p:spPr>
          <a:xfrm>
            <a:off x="306040" y="3479576"/>
            <a:ext cx="3213324" cy="3213324"/>
          </a:xfrm>
          <a:prstGeom prst="rect">
            <a:avLst/>
          </a:prstGeom>
          <a:ln w="12700">
            <a:miter lim="400000"/>
          </a:ln>
        </p:spPr>
      </p:pic>
      <p:pic>
        <p:nvPicPr>
          <p:cNvPr id="251" name="flower house 1.jpeg" descr="flower house 1.jpeg"/>
          <p:cNvPicPr>
            <a:picLocks noChangeAspect="1"/>
          </p:cNvPicPr>
          <p:nvPr/>
        </p:nvPicPr>
        <p:blipFill>
          <a:blip r:embed="rId3">
            <a:extLst/>
          </a:blip>
          <a:stretch>
            <a:fillRect/>
          </a:stretch>
        </p:blipFill>
        <p:spPr>
          <a:xfrm>
            <a:off x="306040" y="133697"/>
            <a:ext cx="3213324" cy="3213324"/>
          </a:xfrm>
          <a:prstGeom prst="rect">
            <a:avLst/>
          </a:prstGeom>
          <a:ln w="12700">
            <a:miter lim="400000"/>
          </a:ln>
        </p:spPr>
      </p:pic>
      <p:pic>
        <p:nvPicPr>
          <p:cNvPr id="252" name="wallpaper visual 3.jpeg" descr="wallpaper visual 3.jpeg"/>
          <p:cNvPicPr>
            <a:picLocks noChangeAspect="1"/>
          </p:cNvPicPr>
          <p:nvPr/>
        </p:nvPicPr>
        <p:blipFill>
          <a:blip r:embed="rId4">
            <a:extLst/>
          </a:blip>
          <a:stretch>
            <a:fillRect/>
          </a:stretch>
        </p:blipFill>
        <p:spPr>
          <a:xfrm>
            <a:off x="7358812" y="-21629"/>
            <a:ext cx="4878883" cy="6901258"/>
          </a:xfrm>
          <a:prstGeom prst="rect">
            <a:avLst/>
          </a:prstGeom>
          <a:ln w="12700">
            <a:miter lim="400000"/>
          </a:ln>
        </p:spPr>
      </p:pic>
      <p:sp>
        <p:nvSpPr>
          <p:cNvPr id="253" name="B2 - Digital Process - New digital designs and deciding a colour pallet and producing visualisations"/>
          <p:cNvSpPr txBox="1"/>
          <p:nvPr/>
        </p:nvSpPr>
        <p:spPr>
          <a:xfrm>
            <a:off x="3536808" y="169789"/>
            <a:ext cx="3790379" cy="12090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u="sng">
                <a:latin typeface="Century Gothic"/>
                <a:ea typeface="Century Gothic"/>
                <a:cs typeface="Century Gothic"/>
                <a:sym typeface="Century Gothic"/>
              </a:defRPr>
            </a:lvl1pPr>
          </a:lstStyle>
          <a:p>
            <a:pPr/>
            <a:r>
              <a:t>B2 - Digital Process - New digital designs and deciding a colour pallet and producing visualisations</a:t>
            </a:r>
          </a:p>
        </p:txBody>
      </p:sp>
      <p:pic>
        <p:nvPicPr>
          <p:cNvPr id="254" name="cornflower swatch.jpeg" descr="cornflower swatch.jpeg"/>
          <p:cNvPicPr>
            <a:picLocks noChangeAspect="1"/>
          </p:cNvPicPr>
          <p:nvPr/>
        </p:nvPicPr>
        <p:blipFill>
          <a:blip r:embed="rId5">
            <a:extLst/>
          </a:blip>
          <a:stretch>
            <a:fillRect/>
          </a:stretch>
        </p:blipFill>
        <p:spPr>
          <a:xfrm>
            <a:off x="6578605" y="6073873"/>
            <a:ext cx="642294" cy="642294"/>
          </a:xfrm>
          <a:prstGeom prst="rect">
            <a:avLst/>
          </a:prstGeom>
          <a:ln w="12700">
            <a:miter lim="400000"/>
          </a:ln>
        </p:spPr>
      </p:pic>
      <p:pic>
        <p:nvPicPr>
          <p:cNvPr id="255" name="mustard gold.jpeg" descr="mustard gold.jpeg"/>
          <p:cNvPicPr>
            <a:picLocks noChangeAspect="1"/>
          </p:cNvPicPr>
          <p:nvPr/>
        </p:nvPicPr>
        <p:blipFill>
          <a:blip r:embed="rId6">
            <a:extLst/>
          </a:blip>
          <a:stretch>
            <a:fillRect/>
          </a:stretch>
        </p:blipFill>
        <p:spPr>
          <a:xfrm>
            <a:off x="4367460" y="6069191"/>
            <a:ext cx="651659" cy="651658"/>
          </a:xfrm>
          <a:prstGeom prst="rect">
            <a:avLst/>
          </a:prstGeom>
          <a:ln w="12700">
            <a:miter lim="400000"/>
          </a:ln>
        </p:spPr>
      </p:pic>
      <p:pic>
        <p:nvPicPr>
          <p:cNvPr id="256" name="olive swatch.jpeg" descr="olive swatch.jpeg"/>
          <p:cNvPicPr>
            <a:picLocks noChangeAspect="1"/>
          </p:cNvPicPr>
          <p:nvPr/>
        </p:nvPicPr>
        <p:blipFill>
          <a:blip r:embed="rId7">
            <a:extLst/>
          </a:blip>
          <a:stretch>
            <a:fillRect/>
          </a:stretch>
        </p:blipFill>
        <p:spPr>
          <a:xfrm>
            <a:off x="3657277" y="6073874"/>
            <a:ext cx="642294" cy="642293"/>
          </a:xfrm>
          <a:prstGeom prst="rect">
            <a:avLst/>
          </a:prstGeom>
          <a:ln w="12700">
            <a:miter lim="400000"/>
          </a:ln>
        </p:spPr>
      </p:pic>
      <p:pic>
        <p:nvPicPr>
          <p:cNvPr id="257" name="coral swatch.jpeg" descr="coral swatch.jpeg"/>
          <p:cNvPicPr>
            <a:picLocks noChangeAspect="1"/>
          </p:cNvPicPr>
          <p:nvPr/>
        </p:nvPicPr>
        <p:blipFill>
          <a:blip r:embed="rId8">
            <a:extLst/>
          </a:blip>
          <a:stretch>
            <a:fillRect/>
          </a:stretch>
        </p:blipFill>
        <p:spPr>
          <a:xfrm>
            <a:off x="5844877" y="6073874"/>
            <a:ext cx="642294" cy="642293"/>
          </a:xfrm>
          <a:prstGeom prst="rect">
            <a:avLst/>
          </a:prstGeom>
          <a:ln w="12700">
            <a:miter lim="400000"/>
          </a:ln>
        </p:spPr>
      </p:pic>
      <p:pic>
        <p:nvPicPr>
          <p:cNvPr id="258" name="pot grey.jpeg" descr="pot grey.jpeg"/>
          <p:cNvPicPr>
            <a:picLocks noChangeAspect="1"/>
          </p:cNvPicPr>
          <p:nvPr/>
        </p:nvPicPr>
        <p:blipFill>
          <a:blip r:embed="rId9">
            <a:extLst/>
          </a:blip>
          <a:stretch>
            <a:fillRect/>
          </a:stretch>
        </p:blipFill>
        <p:spPr>
          <a:xfrm>
            <a:off x="5110553" y="6073576"/>
            <a:ext cx="642889" cy="642889"/>
          </a:xfrm>
          <a:prstGeom prst="rect">
            <a:avLst/>
          </a:prstGeom>
          <a:ln w="12700">
            <a:miter lim="400000"/>
          </a:ln>
        </p:spPr>
      </p:pic>
      <p:sp>
        <p:nvSpPr>
          <p:cNvPr id="259" name="Developing a zeitgeist idea with industrial v botanical in mind. Using hard shapes and softer shapes together. Being quite bold with a flat background"/>
          <p:cNvSpPr txBox="1"/>
          <p:nvPr/>
        </p:nvSpPr>
        <p:spPr>
          <a:xfrm>
            <a:off x="3621012" y="1511822"/>
            <a:ext cx="3599887" cy="9550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just">
              <a:defRPr sz="1400">
                <a:latin typeface="Century Gothic"/>
                <a:ea typeface="Century Gothic"/>
                <a:cs typeface="Century Gothic"/>
                <a:sym typeface="Century Gothic"/>
              </a:defRPr>
            </a:lvl1pPr>
          </a:lstStyle>
          <a:p>
            <a:pPr/>
            <a:r>
              <a:t>Developing a zeitgeist idea with industrial v botanical in mind. Using hard shapes and softer shapes together. Being quite bold with a flat background</a:t>
            </a:r>
          </a:p>
        </p:txBody>
      </p:sp>
      <p:sp>
        <p:nvSpPr>
          <p:cNvPr id="260" name="Sample 12: Navy neighbours from Fallen Leaves Collection"/>
          <p:cNvSpPr txBox="1"/>
          <p:nvPr/>
        </p:nvSpPr>
        <p:spPr>
          <a:xfrm>
            <a:off x="3536808" y="2599416"/>
            <a:ext cx="3790379"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12: Navy neighbours from Fallen Leaves Collection</a:t>
            </a:r>
          </a:p>
        </p:txBody>
      </p:sp>
      <p:sp>
        <p:nvSpPr>
          <p:cNvPr id="261" name="Sample 13: Mustard Towns from Fallen Leaves Collection"/>
          <p:cNvSpPr txBox="1"/>
          <p:nvPr/>
        </p:nvSpPr>
        <p:spPr>
          <a:xfrm>
            <a:off x="3536809" y="3585410"/>
            <a:ext cx="3887067"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13: Mustard Towns from Fallen Leaves Collection</a:t>
            </a:r>
          </a:p>
        </p:txBody>
      </p:sp>
      <p:sp>
        <p:nvSpPr>
          <p:cNvPr id="262" name="Colour swatch developed from my back garden"/>
          <p:cNvSpPr txBox="1"/>
          <p:nvPr/>
        </p:nvSpPr>
        <p:spPr>
          <a:xfrm>
            <a:off x="3564146" y="5735199"/>
            <a:ext cx="3713618" cy="472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200">
                <a:solidFill>
                  <a:schemeClr val="accent3">
                    <a:lumOff val="-12941"/>
                  </a:schemeClr>
                </a:solidFill>
                <a:latin typeface="Century Gothic"/>
                <a:ea typeface="Century Gothic"/>
                <a:cs typeface="Century Gothic"/>
                <a:sym typeface="Century Gothic"/>
              </a:defRPr>
            </a:lvl1pPr>
          </a:lstStyle>
          <a:p>
            <a:pPr/>
            <a:r>
              <a:t>Colour swatch developed from my back garden</a:t>
            </a:r>
          </a:p>
        </p:txBody>
      </p:sp>
      <p:pic>
        <p:nvPicPr>
          <p:cNvPr id="263" name="shed.jpeg" descr="shed.jpeg"/>
          <p:cNvPicPr>
            <a:picLocks noChangeAspect="1"/>
          </p:cNvPicPr>
          <p:nvPr/>
        </p:nvPicPr>
        <p:blipFill>
          <a:blip r:embed="rId10">
            <a:extLst/>
          </a:blip>
          <a:stretch>
            <a:fillRect/>
          </a:stretch>
        </p:blipFill>
        <p:spPr>
          <a:xfrm>
            <a:off x="4688559" y="4228500"/>
            <a:ext cx="1486878" cy="1486878"/>
          </a:xfrm>
          <a:prstGeom prst="rect">
            <a:avLst/>
          </a:prstGeom>
          <a:ln w="12700">
            <a:miter lim="400000"/>
          </a:ln>
        </p:spPr>
      </p:pic>
      <p:sp>
        <p:nvSpPr>
          <p:cNvPr id="264" name="NLJ - 1909499"/>
          <p:cNvSpPr txBox="1"/>
          <p:nvPr/>
        </p:nvSpPr>
        <p:spPr>
          <a:xfrm>
            <a:off x="10546006" y="64157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6" name="u shape border.jpeg" descr="u shape border.jpeg"/>
          <p:cNvPicPr>
            <a:picLocks noChangeAspect="1"/>
          </p:cNvPicPr>
          <p:nvPr/>
        </p:nvPicPr>
        <p:blipFill>
          <a:blip r:embed="rId2">
            <a:alphaModFix amt="98940"/>
            <a:extLst/>
          </a:blip>
          <a:stretch>
            <a:fillRect/>
          </a:stretch>
        </p:blipFill>
        <p:spPr>
          <a:xfrm>
            <a:off x="3503683" y="3871143"/>
            <a:ext cx="2821757" cy="2821757"/>
          </a:xfrm>
          <a:prstGeom prst="rect">
            <a:avLst/>
          </a:prstGeom>
          <a:ln w="12700">
            <a:miter lim="400000"/>
          </a:ln>
        </p:spPr>
      </p:pic>
      <p:pic>
        <p:nvPicPr>
          <p:cNvPr id="267" name="0's wallpaper.jpeg" descr="0's wallpaper.jpeg"/>
          <p:cNvPicPr>
            <a:picLocks noChangeAspect="1"/>
          </p:cNvPicPr>
          <p:nvPr/>
        </p:nvPicPr>
        <p:blipFill>
          <a:blip r:embed="rId3">
            <a:extLst/>
          </a:blip>
          <a:stretch>
            <a:fillRect/>
          </a:stretch>
        </p:blipFill>
        <p:spPr>
          <a:xfrm>
            <a:off x="275784" y="4643710"/>
            <a:ext cx="2170411" cy="2170411"/>
          </a:xfrm>
          <a:prstGeom prst="rect">
            <a:avLst/>
          </a:prstGeom>
          <a:ln w="12700">
            <a:miter lim="400000"/>
          </a:ln>
        </p:spPr>
      </p:pic>
      <p:pic>
        <p:nvPicPr>
          <p:cNvPr id="268" name="wallpaper visual 1.jpeg" descr="wallpaper visual 1.jpeg"/>
          <p:cNvPicPr>
            <a:picLocks noChangeAspect="1"/>
          </p:cNvPicPr>
          <p:nvPr/>
        </p:nvPicPr>
        <p:blipFill>
          <a:blip r:embed="rId4">
            <a:extLst/>
          </a:blip>
          <a:stretch>
            <a:fillRect/>
          </a:stretch>
        </p:blipFill>
        <p:spPr>
          <a:xfrm>
            <a:off x="7382928" y="0"/>
            <a:ext cx="4848302" cy="6858000"/>
          </a:xfrm>
          <a:prstGeom prst="rect">
            <a:avLst/>
          </a:prstGeom>
          <a:ln w="12700">
            <a:miter lim="400000"/>
          </a:ln>
        </p:spPr>
      </p:pic>
      <p:pic>
        <p:nvPicPr>
          <p:cNvPr id="269" name="upper and lower border 3.jpeg" descr="upper and lower border 3.jpeg"/>
          <p:cNvPicPr>
            <a:picLocks noChangeAspect="1"/>
          </p:cNvPicPr>
          <p:nvPr/>
        </p:nvPicPr>
        <p:blipFill>
          <a:blip r:embed="rId5">
            <a:extLst/>
          </a:blip>
          <a:stretch>
            <a:fillRect/>
          </a:stretch>
        </p:blipFill>
        <p:spPr>
          <a:xfrm>
            <a:off x="275784" y="146397"/>
            <a:ext cx="2170411" cy="2170411"/>
          </a:xfrm>
          <a:prstGeom prst="rect">
            <a:avLst/>
          </a:prstGeom>
          <a:ln w="12700">
            <a:miter lim="400000"/>
          </a:ln>
        </p:spPr>
      </p:pic>
      <p:pic>
        <p:nvPicPr>
          <p:cNvPr id="270" name="0's wallpaper5.jpeg" descr="0's wallpaper5.jpeg"/>
          <p:cNvPicPr>
            <a:picLocks noChangeAspect="1"/>
          </p:cNvPicPr>
          <p:nvPr/>
        </p:nvPicPr>
        <p:blipFill>
          <a:blip r:embed="rId6">
            <a:extLst/>
          </a:blip>
          <a:stretch>
            <a:fillRect/>
          </a:stretch>
        </p:blipFill>
        <p:spPr>
          <a:xfrm>
            <a:off x="275784" y="2395053"/>
            <a:ext cx="2170411" cy="2170411"/>
          </a:xfrm>
          <a:prstGeom prst="rect">
            <a:avLst/>
          </a:prstGeom>
          <a:ln w="12700">
            <a:miter lim="400000"/>
          </a:ln>
        </p:spPr>
      </p:pic>
      <p:sp>
        <p:nvSpPr>
          <p:cNvPr id="271" name="B2 - Digital Process - New digital designs"/>
          <p:cNvSpPr txBox="1"/>
          <p:nvPr/>
        </p:nvSpPr>
        <p:spPr>
          <a:xfrm>
            <a:off x="2589234" y="144389"/>
            <a:ext cx="4650655" cy="370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u="sng">
                <a:latin typeface="Century Gothic"/>
                <a:ea typeface="Century Gothic"/>
                <a:cs typeface="Century Gothic"/>
                <a:sym typeface="Century Gothic"/>
              </a:defRPr>
            </a:lvl1pPr>
          </a:lstStyle>
          <a:p>
            <a:pPr/>
            <a:r>
              <a:t>B2 - Digital Process - New digital designs</a:t>
            </a:r>
          </a:p>
        </p:txBody>
      </p:sp>
      <p:sp>
        <p:nvSpPr>
          <p:cNvPr id="272" name="NLJ - 1909499"/>
          <p:cNvSpPr txBox="1"/>
          <p:nvPr/>
        </p:nvSpPr>
        <p:spPr>
          <a:xfrm>
            <a:off x="10546006" y="641575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273" name="Sample 13: Cream Dance from Fallen Leaves Collection"/>
          <p:cNvSpPr txBox="1"/>
          <p:nvPr/>
        </p:nvSpPr>
        <p:spPr>
          <a:xfrm>
            <a:off x="2589234" y="1766466"/>
            <a:ext cx="5024955"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13: Cream Dance from Fallen Leaves Collection</a:t>
            </a:r>
          </a:p>
        </p:txBody>
      </p:sp>
      <p:sp>
        <p:nvSpPr>
          <p:cNvPr id="274" name="Sample 14: Midway Dance from Fallen Leaves Collection"/>
          <p:cNvSpPr txBox="1"/>
          <p:nvPr/>
        </p:nvSpPr>
        <p:spPr>
          <a:xfrm>
            <a:off x="2589234" y="3214266"/>
            <a:ext cx="5024955"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14: Midway Dance from Fallen Leaves Collection</a:t>
            </a:r>
          </a:p>
        </p:txBody>
      </p:sp>
      <p:sp>
        <p:nvSpPr>
          <p:cNvPr id="275" name="Sample 15: Navy Dance from Fallen Leaves Collection"/>
          <p:cNvSpPr txBox="1"/>
          <p:nvPr/>
        </p:nvSpPr>
        <p:spPr>
          <a:xfrm>
            <a:off x="2589234" y="4662066"/>
            <a:ext cx="5024955"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15: Navy Dance from Fallen Leaves Collection</a:t>
            </a:r>
          </a:p>
        </p:txBody>
      </p:sp>
      <p:sp>
        <p:nvSpPr>
          <p:cNvPr id="276" name="Developing textured backgrounds and softer designs that fall only above and below the eye line."/>
          <p:cNvSpPr txBox="1"/>
          <p:nvPr/>
        </p:nvSpPr>
        <p:spPr>
          <a:xfrm>
            <a:off x="2589234" y="754083"/>
            <a:ext cx="4650654" cy="523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just">
              <a:defRPr sz="1400">
                <a:solidFill>
                  <a:schemeClr val="accent1">
                    <a:satOff val="-3547"/>
                    <a:lumOff val="-10352"/>
                  </a:schemeClr>
                </a:solidFill>
                <a:latin typeface="Century Gothic"/>
                <a:ea typeface="Century Gothic"/>
                <a:cs typeface="Century Gothic"/>
                <a:sym typeface="Century Gothic"/>
              </a:defRPr>
            </a:lvl1pPr>
          </a:lstStyle>
          <a:p>
            <a:pPr/>
            <a:r>
              <a:t>Developing textured backgrounds and softer designs that fall only above and below the eye line.</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8" name="navy stitches.jpeg" descr="navy stitches.jpeg"/>
          <p:cNvPicPr>
            <a:picLocks noChangeAspect="1"/>
          </p:cNvPicPr>
          <p:nvPr/>
        </p:nvPicPr>
        <p:blipFill>
          <a:blip r:embed="rId2">
            <a:extLst/>
          </a:blip>
          <a:stretch>
            <a:fillRect/>
          </a:stretch>
        </p:blipFill>
        <p:spPr>
          <a:xfrm>
            <a:off x="3305650" y="1830585"/>
            <a:ext cx="5040115" cy="5040115"/>
          </a:xfrm>
          <a:prstGeom prst="rect">
            <a:avLst/>
          </a:prstGeom>
          <a:ln w="12700">
            <a:miter lim="400000"/>
          </a:ln>
        </p:spPr>
      </p:pic>
      <p:sp>
        <p:nvSpPr>
          <p:cNvPr id="279" name="B2 - Material Process - New designs with free motion machine embroidery"/>
          <p:cNvSpPr txBox="1"/>
          <p:nvPr/>
        </p:nvSpPr>
        <p:spPr>
          <a:xfrm>
            <a:off x="290534" y="157089"/>
            <a:ext cx="8575848" cy="370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u="sng">
                <a:latin typeface="Century Gothic"/>
                <a:ea typeface="Century Gothic"/>
                <a:cs typeface="Century Gothic"/>
                <a:sym typeface="Century Gothic"/>
              </a:defRPr>
            </a:lvl1pPr>
          </a:lstStyle>
          <a:p>
            <a:pPr/>
            <a:r>
              <a:t>B2 - Material Process - New designs with free motion machine embroidery</a:t>
            </a:r>
          </a:p>
        </p:txBody>
      </p:sp>
      <p:pic>
        <p:nvPicPr>
          <p:cNvPr id="280" name="thumbnail.jpeg" descr="thumbnail.jpeg"/>
          <p:cNvPicPr>
            <a:picLocks noChangeAspect="1"/>
          </p:cNvPicPr>
          <p:nvPr/>
        </p:nvPicPr>
        <p:blipFill>
          <a:blip r:embed="rId3">
            <a:extLst/>
          </a:blip>
          <a:stretch>
            <a:fillRect/>
          </a:stretch>
        </p:blipFill>
        <p:spPr>
          <a:xfrm>
            <a:off x="8400695" y="2075953"/>
            <a:ext cx="3412035" cy="4549380"/>
          </a:xfrm>
          <a:prstGeom prst="rect">
            <a:avLst/>
          </a:prstGeom>
          <a:ln w="12700">
            <a:miter lim="400000"/>
          </a:ln>
        </p:spPr>
      </p:pic>
      <p:pic>
        <p:nvPicPr>
          <p:cNvPr id="281" name="thumbnail.jpeg" descr="thumbnail.jpeg"/>
          <p:cNvPicPr>
            <a:picLocks noChangeAspect="1"/>
          </p:cNvPicPr>
          <p:nvPr/>
        </p:nvPicPr>
        <p:blipFill>
          <a:blip r:embed="rId4">
            <a:extLst/>
          </a:blip>
          <a:stretch>
            <a:fillRect/>
          </a:stretch>
        </p:blipFill>
        <p:spPr>
          <a:xfrm rot="16200000">
            <a:off x="185378" y="4051883"/>
            <a:ext cx="3115257" cy="2336442"/>
          </a:xfrm>
          <a:prstGeom prst="rect">
            <a:avLst/>
          </a:prstGeom>
          <a:ln w="12700">
            <a:miter lim="400000"/>
          </a:ln>
        </p:spPr>
      </p:pic>
      <p:sp>
        <p:nvSpPr>
          <p:cNvPr id="282" name="Applique leaves with free motion machine embroidery stitched leaf design over top"/>
          <p:cNvSpPr txBox="1"/>
          <p:nvPr/>
        </p:nvSpPr>
        <p:spPr>
          <a:xfrm>
            <a:off x="8151834" y="969983"/>
            <a:ext cx="3909757" cy="777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3">
                    <a:lumOff val="-12941"/>
                  </a:schemeClr>
                </a:solidFill>
                <a:latin typeface="Century Gothic"/>
                <a:ea typeface="Century Gothic"/>
                <a:cs typeface="Century Gothic"/>
                <a:sym typeface="Century Gothic"/>
              </a:defRPr>
            </a:lvl1pPr>
          </a:lstStyle>
          <a:p>
            <a:pPr/>
            <a:r>
              <a:t>Applique leaves with free motion machine embroidery stitched leaf design over top</a:t>
            </a:r>
          </a:p>
        </p:txBody>
      </p:sp>
      <p:sp>
        <p:nvSpPr>
          <p:cNvPr id="283" name="Free motion machine embroidery using a photograph of a bouquet of flowers and tones of thread"/>
          <p:cNvSpPr txBox="1"/>
          <p:nvPr/>
        </p:nvSpPr>
        <p:spPr>
          <a:xfrm>
            <a:off x="4307129" y="855683"/>
            <a:ext cx="2927152" cy="1005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3">
                    <a:lumOff val="-12941"/>
                  </a:schemeClr>
                </a:solidFill>
                <a:latin typeface="Century Gothic"/>
                <a:ea typeface="Century Gothic"/>
                <a:cs typeface="Century Gothic"/>
                <a:sym typeface="Century Gothic"/>
              </a:defRPr>
            </a:lvl1pPr>
          </a:lstStyle>
          <a:p>
            <a:pPr/>
            <a:r>
              <a:t>Free motion machine embroidery using a photograph of a bouquet of flowers and tones of thread</a:t>
            </a:r>
          </a:p>
        </p:txBody>
      </p:sp>
      <p:pic>
        <p:nvPicPr>
          <p:cNvPr id="284" name="thumbnail.jpeg" descr="thumbnail.jpeg"/>
          <p:cNvPicPr>
            <a:picLocks noChangeAspect="1"/>
          </p:cNvPicPr>
          <p:nvPr/>
        </p:nvPicPr>
        <p:blipFill>
          <a:blip r:embed="rId5">
            <a:extLst/>
          </a:blip>
          <a:stretch>
            <a:fillRect/>
          </a:stretch>
        </p:blipFill>
        <p:spPr>
          <a:xfrm>
            <a:off x="483948" y="711817"/>
            <a:ext cx="2766771" cy="2766771"/>
          </a:xfrm>
          <a:prstGeom prst="rect">
            <a:avLst/>
          </a:prstGeom>
          <a:ln w="12700">
            <a:miter lim="400000"/>
          </a:ln>
        </p:spPr>
      </p:pic>
      <p:sp>
        <p:nvSpPr>
          <p:cNvPr id="285" name="NLJ - 1909499"/>
          <p:cNvSpPr txBox="1"/>
          <p:nvPr/>
        </p:nvSpPr>
        <p:spPr>
          <a:xfrm>
            <a:off x="10457106" y="13168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7" name="thumbnail.jpeg" descr="thumbnail.jpeg"/>
          <p:cNvPicPr>
            <a:picLocks noChangeAspect="1"/>
          </p:cNvPicPr>
          <p:nvPr/>
        </p:nvPicPr>
        <p:blipFill>
          <a:blip r:embed="rId3">
            <a:extLst/>
          </a:blip>
          <a:stretch>
            <a:fillRect/>
          </a:stretch>
        </p:blipFill>
        <p:spPr>
          <a:xfrm>
            <a:off x="8809989" y="-44196"/>
            <a:ext cx="3638693" cy="4851591"/>
          </a:xfrm>
          <a:prstGeom prst="rect">
            <a:avLst/>
          </a:prstGeom>
          <a:ln w="12700">
            <a:miter lim="400000"/>
          </a:ln>
        </p:spPr>
      </p:pic>
      <p:pic>
        <p:nvPicPr>
          <p:cNvPr id="288" name="diamond rose.jpeg" descr="diamond rose.jpeg"/>
          <p:cNvPicPr>
            <a:picLocks noChangeAspect="1"/>
          </p:cNvPicPr>
          <p:nvPr/>
        </p:nvPicPr>
        <p:blipFill>
          <a:blip r:embed="rId4">
            <a:extLst/>
          </a:blip>
          <a:stretch>
            <a:fillRect/>
          </a:stretch>
        </p:blipFill>
        <p:spPr>
          <a:xfrm>
            <a:off x="-26690" y="0"/>
            <a:ext cx="6858001" cy="6858000"/>
          </a:xfrm>
          <a:prstGeom prst="rect">
            <a:avLst/>
          </a:prstGeom>
          <a:ln w="12700">
            <a:miter lim="400000"/>
          </a:ln>
        </p:spPr>
      </p:pic>
      <p:pic>
        <p:nvPicPr>
          <p:cNvPr id="289" name="thumbnail.jpeg" descr="thumbnail.jpeg"/>
          <p:cNvPicPr>
            <a:picLocks noChangeAspect="1"/>
          </p:cNvPicPr>
          <p:nvPr/>
        </p:nvPicPr>
        <p:blipFill>
          <a:blip r:embed="rId5">
            <a:extLst/>
          </a:blip>
          <a:stretch>
            <a:fillRect/>
          </a:stretch>
        </p:blipFill>
        <p:spPr>
          <a:xfrm>
            <a:off x="10214272" y="4268985"/>
            <a:ext cx="2011190" cy="2681587"/>
          </a:xfrm>
          <a:prstGeom prst="rect">
            <a:avLst/>
          </a:prstGeom>
          <a:ln w="12700">
            <a:miter lim="400000"/>
          </a:ln>
        </p:spPr>
      </p:pic>
      <p:sp>
        <p:nvSpPr>
          <p:cNvPr id="290" name="B2 - Material &amp; Digital Process - New digital designs"/>
          <p:cNvSpPr txBox="1"/>
          <p:nvPr/>
        </p:nvSpPr>
        <p:spPr>
          <a:xfrm>
            <a:off x="6823047" y="93589"/>
            <a:ext cx="5302026" cy="345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sz="1600" u="sng">
                <a:latin typeface="Century Gothic"/>
                <a:ea typeface="Century Gothic"/>
                <a:cs typeface="Century Gothic"/>
                <a:sym typeface="Century Gothic"/>
              </a:defRPr>
            </a:lvl1pPr>
          </a:lstStyle>
          <a:p>
            <a:pPr/>
            <a:r>
              <a:t>B2 - Material &amp; Digital Process - New digital designs</a:t>
            </a:r>
          </a:p>
        </p:txBody>
      </p:sp>
      <p:sp>
        <p:nvSpPr>
          <p:cNvPr id="291" name="NLJ - 1909499"/>
          <p:cNvSpPr txBox="1"/>
          <p:nvPr/>
        </p:nvSpPr>
        <p:spPr>
          <a:xfrm>
            <a:off x="10800006" y="6491959"/>
            <a:ext cx="1332622" cy="5486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sz="1500" u="sng">
                <a:latin typeface="Century Gothic"/>
                <a:ea typeface="Century Gothic"/>
                <a:cs typeface="Century Gothic"/>
                <a:sym typeface="Century Gothic"/>
              </a:defRPr>
            </a:lvl1pPr>
          </a:lstStyle>
          <a:p>
            <a:pPr/>
            <a:r>
              <a:t>NLJ - 1909499</a:t>
            </a:r>
          </a:p>
        </p:txBody>
      </p:sp>
      <p:sp>
        <p:nvSpPr>
          <p:cNvPr id="292" name="Free motion machine embroidery using a photograph of a rose. Embellished with sequins and beads."/>
          <p:cNvSpPr txBox="1"/>
          <p:nvPr/>
        </p:nvSpPr>
        <p:spPr>
          <a:xfrm>
            <a:off x="7101129" y="855683"/>
            <a:ext cx="2328764" cy="1234439"/>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500">
                <a:latin typeface="Century Gothic"/>
                <a:ea typeface="Century Gothic"/>
                <a:cs typeface="Century Gothic"/>
                <a:sym typeface="Century Gothic"/>
              </a:defRPr>
            </a:lvl1pPr>
          </a:lstStyle>
          <a:p>
            <a:pPr/>
            <a:r>
              <a:t>Free motion machine embroidery using a photograph of a rose. Embellished with sequins and beads.</a:t>
            </a:r>
          </a:p>
        </p:txBody>
      </p:sp>
      <p:sp>
        <p:nvSpPr>
          <p:cNvPr id="293" name="Digital design using adjustment tools of warp and rotate.…"/>
          <p:cNvSpPr txBox="1"/>
          <p:nvPr/>
        </p:nvSpPr>
        <p:spPr>
          <a:xfrm>
            <a:off x="6919515" y="5462459"/>
            <a:ext cx="2927153" cy="1234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500">
                <a:solidFill>
                  <a:schemeClr val="accent3">
                    <a:lumOff val="-12941"/>
                  </a:schemeClr>
                </a:solidFill>
                <a:latin typeface="Century Gothic"/>
                <a:ea typeface="Century Gothic"/>
                <a:cs typeface="Century Gothic"/>
                <a:sym typeface="Century Gothic"/>
              </a:defRPr>
            </a:pPr>
            <a:r>
              <a:t>Digital design using adjustment tools of warp and rotate.</a:t>
            </a:r>
          </a:p>
          <a:p>
            <a:pPr>
              <a:defRPr sz="1500">
                <a:solidFill>
                  <a:schemeClr val="accent3">
                    <a:lumOff val="-12941"/>
                  </a:schemeClr>
                </a:solidFill>
                <a:latin typeface="Century Gothic"/>
                <a:ea typeface="Century Gothic"/>
                <a:cs typeface="Century Gothic"/>
                <a:sym typeface="Century Gothic"/>
              </a:defRPr>
            </a:pPr>
            <a:r>
              <a:t>Background layer of gold squares.</a:t>
            </a:r>
          </a:p>
        </p:txBody>
      </p:sp>
      <p:sp>
        <p:nvSpPr>
          <p:cNvPr id="294" name="Sample 16: Ring of Roses from Sequin Rose Collection"/>
          <p:cNvSpPr txBox="1"/>
          <p:nvPr/>
        </p:nvSpPr>
        <p:spPr>
          <a:xfrm>
            <a:off x="6919515" y="4789359"/>
            <a:ext cx="2927152"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16: Ring of Roses from Sequin Rose Collection</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8" name="sequin wallpaper pink.jpeg" descr="sequin wallpaper pink.jpeg"/>
          <p:cNvPicPr>
            <a:picLocks noChangeAspect="1"/>
          </p:cNvPicPr>
          <p:nvPr/>
        </p:nvPicPr>
        <p:blipFill>
          <a:blip r:embed="rId3">
            <a:extLst/>
          </a:blip>
          <a:stretch>
            <a:fillRect/>
          </a:stretch>
        </p:blipFill>
        <p:spPr>
          <a:xfrm>
            <a:off x="9950460" y="348895"/>
            <a:ext cx="1914063" cy="1914063"/>
          </a:xfrm>
          <a:prstGeom prst="rect">
            <a:avLst/>
          </a:prstGeom>
          <a:ln w="12700">
            <a:miter lim="400000"/>
          </a:ln>
        </p:spPr>
      </p:pic>
      <p:pic>
        <p:nvPicPr>
          <p:cNvPr id="299" name="sequin wallpaper dark.jpeg" descr="sequin wallpaper dark.jpeg"/>
          <p:cNvPicPr>
            <a:picLocks noChangeAspect="1"/>
          </p:cNvPicPr>
          <p:nvPr/>
        </p:nvPicPr>
        <p:blipFill>
          <a:blip r:embed="rId4">
            <a:extLst/>
          </a:blip>
          <a:stretch>
            <a:fillRect/>
          </a:stretch>
        </p:blipFill>
        <p:spPr>
          <a:xfrm>
            <a:off x="9950460" y="2471968"/>
            <a:ext cx="1914063" cy="1914063"/>
          </a:xfrm>
          <a:prstGeom prst="rect">
            <a:avLst/>
          </a:prstGeom>
          <a:ln w="12700">
            <a:miter lim="400000"/>
          </a:ln>
        </p:spPr>
      </p:pic>
      <p:pic>
        <p:nvPicPr>
          <p:cNvPr id="300" name="sequin wallpaper layer.jpeg" descr="sequin wallpaper layer.jpeg"/>
          <p:cNvPicPr>
            <a:picLocks noChangeAspect="1"/>
          </p:cNvPicPr>
          <p:nvPr/>
        </p:nvPicPr>
        <p:blipFill>
          <a:blip r:embed="rId5">
            <a:extLst/>
          </a:blip>
          <a:stretch>
            <a:fillRect/>
          </a:stretch>
        </p:blipFill>
        <p:spPr>
          <a:xfrm>
            <a:off x="9950460" y="4595042"/>
            <a:ext cx="1914063" cy="1914063"/>
          </a:xfrm>
          <a:prstGeom prst="rect">
            <a:avLst/>
          </a:prstGeom>
          <a:ln w="12700">
            <a:miter lim="400000"/>
          </a:ln>
        </p:spPr>
      </p:pic>
      <p:pic>
        <p:nvPicPr>
          <p:cNvPr id="301" name="rose sequin visualisations2.jpeg" descr="rose sequin visualisations2.jpeg"/>
          <p:cNvPicPr>
            <a:picLocks noChangeAspect="1"/>
          </p:cNvPicPr>
          <p:nvPr/>
        </p:nvPicPr>
        <p:blipFill>
          <a:blip r:embed="rId6">
            <a:extLst/>
          </a:blip>
          <a:stretch>
            <a:fillRect/>
          </a:stretch>
        </p:blipFill>
        <p:spPr>
          <a:xfrm>
            <a:off x="485089" y="356975"/>
            <a:ext cx="5782780" cy="6144050"/>
          </a:xfrm>
          <a:prstGeom prst="rect">
            <a:avLst/>
          </a:prstGeom>
          <a:ln w="12700">
            <a:miter lim="400000"/>
          </a:ln>
        </p:spPr>
      </p:pic>
      <p:sp>
        <p:nvSpPr>
          <p:cNvPr id="302" name="B2 - Digital Process - New digital designs and visualisation"/>
          <p:cNvSpPr txBox="1"/>
          <p:nvPr/>
        </p:nvSpPr>
        <p:spPr>
          <a:xfrm>
            <a:off x="6403947" y="360289"/>
            <a:ext cx="3410435" cy="599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sz="1600" u="sng">
                <a:latin typeface="Century Gothic"/>
                <a:ea typeface="Century Gothic"/>
                <a:cs typeface="Century Gothic"/>
                <a:sym typeface="Century Gothic"/>
              </a:defRPr>
            </a:lvl1pPr>
          </a:lstStyle>
          <a:p>
            <a:pPr/>
            <a:r>
              <a:t>B2 - Digital Process - New digital designs and visualisation</a:t>
            </a:r>
          </a:p>
        </p:txBody>
      </p:sp>
      <p:sp>
        <p:nvSpPr>
          <p:cNvPr id="303" name="Designing with combinations of trios and stretching the design"/>
          <p:cNvSpPr txBox="1"/>
          <p:nvPr/>
        </p:nvSpPr>
        <p:spPr>
          <a:xfrm>
            <a:off x="6645588" y="5716459"/>
            <a:ext cx="2927153" cy="777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3">
                    <a:lumOff val="-12941"/>
                  </a:schemeClr>
                </a:solidFill>
                <a:latin typeface="Century Gothic"/>
                <a:ea typeface="Century Gothic"/>
                <a:cs typeface="Century Gothic"/>
                <a:sym typeface="Century Gothic"/>
              </a:defRPr>
            </a:lvl1pPr>
          </a:lstStyle>
          <a:p>
            <a:pPr/>
            <a:r>
              <a:t>Designing with combinations of trios and stretching the design</a:t>
            </a:r>
          </a:p>
        </p:txBody>
      </p:sp>
      <p:sp>
        <p:nvSpPr>
          <p:cNvPr id="304" name="Sample 17: Avant Rose from Sequin Rose Collection"/>
          <p:cNvSpPr txBox="1"/>
          <p:nvPr/>
        </p:nvSpPr>
        <p:spPr>
          <a:xfrm>
            <a:off x="6712872" y="1215202"/>
            <a:ext cx="2927152"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17: Avant Rose from Sequin Rose Collection</a:t>
            </a:r>
          </a:p>
        </p:txBody>
      </p:sp>
      <p:sp>
        <p:nvSpPr>
          <p:cNvPr id="305" name="Sample 18: Royal Rose from Sequin Rose Collection"/>
          <p:cNvSpPr txBox="1"/>
          <p:nvPr/>
        </p:nvSpPr>
        <p:spPr>
          <a:xfrm>
            <a:off x="6712872" y="2811781"/>
            <a:ext cx="2927152"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18: Royal Rose from Sequin Rose Collection</a:t>
            </a:r>
          </a:p>
        </p:txBody>
      </p:sp>
      <p:sp>
        <p:nvSpPr>
          <p:cNvPr id="306" name="Sample 19: Trio of Roses from Sequin Rose Collection"/>
          <p:cNvSpPr txBox="1"/>
          <p:nvPr/>
        </p:nvSpPr>
        <p:spPr>
          <a:xfrm>
            <a:off x="6712872" y="4776659"/>
            <a:ext cx="2927152"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600" u="sng">
                <a:latin typeface="Century Gothic"/>
                <a:ea typeface="Century Gothic"/>
                <a:cs typeface="Century Gothic"/>
                <a:sym typeface="Century Gothic"/>
              </a:defRPr>
            </a:lvl1pPr>
          </a:lstStyle>
          <a:p>
            <a:pPr/>
            <a:r>
              <a:t>Sample 19: Trio of Roses from Sequin Rose Collection</a:t>
            </a:r>
          </a:p>
        </p:txBody>
      </p:sp>
      <p:sp>
        <p:nvSpPr>
          <p:cNvPr id="307" name="NLJ - 1909499"/>
          <p:cNvSpPr txBox="1"/>
          <p:nvPr/>
        </p:nvSpPr>
        <p:spPr>
          <a:xfrm>
            <a:off x="500306" y="6138790"/>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308" name="Scanned textured wallpaper sample for background tile and repeat."/>
          <p:cNvSpPr txBox="1"/>
          <p:nvPr/>
        </p:nvSpPr>
        <p:spPr>
          <a:xfrm>
            <a:off x="6712872" y="3684459"/>
            <a:ext cx="2927152" cy="777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3">
                    <a:lumOff val="-12941"/>
                  </a:schemeClr>
                </a:solidFill>
                <a:latin typeface="Century Gothic"/>
                <a:ea typeface="Century Gothic"/>
                <a:cs typeface="Century Gothic"/>
                <a:sym typeface="Century Gothic"/>
              </a:defRPr>
            </a:lvl1pPr>
          </a:lstStyle>
          <a:p>
            <a:pPr/>
            <a:r>
              <a:t>Scanned textured wallpaper sample for background tile and repeat.</a:t>
            </a:r>
          </a:p>
        </p:txBody>
      </p:sp>
      <p:sp>
        <p:nvSpPr>
          <p:cNvPr id="309" name="Flat bright background for contemporary feel."/>
          <p:cNvSpPr txBox="1"/>
          <p:nvPr/>
        </p:nvSpPr>
        <p:spPr>
          <a:xfrm>
            <a:off x="6712872" y="1881059"/>
            <a:ext cx="2927152" cy="5486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3">
                    <a:lumOff val="-12941"/>
                  </a:schemeClr>
                </a:solidFill>
                <a:latin typeface="Century Gothic"/>
                <a:ea typeface="Century Gothic"/>
                <a:cs typeface="Century Gothic"/>
                <a:sym typeface="Century Gothic"/>
              </a:defRPr>
            </a:lvl1pPr>
          </a:lstStyle>
          <a:p>
            <a:pPr/>
            <a:r>
              <a:t>Flat bright background for contemporary feel.</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3" name="museum flowers visualisation.jpeg" descr="museum flowers visualisation.jpeg"/>
          <p:cNvPicPr>
            <a:picLocks noChangeAspect="1"/>
          </p:cNvPicPr>
          <p:nvPr/>
        </p:nvPicPr>
        <p:blipFill>
          <a:blip r:embed="rId3">
            <a:extLst/>
          </a:blip>
          <a:stretch>
            <a:fillRect/>
          </a:stretch>
        </p:blipFill>
        <p:spPr>
          <a:xfrm>
            <a:off x="-23481" y="-97378"/>
            <a:ext cx="6638054" cy="7052756"/>
          </a:xfrm>
          <a:prstGeom prst="rect">
            <a:avLst/>
          </a:prstGeom>
          <a:ln w="12700">
            <a:miter lim="400000"/>
          </a:ln>
        </p:spPr>
      </p:pic>
      <p:pic>
        <p:nvPicPr>
          <p:cNvPr id="314" name="museum flowers2.jpeg" descr="museum flowers2.jpeg"/>
          <p:cNvPicPr>
            <a:picLocks noChangeAspect="1"/>
          </p:cNvPicPr>
          <p:nvPr/>
        </p:nvPicPr>
        <p:blipFill>
          <a:blip r:embed="rId4">
            <a:extLst/>
          </a:blip>
          <a:stretch>
            <a:fillRect/>
          </a:stretch>
        </p:blipFill>
        <p:spPr>
          <a:xfrm>
            <a:off x="9319728" y="403068"/>
            <a:ext cx="2594093" cy="2594092"/>
          </a:xfrm>
          <a:prstGeom prst="rect">
            <a:avLst/>
          </a:prstGeom>
          <a:ln w="12700">
            <a:miter lim="400000"/>
          </a:ln>
        </p:spPr>
      </p:pic>
      <p:sp>
        <p:nvSpPr>
          <p:cNvPr id="315" name="B2 - Digital Process - New digital designs and visualisation"/>
          <p:cNvSpPr txBox="1"/>
          <p:nvPr/>
        </p:nvSpPr>
        <p:spPr>
          <a:xfrm>
            <a:off x="7043098" y="118989"/>
            <a:ext cx="5082436" cy="3073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sz="1400" u="sng">
                <a:latin typeface="Century Gothic"/>
                <a:ea typeface="Century Gothic"/>
                <a:cs typeface="Century Gothic"/>
                <a:sym typeface="Century Gothic"/>
              </a:defRPr>
            </a:lvl1pPr>
          </a:lstStyle>
          <a:p>
            <a:pPr/>
            <a:r>
              <a:t>B2 - Digital Process - New digital designs and visualisation</a:t>
            </a:r>
          </a:p>
        </p:txBody>
      </p:sp>
      <p:sp>
        <p:nvSpPr>
          <p:cNvPr id="316" name="NLJ - 1909499"/>
          <p:cNvSpPr txBox="1"/>
          <p:nvPr/>
        </p:nvSpPr>
        <p:spPr>
          <a:xfrm>
            <a:off x="10406306" y="6367390"/>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317" name="Sample 20: Museum Mirror from Fallen Leaves Collection"/>
          <p:cNvSpPr txBox="1"/>
          <p:nvPr/>
        </p:nvSpPr>
        <p:spPr>
          <a:xfrm>
            <a:off x="6817915" y="915859"/>
            <a:ext cx="2298472" cy="1107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600" u="sng">
                <a:latin typeface="Century Gothic"/>
                <a:ea typeface="Century Gothic"/>
                <a:cs typeface="Century Gothic"/>
                <a:sym typeface="Century Gothic"/>
              </a:defRPr>
            </a:lvl1pPr>
          </a:lstStyle>
          <a:p>
            <a:pPr/>
            <a:r>
              <a:t>Sample 20: Museum Mirror from Fallen Leaves Collection</a:t>
            </a:r>
          </a:p>
        </p:txBody>
      </p:sp>
      <p:pic>
        <p:nvPicPr>
          <p:cNvPr id="318" name="museum mirror.jpeg" descr="museum mirror.jpeg"/>
          <p:cNvPicPr>
            <a:picLocks noChangeAspect="1"/>
          </p:cNvPicPr>
          <p:nvPr/>
        </p:nvPicPr>
        <p:blipFill>
          <a:blip r:embed="rId5">
            <a:extLst/>
          </a:blip>
          <a:stretch>
            <a:fillRect/>
          </a:stretch>
        </p:blipFill>
        <p:spPr>
          <a:xfrm>
            <a:off x="9319728" y="3385229"/>
            <a:ext cx="2594093" cy="2594092"/>
          </a:xfrm>
          <a:prstGeom prst="rect">
            <a:avLst/>
          </a:prstGeom>
          <a:ln w="12700">
            <a:miter lim="400000"/>
          </a:ln>
        </p:spPr>
      </p:pic>
      <p:sp>
        <p:nvSpPr>
          <p:cNvPr id="319" name="My chalk museum drawing photographed and digitised. Mirrored to create a tile and repeat design with fallen flowers template file I created."/>
          <p:cNvSpPr txBox="1"/>
          <p:nvPr/>
        </p:nvSpPr>
        <p:spPr>
          <a:xfrm>
            <a:off x="6817915" y="3836455"/>
            <a:ext cx="2298472" cy="16916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3">
                    <a:lumOff val="-12941"/>
                  </a:schemeClr>
                </a:solidFill>
                <a:latin typeface="Century Gothic"/>
                <a:ea typeface="Century Gothic"/>
                <a:cs typeface="Century Gothic"/>
                <a:sym typeface="Century Gothic"/>
              </a:defRPr>
            </a:lvl1pPr>
          </a:lstStyle>
          <a:p>
            <a:pPr/>
            <a:r>
              <a:t>My chalk museum drawing photographed and digitised. Mirrored to create a tile and repeat design with fallen flowers template file I created.</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23" name="flower disolve.jpeg" descr="flower disolve.jpeg"/>
          <p:cNvPicPr>
            <a:picLocks noChangeAspect="1"/>
          </p:cNvPicPr>
          <p:nvPr/>
        </p:nvPicPr>
        <p:blipFill>
          <a:blip r:embed="rId2">
            <a:extLst/>
          </a:blip>
          <a:stretch>
            <a:fillRect/>
          </a:stretch>
        </p:blipFill>
        <p:spPr>
          <a:xfrm>
            <a:off x="228600" y="401066"/>
            <a:ext cx="3244351" cy="3244352"/>
          </a:xfrm>
          <a:prstGeom prst="rect">
            <a:avLst/>
          </a:prstGeom>
          <a:ln w="12700">
            <a:miter lim="400000"/>
          </a:ln>
        </p:spPr>
      </p:pic>
      <p:sp>
        <p:nvSpPr>
          <p:cNvPr id="324" name="B2 - Material Process - New designs with free motion machine embroidery, cyanotype and making beads with resin"/>
          <p:cNvSpPr txBox="1"/>
          <p:nvPr/>
        </p:nvSpPr>
        <p:spPr>
          <a:xfrm>
            <a:off x="315934" y="131689"/>
            <a:ext cx="9947041" cy="650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u="sng">
                <a:latin typeface="Century Gothic"/>
                <a:ea typeface="Century Gothic"/>
                <a:cs typeface="Century Gothic"/>
                <a:sym typeface="Century Gothic"/>
              </a:defRPr>
            </a:lvl1pPr>
          </a:lstStyle>
          <a:p>
            <a:pPr/>
            <a:r>
              <a:t>B2 - Material Process - New designs with free motion machine embroidery, cyanotype and making beads with resin</a:t>
            </a:r>
          </a:p>
        </p:txBody>
      </p:sp>
      <p:sp>
        <p:nvSpPr>
          <p:cNvPr id="325" name="NLJ - 1909499"/>
          <p:cNvSpPr txBox="1"/>
          <p:nvPr/>
        </p:nvSpPr>
        <p:spPr>
          <a:xfrm>
            <a:off x="10457106" y="131689"/>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pic>
        <p:nvPicPr>
          <p:cNvPr id="326" name="flower scratches.jpeg" descr="flower scratches.jpeg"/>
          <p:cNvPicPr>
            <a:picLocks noChangeAspect="1"/>
          </p:cNvPicPr>
          <p:nvPr/>
        </p:nvPicPr>
        <p:blipFill>
          <a:blip r:embed="rId3">
            <a:extLst/>
          </a:blip>
          <a:stretch>
            <a:fillRect/>
          </a:stretch>
        </p:blipFill>
        <p:spPr>
          <a:xfrm>
            <a:off x="228600" y="3600156"/>
            <a:ext cx="3244351" cy="3244352"/>
          </a:xfrm>
          <a:prstGeom prst="rect">
            <a:avLst/>
          </a:prstGeom>
          <a:ln w="12700">
            <a:miter lim="400000"/>
          </a:ln>
        </p:spPr>
      </p:pic>
      <p:pic>
        <p:nvPicPr>
          <p:cNvPr id="327" name="IMG_20200428_075941.jpeg" descr="IMG_20200428_075941.jpeg"/>
          <p:cNvPicPr>
            <a:picLocks noChangeAspect="1"/>
          </p:cNvPicPr>
          <p:nvPr/>
        </p:nvPicPr>
        <p:blipFill>
          <a:blip r:embed="rId4">
            <a:extLst/>
          </a:blip>
          <a:stretch>
            <a:fillRect/>
          </a:stretch>
        </p:blipFill>
        <p:spPr>
          <a:xfrm rot="5400000">
            <a:off x="4205371" y="530383"/>
            <a:ext cx="2319651" cy="3092867"/>
          </a:xfrm>
          <a:prstGeom prst="rect">
            <a:avLst/>
          </a:prstGeom>
          <a:ln w="12700">
            <a:miter lim="400000"/>
          </a:ln>
        </p:spPr>
      </p:pic>
      <p:pic>
        <p:nvPicPr>
          <p:cNvPr id="328" name="IMG_20200428_165837.jpeg" descr="IMG_20200428_165837.jpeg"/>
          <p:cNvPicPr>
            <a:picLocks noChangeAspect="1"/>
          </p:cNvPicPr>
          <p:nvPr/>
        </p:nvPicPr>
        <p:blipFill>
          <a:blip r:embed="rId5">
            <a:extLst/>
          </a:blip>
          <a:stretch>
            <a:fillRect/>
          </a:stretch>
        </p:blipFill>
        <p:spPr>
          <a:xfrm>
            <a:off x="3743021" y="4055407"/>
            <a:ext cx="3092867" cy="2319650"/>
          </a:xfrm>
          <a:prstGeom prst="rect">
            <a:avLst/>
          </a:prstGeom>
          <a:ln w="12700">
            <a:miter lim="400000"/>
          </a:ln>
        </p:spPr>
      </p:pic>
      <p:sp>
        <p:nvSpPr>
          <p:cNvPr id="329" name="Free motion machine embroidery on dissolvable fabric"/>
          <p:cNvSpPr txBox="1"/>
          <p:nvPr/>
        </p:nvSpPr>
        <p:spPr>
          <a:xfrm>
            <a:off x="199949" y="3273837"/>
            <a:ext cx="3244351" cy="777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2"/>
                </a:solidFill>
                <a:latin typeface="Century Gothic"/>
                <a:ea typeface="Century Gothic"/>
                <a:cs typeface="Century Gothic"/>
                <a:sym typeface="Century Gothic"/>
              </a:defRPr>
            </a:lvl1pPr>
          </a:lstStyle>
          <a:p>
            <a:pPr/>
            <a:r>
              <a:t>Free motion machine embroidery on dissolvable fabric</a:t>
            </a:r>
          </a:p>
        </p:txBody>
      </p:sp>
      <p:sp>
        <p:nvSpPr>
          <p:cNvPr id="330" name="Washed and dried and laid on cyanotype"/>
          <p:cNvSpPr txBox="1"/>
          <p:nvPr/>
        </p:nvSpPr>
        <p:spPr>
          <a:xfrm>
            <a:off x="3743021" y="3371705"/>
            <a:ext cx="3244352" cy="5486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1">
                    <a:satOff val="-3547"/>
                    <a:lumOff val="-10352"/>
                  </a:schemeClr>
                </a:solidFill>
                <a:latin typeface="Century Gothic"/>
                <a:ea typeface="Century Gothic"/>
                <a:cs typeface="Century Gothic"/>
                <a:sym typeface="Century Gothic"/>
              </a:defRPr>
            </a:lvl1pPr>
          </a:lstStyle>
          <a:p>
            <a:pPr/>
            <a:r>
              <a:t>Washed and dried and laid on cyanotype</a:t>
            </a:r>
          </a:p>
        </p:txBody>
      </p:sp>
      <p:pic>
        <p:nvPicPr>
          <p:cNvPr id="331" name="IMG_20200426_125147.jpeg" descr="IMG_20200426_125147.jpeg"/>
          <p:cNvPicPr>
            <a:picLocks noChangeAspect="1"/>
          </p:cNvPicPr>
          <p:nvPr/>
        </p:nvPicPr>
        <p:blipFill>
          <a:blip r:embed="rId6">
            <a:extLst/>
          </a:blip>
          <a:stretch>
            <a:fillRect/>
          </a:stretch>
        </p:blipFill>
        <p:spPr>
          <a:xfrm rot="16200000">
            <a:off x="6885169" y="1208555"/>
            <a:ext cx="2332515" cy="1749387"/>
          </a:xfrm>
          <a:prstGeom prst="rect">
            <a:avLst/>
          </a:prstGeom>
          <a:ln w="12700">
            <a:miter lim="400000"/>
          </a:ln>
        </p:spPr>
      </p:pic>
      <p:pic>
        <p:nvPicPr>
          <p:cNvPr id="332" name="IMG_20200414_111507.jpeg" descr="IMG_20200414_111507.jpeg"/>
          <p:cNvPicPr>
            <a:picLocks noChangeAspect="1"/>
          </p:cNvPicPr>
          <p:nvPr/>
        </p:nvPicPr>
        <p:blipFill>
          <a:blip r:embed="rId7">
            <a:extLst/>
          </a:blip>
          <a:stretch>
            <a:fillRect/>
          </a:stretch>
        </p:blipFill>
        <p:spPr>
          <a:xfrm>
            <a:off x="9727740" y="888886"/>
            <a:ext cx="1781896" cy="2375861"/>
          </a:xfrm>
          <a:prstGeom prst="rect">
            <a:avLst/>
          </a:prstGeom>
          <a:ln w="12700">
            <a:miter lim="400000"/>
          </a:ln>
        </p:spPr>
      </p:pic>
      <p:sp>
        <p:nvSpPr>
          <p:cNvPr id="333" name="Cyanotype on fabric with sun exposure"/>
          <p:cNvSpPr txBox="1"/>
          <p:nvPr/>
        </p:nvSpPr>
        <p:spPr>
          <a:xfrm>
            <a:off x="7034884" y="3384569"/>
            <a:ext cx="2033084" cy="5486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rgbClr val="B426AA"/>
                </a:solidFill>
                <a:latin typeface="Century Gothic"/>
                <a:ea typeface="Century Gothic"/>
                <a:cs typeface="Century Gothic"/>
                <a:sym typeface="Century Gothic"/>
              </a:defRPr>
            </a:lvl1pPr>
          </a:lstStyle>
          <a:p>
            <a:pPr/>
            <a:r>
              <a:t>Cyanotype on fabric with sun exposure</a:t>
            </a:r>
          </a:p>
        </p:txBody>
      </p:sp>
      <p:sp>
        <p:nvSpPr>
          <p:cNvPr id="334" name="Dried daffodil leaves, chopped and captured in resin beads"/>
          <p:cNvSpPr txBox="1"/>
          <p:nvPr/>
        </p:nvSpPr>
        <p:spPr>
          <a:xfrm>
            <a:off x="9072254" y="3384569"/>
            <a:ext cx="3092867" cy="5486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3">
                    <a:lumOff val="-12941"/>
                  </a:schemeClr>
                </a:solidFill>
                <a:latin typeface="Century Gothic"/>
                <a:ea typeface="Century Gothic"/>
                <a:cs typeface="Century Gothic"/>
                <a:sym typeface="Century Gothic"/>
              </a:defRPr>
            </a:lvl1pPr>
          </a:lstStyle>
          <a:p>
            <a:pPr/>
            <a:r>
              <a:t>Dried daffodil leaves, chopped and captured in resin beads</a:t>
            </a:r>
          </a:p>
        </p:txBody>
      </p:sp>
      <p:pic>
        <p:nvPicPr>
          <p:cNvPr id="335" name="my beads.jpeg" descr="my beads.jpeg"/>
          <p:cNvPicPr>
            <a:picLocks noChangeAspect="1"/>
          </p:cNvPicPr>
          <p:nvPr/>
        </p:nvPicPr>
        <p:blipFill>
          <a:blip r:embed="rId8">
            <a:extLst/>
          </a:blip>
          <a:stretch>
            <a:fillRect/>
          </a:stretch>
        </p:blipFill>
        <p:spPr>
          <a:xfrm>
            <a:off x="9377034" y="4053030"/>
            <a:ext cx="2483307" cy="2483307"/>
          </a:xfrm>
          <a:prstGeom prst="rect">
            <a:avLst/>
          </a:prstGeom>
          <a:ln w="12700">
            <a:miter lim="400000"/>
          </a:ln>
        </p:spPr>
      </p:pic>
      <p:pic>
        <p:nvPicPr>
          <p:cNvPr id="336" name="thumbnail.jpeg" descr="thumbnail.jpeg"/>
          <p:cNvPicPr>
            <a:picLocks noChangeAspect="1"/>
          </p:cNvPicPr>
          <p:nvPr/>
        </p:nvPicPr>
        <p:blipFill>
          <a:blip r:embed="rId9">
            <a:extLst/>
          </a:blip>
          <a:stretch>
            <a:fillRect/>
          </a:stretch>
        </p:blipFill>
        <p:spPr>
          <a:xfrm>
            <a:off x="7328411" y="4042077"/>
            <a:ext cx="1446030" cy="2360509"/>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8" name="stitch flower visualisation.jpeg" descr="stitch flower visualisation.jpeg"/>
          <p:cNvPicPr>
            <a:picLocks noChangeAspect="1"/>
          </p:cNvPicPr>
          <p:nvPr/>
        </p:nvPicPr>
        <p:blipFill>
          <a:blip r:embed="rId2">
            <a:extLst/>
          </a:blip>
          <a:stretch>
            <a:fillRect/>
          </a:stretch>
        </p:blipFill>
        <p:spPr>
          <a:xfrm>
            <a:off x="-30225" y="0"/>
            <a:ext cx="6454751" cy="6858000"/>
          </a:xfrm>
          <a:prstGeom prst="rect">
            <a:avLst/>
          </a:prstGeom>
          <a:ln w="12700">
            <a:miter lim="400000"/>
          </a:ln>
        </p:spPr>
      </p:pic>
      <p:pic>
        <p:nvPicPr>
          <p:cNvPr id="339" name="disolved flower cushion.jpeg" descr="disolved flower cushion.jpeg"/>
          <p:cNvPicPr>
            <a:picLocks noChangeAspect="1"/>
          </p:cNvPicPr>
          <p:nvPr/>
        </p:nvPicPr>
        <p:blipFill>
          <a:blip r:embed="rId3">
            <a:extLst/>
          </a:blip>
          <a:stretch>
            <a:fillRect/>
          </a:stretch>
        </p:blipFill>
        <p:spPr>
          <a:xfrm>
            <a:off x="9123861" y="3777608"/>
            <a:ext cx="3099492" cy="3099492"/>
          </a:xfrm>
          <a:prstGeom prst="rect">
            <a:avLst/>
          </a:prstGeom>
          <a:ln w="12700">
            <a:miter lim="400000"/>
          </a:ln>
        </p:spPr>
      </p:pic>
      <p:sp>
        <p:nvSpPr>
          <p:cNvPr id="340" name="Sample 21: Flower Scratches from Sun’s Flowers Collection"/>
          <p:cNvSpPr txBox="1"/>
          <p:nvPr/>
        </p:nvSpPr>
        <p:spPr>
          <a:xfrm>
            <a:off x="6523781" y="915859"/>
            <a:ext cx="5608260"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600" u="sng">
                <a:latin typeface="Century Gothic"/>
                <a:ea typeface="Century Gothic"/>
                <a:cs typeface="Century Gothic"/>
                <a:sym typeface="Century Gothic"/>
              </a:defRPr>
            </a:lvl1pPr>
          </a:lstStyle>
          <a:p>
            <a:pPr/>
            <a:r>
              <a:t>Sample 21: Flower Scratches from Sun’s Flowers Collection</a:t>
            </a:r>
          </a:p>
        </p:txBody>
      </p:sp>
      <p:sp>
        <p:nvSpPr>
          <p:cNvPr id="341" name="B2 - Digital Process - New digital designs and visualisation"/>
          <p:cNvSpPr txBox="1"/>
          <p:nvPr/>
        </p:nvSpPr>
        <p:spPr>
          <a:xfrm>
            <a:off x="6674798" y="106289"/>
            <a:ext cx="5306227" cy="624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sz="1700" u="sng">
                <a:latin typeface="Century Gothic"/>
                <a:ea typeface="Century Gothic"/>
                <a:cs typeface="Century Gothic"/>
                <a:sym typeface="Century Gothic"/>
              </a:defRPr>
            </a:lvl1pPr>
          </a:lstStyle>
          <a:p>
            <a:pPr/>
            <a:r>
              <a:t>B2 - Digital Process - New digital designs and visualisation</a:t>
            </a:r>
          </a:p>
        </p:txBody>
      </p:sp>
      <p:sp>
        <p:nvSpPr>
          <p:cNvPr id="342" name="NLJ - 1909499"/>
          <p:cNvSpPr txBox="1"/>
          <p:nvPr/>
        </p:nvSpPr>
        <p:spPr>
          <a:xfrm>
            <a:off x="144706" y="6354690"/>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343" name="Substrate: Multi layered digital design…"/>
          <p:cNvSpPr txBox="1"/>
          <p:nvPr/>
        </p:nvSpPr>
        <p:spPr>
          <a:xfrm>
            <a:off x="6674798" y="1656080"/>
            <a:ext cx="5306227" cy="212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300">
                <a:latin typeface="Century Gothic"/>
                <a:ea typeface="Century Gothic"/>
                <a:cs typeface="Century Gothic"/>
                <a:sym typeface="Century Gothic"/>
              </a:defRPr>
            </a:pPr>
            <a:r>
              <a:rPr b="1"/>
              <a:t>Substrate</a:t>
            </a:r>
            <a:r>
              <a:t>: Multi layered digital design</a:t>
            </a:r>
          </a:p>
          <a:p>
            <a:pPr>
              <a:defRPr sz="1300">
                <a:latin typeface="Century Gothic"/>
                <a:ea typeface="Century Gothic"/>
                <a:cs typeface="Century Gothic"/>
                <a:sym typeface="Century Gothic"/>
              </a:defRPr>
            </a:pPr>
          </a:p>
          <a:p>
            <a:pPr>
              <a:defRPr sz="1300">
                <a:latin typeface="Century Gothic"/>
                <a:ea typeface="Century Gothic"/>
                <a:cs typeface="Century Gothic"/>
                <a:sym typeface="Century Gothic"/>
              </a:defRPr>
            </a:pPr>
            <a:r>
              <a:rPr b="1"/>
              <a:t>Process</a:t>
            </a:r>
            <a:r>
              <a:t>: 1.Background layer colour scanned wallpaper sample</a:t>
            </a:r>
          </a:p>
          <a:p>
            <a:pPr>
              <a:defRPr sz="1300">
                <a:latin typeface="Century Gothic"/>
                <a:ea typeface="Century Gothic"/>
                <a:cs typeface="Century Gothic"/>
                <a:sym typeface="Century Gothic"/>
              </a:defRPr>
            </a:pPr>
            <a:r>
              <a:t>2. Reshaped stitched flowers using warp and scale</a:t>
            </a:r>
          </a:p>
          <a:p>
            <a:pPr>
              <a:defRPr sz="1300">
                <a:latin typeface="Century Gothic"/>
                <a:ea typeface="Century Gothic"/>
                <a:cs typeface="Century Gothic"/>
                <a:sym typeface="Century Gothic"/>
              </a:defRPr>
            </a:pPr>
            <a:r>
              <a:t>3. Opacity reduced and filters used</a:t>
            </a:r>
          </a:p>
          <a:p>
            <a:pPr>
              <a:defRPr sz="1300">
                <a:latin typeface="Century Gothic"/>
                <a:ea typeface="Century Gothic"/>
                <a:cs typeface="Century Gothic"/>
                <a:sym typeface="Century Gothic"/>
              </a:defRPr>
            </a:pPr>
            <a:r>
              <a:t>4. Offset repeat to pattern match.</a:t>
            </a:r>
          </a:p>
          <a:p>
            <a:pPr>
              <a:defRPr b="1" sz="1300">
                <a:latin typeface="Century Gothic"/>
                <a:ea typeface="Century Gothic"/>
                <a:cs typeface="Century Gothic"/>
                <a:sym typeface="Century Gothic"/>
              </a:defRPr>
            </a:pPr>
            <a:r>
              <a:t>Intention:</a:t>
            </a:r>
            <a:r>
              <a:rPr b="0"/>
              <a:t> Create a multi layered rustic design</a:t>
            </a:r>
            <a:endParaRPr b="0"/>
          </a:p>
          <a:p>
            <a:pPr>
              <a:defRPr b="1" sz="1300">
                <a:latin typeface="Century Gothic"/>
                <a:ea typeface="Century Gothic"/>
                <a:cs typeface="Century Gothic"/>
                <a:sym typeface="Century Gothic"/>
              </a:defRPr>
            </a:pPr>
            <a:r>
              <a:t>Problem:</a:t>
            </a:r>
            <a:r>
              <a:rPr b="0"/>
              <a:t> Becoming more free spirited with design and less controlled</a:t>
            </a:r>
            <a:endParaRPr b="0"/>
          </a:p>
          <a:p>
            <a:pPr>
              <a:defRPr b="1" sz="1200"/>
            </a:pPr>
            <a:r>
              <a:rPr sz="1300">
                <a:latin typeface="Century Gothic"/>
                <a:ea typeface="Century Gothic"/>
                <a:cs typeface="Century Gothic"/>
                <a:sym typeface="Century Gothic"/>
              </a:rPr>
              <a:t>Improvement: </a:t>
            </a:r>
            <a:r>
              <a:rPr b="0" sz="1300">
                <a:latin typeface="Century Gothic"/>
                <a:ea typeface="Century Gothic"/>
                <a:cs typeface="Century Gothic"/>
                <a:sym typeface="Century Gothic"/>
              </a:rPr>
              <a:t>Would like to include 3D element such as beads</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45" name="distorted beads.jpeg" descr="distorted beads.jpeg"/>
          <p:cNvPicPr>
            <a:picLocks noChangeAspect="1"/>
          </p:cNvPicPr>
          <p:nvPr/>
        </p:nvPicPr>
        <p:blipFill>
          <a:blip r:embed="rId2">
            <a:extLst/>
          </a:blip>
          <a:stretch>
            <a:fillRect/>
          </a:stretch>
        </p:blipFill>
        <p:spPr>
          <a:xfrm>
            <a:off x="8052032" y="1202273"/>
            <a:ext cx="3203612" cy="3203611"/>
          </a:xfrm>
          <a:prstGeom prst="rect">
            <a:avLst/>
          </a:prstGeom>
          <a:ln w="12700">
            <a:miter lim="400000"/>
          </a:ln>
        </p:spPr>
      </p:pic>
      <p:pic>
        <p:nvPicPr>
          <p:cNvPr id="346" name="distrot beads visual.jpeg" descr="distrot beads visual.jpeg"/>
          <p:cNvPicPr>
            <a:picLocks noChangeAspect="1"/>
          </p:cNvPicPr>
          <p:nvPr/>
        </p:nvPicPr>
        <p:blipFill>
          <a:blip r:embed="rId3">
            <a:extLst/>
          </a:blip>
          <a:stretch>
            <a:fillRect/>
          </a:stretch>
        </p:blipFill>
        <p:spPr>
          <a:xfrm>
            <a:off x="-1576" y="0"/>
            <a:ext cx="6858001" cy="6858000"/>
          </a:xfrm>
          <a:prstGeom prst="rect">
            <a:avLst/>
          </a:prstGeom>
          <a:ln w="12700">
            <a:miter lim="400000"/>
          </a:ln>
        </p:spPr>
      </p:pic>
      <p:sp>
        <p:nvSpPr>
          <p:cNvPr id="347" name="Sample 22: Distorted beads from Sun’s Flowers Collection"/>
          <p:cNvSpPr txBox="1"/>
          <p:nvPr/>
        </p:nvSpPr>
        <p:spPr>
          <a:xfrm>
            <a:off x="6849707" y="382459"/>
            <a:ext cx="5608260" cy="85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600" u="sng">
                <a:latin typeface="Century Gothic"/>
                <a:ea typeface="Century Gothic"/>
                <a:cs typeface="Century Gothic"/>
                <a:sym typeface="Century Gothic"/>
              </a:defRPr>
            </a:lvl1pPr>
          </a:lstStyle>
          <a:p>
            <a:pPr/>
            <a:r>
              <a:t>Sample 22: Distorted beads from Sun’s Flowers Collection</a:t>
            </a:r>
          </a:p>
        </p:txBody>
      </p:sp>
      <p:sp>
        <p:nvSpPr>
          <p:cNvPr id="348" name="B2 - Digital Process - New digital designs and visualisation"/>
          <p:cNvSpPr txBox="1"/>
          <p:nvPr/>
        </p:nvSpPr>
        <p:spPr>
          <a:xfrm>
            <a:off x="112448" y="207889"/>
            <a:ext cx="6629954" cy="3581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sz="1700" u="sng">
                <a:latin typeface="Century Gothic"/>
                <a:ea typeface="Century Gothic"/>
                <a:cs typeface="Century Gothic"/>
                <a:sym typeface="Century Gothic"/>
              </a:defRPr>
            </a:lvl1pPr>
          </a:lstStyle>
          <a:p>
            <a:pPr/>
            <a:r>
              <a:t>B2 - Digital Process - New digital designs and visualisation</a:t>
            </a:r>
          </a:p>
        </p:txBody>
      </p:sp>
      <p:sp>
        <p:nvSpPr>
          <p:cNvPr id="349" name="NLJ - 1909499"/>
          <p:cNvSpPr txBox="1"/>
          <p:nvPr/>
        </p:nvSpPr>
        <p:spPr>
          <a:xfrm>
            <a:off x="102332" y="6418190"/>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sp>
        <p:nvSpPr>
          <p:cNvPr id="350" name="Substrate: Multi layered digital design…"/>
          <p:cNvSpPr txBox="1"/>
          <p:nvPr/>
        </p:nvSpPr>
        <p:spPr>
          <a:xfrm>
            <a:off x="7661943" y="4780280"/>
            <a:ext cx="3983790" cy="151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300">
                <a:latin typeface="Century Gothic"/>
                <a:ea typeface="Century Gothic"/>
                <a:cs typeface="Century Gothic"/>
                <a:sym typeface="Century Gothic"/>
              </a:defRPr>
            </a:pPr>
            <a:r>
              <a:rPr b="1"/>
              <a:t>Substrate</a:t>
            </a:r>
            <a:r>
              <a:t>: Multi layered digital design</a:t>
            </a:r>
          </a:p>
          <a:p>
            <a:pPr>
              <a:defRPr sz="1300">
                <a:latin typeface="Century Gothic"/>
                <a:ea typeface="Century Gothic"/>
                <a:cs typeface="Century Gothic"/>
                <a:sym typeface="Century Gothic"/>
              </a:defRPr>
            </a:pPr>
          </a:p>
          <a:p>
            <a:pPr>
              <a:defRPr sz="1300">
                <a:latin typeface="Century Gothic"/>
                <a:ea typeface="Century Gothic"/>
                <a:cs typeface="Century Gothic"/>
                <a:sym typeface="Century Gothic"/>
              </a:defRPr>
            </a:pPr>
            <a:r>
              <a:rPr b="1"/>
              <a:t>Process</a:t>
            </a:r>
            <a:r>
              <a:t>: 1.Background layer colour</a:t>
            </a:r>
          </a:p>
          <a:p>
            <a:pPr>
              <a:defRPr sz="1300">
                <a:latin typeface="Century Gothic"/>
                <a:ea typeface="Century Gothic"/>
                <a:cs typeface="Century Gothic"/>
                <a:sym typeface="Century Gothic"/>
              </a:defRPr>
            </a:pPr>
            <a:r>
              <a:t>2. Layered design beads and distort filter</a:t>
            </a:r>
          </a:p>
          <a:p>
            <a:pPr>
              <a:defRPr b="1" sz="1300">
                <a:latin typeface="Century Gothic"/>
                <a:ea typeface="Century Gothic"/>
                <a:cs typeface="Century Gothic"/>
                <a:sym typeface="Century Gothic"/>
              </a:defRPr>
            </a:pPr>
            <a:r>
              <a:t>Intention:</a:t>
            </a:r>
            <a:r>
              <a:rPr b="0"/>
              <a:t> Develop a less controlled design</a:t>
            </a:r>
            <a:endParaRPr b="0"/>
          </a:p>
          <a:p>
            <a:pPr>
              <a:defRPr b="1" sz="1300">
                <a:latin typeface="Century Gothic"/>
                <a:ea typeface="Century Gothic"/>
                <a:cs typeface="Century Gothic"/>
                <a:sym typeface="Century Gothic"/>
              </a:defRPr>
            </a:pPr>
            <a:r>
              <a:t>Problem:</a:t>
            </a:r>
            <a:r>
              <a:rPr b="0"/>
              <a:t> Being able to add the 3D beads</a:t>
            </a:r>
            <a:endParaRPr b="0"/>
          </a:p>
          <a:p>
            <a:pPr>
              <a:defRPr b="1" sz="1200"/>
            </a:pPr>
            <a:r>
              <a:rPr sz="1300">
                <a:latin typeface="Century Gothic"/>
                <a:ea typeface="Century Gothic"/>
                <a:cs typeface="Century Gothic"/>
                <a:sym typeface="Century Gothic"/>
              </a:rPr>
              <a:t>Improvement: </a:t>
            </a:r>
            <a:r>
              <a:rPr b="0" sz="1300">
                <a:latin typeface="Century Gothic"/>
                <a:ea typeface="Century Gothic"/>
                <a:cs typeface="Century Gothic"/>
                <a:sym typeface="Century Gothic"/>
              </a:rPr>
              <a:t>Further exploration</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2" name="thumbnail.jpeg" descr="thumbnail.jpeg"/>
          <p:cNvPicPr>
            <a:picLocks noChangeAspect="1"/>
          </p:cNvPicPr>
          <p:nvPr/>
        </p:nvPicPr>
        <p:blipFill>
          <a:blip r:embed="rId2">
            <a:extLst/>
          </a:blip>
          <a:stretch>
            <a:fillRect/>
          </a:stretch>
        </p:blipFill>
        <p:spPr>
          <a:xfrm>
            <a:off x="7132687" y="0"/>
            <a:ext cx="5143501" cy="6858000"/>
          </a:xfrm>
          <a:prstGeom prst="rect">
            <a:avLst/>
          </a:prstGeom>
          <a:ln w="12700">
            <a:miter lim="400000"/>
          </a:ln>
        </p:spPr>
      </p:pic>
      <p:sp>
        <p:nvSpPr>
          <p:cNvPr id="353" name="B2 - Digital Process - Digital Printing"/>
          <p:cNvSpPr txBox="1"/>
          <p:nvPr/>
        </p:nvSpPr>
        <p:spPr>
          <a:xfrm>
            <a:off x="112448" y="207889"/>
            <a:ext cx="6629954" cy="3581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sz="1700" u="sng">
                <a:latin typeface="Century Gothic"/>
                <a:ea typeface="Century Gothic"/>
                <a:cs typeface="Century Gothic"/>
                <a:sym typeface="Century Gothic"/>
              </a:defRPr>
            </a:lvl1pPr>
          </a:lstStyle>
          <a:p>
            <a:pPr/>
            <a:r>
              <a:t>B2 - Digital Process - Digital Printing</a:t>
            </a:r>
          </a:p>
        </p:txBody>
      </p:sp>
      <p:sp>
        <p:nvSpPr>
          <p:cNvPr id="354" name="NLJ - 1909499"/>
          <p:cNvSpPr txBox="1"/>
          <p:nvPr/>
        </p:nvSpPr>
        <p:spPr>
          <a:xfrm>
            <a:off x="10351232" y="6341990"/>
            <a:ext cx="1578319" cy="6502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latin typeface="Century Gothic"/>
                <a:ea typeface="Century Gothic"/>
                <a:cs typeface="Century Gothic"/>
                <a:sym typeface="Century Gothic"/>
              </a:defRPr>
            </a:lvl1pPr>
          </a:lstStyle>
          <a:p>
            <a:pPr/>
            <a:r>
              <a:t>NLJ - 1909499</a:t>
            </a:r>
          </a:p>
        </p:txBody>
      </p:sp>
      <p:pic>
        <p:nvPicPr>
          <p:cNvPr id="355" name="thumbnail.jpeg" descr="thumbnail.jpeg"/>
          <p:cNvPicPr>
            <a:picLocks noChangeAspect="1"/>
          </p:cNvPicPr>
          <p:nvPr/>
        </p:nvPicPr>
        <p:blipFill>
          <a:blip r:embed="rId3">
            <a:extLst/>
          </a:blip>
          <a:stretch>
            <a:fillRect/>
          </a:stretch>
        </p:blipFill>
        <p:spPr>
          <a:xfrm>
            <a:off x="856850" y="911522"/>
            <a:ext cx="1728376" cy="2304501"/>
          </a:xfrm>
          <a:prstGeom prst="rect">
            <a:avLst/>
          </a:prstGeom>
          <a:ln w="12700">
            <a:miter lim="400000"/>
          </a:ln>
        </p:spPr>
      </p:pic>
      <p:sp>
        <p:nvSpPr>
          <p:cNvPr id="356" name="Test strip and digital image printing (video below)"/>
          <p:cNvSpPr txBox="1"/>
          <p:nvPr/>
        </p:nvSpPr>
        <p:spPr>
          <a:xfrm>
            <a:off x="918851" y="3228750"/>
            <a:ext cx="5230623" cy="3200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1500">
                <a:solidFill>
                  <a:schemeClr val="accent3">
                    <a:lumOff val="-12941"/>
                  </a:schemeClr>
                </a:solidFill>
                <a:latin typeface="Century Gothic"/>
                <a:ea typeface="Century Gothic"/>
                <a:cs typeface="Century Gothic"/>
                <a:sym typeface="Century Gothic"/>
              </a:defRPr>
            </a:lvl1pPr>
          </a:lstStyle>
          <a:p>
            <a:pPr/>
            <a:r>
              <a:t>Test strip and digital image printing (video below)</a:t>
            </a:r>
          </a:p>
        </p:txBody>
      </p:sp>
      <p:pic>
        <p:nvPicPr>
          <p:cNvPr id="357" name="VID_20200220_105200.mp4" descr="VID_20200220_105200.mp4"/>
          <p:cNvPicPr>
            <a:picLocks noChangeAspect="0"/>
          </p:cNvPicPr>
          <p:nvPr>
            <a:videoFile r:link="rId4"/>
            <p:extLst>
              <p:ext uri="{DAA4B4D4-6D71-4841-9C94-3DE7FCFB9230}">
                <p14:media xmlns:p14="http://schemas.microsoft.com/office/powerpoint/2010/main" r:embed="rId5"/>
              </p:ext>
            </p:extLst>
          </p:nvPr>
        </p:nvPicPr>
        <p:blipFill>
          <a:blip r:embed="rId6">
            <a:extLst/>
          </a:blip>
          <a:stretch>
            <a:fillRect/>
          </a:stretch>
        </p:blipFill>
        <p:spPr>
          <a:xfrm>
            <a:off x="863600" y="3561516"/>
            <a:ext cx="5341126" cy="3004384"/>
          </a:xfrm>
          <a:prstGeom prst="rect">
            <a:avLst/>
          </a:prstGeom>
          <a:ln w="12700">
            <a:miter lim="400000"/>
          </a:ln>
        </p:spPr>
      </p:pic>
      <p:sp>
        <p:nvSpPr>
          <p:cNvPr id="358" name="Substrate: Cotton or natural fabric for purple of digital printing…"/>
          <p:cNvSpPr txBox="1"/>
          <p:nvPr/>
        </p:nvSpPr>
        <p:spPr>
          <a:xfrm>
            <a:off x="2867062" y="911522"/>
            <a:ext cx="3983790" cy="21234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300">
                <a:latin typeface="Century Gothic"/>
                <a:ea typeface="Century Gothic"/>
                <a:cs typeface="Century Gothic"/>
                <a:sym typeface="Century Gothic"/>
              </a:defRPr>
            </a:pPr>
            <a:r>
              <a:rPr b="1"/>
              <a:t>Substrate</a:t>
            </a:r>
            <a:r>
              <a:t>: Cotton or natural fabric for purple of digital printing</a:t>
            </a:r>
          </a:p>
          <a:p>
            <a:pPr>
              <a:defRPr sz="1300">
                <a:latin typeface="Century Gothic"/>
                <a:ea typeface="Century Gothic"/>
                <a:cs typeface="Century Gothic"/>
                <a:sym typeface="Century Gothic"/>
              </a:defRPr>
            </a:pPr>
          </a:p>
          <a:p>
            <a:pPr>
              <a:defRPr sz="1300">
                <a:latin typeface="Century Gothic"/>
                <a:ea typeface="Century Gothic"/>
                <a:cs typeface="Century Gothic"/>
                <a:sym typeface="Century Gothic"/>
              </a:defRPr>
            </a:pPr>
            <a:r>
              <a:rPr b="1"/>
              <a:t>Process</a:t>
            </a:r>
            <a:r>
              <a:t>: 1.Choose image and load onto printer software</a:t>
            </a:r>
          </a:p>
          <a:p>
            <a:pPr>
              <a:defRPr sz="1300">
                <a:latin typeface="Century Gothic"/>
                <a:ea typeface="Century Gothic"/>
                <a:cs typeface="Century Gothic"/>
                <a:sym typeface="Century Gothic"/>
              </a:defRPr>
            </a:pPr>
            <a:r>
              <a:t>2. Follow guidance and feed the fabric to printer, supervise at all times</a:t>
            </a:r>
          </a:p>
          <a:p>
            <a:pPr>
              <a:defRPr b="1" sz="1300">
                <a:latin typeface="Century Gothic"/>
                <a:ea typeface="Century Gothic"/>
                <a:cs typeface="Century Gothic"/>
                <a:sym typeface="Century Gothic"/>
              </a:defRPr>
            </a:pPr>
            <a:r>
              <a:t>Intention:</a:t>
            </a:r>
            <a:r>
              <a:rPr b="0"/>
              <a:t> Print designs unachievable by hand</a:t>
            </a:r>
            <a:endParaRPr b="0"/>
          </a:p>
          <a:p>
            <a:pPr>
              <a:defRPr b="1" sz="1300">
                <a:latin typeface="Century Gothic"/>
                <a:ea typeface="Century Gothic"/>
                <a:cs typeface="Century Gothic"/>
                <a:sym typeface="Century Gothic"/>
              </a:defRPr>
            </a:pPr>
            <a:r>
              <a:t>Problem:</a:t>
            </a:r>
            <a:r>
              <a:rPr b="0"/>
              <a:t> Can be a slow process</a:t>
            </a:r>
            <a:endParaRPr b="0"/>
          </a:p>
          <a:p>
            <a:pPr>
              <a:defRPr b="1" sz="1200"/>
            </a:pPr>
            <a:r>
              <a:rPr sz="1300">
                <a:latin typeface="Century Gothic"/>
                <a:ea typeface="Century Gothic"/>
                <a:cs typeface="Century Gothic"/>
                <a:sym typeface="Century Gothic"/>
              </a:rPr>
              <a:t>Improvement: </a:t>
            </a:r>
            <a:r>
              <a:rPr b="0" sz="1300">
                <a:latin typeface="Century Gothic"/>
                <a:ea typeface="Century Gothic"/>
                <a:cs typeface="Century Gothic"/>
                <a:sym typeface="Century Gothic"/>
              </a:rPr>
              <a:t>Possibilities are endless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0482999" fill="hold"/>
                                        <p:tgtEl>
                                          <p:spTgt spid="357"/>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357"/>
                </p:tgtEl>
              </p:cMediaNode>
            </p:video>
          </p:childTnLst>
        </p:cTn>
      </p:par>
    </p:tnLst>
  </p:timing>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