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0710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395484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3759423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69F7FF-E5FD-4E1F-9EE5-51AB25582A92}"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1450576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69F7FF-E5FD-4E1F-9EE5-51AB25582A92}"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2589051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69F7FF-E5FD-4E1F-9EE5-51AB25582A92}"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833269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69F7FF-E5FD-4E1F-9EE5-51AB25582A92}"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1160948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69F7FF-E5FD-4E1F-9EE5-51AB25582A92}"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1251809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69F7FF-E5FD-4E1F-9EE5-51AB25582A92}"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2362404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569F7FF-E5FD-4E1F-9EE5-51AB25582A92}"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2253025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1971450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32600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3668971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56969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846604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2665458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9F7FF-E5FD-4E1F-9EE5-51AB25582A92}"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C87CF-F54E-47D5-BEA5-B36D2FD098D3}" type="slidenum">
              <a:rPr lang="en-US" smtClean="0"/>
              <a:t>‹#›</a:t>
            </a:fld>
            <a:endParaRPr lang="en-US"/>
          </a:p>
        </p:txBody>
      </p:sp>
    </p:spTree>
    <p:extLst>
      <p:ext uri="{BB962C8B-B14F-4D97-AF65-F5344CB8AC3E}">
        <p14:creationId xmlns:p14="http://schemas.microsoft.com/office/powerpoint/2010/main" val="533382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569F7FF-E5FD-4E1F-9EE5-51AB25582A92}" type="datetimeFigureOut">
              <a:rPr lang="en-US" smtClean="0"/>
              <a:t>10/11/2026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15C87CF-F54E-47D5-BEA5-B36D2FD098D3}" type="slidenum">
              <a:rPr lang="en-US" smtClean="0"/>
              <a:t>‹#›</a:t>
            </a:fld>
            <a:endParaRPr lang="en-US"/>
          </a:p>
        </p:txBody>
      </p:sp>
    </p:spTree>
    <p:extLst>
      <p:ext uri="{BB962C8B-B14F-4D97-AF65-F5344CB8AC3E}">
        <p14:creationId xmlns:p14="http://schemas.microsoft.com/office/powerpoint/2010/main" val="275899394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uidance/digital-social-care-records-choosing-and-implementing-solutions" TargetMode="External"/><Relationship Id="rId2" Type="http://schemas.openxmlformats.org/officeDocument/2006/relationships/hyperlink" Target="https://m.youtube.com/watch?v=JefVAkWr_lk&amp;ra=m" TargetMode="External"/><Relationship Id="rId1" Type="http://schemas.openxmlformats.org/officeDocument/2006/relationships/slideLayout" Target="../slideLayouts/slideLayout2.xml"/><Relationship Id="rId6" Type="http://schemas.openxmlformats.org/officeDocument/2006/relationships/hyperlink" Target="https://blog.quest.com/the-top-5-benefits-of-using-onedrive/" TargetMode="External"/><Relationship Id="rId5" Type="http://schemas.openxmlformats.org/officeDocument/2006/relationships/hyperlink" Target="https://support.microsoft.com/en-us/onedrive/share-files-and-folders-in-microsoft-onedrive?utm_source=chatgpt.com" TargetMode="External"/><Relationship Id="rId4" Type="http://schemas.openxmlformats.org/officeDocument/2006/relationships/hyperlink" Target="https://ico.org.uk/for-organisations/uk-gdpr-guidance-and-resources/security/a-guide-to-data-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63C8F-4FE0-43C5-5785-9669AED37653}"/>
              </a:ext>
            </a:extLst>
          </p:cNvPr>
          <p:cNvSpPr>
            <a:spLocks noGrp="1"/>
          </p:cNvSpPr>
          <p:nvPr>
            <p:ph type="ctrTitle"/>
          </p:nvPr>
        </p:nvSpPr>
        <p:spPr>
          <a:xfrm>
            <a:off x="2309043" y="640582"/>
            <a:ext cx="8791575" cy="2387600"/>
          </a:xfrm>
        </p:spPr>
        <p:txBody>
          <a:bodyPr/>
          <a:lstStyle/>
          <a:p>
            <a: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t>Certificate of Higher Education Skills for the Workplace (Health &amp; Social Care)</a:t>
            </a:r>
            <a:b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br>
            <a:b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br>
            <a: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t>Group PowerPoint presentation for</a:t>
            </a:r>
            <a:b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br>
            <a:b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br>
            <a:r>
              <a:rPr kumimoji="0" lang="en-GB" sz="1400" b="1" i="0" u="none" strike="noStrike" kern="1200" cap="none" spc="0" normalizeH="0" baseline="0" noProof="0" dirty="0">
                <a:ln>
                  <a:noFill/>
                </a:ln>
                <a:solidFill>
                  <a:srgbClr val="EBEBEB"/>
                </a:solidFill>
                <a:effectLst/>
                <a:uLnTx/>
                <a:uFillTx/>
                <a:latin typeface="Arial" panose="020B0604020202020204" pitchFamily="34" charset="0"/>
                <a:ea typeface="Arial" panose="020B0604020202020204" pitchFamily="34" charset="0"/>
                <a:cs typeface="Times New Roman" panose="02020603050405020304" pitchFamily="18" charset="0"/>
              </a:rPr>
              <a:t>Digital Skills and Research Methods LCHS4007</a:t>
            </a:r>
            <a:endParaRPr lang="en-US" b="1" dirty="0"/>
          </a:p>
        </p:txBody>
      </p:sp>
      <p:sp>
        <p:nvSpPr>
          <p:cNvPr id="3" name="Subtitle 2">
            <a:extLst>
              <a:ext uri="{FF2B5EF4-FFF2-40B4-BE49-F238E27FC236}">
                <a16:creationId xmlns:a16="http://schemas.microsoft.com/office/drawing/2014/main" id="{0E7B072C-B21D-1B0F-C7F4-8A9FB8E2A25A}"/>
              </a:ext>
            </a:extLst>
          </p:cNvPr>
          <p:cNvSpPr>
            <a:spLocks noGrp="1"/>
          </p:cNvSpPr>
          <p:nvPr>
            <p:ph type="subTitle" idx="1"/>
          </p:nvPr>
        </p:nvSpPr>
        <p:spPr/>
        <p:txBody>
          <a:bodyPr>
            <a:normAutofit/>
          </a:bodyPr>
          <a:lstStyle/>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Makeda </a:t>
            </a:r>
            <a:r>
              <a:rPr kumimoji="0" lang="en-US" sz="1400" b="1" i="0" u="none" strike="noStrike" kern="1200" cap="none" spc="0" normalizeH="0" baseline="0" noProof="0" dirty="0" err="1">
                <a:ln>
                  <a:noFill/>
                </a:ln>
                <a:solidFill>
                  <a:prstClr val="black">
                    <a:lumMod val="75000"/>
                    <a:lumOff val="25000"/>
                  </a:prstClr>
                </a:solidFill>
                <a:effectLst/>
                <a:uLnTx/>
                <a:uFillTx/>
                <a:latin typeface="Century Gothic" panose="020B0502020202020204"/>
                <a:ea typeface="+mn-ea"/>
                <a:cs typeface="+mn-cs"/>
              </a:rPr>
              <a:t>Moges</a:t>
            </a:r>
            <a:r>
              <a:rPr kumimoji="0" lang="en-US" sz="1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Student Number- 2607931</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de-DE" sz="14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Danielle Baldwin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lang="de-DE" sz="1400" b="1" cap="none" dirty="0">
                <a:solidFill>
                  <a:prstClr val="black">
                    <a:lumMod val="75000"/>
                    <a:lumOff val="25000"/>
                  </a:prstClr>
                </a:solidFill>
                <a:latin typeface="Arial" panose="020B0604020202020204" pitchFamily="34" charset="0"/>
                <a:cs typeface="Arial" panose="020B0604020202020204" pitchFamily="34" charset="0"/>
              </a:rPr>
              <a:t>S</a:t>
            </a:r>
            <a:r>
              <a:rPr kumimoji="0" lang="de-DE" sz="14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tudent number - 2613778 </a:t>
            </a:r>
            <a:endParaRPr kumimoji="0" lang="en-US" sz="14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LECTURER- Reza </a:t>
            </a:r>
            <a:r>
              <a:rPr kumimoji="0" lang="en-US" sz="1400" b="1" i="0" u="none" strike="noStrike" kern="1200" cap="none" spc="0" normalizeH="0" baseline="0" noProof="0" dirty="0" err="1">
                <a:ln>
                  <a:noFill/>
                </a:ln>
                <a:solidFill>
                  <a:prstClr val="black">
                    <a:lumMod val="75000"/>
                    <a:lumOff val="25000"/>
                  </a:prstClr>
                </a:solidFill>
                <a:effectLst/>
                <a:uLnTx/>
                <a:uFillTx/>
                <a:latin typeface="Century Gothic" panose="020B0502020202020204"/>
                <a:ea typeface="+mn-ea"/>
                <a:cs typeface="+mn-cs"/>
              </a:rPr>
              <a:t>Taghizadeh</a:t>
            </a:r>
            <a:endParaRPr kumimoji="0" lang="en-US" sz="1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endParaRPr lang="en-US" dirty="0"/>
          </a:p>
        </p:txBody>
      </p:sp>
    </p:spTree>
    <p:extLst>
      <p:ext uri="{BB962C8B-B14F-4D97-AF65-F5344CB8AC3E}">
        <p14:creationId xmlns:p14="http://schemas.microsoft.com/office/powerpoint/2010/main" val="3320922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26874-E224-58E9-EAD0-66D4947019BC}"/>
              </a:ext>
            </a:extLst>
          </p:cNvPr>
          <p:cNvSpPr>
            <a:spLocks noGrp="1"/>
          </p:cNvSpPr>
          <p:nvPr>
            <p:ph type="title"/>
          </p:nvPr>
        </p:nvSpPr>
        <p:spPr>
          <a:xfrm>
            <a:off x="1028341" y="239797"/>
            <a:ext cx="8534400" cy="1507067"/>
          </a:xfrm>
        </p:spPr>
        <p:txBody>
          <a:bodyPr>
            <a:normAutofit/>
          </a:bodyPr>
          <a:lstStyle/>
          <a:p>
            <a:r>
              <a:rPr lang="en-US" sz="1400" b="1" dirty="0">
                <a:latin typeface="Arial" panose="020B0604020202020204" pitchFamily="34" charset="0"/>
                <a:cs typeface="Arial" panose="020B0604020202020204" pitchFamily="34" charset="0"/>
              </a:rPr>
              <a:t>Introduction to case study on Ashford community care center </a:t>
            </a:r>
          </a:p>
        </p:txBody>
      </p:sp>
      <p:sp>
        <p:nvSpPr>
          <p:cNvPr id="3" name="Content Placeholder 2">
            <a:extLst>
              <a:ext uri="{FF2B5EF4-FFF2-40B4-BE49-F238E27FC236}">
                <a16:creationId xmlns:a16="http://schemas.microsoft.com/office/drawing/2014/main" id="{9E0FABF4-FC0B-554A-706F-DA5B25CD164F}"/>
              </a:ext>
            </a:extLst>
          </p:cNvPr>
          <p:cNvSpPr>
            <a:spLocks noGrp="1"/>
          </p:cNvSpPr>
          <p:nvPr>
            <p:ph idx="1"/>
          </p:nvPr>
        </p:nvSpPr>
        <p:spPr>
          <a:xfrm>
            <a:off x="959515" y="1914833"/>
            <a:ext cx="8534400" cy="2794819"/>
          </a:xfrm>
        </p:spPr>
        <p:txBody>
          <a:bodyPr>
            <a:normAutofit/>
          </a:bodyPr>
          <a:lstStyle/>
          <a:p>
            <a:pPr marL="0" indent="0">
              <a:buNone/>
            </a:pPr>
            <a:r>
              <a:rPr lang="en-US" sz="1200" dirty="0">
                <a:latin typeface="Arial" panose="020B0604020202020204" pitchFamily="34" charset="0"/>
                <a:cs typeface="Arial" panose="020B0604020202020204" pitchFamily="34" charset="0"/>
              </a:rPr>
              <a:t>Ashford Community Care Centre provides support for adults with physical disabilities and other vulnerabilities, prioritizing their individual needs, safety, and well-being. With staff members operating in different circumstances; effective communication is essential to ensure accurate care planning, appropriate medication management, and the early identification of safeguarding risks.</a:t>
            </a:r>
          </a:p>
          <a:p>
            <a:pPr marL="0" indent="0">
              <a:buNone/>
            </a:pPr>
            <a:r>
              <a:rPr lang="en-US" sz="1200" dirty="0">
                <a:latin typeface="Arial" panose="020B0604020202020204" pitchFamily="34" charset="0"/>
                <a:cs typeface="Arial" panose="020B0604020202020204" pitchFamily="34" charset="0"/>
              </a:rPr>
              <a:t>This case study explores how improving communication between staff and implementing secure storage and sharing of service user files can enhance confidentiality, prevent neglect, and promote the delivery of safe, effective, and high-quality care. And provide digital solution that will adhere service betterment by taking a deep dive into one of the major Microsoft 365 tools; OneDrive; for secure storage and sharing of service user documents.</a:t>
            </a:r>
          </a:p>
        </p:txBody>
      </p:sp>
    </p:spTree>
    <p:extLst>
      <p:ext uri="{BB962C8B-B14F-4D97-AF65-F5344CB8AC3E}">
        <p14:creationId xmlns:p14="http://schemas.microsoft.com/office/powerpoint/2010/main" val="472396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00476-F091-ECAC-647C-ADD90BF68C01}"/>
              </a:ext>
            </a:extLst>
          </p:cNvPr>
          <p:cNvSpPr>
            <a:spLocks noGrp="1"/>
          </p:cNvSpPr>
          <p:nvPr>
            <p:ph type="title"/>
          </p:nvPr>
        </p:nvSpPr>
        <p:spPr>
          <a:xfrm>
            <a:off x="1303644" y="298790"/>
            <a:ext cx="8534400" cy="150706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Work place tasks and challenges</a:t>
            </a:r>
            <a:endParaRPr lang="en-US" dirty="0"/>
          </a:p>
        </p:txBody>
      </p:sp>
      <p:sp>
        <p:nvSpPr>
          <p:cNvPr id="3" name="Content Placeholder 2">
            <a:extLst>
              <a:ext uri="{FF2B5EF4-FFF2-40B4-BE49-F238E27FC236}">
                <a16:creationId xmlns:a16="http://schemas.microsoft.com/office/drawing/2014/main" id="{17442128-E161-CCAE-D8E3-31EA8B76314D}"/>
              </a:ext>
            </a:extLst>
          </p:cNvPr>
          <p:cNvSpPr>
            <a:spLocks noGrp="1"/>
          </p:cNvSpPr>
          <p:nvPr>
            <p:ph idx="1"/>
          </p:nvPr>
        </p:nvSpPr>
        <p:spPr>
          <a:xfrm>
            <a:off x="1234818" y="1924664"/>
            <a:ext cx="8534400" cy="3615267"/>
          </a:xfrm>
        </p:spPr>
        <p:txBody>
          <a:bodyPr/>
          <a:lstStyle/>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Staff handle confidential service user information</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Sensitive wellbeing and support data</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Staff works across service users homes, supported living settings and main office </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Therefore experiencing missed updates, duplicated work and inconsistent records</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(ICO,2026; GOV.UK, 2020)</a:t>
            </a:r>
          </a:p>
          <a:p>
            <a:endParaRPr lang="en-US" dirty="0"/>
          </a:p>
        </p:txBody>
      </p:sp>
      <p:pic>
        <p:nvPicPr>
          <p:cNvPr id="4" name="Graphic 3" descr="Lock with solid fill">
            <a:extLst>
              <a:ext uri="{FF2B5EF4-FFF2-40B4-BE49-F238E27FC236}">
                <a16:creationId xmlns:a16="http://schemas.microsoft.com/office/drawing/2014/main" id="{6334AAF2-427B-6402-39EC-9345E46DA1E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0709" y="2084928"/>
            <a:ext cx="544923" cy="432130"/>
          </a:xfrm>
          <a:prstGeom prst="rect">
            <a:avLst/>
          </a:prstGeom>
        </p:spPr>
      </p:pic>
      <p:pic>
        <p:nvPicPr>
          <p:cNvPr id="5" name="Graphic 4" descr="Bar chart with solid fill">
            <a:extLst>
              <a:ext uri="{FF2B5EF4-FFF2-40B4-BE49-F238E27FC236}">
                <a16:creationId xmlns:a16="http://schemas.microsoft.com/office/drawing/2014/main" id="{1A2B35AC-577F-AD09-F0C7-C40EBF8D080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74570" y="2677322"/>
            <a:ext cx="457199" cy="457199"/>
          </a:xfrm>
          <a:prstGeom prst="rect">
            <a:avLst/>
          </a:prstGeom>
        </p:spPr>
      </p:pic>
      <p:pic>
        <p:nvPicPr>
          <p:cNvPr id="6" name="Graphic 5" descr="House with solid fill">
            <a:extLst>
              <a:ext uri="{FF2B5EF4-FFF2-40B4-BE49-F238E27FC236}">
                <a16:creationId xmlns:a16="http://schemas.microsoft.com/office/drawing/2014/main" id="{3A87EB07-DF8A-44EB-8041-68730652463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30709" y="3294785"/>
            <a:ext cx="457200" cy="457200"/>
          </a:xfrm>
          <a:prstGeom prst="rect">
            <a:avLst/>
          </a:prstGeom>
        </p:spPr>
      </p:pic>
      <p:pic>
        <p:nvPicPr>
          <p:cNvPr id="7" name="Graphic 6" descr="Close with solid fill">
            <a:extLst>
              <a:ext uri="{FF2B5EF4-FFF2-40B4-BE49-F238E27FC236}">
                <a16:creationId xmlns:a16="http://schemas.microsoft.com/office/drawing/2014/main" id="{981D66B1-C78C-DCC2-784D-804484726E9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88473" y="3999272"/>
            <a:ext cx="341671" cy="341671"/>
          </a:xfrm>
          <a:prstGeom prst="rect">
            <a:avLst/>
          </a:prstGeom>
        </p:spPr>
      </p:pic>
    </p:spTree>
    <p:extLst>
      <p:ext uri="{BB962C8B-B14F-4D97-AF65-F5344CB8AC3E}">
        <p14:creationId xmlns:p14="http://schemas.microsoft.com/office/powerpoint/2010/main" val="358773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1B67-0DC5-EEDC-30BA-EFDC3C23DFE1}"/>
              </a:ext>
            </a:extLst>
          </p:cNvPr>
          <p:cNvSpPr>
            <a:spLocks noGrp="1"/>
          </p:cNvSpPr>
          <p:nvPr>
            <p:ph type="title"/>
          </p:nvPr>
        </p:nvSpPr>
        <p:spPr>
          <a:xfrm>
            <a:off x="1048005" y="161139"/>
            <a:ext cx="8534400" cy="150706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Tool of choice - Why OneDrive?</a:t>
            </a:r>
            <a:endParaRPr lang="en-US" dirty="0"/>
          </a:p>
        </p:txBody>
      </p:sp>
      <p:sp>
        <p:nvSpPr>
          <p:cNvPr id="3" name="Content Placeholder 2">
            <a:extLst>
              <a:ext uri="{FF2B5EF4-FFF2-40B4-BE49-F238E27FC236}">
                <a16:creationId xmlns:a16="http://schemas.microsoft.com/office/drawing/2014/main" id="{8BC70110-5CD9-7F6E-493F-65F61C1C5559}"/>
              </a:ext>
            </a:extLst>
          </p:cNvPr>
          <p:cNvSpPr>
            <a:spLocks noGrp="1"/>
          </p:cNvSpPr>
          <p:nvPr>
            <p:ph idx="1"/>
          </p:nvPr>
        </p:nvSpPr>
        <p:spPr>
          <a:xfrm>
            <a:off x="1048005" y="1396182"/>
            <a:ext cx="8534400" cy="5035208"/>
          </a:xfrm>
        </p:spPr>
        <p:txBody>
          <a:bodyPr>
            <a:normAutofit/>
          </a:bodyPr>
          <a:lstStyle/>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Provides cloud-based storage for documents</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200" dirty="0">
                <a:solidFill>
                  <a:prstClr val="black">
                    <a:lumMod val="75000"/>
                    <a:lumOff val="25000"/>
                  </a:prstClr>
                </a:solidFill>
                <a:latin typeface="Arial" panose="020B0604020202020204" pitchFamily="34" charset="0"/>
                <a:cs typeface="Arial" panose="020B0604020202020204" pitchFamily="34" charset="0"/>
              </a:rPr>
              <a:t>Central storage on the internet</a:t>
            </a: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Allows files to be shared with specific people</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200" dirty="0">
                <a:solidFill>
                  <a:prstClr val="black">
                    <a:lumMod val="75000"/>
                    <a:lumOff val="25000"/>
                  </a:prstClr>
                </a:solidFill>
                <a:latin typeface="Arial" panose="020B0604020202020204" pitchFamily="34" charset="0"/>
                <a:cs typeface="Arial" panose="020B0604020202020204" pitchFamily="34" charset="0"/>
              </a:rPr>
              <a:t>Targeted sharing for specific job roles</a:t>
            </a: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Staff can control who can view and edit documents</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200" dirty="0">
                <a:solidFill>
                  <a:prstClr val="black">
                    <a:lumMod val="75000"/>
                    <a:lumOff val="25000"/>
                  </a:prstClr>
                </a:solidFill>
                <a:latin typeface="Arial" panose="020B0604020202020204" pitchFamily="34" charset="0"/>
                <a:cs typeface="Arial" panose="020B0604020202020204" pitchFamily="34" charset="0"/>
              </a:rPr>
              <a:t>Access control/management </a:t>
            </a: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Files can be accessed when working in different locations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Remote right to use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Sharing permission can be changed or removed</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Gives more options of regulation</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(Microsoft,2026)</a:t>
            </a:r>
          </a:p>
          <a:p>
            <a:endParaRPr lang="en-US" dirty="0"/>
          </a:p>
        </p:txBody>
      </p:sp>
      <p:pic>
        <p:nvPicPr>
          <p:cNvPr id="4" name="Graphic 3" descr="Cloud with solid fill">
            <a:extLst>
              <a:ext uri="{FF2B5EF4-FFF2-40B4-BE49-F238E27FC236}">
                <a16:creationId xmlns:a16="http://schemas.microsoft.com/office/drawing/2014/main" id="{FEE09E31-B509-149F-70AC-75D4BD84EF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3561" y="1176866"/>
            <a:ext cx="457200" cy="457200"/>
          </a:xfrm>
          <a:prstGeom prst="rect">
            <a:avLst/>
          </a:prstGeom>
        </p:spPr>
      </p:pic>
      <p:pic>
        <p:nvPicPr>
          <p:cNvPr id="5" name="Graphic 4" descr="Network with solid fill">
            <a:extLst>
              <a:ext uri="{FF2B5EF4-FFF2-40B4-BE49-F238E27FC236}">
                <a16:creationId xmlns:a16="http://schemas.microsoft.com/office/drawing/2014/main" id="{C9F179E1-0DA9-AE8C-25CD-23ECAED97FE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19315" y="2126703"/>
            <a:ext cx="457201" cy="457201"/>
          </a:xfrm>
          <a:prstGeom prst="rect">
            <a:avLst/>
          </a:prstGeom>
        </p:spPr>
      </p:pic>
      <p:pic>
        <p:nvPicPr>
          <p:cNvPr id="6" name="Graphic 5" descr="Eye with solid fill">
            <a:extLst>
              <a:ext uri="{FF2B5EF4-FFF2-40B4-BE49-F238E27FC236}">
                <a16:creationId xmlns:a16="http://schemas.microsoft.com/office/drawing/2014/main" id="{BD2073C9-EB0C-D137-CABC-B39A3E0119D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63559" y="3037211"/>
            <a:ext cx="457202" cy="457202"/>
          </a:xfrm>
          <a:prstGeom prst="rect">
            <a:avLst/>
          </a:prstGeom>
        </p:spPr>
      </p:pic>
      <p:pic>
        <p:nvPicPr>
          <p:cNvPr id="7" name="Graphic 6" descr="Marker with solid fill">
            <a:extLst>
              <a:ext uri="{FF2B5EF4-FFF2-40B4-BE49-F238E27FC236}">
                <a16:creationId xmlns:a16="http://schemas.microsoft.com/office/drawing/2014/main" id="{E2BF01C0-7FF5-FD67-3653-96C14FB6B27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9315" y="3883333"/>
            <a:ext cx="545690" cy="545690"/>
          </a:xfrm>
          <a:prstGeom prst="rect">
            <a:avLst/>
          </a:prstGeom>
        </p:spPr>
      </p:pic>
      <p:pic>
        <p:nvPicPr>
          <p:cNvPr id="8" name="Graphic 7" descr="Transfer with solid fill">
            <a:extLst>
              <a:ext uri="{FF2B5EF4-FFF2-40B4-BE49-F238E27FC236}">
                <a16:creationId xmlns:a16="http://schemas.microsoft.com/office/drawing/2014/main" id="{9A548635-C432-0F44-8878-77E0992C9FD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44765" y="4863418"/>
            <a:ext cx="457201" cy="457201"/>
          </a:xfrm>
          <a:prstGeom prst="rect">
            <a:avLst/>
          </a:prstGeom>
        </p:spPr>
      </p:pic>
    </p:spTree>
    <p:extLst>
      <p:ext uri="{BB962C8B-B14F-4D97-AF65-F5344CB8AC3E}">
        <p14:creationId xmlns:p14="http://schemas.microsoft.com/office/powerpoint/2010/main" val="3700403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B5262-6EC2-8A33-0AD4-084A13946B2E}"/>
              </a:ext>
            </a:extLst>
          </p:cNvPr>
          <p:cNvSpPr>
            <a:spLocks noGrp="1"/>
          </p:cNvSpPr>
          <p:nvPr>
            <p:ph type="title"/>
          </p:nvPr>
        </p:nvSpPr>
        <p:spPr>
          <a:xfrm>
            <a:off x="979179" y="308622"/>
            <a:ext cx="8534400" cy="150706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OneDrive improves efficiency in</a:t>
            </a:r>
            <a:endParaRPr lang="en-US" dirty="0"/>
          </a:p>
        </p:txBody>
      </p:sp>
      <p:sp>
        <p:nvSpPr>
          <p:cNvPr id="3" name="Content Placeholder 2">
            <a:extLst>
              <a:ext uri="{FF2B5EF4-FFF2-40B4-BE49-F238E27FC236}">
                <a16:creationId xmlns:a16="http://schemas.microsoft.com/office/drawing/2014/main" id="{5A8AB29B-27F8-A81C-778C-45E64CB93BE2}"/>
              </a:ext>
            </a:extLst>
          </p:cNvPr>
          <p:cNvSpPr>
            <a:spLocks noGrp="1"/>
          </p:cNvSpPr>
          <p:nvPr>
            <p:ph idx="1"/>
          </p:nvPr>
        </p:nvSpPr>
        <p:spPr>
          <a:xfrm>
            <a:off x="1067670" y="1514169"/>
            <a:ext cx="8534400" cy="4891002"/>
          </a:xfrm>
        </p:spPr>
        <p:txBody>
          <a:bodyPr/>
          <a:lstStyle/>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Reduced duplicated copies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Helping staff access latest available versions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Supporting controlled sharing between authorized staff</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Improving consistency of service user records</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Addressing the problem with missed updates</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t>
            </a:r>
            <a:r>
              <a:rPr kumimoji="0" lang="en-US" sz="12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ComTech</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Network Solutions, 2024)</a:t>
            </a:r>
          </a:p>
          <a:p>
            <a:endParaRPr lang="en-US" dirty="0"/>
          </a:p>
        </p:txBody>
      </p:sp>
    </p:spTree>
    <p:extLst>
      <p:ext uri="{BB962C8B-B14F-4D97-AF65-F5344CB8AC3E}">
        <p14:creationId xmlns:p14="http://schemas.microsoft.com/office/powerpoint/2010/main" val="3067193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83D5-4494-AC52-93C8-0D3698CDEFB1}"/>
              </a:ext>
            </a:extLst>
          </p:cNvPr>
          <p:cNvSpPr>
            <a:spLocks noGrp="1"/>
          </p:cNvSpPr>
          <p:nvPr>
            <p:ph type="title"/>
          </p:nvPr>
        </p:nvSpPr>
        <p:spPr>
          <a:xfrm>
            <a:off x="1008677" y="0"/>
            <a:ext cx="8534400" cy="216309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Advantages and limitations of OneDrive</a:t>
            </a:r>
            <a:endParaRPr lang="en-US" dirty="0"/>
          </a:p>
        </p:txBody>
      </p:sp>
      <p:sp>
        <p:nvSpPr>
          <p:cNvPr id="4" name="Content Placeholder 3">
            <a:extLst>
              <a:ext uri="{FF2B5EF4-FFF2-40B4-BE49-F238E27FC236}">
                <a16:creationId xmlns:a16="http://schemas.microsoft.com/office/drawing/2014/main" id="{34BC91AE-CEFE-28BF-B2AF-E400F136D1F1}"/>
              </a:ext>
            </a:extLst>
          </p:cNvPr>
          <p:cNvSpPr>
            <a:spLocks noGrp="1"/>
          </p:cNvSpPr>
          <p:nvPr>
            <p:ph sz="half" idx="1"/>
          </p:nvPr>
        </p:nvSpPr>
        <p:spPr>
          <a:xfrm>
            <a:off x="615385" y="1877962"/>
            <a:ext cx="4937655" cy="4743519"/>
          </a:xfrm>
        </p:spPr>
        <p:txBody>
          <a:bodyPr>
            <a:normAutofit fontScale="92500" lnSpcReduction="10000"/>
          </a:bodyPr>
          <a:lstStyle/>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5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Pros</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Cloud based storage </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Is a way to save all files over the internet instead of your device </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Controlled file sharing</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300" dirty="0">
                <a:solidFill>
                  <a:prstClr val="black">
                    <a:lumMod val="75000"/>
                    <a:lumOff val="25000"/>
                  </a:prstClr>
                </a:solidFill>
                <a:latin typeface="Arial" panose="020B0604020202020204" pitchFamily="34" charset="0"/>
                <a:cs typeface="Arial" panose="020B0604020202020204" pitchFamily="34" charset="0"/>
              </a:rPr>
              <a:t>admission</a:t>
            </a: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to each and every file </a:t>
            </a:r>
            <a:r>
              <a:rPr lang="en-US" sz="1300" dirty="0">
                <a:solidFill>
                  <a:prstClr val="black">
                    <a:lumMod val="75000"/>
                    <a:lumOff val="25000"/>
                  </a:prstClr>
                </a:solidFill>
                <a:latin typeface="Arial" panose="020B0604020202020204" pitchFamily="34" charset="0"/>
                <a:cs typeface="Arial" panose="020B0604020202020204" pitchFamily="34" charset="0"/>
              </a:rPr>
              <a:t>can be regulated and </a:t>
            </a: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managed</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Easy access across locations</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Staff can easily access the platform from anywhere</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Supports collaboration</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Allows staff  to share files and work as a team</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Reduces duplication</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Prevents multiple copies of the same files by allowing staff locate and store documents in one central location</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endParaRPr kumimoji="0" lang="en-US"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a:t>
            </a:r>
            <a:r>
              <a:rPr kumimoji="0" lang="en-US" sz="13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Quest Software,2025</a:t>
            </a:r>
            <a:r>
              <a:rPr kumimoji="0" lang="en-US"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a:t>
            </a:r>
          </a:p>
          <a:p>
            <a:endParaRPr lang="en-US" dirty="0"/>
          </a:p>
        </p:txBody>
      </p:sp>
      <p:sp>
        <p:nvSpPr>
          <p:cNvPr id="5" name="Content Placeholder 4">
            <a:extLst>
              <a:ext uri="{FF2B5EF4-FFF2-40B4-BE49-F238E27FC236}">
                <a16:creationId xmlns:a16="http://schemas.microsoft.com/office/drawing/2014/main" id="{B25F9A63-7D0B-FD31-6BCA-B7F951767CCC}"/>
              </a:ext>
            </a:extLst>
          </p:cNvPr>
          <p:cNvSpPr>
            <a:spLocks noGrp="1"/>
          </p:cNvSpPr>
          <p:nvPr>
            <p:ph sz="half" idx="2"/>
          </p:nvPr>
        </p:nvSpPr>
        <p:spPr>
          <a:xfrm>
            <a:off x="5975281" y="1101212"/>
            <a:ext cx="4934479" cy="4743519"/>
          </a:xfrm>
        </p:spPr>
        <p:txBody>
          <a:bodyPr>
            <a:normAutofit fontScale="92500" lnSpcReduction="10000"/>
          </a:bodyPr>
          <a:lstStyle/>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5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Cons</a:t>
            </a:r>
            <a:endParaRPr kumimoji="0" lang="en-US" sz="15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Requires reliable internet access </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lang="en-US" sz="1300" dirty="0">
                <a:solidFill>
                  <a:prstClr val="black">
                    <a:lumMod val="75000"/>
                    <a:lumOff val="25000"/>
                  </a:prstClr>
                </a:solidFill>
                <a:latin typeface="Century Gothic" panose="020B0502020202020204"/>
              </a:rPr>
              <a:t>Poor connectivity may delay access to files </a:t>
            </a:r>
            <a:endPar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Staff need appropriate training </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Staff must understand and the use correctly for security</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Access permissions need regular review</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300" dirty="0">
                <a:solidFill>
                  <a:prstClr val="black">
                    <a:lumMod val="75000"/>
                    <a:lumOff val="25000"/>
                  </a:prstClr>
                </a:solidFill>
                <a:latin typeface="Century Gothic" panose="020B0502020202020204"/>
              </a:rPr>
              <a:t>To help prevent unauthorized access to confidential information</a:t>
            </a:r>
            <a:endPar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OneDrive does not replace data protection policies</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r>
              <a:rPr lang="en-US" sz="1300" dirty="0">
                <a:solidFill>
                  <a:prstClr val="black">
                    <a:lumMod val="75000"/>
                    <a:lumOff val="25000"/>
                  </a:prstClr>
                </a:solidFill>
                <a:latin typeface="Century Gothic" panose="020B0502020202020204"/>
              </a:rPr>
              <a:t>Staff must still follow organizational policies and data  protection regulations to protect service user information</a:t>
            </a:r>
            <a:endParaRPr kumimoji="0" lang="en-US" sz="13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endParaRPr lang="en-US" dirty="0"/>
          </a:p>
        </p:txBody>
      </p:sp>
    </p:spTree>
    <p:extLst>
      <p:ext uri="{BB962C8B-B14F-4D97-AF65-F5344CB8AC3E}">
        <p14:creationId xmlns:p14="http://schemas.microsoft.com/office/powerpoint/2010/main" val="73299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6EB86B-4CB5-4107-CFB4-0BD05B6C75A7}"/>
              </a:ext>
            </a:extLst>
          </p:cNvPr>
          <p:cNvSpPr>
            <a:spLocks noGrp="1"/>
          </p:cNvSpPr>
          <p:nvPr>
            <p:ph type="title"/>
          </p:nvPr>
        </p:nvSpPr>
        <p:spPr>
          <a:xfrm>
            <a:off x="1677270" y="200468"/>
            <a:ext cx="8534400" cy="150706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cs typeface="Arial" panose="020B0604020202020204" pitchFamily="34" charset="0"/>
              </a:rPr>
              <a:t>Recommendation</a:t>
            </a:r>
            <a:br>
              <a:rPr kumimoji="0" lang="en-US" sz="3600" b="0" i="0" u="none" strike="noStrike" kern="1200" cap="none" spc="0" normalizeH="0" baseline="0" noProof="0" dirty="0">
                <a:ln>
                  <a:noFill/>
                </a:ln>
                <a:solidFill>
                  <a:srgbClr val="EBEBEB"/>
                </a:solidFill>
                <a:effectLst/>
                <a:uLnTx/>
                <a:uFillTx/>
                <a:latin typeface="Century Gothic" panose="020B0502020202020204"/>
                <a:ea typeface="+mj-ea"/>
                <a:cs typeface="+mj-cs"/>
              </a:rPr>
            </a:br>
            <a:endParaRPr lang="en-US" dirty="0"/>
          </a:p>
        </p:txBody>
      </p:sp>
      <p:sp>
        <p:nvSpPr>
          <p:cNvPr id="6" name="Content Placeholder 5">
            <a:extLst>
              <a:ext uri="{FF2B5EF4-FFF2-40B4-BE49-F238E27FC236}">
                <a16:creationId xmlns:a16="http://schemas.microsoft.com/office/drawing/2014/main" id="{16F4B464-8969-E524-D2E0-A5BBBEA387DA}"/>
              </a:ext>
            </a:extLst>
          </p:cNvPr>
          <p:cNvSpPr>
            <a:spLocks noGrp="1"/>
          </p:cNvSpPr>
          <p:nvPr>
            <p:ph idx="1"/>
          </p:nvPr>
        </p:nvSpPr>
        <p:spPr>
          <a:xfrm>
            <a:off x="1500290" y="1872226"/>
            <a:ext cx="8534400" cy="3615267"/>
          </a:xfrm>
        </p:spPr>
        <p:txBody>
          <a:bodyPr/>
          <a:lstStyle/>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Ashford community care service should use OneDrive as its chosen Microsoft 365 tool for storing and sharing service user documents as it directly addresses the need of security. However the technology needs to be supported by required staff trainings and data protection procedures.</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Facility could also upgrade to other Microsoft 365 tools like SharePoint for storage, controlled access, sharing and document management</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Microsoft specifically provides SharePoint with controls for site/file permission, sharing, and it can be combined with sensitivity labels and data loss prevention policies</a:t>
            </a:r>
          </a:p>
          <a:p>
            <a:pPr marL="0" marR="0" lvl="0" indent="0" algn="l" defTabSz="457200" rtl="0" eaLnBrk="1" fontAlgn="auto" latinLnBrk="0" hangingPunct="1">
              <a:lnSpc>
                <a:spcPct val="100000"/>
              </a:lnSpc>
              <a:spcBef>
                <a:spcPts val="1000"/>
              </a:spcBef>
              <a:spcAft>
                <a:spcPts val="0"/>
              </a:spcAft>
              <a:buClr>
                <a:srgbClr val="ACD433"/>
              </a:buClr>
              <a:buSzPct val="80000"/>
              <a:buFont typeface="Wingdings 3" charset="2"/>
              <a:buNone/>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(Microsoft learn,2026)</a:t>
            </a:r>
          </a:p>
          <a:p>
            <a:endParaRPr lang="en-US" dirty="0"/>
          </a:p>
        </p:txBody>
      </p:sp>
    </p:spTree>
    <p:extLst>
      <p:ext uri="{BB962C8B-B14F-4D97-AF65-F5344CB8AC3E}">
        <p14:creationId xmlns:p14="http://schemas.microsoft.com/office/powerpoint/2010/main" val="1250304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9915C-D888-BC41-B820-A6988353EF8E}"/>
              </a:ext>
            </a:extLst>
          </p:cNvPr>
          <p:cNvSpPr>
            <a:spLocks noGrp="1"/>
          </p:cNvSpPr>
          <p:nvPr>
            <p:ph type="title"/>
          </p:nvPr>
        </p:nvSpPr>
        <p:spPr>
          <a:xfrm>
            <a:off x="969347" y="92314"/>
            <a:ext cx="8534400" cy="1507067"/>
          </a:xfrm>
        </p:spPr>
        <p:txBody>
          <a:bodyPr/>
          <a:lstStyle/>
          <a:p>
            <a:r>
              <a:rPr kumimoji="0" lang="en-US" sz="1400" b="1" i="0" u="none" strike="noStrike" kern="1200" cap="none" spc="0" normalizeH="0" baseline="0" noProof="0" dirty="0">
                <a:ln>
                  <a:noFill/>
                </a:ln>
                <a:solidFill>
                  <a:srgbClr val="EBEBEB"/>
                </a:solidFill>
                <a:effectLst/>
                <a:uLnTx/>
                <a:uFillTx/>
                <a:latin typeface="Arial" panose="020B0604020202020204" pitchFamily="34" charset="0"/>
                <a:ea typeface="+mj-ea"/>
                <a:cs typeface="Arial" panose="020B0604020202020204" pitchFamily="34" charset="0"/>
              </a:rPr>
              <a:t>References</a:t>
            </a:r>
            <a:r>
              <a:rPr kumimoji="0" lang="en-US" sz="3600" b="0" i="0" u="none" strike="noStrike" kern="1200" cap="none" spc="0" normalizeH="0" baseline="0" noProof="0" dirty="0">
                <a:ln>
                  <a:noFill/>
                </a:ln>
                <a:solidFill>
                  <a:srgbClr val="EBEBEB"/>
                </a:solidFill>
                <a:effectLst/>
                <a:uLnTx/>
                <a:uFillTx/>
                <a:latin typeface="Century Gothic" panose="020B0502020202020204"/>
                <a:ea typeface="+mj-ea"/>
                <a:cs typeface="+mj-cs"/>
              </a:rPr>
              <a:t> </a:t>
            </a:r>
            <a:endParaRPr lang="en-US" dirty="0"/>
          </a:p>
        </p:txBody>
      </p:sp>
      <p:sp>
        <p:nvSpPr>
          <p:cNvPr id="3" name="Content Placeholder 2">
            <a:extLst>
              <a:ext uri="{FF2B5EF4-FFF2-40B4-BE49-F238E27FC236}">
                <a16:creationId xmlns:a16="http://schemas.microsoft.com/office/drawing/2014/main" id="{DAF1CE8B-9F1A-9B96-8E5D-F6C31640BC22}"/>
              </a:ext>
            </a:extLst>
          </p:cNvPr>
          <p:cNvSpPr>
            <a:spLocks noGrp="1"/>
          </p:cNvSpPr>
          <p:nvPr>
            <p:ph idx="1"/>
          </p:nvPr>
        </p:nvSpPr>
        <p:spPr>
          <a:xfrm>
            <a:off x="772702" y="1599381"/>
            <a:ext cx="8534400" cy="3615267"/>
          </a:xfrm>
        </p:spPr>
        <p:txBody>
          <a:bodyPr/>
          <a:lstStyle/>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Comtech Network Solutions (2024) OneDrive; A simple guide. Available at  </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2"/>
              </a:rPr>
              <a:t>https://m.youtube.com/watch?v=JefVAkWr_lk&amp;ra=m</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oct4th 2026)</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Department of Health and Social care (2026)  Digital social care records: choosing and implementing solutions. Available at: </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https://www.gov.uk/guidance/digital-social-care-records-choosing-and-implementing-solutions</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oct4th 2026)</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Information commissioner’s office (ICO) (2023) a guide to data security. Available at </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4"/>
              </a:rPr>
              <a:t>https://ico.org.uk/for-organisations/uk-gdpr-guidance-and-resources/security/a-guide-to-data-security/</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oct4th 2026)</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Microsoft (2026) share files and folders in Microsoft OneDrive. Available at </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5"/>
              </a:rPr>
              <a:t>https://support.microsoft.com/en-us/onedrive/share-files-and-folders-in-microsoft-onedrive?utm_source=chatgpt.com</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oct4th 2026)</a:t>
            </a:r>
          </a:p>
          <a:p>
            <a:pPr marL="342900" marR="0" lvl="0" indent="-342900" algn="l" defTabSz="457200" rtl="0" eaLnBrk="1" fontAlgn="auto" latinLnBrk="0" hangingPunct="1">
              <a:lnSpc>
                <a:spcPct val="100000"/>
              </a:lnSpc>
              <a:spcBef>
                <a:spcPts val="1000"/>
              </a:spcBef>
              <a:spcAft>
                <a:spcPts val="0"/>
              </a:spcAft>
              <a:buClr>
                <a:srgbClr val="ACD433"/>
              </a:buClr>
              <a:buSzPct val="80000"/>
              <a:buFont typeface="Wingdings 3" charset="2"/>
              <a:buChar char=""/>
              <a:tabLst/>
              <a:defRPr/>
            </a:pP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Quest Software (2021) The top 5 benefits of using OneDrive. Available at </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6"/>
              </a:rPr>
              <a:t>https://blog.quest.com/the-top-5-benefits-of-using-onedrive/</a:t>
            </a:r>
            <a:r>
              <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oct4th 2026)</a:t>
            </a:r>
          </a:p>
          <a:p>
            <a:pPr marL="0" marR="0" lvl="0" indent="0" algn="l" defTabSz="457200" rtl="0" eaLnBrk="1" fontAlgn="auto" latinLnBrk="0" hangingPunct="1">
              <a:lnSpc>
                <a:spcPct val="100000"/>
              </a:lnSpc>
              <a:spcBef>
                <a:spcPts val="1000"/>
              </a:spcBef>
              <a:spcAft>
                <a:spcPts val="0"/>
              </a:spcAft>
              <a:buClr>
                <a:srgbClr val="ACD433"/>
              </a:buClr>
              <a:buSzPct val="80000"/>
              <a:buNone/>
              <a:tabLst/>
              <a:defRPr/>
            </a:pPr>
            <a:endParaRPr kumimoji="0" lang="en-US"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6397934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231</TotalTime>
  <Words>779</Words>
  <Application>Microsoft Office PowerPoint</Application>
  <PresentationFormat>Widescreen</PresentationFormat>
  <Paragraphs>85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Slice</vt:lpstr>
      <vt:lpstr>Certificate of Higher Education Skills for the Workplace (Health &amp; Social Care)  Group PowerPoint presentation for  Digital Skills and Research Methods LCHS4007</vt:lpstr>
      <vt:lpstr>Introduction to case study on Ashford community care center </vt:lpstr>
      <vt:lpstr>Work place tasks and challenges</vt:lpstr>
      <vt:lpstr>Tool of choice - Why OneDrive?</vt:lpstr>
      <vt:lpstr>OneDrive improves efficiency in</vt:lpstr>
      <vt:lpstr>Advantages and limitations of OneDrive</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Lenovo</cp:lastModifiedBy>
  <cp:revision>1</cp:revision>
  <dcterms:created xsi:type="dcterms:W3CDTF">2026-10-11T13:34:58Z</dcterms:created>
  <dcterms:modified xsi:type="dcterms:W3CDTF">2026-10-11T17:26:41Z</dcterms:modified>
</cp:coreProperties>
</file>