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6" r:id="rId2"/>
    <p:sldId id="257" r:id="rId3"/>
    <p:sldId id="269" r:id="rId4"/>
    <p:sldId id="264" r:id="rId5"/>
    <p:sldId id="270" r:id="rId6"/>
    <p:sldId id="271" r:id="rId7"/>
    <p:sldId id="272" r:id="rId8"/>
    <p:sldId id="274" r:id="rId9"/>
    <p:sldId id="273" r:id="rId10"/>
    <p:sldId id="275" r:id="rId11"/>
    <p:sldId id="268" r:id="rId12"/>
    <p:sldId id="277" r:id="rId13"/>
    <p:sldId id="279" r:id="rId14"/>
    <p:sldId id="278" r:id="rId15"/>
    <p:sldId id="280" r:id="rId16"/>
    <p:sldId id="281" r:id="rId17"/>
    <p:sldId id="282" r:id="rId18"/>
    <p:sldId id="283" r:id="rId19"/>
    <p:sldId id="284" r:id="rId20"/>
    <p:sldId id="285" r:id="rId21"/>
    <p:sldId id="288" r:id="rId22"/>
    <p:sldId id="286" r:id="rId23"/>
    <p:sldId id="287" r:id="rId24"/>
    <p:sldId id="289" r:id="rId25"/>
    <p:sldId id="263"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352438-0A36-4726-A54D-642DC803EEAD}" v="2" dt="2026-10-01T19:29:51.3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1047" autoAdjust="0"/>
  </p:normalViewPr>
  <p:slideViewPr>
    <p:cSldViewPr snapToGrid="0">
      <p:cViewPr varScale="1">
        <p:scale>
          <a:sx n="84" d="100"/>
          <a:sy n="84" d="100"/>
        </p:scale>
        <p:origin x="92"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D55405F9-96CE-42DD-9571-C3D40844E8B0}"/>
    <pc:docChg chg="modSld">
      <pc:chgData name="Alisdair Cunningham" userId="67e8d9ba-4582-42f1-b26c-e866daa7f65b" providerId="ADAL" clId="{D55405F9-96CE-42DD-9571-C3D40844E8B0}" dt="2026-10-01T19:31:08.324" v="3" actId="20577"/>
      <pc:docMkLst>
        <pc:docMk/>
      </pc:docMkLst>
      <pc:sldChg chg="modSp">
        <pc:chgData name="Alisdair Cunningham" userId="67e8d9ba-4582-42f1-b26c-e866daa7f65b" providerId="ADAL" clId="{D55405F9-96CE-42DD-9571-C3D40844E8B0}" dt="2026-10-01T19:29:51.337" v="1"/>
        <pc:sldMkLst>
          <pc:docMk/>
          <pc:sldMk cId="3701768522" sldId="256"/>
        </pc:sldMkLst>
        <pc:spChg chg="mod">
          <ac:chgData name="Alisdair Cunningham" userId="67e8d9ba-4582-42f1-b26c-e866daa7f65b" providerId="ADAL" clId="{D55405F9-96CE-42DD-9571-C3D40844E8B0}" dt="2026-10-01T19:29:51.337" v="1"/>
          <ac:spMkLst>
            <pc:docMk/>
            <pc:sldMk cId="3701768522" sldId="256"/>
            <ac:spMk id="38" creationId="{065D01E9-11A0-DBC0-6713-29D01B31E987}"/>
          </ac:spMkLst>
        </pc:spChg>
        <pc:spChg chg="mod">
          <ac:chgData name="Alisdair Cunningham" userId="67e8d9ba-4582-42f1-b26c-e866daa7f65b" providerId="ADAL" clId="{D55405F9-96CE-42DD-9571-C3D40844E8B0}" dt="2026-10-01T19:29:39.803" v="0"/>
          <ac:spMkLst>
            <pc:docMk/>
            <pc:sldMk cId="3701768522" sldId="256"/>
            <ac:spMk id="39" creationId="{28BEEBE5-1649-2D3F-4E37-5E30C4D917BA}"/>
          </ac:spMkLst>
        </pc:spChg>
      </pc:sldChg>
      <pc:sldChg chg="modSp">
        <pc:chgData name="Alisdair Cunningham" userId="67e8d9ba-4582-42f1-b26c-e866daa7f65b" providerId="ADAL" clId="{D55405F9-96CE-42DD-9571-C3D40844E8B0}" dt="2026-10-01T19:29:51.337" v="1"/>
        <pc:sldMkLst>
          <pc:docMk/>
          <pc:sldMk cId="3520049810" sldId="257"/>
        </pc:sldMkLst>
        <pc:spChg chg="mod">
          <ac:chgData name="Alisdair Cunningham" userId="67e8d9ba-4582-42f1-b26c-e866daa7f65b" providerId="ADAL" clId="{D55405F9-96CE-42DD-9571-C3D40844E8B0}" dt="2026-10-01T19:29:51.337" v="1"/>
          <ac:spMkLst>
            <pc:docMk/>
            <pc:sldMk cId="3520049810" sldId="257"/>
            <ac:spMk id="8" creationId="{C39BE701-A67E-5BFD-B044-ECF13A621788}"/>
          </ac:spMkLst>
        </pc:spChg>
        <pc:spChg chg="mod">
          <ac:chgData name="Alisdair Cunningham" userId="67e8d9ba-4582-42f1-b26c-e866daa7f65b" providerId="ADAL" clId="{D55405F9-96CE-42DD-9571-C3D40844E8B0}" dt="2026-10-01T19:29:39.803" v="0"/>
          <ac:spMkLst>
            <pc:docMk/>
            <pc:sldMk cId="3520049810" sldId="257"/>
            <ac:spMk id="14" creationId="{3D5216FF-A848-7B03-7F19-B0E69A3C8466}"/>
          </ac:spMkLst>
        </pc:spChg>
      </pc:sldChg>
      <pc:sldChg chg="modSp mod">
        <pc:chgData name="Alisdair Cunningham" userId="67e8d9ba-4582-42f1-b26c-e866daa7f65b" providerId="ADAL" clId="{D55405F9-96CE-42DD-9571-C3D40844E8B0}" dt="2026-10-01T19:31:08.324" v="3" actId="20577"/>
        <pc:sldMkLst>
          <pc:docMk/>
          <pc:sldMk cId="2545193714" sldId="263"/>
        </pc:sldMkLst>
        <pc:spChg chg="mod">
          <ac:chgData name="Alisdair Cunningham" userId="67e8d9ba-4582-42f1-b26c-e866daa7f65b" providerId="ADAL" clId="{D55405F9-96CE-42DD-9571-C3D40844E8B0}" dt="2026-10-01T19:29:39.803" v="0"/>
          <ac:spMkLst>
            <pc:docMk/>
            <pc:sldMk cId="2545193714" sldId="263"/>
            <ac:spMk id="2" creationId="{F51C16DF-F564-481C-CCA4-180408A5301A}"/>
          </ac:spMkLst>
        </pc:spChg>
        <pc:spChg chg="mod">
          <ac:chgData name="Alisdair Cunningham" userId="67e8d9ba-4582-42f1-b26c-e866daa7f65b" providerId="ADAL" clId="{D55405F9-96CE-42DD-9571-C3D40844E8B0}" dt="2026-10-01T19:29:51.337" v="1"/>
          <ac:spMkLst>
            <pc:docMk/>
            <pc:sldMk cId="2545193714" sldId="263"/>
            <ac:spMk id="8" creationId="{C39BE701-A67E-5BFD-B044-ECF13A621788}"/>
          </ac:spMkLst>
        </pc:spChg>
        <pc:spChg chg="mod">
          <ac:chgData name="Alisdair Cunningham" userId="67e8d9ba-4582-42f1-b26c-e866daa7f65b" providerId="ADAL" clId="{D55405F9-96CE-42DD-9571-C3D40844E8B0}" dt="2026-10-01T19:31:08.324" v="3" actId="20577"/>
          <ac:spMkLst>
            <pc:docMk/>
            <pc:sldMk cId="2545193714" sldId="263"/>
            <ac:spMk id="12" creationId="{38C4A143-C346-A5D7-3DFF-2CAF7FBCDBED}"/>
          </ac:spMkLst>
        </pc:spChg>
      </pc:sldChg>
      <pc:sldChg chg="modSp">
        <pc:chgData name="Alisdair Cunningham" userId="67e8d9ba-4582-42f1-b26c-e866daa7f65b" providerId="ADAL" clId="{D55405F9-96CE-42DD-9571-C3D40844E8B0}" dt="2026-10-01T19:29:51.337" v="1"/>
        <pc:sldMkLst>
          <pc:docMk/>
          <pc:sldMk cId="2419514132" sldId="264"/>
        </pc:sldMkLst>
        <pc:spChg chg="mod">
          <ac:chgData name="Alisdair Cunningham" userId="67e8d9ba-4582-42f1-b26c-e866daa7f65b" providerId="ADAL" clId="{D55405F9-96CE-42DD-9571-C3D40844E8B0}" dt="2026-10-01T19:29:39.803" v="0"/>
          <ac:spMkLst>
            <pc:docMk/>
            <pc:sldMk cId="2419514132" sldId="264"/>
            <ac:spMk id="2" creationId="{DCC55022-FB6B-03B1-63B3-3DF214375334}"/>
          </ac:spMkLst>
        </pc:spChg>
        <pc:spChg chg="mod">
          <ac:chgData name="Alisdair Cunningham" userId="67e8d9ba-4582-42f1-b26c-e866daa7f65b" providerId="ADAL" clId="{D55405F9-96CE-42DD-9571-C3D40844E8B0}" dt="2026-10-01T19:29:51.337" v="1"/>
          <ac:spMkLst>
            <pc:docMk/>
            <pc:sldMk cId="2419514132" sldId="264"/>
            <ac:spMk id="8" creationId="{C39BE701-A67E-5BFD-B044-ECF13A621788}"/>
          </ac:spMkLst>
        </pc:spChg>
      </pc:sldChg>
      <pc:sldChg chg="modSp">
        <pc:chgData name="Alisdair Cunningham" userId="67e8d9ba-4582-42f1-b26c-e866daa7f65b" providerId="ADAL" clId="{D55405F9-96CE-42DD-9571-C3D40844E8B0}" dt="2026-10-01T19:29:51.337" v="1"/>
        <pc:sldMkLst>
          <pc:docMk/>
          <pc:sldMk cId="3227866719" sldId="268"/>
        </pc:sldMkLst>
        <pc:spChg chg="mod">
          <ac:chgData name="Alisdair Cunningham" userId="67e8d9ba-4582-42f1-b26c-e866daa7f65b" providerId="ADAL" clId="{D55405F9-96CE-42DD-9571-C3D40844E8B0}" dt="2026-10-01T19:29:51.337" v="1"/>
          <ac:spMkLst>
            <pc:docMk/>
            <pc:sldMk cId="3227866719" sldId="268"/>
            <ac:spMk id="8" creationId="{C39BE701-A67E-5BFD-B044-ECF13A621788}"/>
          </ac:spMkLst>
        </pc:spChg>
      </pc:sldChg>
      <pc:sldChg chg="modSp">
        <pc:chgData name="Alisdair Cunningham" userId="67e8d9ba-4582-42f1-b26c-e866daa7f65b" providerId="ADAL" clId="{D55405F9-96CE-42DD-9571-C3D40844E8B0}" dt="2026-10-01T19:29:51.337" v="1"/>
        <pc:sldMkLst>
          <pc:docMk/>
          <pc:sldMk cId="1013926828" sldId="269"/>
        </pc:sldMkLst>
        <pc:spChg chg="mod">
          <ac:chgData name="Alisdair Cunningham" userId="67e8d9ba-4582-42f1-b26c-e866daa7f65b" providerId="ADAL" clId="{D55405F9-96CE-42DD-9571-C3D40844E8B0}" dt="2026-10-01T19:29:39.803" v="0"/>
          <ac:spMkLst>
            <pc:docMk/>
            <pc:sldMk cId="1013926828" sldId="269"/>
            <ac:spMk id="2" creationId="{DCC55022-FB6B-03B1-63B3-3DF214375334}"/>
          </ac:spMkLst>
        </pc:spChg>
        <pc:spChg chg="mod">
          <ac:chgData name="Alisdair Cunningham" userId="67e8d9ba-4582-42f1-b26c-e866daa7f65b" providerId="ADAL" clId="{D55405F9-96CE-42DD-9571-C3D40844E8B0}" dt="2026-10-01T19:29:51.337" v="1"/>
          <ac:spMkLst>
            <pc:docMk/>
            <pc:sldMk cId="1013926828" sldId="269"/>
            <ac:spMk id="8" creationId="{C39BE701-A67E-5BFD-B044-ECF13A621788}"/>
          </ac:spMkLst>
        </pc:spChg>
      </pc:sldChg>
      <pc:sldChg chg="modSp">
        <pc:chgData name="Alisdair Cunningham" userId="67e8d9ba-4582-42f1-b26c-e866daa7f65b" providerId="ADAL" clId="{D55405F9-96CE-42DD-9571-C3D40844E8B0}" dt="2026-10-01T19:29:51.337" v="1"/>
        <pc:sldMkLst>
          <pc:docMk/>
          <pc:sldMk cId="3202243740" sldId="270"/>
        </pc:sldMkLst>
        <pc:spChg chg="mod">
          <ac:chgData name="Alisdair Cunningham" userId="67e8d9ba-4582-42f1-b26c-e866daa7f65b" providerId="ADAL" clId="{D55405F9-96CE-42DD-9571-C3D40844E8B0}" dt="2026-10-01T19:29:39.803" v="0"/>
          <ac:spMkLst>
            <pc:docMk/>
            <pc:sldMk cId="3202243740" sldId="270"/>
            <ac:spMk id="2" creationId="{DCC55022-FB6B-03B1-63B3-3DF214375334}"/>
          </ac:spMkLst>
        </pc:spChg>
        <pc:spChg chg="mod">
          <ac:chgData name="Alisdair Cunningham" userId="67e8d9ba-4582-42f1-b26c-e866daa7f65b" providerId="ADAL" clId="{D55405F9-96CE-42DD-9571-C3D40844E8B0}" dt="2026-10-01T19:29:51.337" v="1"/>
          <ac:spMkLst>
            <pc:docMk/>
            <pc:sldMk cId="3202243740" sldId="270"/>
            <ac:spMk id="8" creationId="{C39BE701-A67E-5BFD-B044-ECF13A621788}"/>
          </ac:spMkLst>
        </pc:spChg>
      </pc:sldChg>
      <pc:sldChg chg="modSp">
        <pc:chgData name="Alisdair Cunningham" userId="67e8d9ba-4582-42f1-b26c-e866daa7f65b" providerId="ADAL" clId="{D55405F9-96CE-42DD-9571-C3D40844E8B0}" dt="2026-10-01T19:29:51.337" v="1"/>
        <pc:sldMkLst>
          <pc:docMk/>
          <pc:sldMk cId="2904814878" sldId="271"/>
        </pc:sldMkLst>
        <pc:spChg chg="mod">
          <ac:chgData name="Alisdair Cunningham" userId="67e8d9ba-4582-42f1-b26c-e866daa7f65b" providerId="ADAL" clId="{D55405F9-96CE-42DD-9571-C3D40844E8B0}" dt="2026-10-01T19:29:39.803" v="0"/>
          <ac:spMkLst>
            <pc:docMk/>
            <pc:sldMk cId="2904814878" sldId="271"/>
            <ac:spMk id="2" creationId="{DCC55022-FB6B-03B1-63B3-3DF214375334}"/>
          </ac:spMkLst>
        </pc:spChg>
        <pc:spChg chg="mod">
          <ac:chgData name="Alisdair Cunningham" userId="67e8d9ba-4582-42f1-b26c-e866daa7f65b" providerId="ADAL" clId="{D55405F9-96CE-42DD-9571-C3D40844E8B0}" dt="2026-10-01T19:29:51.337" v="1"/>
          <ac:spMkLst>
            <pc:docMk/>
            <pc:sldMk cId="2904814878" sldId="271"/>
            <ac:spMk id="8" creationId="{C39BE701-A67E-5BFD-B044-ECF13A621788}"/>
          </ac:spMkLst>
        </pc:spChg>
      </pc:sldChg>
      <pc:sldChg chg="modSp">
        <pc:chgData name="Alisdair Cunningham" userId="67e8d9ba-4582-42f1-b26c-e866daa7f65b" providerId="ADAL" clId="{D55405F9-96CE-42DD-9571-C3D40844E8B0}" dt="2026-10-01T19:29:51.337" v="1"/>
        <pc:sldMkLst>
          <pc:docMk/>
          <pc:sldMk cId="1358864834" sldId="272"/>
        </pc:sldMkLst>
        <pc:spChg chg="mod">
          <ac:chgData name="Alisdair Cunningham" userId="67e8d9ba-4582-42f1-b26c-e866daa7f65b" providerId="ADAL" clId="{D55405F9-96CE-42DD-9571-C3D40844E8B0}" dt="2026-10-01T19:29:39.803" v="0"/>
          <ac:spMkLst>
            <pc:docMk/>
            <pc:sldMk cId="1358864834" sldId="272"/>
            <ac:spMk id="2" creationId="{DCC55022-FB6B-03B1-63B3-3DF214375334}"/>
          </ac:spMkLst>
        </pc:spChg>
        <pc:spChg chg="mod">
          <ac:chgData name="Alisdair Cunningham" userId="67e8d9ba-4582-42f1-b26c-e866daa7f65b" providerId="ADAL" clId="{D55405F9-96CE-42DD-9571-C3D40844E8B0}" dt="2026-10-01T19:29:51.337" v="1"/>
          <ac:spMkLst>
            <pc:docMk/>
            <pc:sldMk cId="1358864834" sldId="272"/>
            <ac:spMk id="8" creationId="{C39BE701-A67E-5BFD-B044-ECF13A621788}"/>
          </ac:spMkLst>
        </pc:spChg>
      </pc:sldChg>
      <pc:sldChg chg="modSp">
        <pc:chgData name="Alisdair Cunningham" userId="67e8d9ba-4582-42f1-b26c-e866daa7f65b" providerId="ADAL" clId="{D55405F9-96CE-42DD-9571-C3D40844E8B0}" dt="2026-10-01T19:29:51.337" v="1"/>
        <pc:sldMkLst>
          <pc:docMk/>
          <pc:sldMk cId="3285193911" sldId="273"/>
        </pc:sldMkLst>
        <pc:spChg chg="mod">
          <ac:chgData name="Alisdair Cunningham" userId="67e8d9ba-4582-42f1-b26c-e866daa7f65b" providerId="ADAL" clId="{D55405F9-96CE-42DD-9571-C3D40844E8B0}" dt="2026-10-01T19:29:39.803" v="0"/>
          <ac:spMkLst>
            <pc:docMk/>
            <pc:sldMk cId="3285193911" sldId="273"/>
            <ac:spMk id="2" creationId="{DCC55022-FB6B-03B1-63B3-3DF214375334}"/>
          </ac:spMkLst>
        </pc:spChg>
        <pc:spChg chg="mod">
          <ac:chgData name="Alisdair Cunningham" userId="67e8d9ba-4582-42f1-b26c-e866daa7f65b" providerId="ADAL" clId="{D55405F9-96CE-42DD-9571-C3D40844E8B0}" dt="2026-10-01T19:29:51.337" v="1"/>
          <ac:spMkLst>
            <pc:docMk/>
            <pc:sldMk cId="3285193911" sldId="273"/>
            <ac:spMk id="8" creationId="{C39BE701-A67E-5BFD-B044-ECF13A621788}"/>
          </ac:spMkLst>
        </pc:spChg>
      </pc:sldChg>
      <pc:sldChg chg="modSp">
        <pc:chgData name="Alisdair Cunningham" userId="67e8d9ba-4582-42f1-b26c-e866daa7f65b" providerId="ADAL" clId="{D55405F9-96CE-42DD-9571-C3D40844E8B0}" dt="2026-10-01T19:29:51.337" v="1"/>
        <pc:sldMkLst>
          <pc:docMk/>
          <pc:sldMk cId="2905544431" sldId="274"/>
        </pc:sldMkLst>
        <pc:spChg chg="mod">
          <ac:chgData name="Alisdair Cunningham" userId="67e8d9ba-4582-42f1-b26c-e866daa7f65b" providerId="ADAL" clId="{D55405F9-96CE-42DD-9571-C3D40844E8B0}" dt="2026-10-01T19:29:39.803" v="0"/>
          <ac:spMkLst>
            <pc:docMk/>
            <pc:sldMk cId="2905544431" sldId="274"/>
            <ac:spMk id="2" creationId="{DCC55022-FB6B-03B1-63B3-3DF214375334}"/>
          </ac:spMkLst>
        </pc:spChg>
        <pc:spChg chg="mod">
          <ac:chgData name="Alisdair Cunningham" userId="67e8d9ba-4582-42f1-b26c-e866daa7f65b" providerId="ADAL" clId="{D55405F9-96CE-42DD-9571-C3D40844E8B0}" dt="2026-10-01T19:29:51.337" v="1"/>
          <ac:spMkLst>
            <pc:docMk/>
            <pc:sldMk cId="2905544431" sldId="274"/>
            <ac:spMk id="8" creationId="{C39BE701-A67E-5BFD-B044-ECF13A621788}"/>
          </ac:spMkLst>
        </pc:spChg>
      </pc:sldChg>
      <pc:sldChg chg="modSp">
        <pc:chgData name="Alisdair Cunningham" userId="67e8d9ba-4582-42f1-b26c-e866daa7f65b" providerId="ADAL" clId="{D55405F9-96CE-42DD-9571-C3D40844E8B0}" dt="2026-10-01T19:29:51.337" v="1"/>
        <pc:sldMkLst>
          <pc:docMk/>
          <pc:sldMk cId="298824171" sldId="275"/>
        </pc:sldMkLst>
        <pc:spChg chg="mod">
          <ac:chgData name="Alisdair Cunningham" userId="67e8d9ba-4582-42f1-b26c-e866daa7f65b" providerId="ADAL" clId="{D55405F9-96CE-42DD-9571-C3D40844E8B0}" dt="2026-10-01T19:29:39.803" v="0"/>
          <ac:spMkLst>
            <pc:docMk/>
            <pc:sldMk cId="298824171" sldId="275"/>
            <ac:spMk id="2" creationId="{DCC55022-FB6B-03B1-63B3-3DF214375334}"/>
          </ac:spMkLst>
        </pc:spChg>
        <pc:spChg chg="mod">
          <ac:chgData name="Alisdair Cunningham" userId="67e8d9ba-4582-42f1-b26c-e866daa7f65b" providerId="ADAL" clId="{D55405F9-96CE-42DD-9571-C3D40844E8B0}" dt="2026-10-01T19:29:51.337" v="1"/>
          <ac:spMkLst>
            <pc:docMk/>
            <pc:sldMk cId="298824171" sldId="275"/>
            <ac:spMk id="8" creationId="{C39BE701-A67E-5BFD-B044-ECF13A621788}"/>
          </ac:spMkLst>
        </pc:spChg>
      </pc:sldChg>
      <pc:sldChg chg="modSp">
        <pc:chgData name="Alisdair Cunningham" userId="67e8d9ba-4582-42f1-b26c-e866daa7f65b" providerId="ADAL" clId="{D55405F9-96CE-42DD-9571-C3D40844E8B0}" dt="2026-10-01T19:29:51.337" v="1"/>
        <pc:sldMkLst>
          <pc:docMk/>
          <pc:sldMk cId="4152021554" sldId="277"/>
        </pc:sldMkLst>
        <pc:spChg chg="mod">
          <ac:chgData name="Alisdair Cunningham" userId="67e8d9ba-4582-42f1-b26c-e866daa7f65b" providerId="ADAL" clId="{D55405F9-96CE-42DD-9571-C3D40844E8B0}" dt="2026-10-01T19:29:51.337" v="1"/>
          <ac:spMkLst>
            <pc:docMk/>
            <pc:sldMk cId="4152021554" sldId="277"/>
            <ac:spMk id="8" creationId="{C39BE701-A67E-5BFD-B044-ECF13A621788}"/>
          </ac:spMkLst>
        </pc:spChg>
      </pc:sldChg>
      <pc:sldChg chg="modSp">
        <pc:chgData name="Alisdair Cunningham" userId="67e8d9ba-4582-42f1-b26c-e866daa7f65b" providerId="ADAL" clId="{D55405F9-96CE-42DD-9571-C3D40844E8B0}" dt="2026-10-01T19:29:51.337" v="1"/>
        <pc:sldMkLst>
          <pc:docMk/>
          <pc:sldMk cId="1518038959" sldId="278"/>
        </pc:sldMkLst>
        <pc:spChg chg="mod">
          <ac:chgData name="Alisdair Cunningham" userId="67e8d9ba-4582-42f1-b26c-e866daa7f65b" providerId="ADAL" clId="{D55405F9-96CE-42DD-9571-C3D40844E8B0}" dt="2026-10-01T19:29:39.803" v="0"/>
          <ac:spMkLst>
            <pc:docMk/>
            <pc:sldMk cId="1518038959" sldId="278"/>
            <ac:spMk id="2" creationId="{DCC55022-FB6B-03B1-63B3-3DF214375334}"/>
          </ac:spMkLst>
        </pc:spChg>
        <pc:spChg chg="mod">
          <ac:chgData name="Alisdair Cunningham" userId="67e8d9ba-4582-42f1-b26c-e866daa7f65b" providerId="ADAL" clId="{D55405F9-96CE-42DD-9571-C3D40844E8B0}" dt="2026-10-01T19:29:51.337" v="1"/>
          <ac:spMkLst>
            <pc:docMk/>
            <pc:sldMk cId="1518038959" sldId="278"/>
            <ac:spMk id="8" creationId="{C39BE701-A67E-5BFD-B044-ECF13A621788}"/>
          </ac:spMkLst>
        </pc:spChg>
      </pc:sldChg>
      <pc:sldChg chg="modSp">
        <pc:chgData name="Alisdair Cunningham" userId="67e8d9ba-4582-42f1-b26c-e866daa7f65b" providerId="ADAL" clId="{D55405F9-96CE-42DD-9571-C3D40844E8B0}" dt="2026-10-01T19:29:51.337" v="1"/>
        <pc:sldMkLst>
          <pc:docMk/>
          <pc:sldMk cId="205080719" sldId="279"/>
        </pc:sldMkLst>
        <pc:spChg chg="mod">
          <ac:chgData name="Alisdair Cunningham" userId="67e8d9ba-4582-42f1-b26c-e866daa7f65b" providerId="ADAL" clId="{D55405F9-96CE-42DD-9571-C3D40844E8B0}" dt="2026-10-01T19:29:39.803" v="0"/>
          <ac:spMkLst>
            <pc:docMk/>
            <pc:sldMk cId="205080719" sldId="279"/>
            <ac:spMk id="2" creationId="{DCC55022-FB6B-03B1-63B3-3DF214375334}"/>
          </ac:spMkLst>
        </pc:spChg>
        <pc:spChg chg="mod">
          <ac:chgData name="Alisdair Cunningham" userId="67e8d9ba-4582-42f1-b26c-e866daa7f65b" providerId="ADAL" clId="{D55405F9-96CE-42DD-9571-C3D40844E8B0}" dt="2026-10-01T19:29:51.337" v="1"/>
          <ac:spMkLst>
            <pc:docMk/>
            <pc:sldMk cId="205080719" sldId="279"/>
            <ac:spMk id="8" creationId="{C39BE701-A67E-5BFD-B044-ECF13A621788}"/>
          </ac:spMkLst>
        </pc:spChg>
      </pc:sldChg>
      <pc:sldChg chg="modSp">
        <pc:chgData name="Alisdair Cunningham" userId="67e8d9ba-4582-42f1-b26c-e866daa7f65b" providerId="ADAL" clId="{D55405F9-96CE-42DD-9571-C3D40844E8B0}" dt="2026-10-01T19:29:51.337" v="1"/>
        <pc:sldMkLst>
          <pc:docMk/>
          <pc:sldMk cId="3213051854" sldId="280"/>
        </pc:sldMkLst>
        <pc:spChg chg="mod">
          <ac:chgData name="Alisdair Cunningham" userId="67e8d9ba-4582-42f1-b26c-e866daa7f65b" providerId="ADAL" clId="{D55405F9-96CE-42DD-9571-C3D40844E8B0}" dt="2026-10-01T19:29:39.803" v="0"/>
          <ac:spMkLst>
            <pc:docMk/>
            <pc:sldMk cId="3213051854" sldId="280"/>
            <ac:spMk id="2" creationId="{DCC55022-FB6B-03B1-63B3-3DF214375334}"/>
          </ac:spMkLst>
        </pc:spChg>
        <pc:spChg chg="mod">
          <ac:chgData name="Alisdair Cunningham" userId="67e8d9ba-4582-42f1-b26c-e866daa7f65b" providerId="ADAL" clId="{D55405F9-96CE-42DD-9571-C3D40844E8B0}" dt="2026-10-01T19:29:51.337" v="1"/>
          <ac:spMkLst>
            <pc:docMk/>
            <pc:sldMk cId="3213051854" sldId="280"/>
            <ac:spMk id="8" creationId="{C39BE701-A67E-5BFD-B044-ECF13A621788}"/>
          </ac:spMkLst>
        </pc:spChg>
      </pc:sldChg>
      <pc:sldChg chg="modSp">
        <pc:chgData name="Alisdair Cunningham" userId="67e8d9ba-4582-42f1-b26c-e866daa7f65b" providerId="ADAL" clId="{D55405F9-96CE-42DD-9571-C3D40844E8B0}" dt="2026-10-01T19:29:51.337" v="1"/>
        <pc:sldMkLst>
          <pc:docMk/>
          <pc:sldMk cId="4031807490" sldId="281"/>
        </pc:sldMkLst>
        <pc:spChg chg="mod">
          <ac:chgData name="Alisdair Cunningham" userId="67e8d9ba-4582-42f1-b26c-e866daa7f65b" providerId="ADAL" clId="{D55405F9-96CE-42DD-9571-C3D40844E8B0}" dt="2026-10-01T19:29:39.803" v="0"/>
          <ac:spMkLst>
            <pc:docMk/>
            <pc:sldMk cId="4031807490" sldId="281"/>
            <ac:spMk id="2" creationId="{DCC55022-FB6B-03B1-63B3-3DF214375334}"/>
          </ac:spMkLst>
        </pc:spChg>
        <pc:spChg chg="mod">
          <ac:chgData name="Alisdair Cunningham" userId="67e8d9ba-4582-42f1-b26c-e866daa7f65b" providerId="ADAL" clId="{D55405F9-96CE-42DD-9571-C3D40844E8B0}" dt="2026-10-01T19:29:51.337" v="1"/>
          <ac:spMkLst>
            <pc:docMk/>
            <pc:sldMk cId="4031807490" sldId="281"/>
            <ac:spMk id="8" creationId="{C39BE701-A67E-5BFD-B044-ECF13A621788}"/>
          </ac:spMkLst>
        </pc:spChg>
      </pc:sldChg>
      <pc:sldChg chg="modSp">
        <pc:chgData name="Alisdair Cunningham" userId="67e8d9ba-4582-42f1-b26c-e866daa7f65b" providerId="ADAL" clId="{D55405F9-96CE-42DD-9571-C3D40844E8B0}" dt="2026-10-01T19:29:51.337" v="1"/>
        <pc:sldMkLst>
          <pc:docMk/>
          <pc:sldMk cId="849193806" sldId="282"/>
        </pc:sldMkLst>
        <pc:spChg chg="mod">
          <ac:chgData name="Alisdair Cunningham" userId="67e8d9ba-4582-42f1-b26c-e866daa7f65b" providerId="ADAL" clId="{D55405F9-96CE-42DD-9571-C3D40844E8B0}" dt="2026-10-01T19:29:39.803" v="0"/>
          <ac:spMkLst>
            <pc:docMk/>
            <pc:sldMk cId="849193806" sldId="282"/>
            <ac:spMk id="2" creationId="{DCC55022-FB6B-03B1-63B3-3DF214375334}"/>
          </ac:spMkLst>
        </pc:spChg>
        <pc:spChg chg="mod">
          <ac:chgData name="Alisdair Cunningham" userId="67e8d9ba-4582-42f1-b26c-e866daa7f65b" providerId="ADAL" clId="{D55405F9-96CE-42DD-9571-C3D40844E8B0}" dt="2026-10-01T19:29:51.337" v="1"/>
          <ac:spMkLst>
            <pc:docMk/>
            <pc:sldMk cId="849193806" sldId="282"/>
            <ac:spMk id="8" creationId="{C39BE701-A67E-5BFD-B044-ECF13A621788}"/>
          </ac:spMkLst>
        </pc:spChg>
      </pc:sldChg>
      <pc:sldChg chg="modSp">
        <pc:chgData name="Alisdair Cunningham" userId="67e8d9ba-4582-42f1-b26c-e866daa7f65b" providerId="ADAL" clId="{D55405F9-96CE-42DD-9571-C3D40844E8B0}" dt="2026-10-01T19:29:51.337" v="1"/>
        <pc:sldMkLst>
          <pc:docMk/>
          <pc:sldMk cId="3837360422" sldId="283"/>
        </pc:sldMkLst>
        <pc:spChg chg="mod">
          <ac:chgData name="Alisdair Cunningham" userId="67e8d9ba-4582-42f1-b26c-e866daa7f65b" providerId="ADAL" clId="{D55405F9-96CE-42DD-9571-C3D40844E8B0}" dt="2026-10-01T19:29:39.803" v="0"/>
          <ac:spMkLst>
            <pc:docMk/>
            <pc:sldMk cId="3837360422" sldId="283"/>
            <ac:spMk id="2" creationId="{DCC55022-FB6B-03B1-63B3-3DF214375334}"/>
          </ac:spMkLst>
        </pc:spChg>
        <pc:spChg chg="mod">
          <ac:chgData name="Alisdair Cunningham" userId="67e8d9ba-4582-42f1-b26c-e866daa7f65b" providerId="ADAL" clId="{D55405F9-96CE-42DD-9571-C3D40844E8B0}" dt="2026-10-01T19:29:51.337" v="1"/>
          <ac:spMkLst>
            <pc:docMk/>
            <pc:sldMk cId="3837360422" sldId="283"/>
            <ac:spMk id="8" creationId="{C39BE701-A67E-5BFD-B044-ECF13A621788}"/>
          </ac:spMkLst>
        </pc:spChg>
      </pc:sldChg>
      <pc:sldChg chg="modSp">
        <pc:chgData name="Alisdair Cunningham" userId="67e8d9ba-4582-42f1-b26c-e866daa7f65b" providerId="ADAL" clId="{D55405F9-96CE-42DD-9571-C3D40844E8B0}" dt="2026-10-01T19:29:51.337" v="1"/>
        <pc:sldMkLst>
          <pc:docMk/>
          <pc:sldMk cId="3525565974" sldId="284"/>
        </pc:sldMkLst>
        <pc:spChg chg="mod">
          <ac:chgData name="Alisdair Cunningham" userId="67e8d9ba-4582-42f1-b26c-e866daa7f65b" providerId="ADAL" clId="{D55405F9-96CE-42DD-9571-C3D40844E8B0}" dt="2026-10-01T19:29:39.803" v="0"/>
          <ac:spMkLst>
            <pc:docMk/>
            <pc:sldMk cId="3525565974" sldId="284"/>
            <ac:spMk id="2" creationId="{DCC55022-FB6B-03B1-63B3-3DF214375334}"/>
          </ac:spMkLst>
        </pc:spChg>
        <pc:spChg chg="mod">
          <ac:chgData name="Alisdair Cunningham" userId="67e8d9ba-4582-42f1-b26c-e866daa7f65b" providerId="ADAL" clId="{D55405F9-96CE-42DD-9571-C3D40844E8B0}" dt="2026-10-01T19:29:51.337" v="1"/>
          <ac:spMkLst>
            <pc:docMk/>
            <pc:sldMk cId="3525565974" sldId="284"/>
            <ac:spMk id="8" creationId="{C39BE701-A67E-5BFD-B044-ECF13A621788}"/>
          </ac:spMkLst>
        </pc:spChg>
      </pc:sldChg>
      <pc:sldChg chg="modSp">
        <pc:chgData name="Alisdair Cunningham" userId="67e8d9ba-4582-42f1-b26c-e866daa7f65b" providerId="ADAL" clId="{D55405F9-96CE-42DD-9571-C3D40844E8B0}" dt="2026-10-01T19:29:51.337" v="1"/>
        <pc:sldMkLst>
          <pc:docMk/>
          <pc:sldMk cId="426553201" sldId="285"/>
        </pc:sldMkLst>
        <pc:spChg chg="mod">
          <ac:chgData name="Alisdair Cunningham" userId="67e8d9ba-4582-42f1-b26c-e866daa7f65b" providerId="ADAL" clId="{D55405F9-96CE-42DD-9571-C3D40844E8B0}" dt="2026-10-01T19:29:39.803" v="0"/>
          <ac:spMkLst>
            <pc:docMk/>
            <pc:sldMk cId="426553201" sldId="285"/>
            <ac:spMk id="2" creationId="{DCC55022-FB6B-03B1-63B3-3DF214375334}"/>
          </ac:spMkLst>
        </pc:spChg>
        <pc:spChg chg="mod">
          <ac:chgData name="Alisdair Cunningham" userId="67e8d9ba-4582-42f1-b26c-e866daa7f65b" providerId="ADAL" clId="{D55405F9-96CE-42DD-9571-C3D40844E8B0}" dt="2026-10-01T19:29:51.337" v="1"/>
          <ac:spMkLst>
            <pc:docMk/>
            <pc:sldMk cId="426553201" sldId="285"/>
            <ac:spMk id="8" creationId="{C39BE701-A67E-5BFD-B044-ECF13A621788}"/>
          </ac:spMkLst>
        </pc:spChg>
      </pc:sldChg>
      <pc:sldChg chg="modSp">
        <pc:chgData name="Alisdair Cunningham" userId="67e8d9ba-4582-42f1-b26c-e866daa7f65b" providerId="ADAL" clId="{D55405F9-96CE-42DD-9571-C3D40844E8B0}" dt="2026-10-01T19:29:51.337" v="1"/>
        <pc:sldMkLst>
          <pc:docMk/>
          <pc:sldMk cId="3538700409" sldId="286"/>
        </pc:sldMkLst>
        <pc:spChg chg="mod">
          <ac:chgData name="Alisdair Cunningham" userId="67e8d9ba-4582-42f1-b26c-e866daa7f65b" providerId="ADAL" clId="{D55405F9-96CE-42DD-9571-C3D40844E8B0}" dt="2026-10-01T19:29:39.803" v="0"/>
          <ac:spMkLst>
            <pc:docMk/>
            <pc:sldMk cId="3538700409" sldId="286"/>
            <ac:spMk id="2" creationId="{F51C16DF-F564-481C-CCA4-180408A5301A}"/>
          </ac:spMkLst>
        </pc:spChg>
        <pc:spChg chg="mod">
          <ac:chgData name="Alisdair Cunningham" userId="67e8d9ba-4582-42f1-b26c-e866daa7f65b" providerId="ADAL" clId="{D55405F9-96CE-42DD-9571-C3D40844E8B0}" dt="2026-10-01T19:29:51.337" v="1"/>
          <ac:spMkLst>
            <pc:docMk/>
            <pc:sldMk cId="3538700409" sldId="286"/>
            <ac:spMk id="8" creationId="{C39BE701-A67E-5BFD-B044-ECF13A621788}"/>
          </ac:spMkLst>
        </pc:spChg>
      </pc:sldChg>
      <pc:sldChg chg="modSp">
        <pc:chgData name="Alisdair Cunningham" userId="67e8d9ba-4582-42f1-b26c-e866daa7f65b" providerId="ADAL" clId="{D55405F9-96CE-42DD-9571-C3D40844E8B0}" dt="2026-10-01T19:29:51.337" v="1"/>
        <pc:sldMkLst>
          <pc:docMk/>
          <pc:sldMk cId="3566095879" sldId="287"/>
        </pc:sldMkLst>
        <pc:spChg chg="mod">
          <ac:chgData name="Alisdair Cunningham" userId="67e8d9ba-4582-42f1-b26c-e866daa7f65b" providerId="ADAL" clId="{D55405F9-96CE-42DD-9571-C3D40844E8B0}" dt="2026-10-01T19:29:39.803" v="0"/>
          <ac:spMkLst>
            <pc:docMk/>
            <pc:sldMk cId="3566095879" sldId="287"/>
            <ac:spMk id="2" creationId="{F51C16DF-F564-481C-CCA4-180408A5301A}"/>
          </ac:spMkLst>
        </pc:spChg>
        <pc:spChg chg="mod">
          <ac:chgData name="Alisdair Cunningham" userId="67e8d9ba-4582-42f1-b26c-e866daa7f65b" providerId="ADAL" clId="{D55405F9-96CE-42DD-9571-C3D40844E8B0}" dt="2026-10-01T19:29:51.337" v="1"/>
          <ac:spMkLst>
            <pc:docMk/>
            <pc:sldMk cId="3566095879" sldId="287"/>
            <ac:spMk id="8" creationId="{C39BE701-A67E-5BFD-B044-ECF13A621788}"/>
          </ac:spMkLst>
        </pc:spChg>
      </pc:sldChg>
      <pc:sldChg chg="modSp">
        <pc:chgData name="Alisdair Cunningham" userId="67e8d9ba-4582-42f1-b26c-e866daa7f65b" providerId="ADAL" clId="{D55405F9-96CE-42DD-9571-C3D40844E8B0}" dt="2026-10-01T19:29:51.337" v="1"/>
        <pc:sldMkLst>
          <pc:docMk/>
          <pc:sldMk cId="51645307" sldId="288"/>
        </pc:sldMkLst>
        <pc:spChg chg="mod">
          <ac:chgData name="Alisdair Cunningham" userId="67e8d9ba-4582-42f1-b26c-e866daa7f65b" providerId="ADAL" clId="{D55405F9-96CE-42DD-9571-C3D40844E8B0}" dt="2026-10-01T19:29:51.337" v="1"/>
          <ac:spMkLst>
            <pc:docMk/>
            <pc:sldMk cId="51645307" sldId="288"/>
            <ac:spMk id="8" creationId="{C39BE701-A67E-5BFD-B044-ECF13A621788}"/>
          </ac:spMkLst>
        </pc:spChg>
      </pc:sldChg>
      <pc:sldChg chg="modSp">
        <pc:chgData name="Alisdair Cunningham" userId="67e8d9ba-4582-42f1-b26c-e866daa7f65b" providerId="ADAL" clId="{D55405F9-96CE-42DD-9571-C3D40844E8B0}" dt="2026-10-01T19:29:51.337" v="1"/>
        <pc:sldMkLst>
          <pc:docMk/>
          <pc:sldMk cId="2109119635" sldId="289"/>
        </pc:sldMkLst>
        <pc:spChg chg="mod">
          <ac:chgData name="Alisdair Cunningham" userId="67e8d9ba-4582-42f1-b26c-e866daa7f65b" providerId="ADAL" clId="{D55405F9-96CE-42DD-9571-C3D40844E8B0}" dt="2026-10-01T19:29:39.803" v="0"/>
          <ac:spMkLst>
            <pc:docMk/>
            <pc:sldMk cId="2109119635" sldId="289"/>
            <ac:spMk id="2" creationId="{F51C16DF-F564-481C-CCA4-180408A5301A}"/>
          </ac:spMkLst>
        </pc:spChg>
        <pc:spChg chg="mod">
          <ac:chgData name="Alisdair Cunningham" userId="67e8d9ba-4582-42f1-b26c-e866daa7f65b" providerId="ADAL" clId="{D55405F9-96CE-42DD-9571-C3D40844E8B0}" dt="2026-10-01T19:29:51.337" v="1"/>
          <ac:spMkLst>
            <pc:docMk/>
            <pc:sldMk cId="2109119635" sldId="289"/>
            <ac:spMk id="8" creationId="{C39BE701-A67E-5BFD-B044-ECF13A62178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F4D44C-B8F8-49D9-955D-76AE7B957F93}" type="datetimeFigureOut">
              <a:rPr lang="en-GB" smtClean="0"/>
              <a:t>01/10/2026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F9B635-24F6-40B0-BF56-B34D3512C82D}" type="slidenum">
              <a:rPr lang="en-GB" smtClean="0"/>
              <a:t>‹#›</a:t>
            </a:fld>
            <a:endParaRPr lang="en-GB"/>
          </a:p>
        </p:txBody>
      </p:sp>
    </p:spTree>
    <p:extLst>
      <p:ext uri="{BB962C8B-B14F-4D97-AF65-F5344CB8AC3E}">
        <p14:creationId xmlns:p14="http://schemas.microsoft.com/office/powerpoint/2010/main" val="16426760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laboratoryequipment.com/518135-DDT-Discovered-in-Lakes-Over-50-Years-After-Spraying/"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ingrave-rowsham-heritage.org.uk/articles/remembering-a-local-environmental-campaign/"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ingrave-rowsham-heritage.org.uk/articles/remembering-a-local-environmental-campaign/"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Harris, William V. "Plato and the Deforestation of Attica." </a:t>
            </a:r>
            <a:r>
              <a:rPr lang="en-GB" b="0" i="1" dirty="0">
                <a:solidFill>
                  <a:srgbClr val="222222"/>
                </a:solidFill>
                <a:effectLst/>
                <a:latin typeface="Arial" panose="020B0604020202020204" pitchFamily="34" charset="0"/>
              </a:rPr>
              <a:t>Athenaeum</a:t>
            </a:r>
            <a:r>
              <a:rPr lang="en-GB" b="0" i="0" dirty="0">
                <a:solidFill>
                  <a:srgbClr val="222222"/>
                </a:solidFill>
                <a:effectLst/>
                <a:latin typeface="Arial" panose="020B0604020202020204" pitchFamily="34" charset="0"/>
              </a:rPr>
              <a:t> 99 (2011): 479-482.</a:t>
            </a:r>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3</a:t>
            </a:fld>
            <a:endParaRPr lang="en-GB"/>
          </a:p>
        </p:txBody>
      </p:sp>
    </p:spTree>
    <p:extLst>
      <p:ext uri="{BB962C8B-B14F-4D97-AF65-F5344CB8AC3E}">
        <p14:creationId xmlns:p14="http://schemas.microsoft.com/office/powerpoint/2010/main" val="2694978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Kögel</a:t>
            </a:r>
            <a:r>
              <a:rPr lang="en-GB" dirty="0"/>
              <a:t>, Tomas, and Alexia </a:t>
            </a:r>
            <a:r>
              <a:rPr lang="en-GB" dirty="0" err="1"/>
              <a:t>Prskawetz</a:t>
            </a:r>
            <a:r>
              <a:rPr lang="en-GB" dirty="0"/>
              <a:t>. “Agricultural Productivity Growth and Escape from the Malthusian Trap.” </a:t>
            </a:r>
            <a:r>
              <a:rPr lang="en-GB" i="1" dirty="0"/>
              <a:t>Journal of Economic Growth</a:t>
            </a:r>
            <a:r>
              <a:rPr lang="en-GB" dirty="0"/>
              <a:t>, vol. 6, no. 4, 2001, pp. 337–57. </a:t>
            </a:r>
            <a:r>
              <a:rPr lang="en-GB" i="1" dirty="0"/>
              <a:t>JSTOR</a:t>
            </a:r>
            <a:r>
              <a:rPr lang="en-GB" dirty="0"/>
              <a:t>, http://www.jstor.org/stable/40216048. Accessed 18 Aug. 2023.</a:t>
            </a:r>
          </a:p>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4</a:t>
            </a:fld>
            <a:endParaRPr lang="en-GB"/>
          </a:p>
        </p:txBody>
      </p:sp>
    </p:spTree>
    <p:extLst>
      <p:ext uri="{BB962C8B-B14F-4D97-AF65-F5344CB8AC3E}">
        <p14:creationId xmlns:p14="http://schemas.microsoft.com/office/powerpoint/2010/main" val="3688289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Kögel</a:t>
            </a:r>
            <a:r>
              <a:rPr lang="en-GB" dirty="0"/>
              <a:t>, Tomas, and Alexia </a:t>
            </a:r>
            <a:r>
              <a:rPr lang="en-GB" dirty="0" err="1"/>
              <a:t>Prskawetz</a:t>
            </a:r>
            <a:r>
              <a:rPr lang="en-GB" dirty="0"/>
              <a:t>. “Agricultural Productivity Growth and Escape from the Malthusian Trap.” </a:t>
            </a:r>
            <a:r>
              <a:rPr lang="en-GB" i="1" dirty="0"/>
              <a:t>Journal of Economic Growth</a:t>
            </a:r>
            <a:r>
              <a:rPr lang="en-GB" dirty="0"/>
              <a:t>, vol. 6, no. 4, 2001, pp. 337–57. </a:t>
            </a:r>
            <a:r>
              <a:rPr lang="en-GB" i="1" dirty="0"/>
              <a:t>JSTOR</a:t>
            </a:r>
            <a:r>
              <a:rPr lang="en-GB" dirty="0"/>
              <a:t>, http://www.jstor.org/stable/40216048. Accessed 18 Aug. 2023.</a:t>
            </a:r>
          </a:p>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5</a:t>
            </a:fld>
            <a:endParaRPr lang="en-GB"/>
          </a:p>
        </p:txBody>
      </p:sp>
    </p:spTree>
    <p:extLst>
      <p:ext uri="{BB962C8B-B14F-4D97-AF65-F5344CB8AC3E}">
        <p14:creationId xmlns:p14="http://schemas.microsoft.com/office/powerpoint/2010/main" val="2137375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6</a:t>
            </a:fld>
            <a:endParaRPr lang="en-GB"/>
          </a:p>
        </p:txBody>
      </p:sp>
    </p:spTree>
    <p:extLst>
      <p:ext uri="{BB962C8B-B14F-4D97-AF65-F5344CB8AC3E}">
        <p14:creationId xmlns:p14="http://schemas.microsoft.com/office/powerpoint/2010/main" val="22921182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1" dirty="0">
                <a:solidFill>
                  <a:srgbClr val="000000"/>
                </a:solidFill>
                <a:effectLst/>
                <a:latin typeface="Open Sans" panose="020B0606030504020204" pitchFamily="34" charset="0"/>
              </a:rPr>
              <a:t>Image: Western spruce budworm control project in Oregon. Photo: USDA Forest Service, Pacific Northwest Region, State and Private Forestry, Forest Health Protection. Collection: Portland Station Collection; La Grande, Oregon.</a:t>
            </a:r>
          </a:p>
          <a:p>
            <a:endParaRPr lang="en-GB" dirty="0"/>
          </a:p>
          <a:p>
            <a:r>
              <a:rPr lang="en-GB" dirty="0"/>
              <a:t>The image of the plane spraying comes from New Brunswick, spraying for Spruce Beetle in the 1950s</a:t>
            </a:r>
          </a:p>
          <a:p>
            <a:endParaRPr lang="en-GB" b="0" i="1" dirty="0">
              <a:solidFill>
                <a:srgbClr val="000000"/>
              </a:solidFill>
              <a:effectLst/>
              <a:latin typeface="Open Sans" panose="020B0606030504020204" pitchFamily="34" charset="0"/>
            </a:endParaRPr>
          </a:p>
          <a:p>
            <a:r>
              <a:rPr lang="en-GB" b="0" i="0" dirty="0">
                <a:solidFill>
                  <a:srgbClr val="000000"/>
                </a:solidFill>
                <a:effectLst/>
                <a:latin typeface="Open Sans" panose="020B0606030504020204" pitchFamily="34" charset="0"/>
              </a:rPr>
              <a:t>Article reveals DDT still in lakes in New Brunswick 50 years after spraying, and having an impact on aquatic life and human health (via fish).</a:t>
            </a:r>
          </a:p>
          <a:p>
            <a:endParaRPr lang="en-GB" b="0" i="0" dirty="0">
              <a:solidFill>
                <a:srgbClr val="000000"/>
              </a:solidFill>
              <a:effectLst/>
              <a:latin typeface="Open Sans" panose="020B0606030504020204" pitchFamily="34" charset="0"/>
            </a:endParaRPr>
          </a:p>
          <a:p>
            <a:r>
              <a:rPr lang="en-GB" dirty="0">
                <a:hlinkClick r:id="rId3"/>
              </a:rPr>
              <a:t>DDT Discovered in Lakes Over 50 Years After Spraying (laboratoryequipment.com)</a:t>
            </a:r>
            <a:r>
              <a:rPr lang="en-GB" b="0" i="0" dirty="0">
                <a:solidFill>
                  <a:srgbClr val="000000"/>
                </a:solidFill>
                <a:effectLst/>
                <a:latin typeface="Open Sans" panose="020B0606030504020204" pitchFamily="34" charset="0"/>
              </a:rPr>
              <a:t> - https://www.laboratoryequipment.com/518135-DDT-Discovered-in-Lakes-Over-50-Years-After-Spraying/</a:t>
            </a:r>
            <a:endParaRPr lang="en-GB" i="0" dirty="0"/>
          </a:p>
        </p:txBody>
      </p:sp>
      <p:sp>
        <p:nvSpPr>
          <p:cNvPr id="4" name="Slide Number Placeholder 3"/>
          <p:cNvSpPr>
            <a:spLocks noGrp="1"/>
          </p:cNvSpPr>
          <p:nvPr>
            <p:ph type="sldNum" sz="quarter" idx="5"/>
          </p:nvPr>
        </p:nvSpPr>
        <p:spPr/>
        <p:txBody>
          <a:bodyPr/>
          <a:lstStyle/>
          <a:p>
            <a:fld id="{66F9B635-24F6-40B0-BF56-B34D3512C82D}" type="slidenum">
              <a:rPr lang="en-GB" smtClean="0"/>
              <a:t>7</a:t>
            </a:fld>
            <a:endParaRPr lang="en-GB"/>
          </a:p>
        </p:txBody>
      </p:sp>
    </p:spTree>
    <p:extLst>
      <p:ext uri="{BB962C8B-B14F-4D97-AF65-F5344CB8AC3E}">
        <p14:creationId xmlns:p14="http://schemas.microsoft.com/office/powerpoint/2010/main" val="20955419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Allan E. Settle (1966) Public Opinion and Community Involvement, Journal of the Air Pollution Control Association, 16:9, 490-491</a:t>
            </a:r>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8</a:t>
            </a:fld>
            <a:endParaRPr lang="en-GB"/>
          </a:p>
        </p:txBody>
      </p:sp>
    </p:spTree>
    <p:extLst>
      <p:ext uri="{BB962C8B-B14F-4D97-AF65-F5344CB8AC3E}">
        <p14:creationId xmlns:p14="http://schemas.microsoft.com/office/powerpoint/2010/main" val="30819428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Spezio</a:t>
            </a:r>
            <a:r>
              <a:rPr lang="en-GB" b="0" i="0" dirty="0">
                <a:solidFill>
                  <a:srgbClr val="222222"/>
                </a:solidFill>
                <a:effectLst/>
                <a:latin typeface="Arial" panose="020B0604020202020204" pitchFamily="34" charset="0"/>
              </a:rPr>
              <a:t>, Teresa Sabol. "The Santa Barbara oil spill and its effect on United States environmental policy." </a:t>
            </a:r>
            <a:r>
              <a:rPr lang="en-GB" b="0" i="1" dirty="0">
                <a:solidFill>
                  <a:srgbClr val="222222"/>
                </a:solidFill>
                <a:effectLst/>
                <a:latin typeface="Arial" panose="020B0604020202020204" pitchFamily="34" charset="0"/>
              </a:rPr>
              <a:t>Sustainability</a:t>
            </a:r>
            <a:r>
              <a:rPr lang="en-GB" b="0" i="0" dirty="0">
                <a:solidFill>
                  <a:srgbClr val="222222"/>
                </a:solidFill>
                <a:effectLst/>
                <a:latin typeface="Arial" panose="020B0604020202020204" pitchFamily="34" charset="0"/>
              </a:rPr>
              <a:t> 10.8 (2018): 2750.</a:t>
            </a:r>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9</a:t>
            </a:fld>
            <a:endParaRPr lang="en-GB"/>
          </a:p>
        </p:txBody>
      </p:sp>
    </p:spTree>
    <p:extLst>
      <p:ext uri="{BB962C8B-B14F-4D97-AF65-F5344CB8AC3E}">
        <p14:creationId xmlns:p14="http://schemas.microsoft.com/office/powerpoint/2010/main" val="39042063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10</a:t>
            </a:fld>
            <a:endParaRPr lang="en-GB"/>
          </a:p>
        </p:txBody>
      </p:sp>
    </p:spTree>
    <p:extLst>
      <p:ext uri="{BB962C8B-B14F-4D97-AF65-F5344CB8AC3E}">
        <p14:creationId xmlns:p14="http://schemas.microsoft.com/office/powerpoint/2010/main" val="36573805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Evink</a:t>
            </a:r>
            <a:r>
              <a:rPr lang="en-GB" b="0" i="0" dirty="0">
                <a:solidFill>
                  <a:srgbClr val="222222"/>
                </a:solidFill>
                <a:effectLst/>
                <a:latin typeface="Arial" panose="020B0604020202020204" pitchFamily="34" charset="0"/>
              </a:rPr>
              <a:t>, Gary L. "Wildlife crossings of Florida I-75." </a:t>
            </a:r>
            <a:r>
              <a:rPr lang="en-GB" b="0" i="1" dirty="0">
                <a:solidFill>
                  <a:srgbClr val="222222"/>
                </a:solidFill>
                <a:effectLst/>
                <a:latin typeface="Arial" panose="020B0604020202020204" pitchFamily="34" charset="0"/>
              </a:rPr>
              <a:t>Transportation Research Record</a:t>
            </a:r>
            <a:r>
              <a:rPr lang="en-GB" b="0" i="0" dirty="0">
                <a:solidFill>
                  <a:srgbClr val="222222"/>
                </a:solidFill>
                <a:effectLst/>
                <a:latin typeface="Arial" panose="020B0604020202020204" pitchFamily="34" charset="0"/>
              </a:rPr>
              <a:t> 1279 (1990).</a:t>
            </a:r>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13</a:t>
            </a:fld>
            <a:endParaRPr lang="en-GB"/>
          </a:p>
        </p:txBody>
      </p:sp>
    </p:spTree>
    <p:extLst>
      <p:ext uri="{BB962C8B-B14F-4D97-AF65-F5344CB8AC3E}">
        <p14:creationId xmlns:p14="http://schemas.microsoft.com/office/powerpoint/2010/main" val="24066327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Allan E. Settle (1966) Public Opinion and Community Involvement, Journal of the Air Pollution Control Association, 16:9, 490-491</a:t>
            </a:r>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14</a:t>
            </a:fld>
            <a:endParaRPr lang="en-GB"/>
          </a:p>
        </p:txBody>
      </p:sp>
    </p:spTree>
    <p:extLst>
      <p:ext uri="{BB962C8B-B14F-4D97-AF65-F5344CB8AC3E}">
        <p14:creationId xmlns:p14="http://schemas.microsoft.com/office/powerpoint/2010/main" val="25510196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15</a:t>
            </a:fld>
            <a:endParaRPr lang="en-GB"/>
          </a:p>
        </p:txBody>
      </p:sp>
    </p:spTree>
    <p:extLst>
      <p:ext uri="{BB962C8B-B14F-4D97-AF65-F5344CB8AC3E}">
        <p14:creationId xmlns:p14="http://schemas.microsoft.com/office/powerpoint/2010/main" val="33206715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16</a:t>
            </a:fld>
            <a:endParaRPr lang="en-GB"/>
          </a:p>
        </p:txBody>
      </p:sp>
    </p:spTree>
    <p:extLst>
      <p:ext uri="{BB962C8B-B14F-4D97-AF65-F5344CB8AC3E}">
        <p14:creationId xmlns:p14="http://schemas.microsoft.com/office/powerpoint/2010/main" val="20479438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Lichfield, Nathaniel. "Cost-benefit analysis in planning: A critique of the Roskill Commission." </a:t>
            </a:r>
            <a:r>
              <a:rPr lang="en-GB" b="0" i="1" dirty="0">
                <a:solidFill>
                  <a:srgbClr val="222222"/>
                </a:solidFill>
                <a:effectLst/>
                <a:latin typeface="Arial" panose="020B0604020202020204" pitchFamily="34" charset="0"/>
              </a:rPr>
              <a:t>Regional Studies</a:t>
            </a:r>
            <a:r>
              <a:rPr lang="en-GB" b="0" i="0" dirty="0">
                <a:solidFill>
                  <a:srgbClr val="222222"/>
                </a:solidFill>
                <a:effectLst/>
                <a:latin typeface="Arial" panose="020B0604020202020204" pitchFamily="34" charset="0"/>
              </a:rPr>
              <a:t> 5.3 (1971): 157-183.</a:t>
            </a:r>
          </a:p>
          <a:p>
            <a:r>
              <a:rPr lang="en-GB" b="0" i="0" dirty="0" err="1">
                <a:solidFill>
                  <a:srgbClr val="222222"/>
                </a:solidFill>
                <a:effectLst/>
                <a:latin typeface="Arial" panose="020B0604020202020204" pitchFamily="34" charset="0"/>
              </a:rPr>
              <a:t>Sheail</a:t>
            </a:r>
            <a:r>
              <a:rPr lang="en-GB" b="0" i="0" dirty="0">
                <a:solidFill>
                  <a:srgbClr val="222222"/>
                </a:solidFill>
                <a:effectLst/>
                <a:latin typeface="Arial" panose="020B0604020202020204" pitchFamily="34" charset="0"/>
              </a:rPr>
              <a:t>, John. </a:t>
            </a:r>
            <a:r>
              <a:rPr lang="en-GB" b="0" i="1" dirty="0">
                <a:solidFill>
                  <a:srgbClr val="222222"/>
                </a:solidFill>
                <a:effectLst/>
                <a:latin typeface="Arial" panose="020B0604020202020204" pitchFamily="34" charset="0"/>
              </a:rPr>
              <a:t>An environmental history of twentieth-century Britain</a:t>
            </a:r>
            <a:r>
              <a:rPr lang="en-GB" b="0" i="0" dirty="0">
                <a:solidFill>
                  <a:srgbClr val="222222"/>
                </a:solidFill>
                <a:effectLst/>
                <a:latin typeface="Arial" panose="020B0604020202020204" pitchFamily="34" charset="0"/>
              </a:rPr>
              <a:t>. Basingstoke: Palgrave, 2002.</a:t>
            </a:r>
          </a:p>
          <a:p>
            <a:endParaRPr lang="en-GB" b="0" i="0" dirty="0">
              <a:solidFill>
                <a:srgbClr val="222222"/>
              </a:solidFill>
              <a:effectLst/>
              <a:latin typeface="Arial" panose="020B0604020202020204" pitchFamily="34" charset="0"/>
            </a:endParaRPr>
          </a:p>
          <a:p>
            <a:r>
              <a:rPr lang="en-GB" dirty="0">
                <a:hlinkClick r:id="rId3"/>
              </a:rPr>
              <a:t>Remembering a local environmental campaign | Wingrave And </a:t>
            </a:r>
            <a:r>
              <a:rPr lang="en-GB" dirty="0" err="1">
                <a:hlinkClick r:id="rId3"/>
              </a:rPr>
              <a:t>Rowsham</a:t>
            </a:r>
            <a:r>
              <a:rPr lang="en-GB" dirty="0">
                <a:hlinkClick r:id="rId3"/>
              </a:rPr>
              <a:t> Heritage Website (wingrave-rowsham-heritage.org.uk)</a:t>
            </a:r>
            <a:r>
              <a:rPr lang="en-GB" b="0" i="0" dirty="0">
                <a:solidFill>
                  <a:srgbClr val="222222"/>
                </a:solidFill>
                <a:effectLst/>
                <a:latin typeface="Arial" panose="020B0604020202020204" pitchFamily="34" charset="0"/>
              </a:rPr>
              <a:t> https://wingrave-rowsham-heritage.org.uk/articles/remembering-a-local-environmental-campaign/</a:t>
            </a:r>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17</a:t>
            </a:fld>
            <a:endParaRPr lang="en-GB"/>
          </a:p>
        </p:txBody>
      </p:sp>
    </p:spTree>
    <p:extLst>
      <p:ext uri="{BB962C8B-B14F-4D97-AF65-F5344CB8AC3E}">
        <p14:creationId xmlns:p14="http://schemas.microsoft.com/office/powerpoint/2010/main" val="35607586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Lichfield, Nathaniel. "Cost-benefit analysis in planning: A critique of the Roskill Commission." </a:t>
            </a:r>
            <a:r>
              <a:rPr lang="en-GB" b="0" i="1" dirty="0">
                <a:solidFill>
                  <a:srgbClr val="222222"/>
                </a:solidFill>
                <a:effectLst/>
                <a:latin typeface="Arial" panose="020B0604020202020204" pitchFamily="34" charset="0"/>
              </a:rPr>
              <a:t>Regional Studies</a:t>
            </a:r>
            <a:r>
              <a:rPr lang="en-GB" b="0" i="0" dirty="0">
                <a:solidFill>
                  <a:srgbClr val="222222"/>
                </a:solidFill>
                <a:effectLst/>
                <a:latin typeface="Arial" panose="020B0604020202020204" pitchFamily="34" charset="0"/>
              </a:rPr>
              <a:t> 5.3 (1971): 157-183.</a:t>
            </a:r>
          </a:p>
          <a:p>
            <a:r>
              <a:rPr lang="en-GB" b="0" i="0" dirty="0" err="1">
                <a:solidFill>
                  <a:srgbClr val="222222"/>
                </a:solidFill>
                <a:effectLst/>
                <a:latin typeface="Arial" panose="020B0604020202020204" pitchFamily="34" charset="0"/>
              </a:rPr>
              <a:t>Sheail</a:t>
            </a:r>
            <a:r>
              <a:rPr lang="en-GB" b="0" i="0" dirty="0">
                <a:solidFill>
                  <a:srgbClr val="222222"/>
                </a:solidFill>
                <a:effectLst/>
                <a:latin typeface="Arial" panose="020B0604020202020204" pitchFamily="34" charset="0"/>
              </a:rPr>
              <a:t>, John. </a:t>
            </a:r>
            <a:r>
              <a:rPr lang="en-GB" b="0" i="1" dirty="0">
                <a:solidFill>
                  <a:srgbClr val="222222"/>
                </a:solidFill>
                <a:effectLst/>
                <a:latin typeface="Arial" panose="020B0604020202020204" pitchFamily="34" charset="0"/>
              </a:rPr>
              <a:t>An environmental history of twentieth-century Britain</a:t>
            </a:r>
            <a:r>
              <a:rPr lang="en-GB" b="0" i="0" dirty="0">
                <a:solidFill>
                  <a:srgbClr val="222222"/>
                </a:solidFill>
                <a:effectLst/>
                <a:latin typeface="Arial" panose="020B0604020202020204" pitchFamily="34" charset="0"/>
              </a:rPr>
              <a:t>. Basingstoke: Palgrave, 2002.</a:t>
            </a:r>
          </a:p>
          <a:p>
            <a:endParaRPr lang="en-GB" b="0" i="0" dirty="0">
              <a:solidFill>
                <a:srgbClr val="222222"/>
              </a:solidFill>
              <a:effectLst/>
              <a:latin typeface="Arial" panose="020B0604020202020204" pitchFamily="34" charset="0"/>
            </a:endParaRPr>
          </a:p>
          <a:p>
            <a:r>
              <a:rPr lang="en-GB" dirty="0">
                <a:hlinkClick r:id="rId3"/>
              </a:rPr>
              <a:t>Remembering a local environmental campaign | Wingrave And </a:t>
            </a:r>
            <a:r>
              <a:rPr lang="en-GB" dirty="0" err="1">
                <a:hlinkClick r:id="rId3"/>
              </a:rPr>
              <a:t>Rowsham</a:t>
            </a:r>
            <a:r>
              <a:rPr lang="en-GB" dirty="0">
                <a:hlinkClick r:id="rId3"/>
              </a:rPr>
              <a:t> Heritage Website (wingrave-rowsham-heritage.org.uk)</a:t>
            </a:r>
            <a:r>
              <a:rPr lang="en-GB" b="0" i="0" dirty="0">
                <a:solidFill>
                  <a:srgbClr val="222222"/>
                </a:solidFill>
                <a:effectLst/>
                <a:latin typeface="Arial" panose="020B0604020202020204" pitchFamily="34" charset="0"/>
              </a:rPr>
              <a:t> https://wingrave-rowsham-heritage.org.uk/articles/remembering-a-local-environmental-campaign/</a:t>
            </a:r>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18</a:t>
            </a:fld>
            <a:endParaRPr lang="en-GB"/>
          </a:p>
        </p:txBody>
      </p:sp>
    </p:spTree>
    <p:extLst>
      <p:ext uri="{BB962C8B-B14F-4D97-AF65-F5344CB8AC3E}">
        <p14:creationId xmlns:p14="http://schemas.microsoft.com/office/powerpoint/2010/main" val="31141367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Wood, Christopher. "Environmental impact assessment in the UK: a review." </a:t>
            </a:r>
            <a:r>
              <a:rPr lang="en-GB" b="0" i="1" dirty="0">
                <a:solidFill>
                  <a:srgbClr val="222222"/>
                </a:solidFill>
                <a:effectLst/>
                <a:latin typeface="Arial" panose="020B0604020202020204" pitchFamily="34" charset="0"/>
              </a:rPr>
              <a:t>Landscape Research</a:t>
            </a:r>
            <a:r>
              <a:rPr lang="en-GB" b="0" i="0" dirty="0">
                <a:solidFill>
                  <a:srgbClr val="222222"/>
                </a:solidFill>
                <a:effectLst/>
                <a:latin typeface="Arial" panose="020B0604020202020204" pitchFamily="34" charset="0"/>
              </a:rPr>
              <a:t> 2.3 (1977): 11-16.</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Thirlwall, Geoffrey. "EIA—Taking Stock." </a:t>
            </a:r>
            <a:r>
              <a:rPr lang="en-GB" b="0" i="1" dirty="0">
                <a:solidFill>
                  <a:srgbClr val="222222"/>
                </a:solidFill>
                <a:effectLst/>
                <a:latin typeface="Arial" panose="020B0604020202020204" pitchFamily="34" charset="0"/>
              </a:rPr>
              <a:t>Built Environment (1978-)</a:t>
            </a:r>
            <a:r>
              <a:rPr lang="en-GB" b="0" i="0" dirty="0">
                <a:solidFill>
                  <a:srgbClr val="222222"/>
                </a:solidFill>
                <a:effectLst/>
                <a:latin typeface="Arial" panose="020B0604020202020204" pitchFamily="34" charset="0"/>
              </a:rPr>
              <a:t> (1978): 87-93.</a:t>
            </a:r>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19</a:t>
            </a:fld>
            <a:endParaRPr lang="en-GB"/>
          </a:p>
        </p:txBody>
      </p:sp>
    </p:spTree>
    <p:extLst>
      <p:ext uri="{BB962C8B-B14F-4D97-AF65-F5344CB8AC3E}">
        <p14:creationId xmlns:p14="http://schemas.microsoft.com/office/powerpoint/2010/main" val="41101108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DoE, 1977: Press Notice 68. London: Department of the Environment.</a:t>
            </a:r>
          </a:p>
        </p:txBody>
      </p:sp>
      <p:sp>
        <p:nvSpPr>
          <p:cNvPr id="4" name="Slide Number Placeholder 3"/>
          <p:cNvSpPr>
            <a:spLocks noGrp="1"/>
          </p:cNvSpPr>
          <p:nvPr>
            <p:ph type="sldNum" sz="quarter" idx="5"/>
          </p:nvPr>
        </p:nvSpPr>
        <p:spPr/>
        <p:txBody>
          <a:bodyPr/>
          <a:lstStyle/>
          <a:p>
            <a:fld id="{66F9B635-24F6-40B0-BF56-B34D3512C82D}" type="slidenum">
              <a:rPr lang="en-GB" smtClean="0"/>
              <a:t>20</a:t>
            </a:fld>
            <a:endParaRPr lang="en-GB"/>
          </a:p>
        </p:txBody>
      </p:sp>
    </p:spTree>
    <p:extLst>
      <p:ext uri="{BB962C8B-B14F-4D97-AF65-F5344CB8AC3E}">
        <p14:creationId xmlns:p14="http://schemas.microsoft.com/office/powerpoint/2010/main" val="29878919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21</a:t>
            </a:fld>
            <a:endParaRPr lang="en-GB"/>
          </a:p>
        </p:txBody>
      </p:sp>
    </p:spTree>
    <p:extLst>
      <p:ext uri="{BB962C8B-B14F-4D97-AF65-F5344CB8AC3E}">
        <p14:creationId xmlns:p14="http://schemas.microsoft.com/office/powerpoint/2010/main" val="25510196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24</a:t>
            </a:fld>
            <a:endParaRPr lang="en-GB"/>
          </a:p>
        </p:txBody>
      </p:sp>
    </p:spTree>
    <p:extLst>
      <p:ext uri="{BB962C8B-B14F-4D97-AF65-F5344CB8AC3E}">
        <p14:creationId xmlns:p14="http://schemas.microsoft.com/office/powerpoint/2010/main" val="24975230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01/10/2026</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01/10/2026</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01/10/2026</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01/10/2026</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01/10/2026</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01/10/2026</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01/10/2026</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01/10/2026</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01/10/2026</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01/10/2026</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01/10/2026</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01/10/2026</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xml"/><Relationship Id="rId1" Type="http://schemas.openxmlformats.org/officeDocument/2006/relationships/video" Target="https://www.youtube.com/embed/vJ5p3pZlBi4?feature=oembed" TargetMode="External"/><Relationship Id="rId5" Type="http://schemas.openxmlformats.org/officeDocument/2006/relationships/image" Target="../media/image9.jpe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17.png"/><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20.png"/><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8.xml"/><Relationship Id="rId7" Type="http://schemas.openxmlformats.org/officeDocument/2006/relationships/image" Target="../media/image24.png"/><Relationship Id="rId2" Type="http://schemas.openxmlformats.org/officeDocument/2006/relationships/slideLayout" Target="../slideLayouts/slideLayout1.xml"/><Relationship Id="rId1" Type="http://schemas.openxmlformats.org/officeDocument/2006/relationships/video" Target="https://www.youtube.com/embed/WbwC281uzUs?start=9&amp;feature=oembed" TargetMode="External"/><Relationship Id="rId6" Type="http://schemas.openxmlformats.org/officeDocument/2006/relationships/image" Target="../media/image23.png"/><Relationship Id="rId5" Type="http://schemas.openxmlformats.org/officeDocument/2006/relationships/image" Target="../media/image22.jpeg"/><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29.jpeg"/><Relationship Id="rId4" Type="http://schemas.openxmlformats.org/officeDocument/2006/relationships/image" Target="../media/image28.jpeg"/></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1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38.png"/></Relationships>
</file>

<file path=ppt/slides/_rels/slide1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41.jpeg"/><Relationship Id="rId5" Type="http://schemas.openxmlformats.org/officeDocument/2006/relationships/image" Target="../media/image40.jpeg"/><Relationship Id="rId4" Type="http://schemas.openxmlformats.org/officeDocument/2006/relationships/image" Target="../media/image37.png"/></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42.png"/></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hyperlink" Target="mailto:a.cunningham@uwtsd.ac.uk" TargetMode="External"/><Relationship Id="rId2" Type="http://schemas.openxmlformats.org/officeDocument/2006/relationships/image" Target="../media/image2.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extBox 28">
            <a:extLst>
              <a:ext uri="{FF2B5EF4-FFF2-40B4-BE49-F238E27FC236}">
                <a16:creationId xmlns:a16="http://schemas.microsoft.com/office/drawing/2014/main" id="{57CC4A95-AF50-3264-EFBB-B7B2A4AC5E30}"/>
              </a:ext>
            </a:extLst>
          </p:cNvPr>
          <p:cNvSpPr txBox="1"/>
          <p:nvPr/>
        </p:nvSpPr>
        <p:spPr>
          <a:xfrm>
            <a:off x="4609579" y="618786"/>
            <a:ext cx="6619880"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ACNA6002: </a:t>
            </a:r>
          </a:p>
          <a:p>
            <a:pPr algn="ctr">
              <a:lnSpc>
                <a:spcPct val="90000"/>
              </a:lnSpc>
              <a:spcBef>
                <a:spcPct val="0"/>
              </a:spcBef>
              <a:spcAft>
                <a:spcPts val="600"/>
              </a:spcAft>
            </a:pPr>
            <a:r>
              <a:rPr lang="en-US" sz="5000" dirty="0">
                <a:latin typeface="+mj-lt"/>
                <a:ea typeface="+mj-ea"/>
                <a:cs typeface="+mj-cs"/>
              </a:rPr>
              <a:t>Lecture 2:</a:t>
            </a:r>
          </a:p>
          <a:p>
            <a:pPr algn="ctr">
              <a:lnSpc>
                <a:spcPct val="90000"/>
              </a:lnSpc>
              <a:spcBef>
                <a:spcPct val="0"/>
              </a:spcBef>
              <a:spcAft>
                <a:spcPts val="600"/>
              </a:spcAft>
            </a:pPr>
            <a:r>
              <a:rPr lang="en-US" sz="5000" dirty="0">
                <a:latin typeface="+mj-lt"/>
                <a:ea typeface="+mj-ea"/>
                <a:cs typeface="+mj-cs"/>
              </a:rPr>
              <a:t>Origins of Environmental Assessments</a:t>
            </a: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2"/>
          <a:srcRect t="1710"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25</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532777" y="4644310"/>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2026 / 2027</a:t>
            </a:r>
          </a:p>
          <a:p>
            <a:pPr algn="ctr"/>
            <a:endParaRPr lang="en-GB" dirty="0"/>
          </a:p>
          <a:p>
            <a:pPr algn="ctr"/>
            <a:r>
              <a:rPr lang="en-GB" dirty="0"/>
              <a:t>05/10/2026</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2026 / 2027		</a:t>
            </a:r>
            <a:r>
              <a:rPr lang="fr-FR" b="1" dirty="0"/>
              <a:t>Lecture Contents</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0805021" cy="369332"/>
          </a:xfrm>
          <a:prstGeom prst="rect">
            <a:avLst/>
          </a:prstGeom>
          <a:noFill/>
        </p:spPr>
        <p:txBody>
          <a:bodyPr wrap="square" rtlCol="0">
            <a:spAutoFit/>
          </a:bodyPr>
          <a:lstStyle/>
          <a:p>
            <a:r>
              <a:rPr lang="en-GB" dirty="0"/>
              <a:t>A. Cunningham			Lecture 2: Origins of Environmental Assessments</a:t>
            </a:r>
          </a:p>
        </p:txBody>
      </p:sp>
      <p:sp>
        <p:nvSpPr>
          <p:cNvPr id="2" name="TextBox 1">
            <a:extLst>
              <a:ext uri="{FF2B5EF4-FFF2-40B4-BE49-F238E27FC236}">
                <a16:creationId xmlns:a16="http://schemas.microsoft.com/office/drawing/2014/main" id="{FA433B41-F3A5-1813-1934-F6CCF4E3501C}"/>
              </a:ext>
            </a:extLst>
          </p:cNvPr>
          <p:cNvSpPr txBox="1"/>
          <p:nvPr/>
        </p:nvSpPr>
        <p:spPr>
          <a:xfrm>
            <a:off x="4160938" y="369332"/>
            <a:ext cx="6644082" cy="830997"/>
          </a:xfrm>
          <a:prstGeom prst="rect">
            <a:avLst/>
          </a:prstGeom>
          <a:noFill/>
        </p:spPr>
        <p:txBody>
          <a:bodyPr wrap="square" rtlCol="0">
            <a:spAutoFit/>
          </a:bodyPr>
          <a:lstStyle/>
          <a:p>
            <a:r>
              <a:rPr lang="en-GB" sz="2400" dirty="0"/>
              <a:t>This lecture will contain the following:</a:t>
            </a:r>
          </a:p>
          <a:p>
            <a:endParaRPr lang="en-GB" sz="2400" dirty="0"/>
          </a:p>
        </p:txBody>
      </p:sp>
      <p:graphicFrame>
        <p:nvGraphicFramePr>
          <p:cNvPr id="3" name="Table 2">
            <a:extLst>
              <a:ext uri="{FF2B5EF4-FFF2-40B4-BE49-F238E27FC236}">
                <a16:creationId xmlns:a16="http://schemas.microsoft.com/office/drawing/2014/main" id="{8879F5E2-2218-C90B-35F0-24C47C89FFFF}"/>
              </a:ext>
            </a:extLst>
          </p:cNvPr>
          <p:cNvGraphicFramePr>
            <a:graphicFrameLocks noGrp="1"/>
          </p:cNvGraphicFramePr>
          <p:nvPr>
            <p:extLst>
              <p:ext uri="{D42A27DB-BD31-4B8C-83A1-F6EECF244321}">
                <p14:modId xmlns:p14="http://schemas.microsoft.com/office/powerpoint/2010/main" val="3225018514"/>
              </p:ext>
            </p:extLst>
          </p:nvPr>
        </p:nvGraphicFramePr>
        <p:xfrm>
          <a:off x="4160938" y="835660"/>
          <a:ext cx="6992679" cy="5486400"/>
        </p:xfrm>
        <a:graphic>
          <a:graphicData uri="http://schemas.openxmlformats.org/drawingml/2006/table">
            <a:tbl>
              <a:tblPr firstRow="1" bandRow="1">
                <a:tableStyleId>{F5AB1C69-6EDB-4FF4-983F-18BD219EF322}</a:tableStyleId>
              </a:tblPr>
              <a:tblGrid>
                <a:gridCol w="1357423">
                  <a:extLst>
                    <a:ext uri="{9D8B030D-6E8A-4147-A177-3AD203B41FA5}">
                      <a16:colId xmlns:a16="http://schemas.microsoft.com/office/drawing/2014/main" val="4217316143"/>
                    </a:ext>
                  </a:extLst>
                </a:gridCol>
                <a:gridCol w="5635256">
                  <a:extLst>
                    <a:ext uri="{9D8B030D-6E8A-4147-A177-3AD203B41FA5}">
                      <a16:colId xmlns:a16="http://schemas.microsoft.com/office/drawing/2014/main" val="2224999294"/>
                    </a:ext>
                  </a:extLst>
                </a:gridCol>
              </a:tblGrid>
              <a:tr h="324000">
                <a:tc>
                  <a:txBody>
                    <a:bodyPr/>
                    <a:lstStyle/>
                    <a:p>
                      <a:pPr algn="ctr"/>
                      <a:r>
                        <a:rPr lang="en-GB" sz="1800" dirty="0"/>
                        <a:t>Slide(s)</a:t>
                      </a:r>
                    </a:p>
                  </a:txBody>
                  <a:tcPr/>
                </a:tc>
                <a:tc>
                  <a:txBody>
                    <a:bodyPr/>
                    <a:lstStyle/>
                    <a:p>
                      <a:r>
                        <a:rPr lang="en-GB" sz="1800" dirty="0"/>
                        <a:t>Topic</a:t>
                      </a:r>
                    </a:p>
                  </a:txBody>
                  <a:tcPr/>
                </a:tc>
                <a:extLst>
                  <a:ext uri="{0D108BD9-81ED-4DB2-BD59-A6C34878D82A}">
                    <a16:rowId xmlns:a16="http://schemas.microsoft.com/office/drawing/2014/main" val="2577364065"/>
                  </a:ext>
                </a:extLst>
              </a:tr>
              <a:tr h="324000">
                <a:tc>
                  <a:txBody>
                    <a:bodyPr/>
                    <a:lstStyle/>
                    <a:p>
                      <a:pPr algn="ctr"/>
                      <a:r>
                        <a:rPr lang="en-GB" sz="1800" dirty="0"/>
                        <a:t>3</a:t>
                      </a:r>
                    </a:p>
                  </a:txBody>
                  <a:tcPr/>
                </a:tc>
                <a:tc>
                  <a:txBody>
                    <a:bodyPr/>
                    <a:lstStyle/>
                    <a:p>
                      <a:r>
                        <a:rPr lang="en-GB" sz="1800" dirty="0"/>
                        <a:t>Man and Environment</a:t>
                      </a:r>
                    </a:p>
                  </a:txBody>
                  <a:tcPr/>
                </a:tc>
                <a:extLst>
                  <a:ext uri="{0D108BD9-81ED-4DB2-BD59-A6C34878D82A}">
                    <a16:rowId xmlns:a16="http://schemas.microsoft.com/office/drawing/2014/main" val="586689555"/>
                  </a:ext>
                </a:extLst>
              </a:tr>
              <a:tr h="324000">
                <a:tc>
                  <a:txBody>
                    <a:bodyPr/>
                    <a:lstStyle/>
                    <a:p>
                      <a:pPr algn="ctr"/>
                      <a:r>
                        <a:rPr lang="en-GB" sz="1800" dirty="0"/>
                        <a:t>5-6</a:t>
                      </a:r>
                    </a:p>
                  </a:txBody>
                  <a:tcPr/>
                </a:tc>
                <a:tc>
                  <a:txBody>
                    <a:bodyPr/>
                    <a:lstStyle/>
                    <a:p>
                      <a:r>
                        <a:rPr lang="en-GB" sz="1800" dirty="0"/>
                        <a:t>Revolutions and Populations</a:t>
                      </a:r>
                    </a:p>
                  </a:txBody>
                  <a:tcPr/>
                </a:tc>
                <a:extLst>
                  <a:ext uri="{0D108BD9-81ED-4DB2-BD59-A6C34878D82A}">
                    <a16:rowId xmlns:a16="http://schemas.microsoft.com/office/drawing/2014/main" val="3837722624"/>
                  </a:ext>
                </a:extLst>
              </a:tr>
              <a:tr h="324000">
                <a:tc>
                  <a:txBody>
                    <a:bodyPr/>
                    <a:lstStyle/>
                    <a:p>
                      <a:pPr algn="ctr"/>
                      <a:r>
                        <a:rPr lang="en-GB" sz="1800" dirty="0"/>
                        <a:t>8-10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Environmental Movement</a:t>
                      </a:r>
                    </a:p>
                  </a:txBody>
                  <a:tcPr/>
                </a:tc>
                <a:extLst>
                  <a:ext uri="{0D108BD9-81ED-4DB2-BD59-A6C34878D82A}">
                    <a16:rowId xmlns:a16="http://schemas.microsoft.com/office/drawing/2014/main" val="3852937406"/>
                  </a:ext>
                </a:extLst>
              </a:tr>
              <a:tr h="324000">
                <a:tc>
                  <a:txBody>
                    <a:bodyPr/>
                    <a:lstStyle/>
                    <a:p>
                      <a:pPr algn="ctr"/>
                      <a:r>
                        <a:rPr lang="en-GB" sz="1800" dirty="0"/>
                        <a:t>11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National Environmental Policy Act</a:t>
                      </a:r>
                    </a:p>
                  </a:txBody>
                  <a:tcPr/>
                </a:tc>
                <a:extLst>
                  <a:ext uri="{0D108BD9-81ED-4DB2-BD59-A6C34878D82A}">
                    <a16:rowId xmlns:a16="http://schemas.microsoft.com/office/drawing/2014/main" val="2937946906"/>
                  </a:ext>
                </a:extLst>
              </a:tr>
              <a:tr h="324000">
                <a:tc>
                  <a:txBody>
                    <a:bodyPr/>
                    <a:lstStyle/>
                    <a:p>
                      <a:pPr algn="ctr"/>
                      <a:r>
                        <a:rPr lang="en-GB" sz="1800" dirty="0"/>
                        <a:t>12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NEPA: Key processes</a:t>
                      </a:r>
                    </a:p>
                  </a:txBody>
                  <a:tcPr/>
                </a:tc>
                <a:extLst>
                  <a:ext uri="{0D108BD9-81ED-4DB2-BD59-A6C34878D82A}">
                    <a16:rowId xmlns:a16="http://schemas.microsoft.com/office/drawing/2014/main" val="1523503452"/>
                  </a:ext>
                </a:extLst>
              </a:tr>
              <a:tr h="324000">
                <a:tc>
                  <a:txBody>
                    <a:bodyPr/>
                    <a:lstStyle/>
                    <a:p>
                      <a:pPr algn="ctr"/>
                      <a:r>
                        <a:rPr lang="en-GB" sz="1800" dirty="0"/>
                        <a:t>13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NEPA: Benefits</a:t>
                      </a:r>
                    </a:p>
                  </a:txBody>
                  <a:tcPr/>
                </a:tc>
                <a:extLst>
                  <a:ext uri="{0D108BD9-81ED-4DB2-BD59-A6C34878D82A}">
                    <a16:rowId xmlns:a16="http://schemas.microsoft.com/office/drawing/2014/main" val="3512172326"/>
                  </a:ext>
                </a:extLst>
              </a:tr>
              <a:tr h="324000">
                <a:tc>
                  <a:txBody>
                    <a:bodyPr/>
                    <a:lstStyle/>
                    <a:p>
                      <a:pPr algn="ctr"/>
                      <a:r>
                        <a:rPr lang="en-GB" sz="1800" dirty="0"/>
                        <a:t>14-15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NEPA: Criticism</a:t>
                      </a:r>
                    </a:p>
                  </a:txBody>
                  <a:tcPr/>
                </a:tc>
                <a:extLst>
                  <a:ext uri="{0D108BD9-81ED-4DB2-BD59-A6C34878D82A}">
                    <a16:rowId xmlns:a16="http://schemas.microsoft.com/office/drawing/2014/main" val="2867839914"/>
                  </a:ext>
                </a:extLst>
              </a:tr>
              <a:tr h="324000">
                <a:tc>
                  <a:txBody>
                    <a:bodyPr/>
                    <a:lstStyle/>
                    <a:p>
                      <a:pPr algn="ctr"/>
                      <a:r>
                        <a:rPr lang="en-GB" sz="1800" dirty="0"/>
                        <a:t>16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Global Spread of EIA’s</a:t>
                      </a:r>
                    </a:p>
                  </a:txBody>
                  <a:tcPr/>
                </a:tc>
                <a:extLst>
                  <a:ext uri="{0D108BD9-81ED-4DB2-BD59-A6C34878D82A}">
                    <a16:rowId xmlns:a16="http://schemas.microsoft.com/office/drawing/2014/main" val="3895587409"/>
                  </a:ext>
                </a:extLst>
              </a:tr>
              <a:tr h="324000">
                <a:tc>
                  <a:txBody>
                    <a:bodyPr/>
                    <a:lstStyle/>
                    <a:p>
                      <a:pPr algn="ctr"/>
                      <a:r>
                        <a:rPr lang="en-GB" sz="1800" dirty="0"/>
                        <a:t>17-18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Environmentalism in the UK</a:t>
                      </a:r>
                    </a:p>
                  </a:txBody>
                  <a:tcPr/>
                </a:tc>
                <a:extLst>
                  <a:ext uri="{0D108BD9-81ED-4DB2-BD59-A6C34878D82A}">
                    <a16:rowId xmlns:a16="http://schemas.microsoft.com/office/drawing/2014/main" val="2691238003"/>
                  </a:ext>
                </a:extLst>
              </a:tr>
              <a:tr h="324000">
                <a:tc>
                  <a:txBody>
                    <a:bodyPr/>
                    <a:lstStyle/>
                    <a:p>
                      <a:pPr algn="ctr"/>
                      <a:r>
                        <a:rPr lang="en-GB" sz="1800" dirty="0"/>
                        <a:t>19-20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EIA in the UK</a:t>
                      </a:r>
                    </a:p>
                  </a:txBody>
                  <a:tcPr/>
                </a:tc>
                <a:extLst>
                  <a:ext uri="{0D108BD9-81ED-4DB2-BD59-A6C34878D82A}">
                    <a16:rowId xmlns:a16="http://schemas.microsoft.com/office/drawing/2014/main" val="3145460327"/>
                  </a:ext>
                </a:extLst>
              </a:tr>
              <a:tr h="324000">
                <a:tc>
                  <a:txBody>
                    <a:bodyPr/>
                    <a:lstStyle/>
                    <a:p>
                      <a:pPr algn="ctr"/>
                      <a:r>
                        <a:rPr lang="en-GB" sz="1800" dirty="0"/>
                        <a:t>21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NEPA’s EIA vs UK’s EIA</a:t>
                      </a:r>
                    </a:p>
                  </a:txBody>
                  <a:tcPr/>
                </a:tc>
                <a:extLst>
                  <a:ext uri="{0D108BD9-81ED-4DB2-BD59-A6C34878D82A}">
                    <a16:rowId xmlns:a16="http://schemas.microsoft.com/office/drawing/2014/main" val="2780253062"/>
                  </a:ext>
                </a:extLst>
              </a:tr>
              <a:tr h="324000">
                <a:tc>
                  <a:txBody>
                    <a:bodyPr/>
                    <a:lstStyle/>
                    <a:p>
                      <a:pPr algn="ctr"/>
                      <a:r>
                        <a:rPr lang="en-GB" sz="1800" dirty="0"/>
                        <a:t>22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Summary</a:t>
                      </a:r>
                    </a:p>
                  </a:txBody>
                  <a:tcPr/>
                </a:tc>
                <a:extLst>
                  <a:ext uri="{0D108BD9-81ED-4DB2-BD59-A6C34878D82A}">
                    <a16:rowId xmlns:a16="http://schemas.microsoft.com/office/drawing/2014/main" val="3774179779"/>
                  </a:ext>
                </a:extLst>
              </a:tr>
              <a:tr h="324000">
                <a:tc>
                  <a:txBody>
                    <a:bodyPr/>
                    <a:lstStyle/>
                    <a:p>
                      <a:pPr algn="ctr"/>
                      <a:r>
                        <a:rPr lang="en-GB" sz="1800" dirty="0"/>
                        <a:t>23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Next Session</a:t>
                      </a:r>
                    </a:p>
                  </a:txBody>
                  <a:tcPr/>
                </a:tc>
                <a:extLst>
                  <a:ext uri="{0D108BD9-81ED-4DB2-BD59-A6C34878D82A}">
                    <a16:rowId xmlns:a16="http://schemas.microsoft.com/office/drawing/2014/main" val="4195685479"/>
                  </a:ext>
                </a:extLst>
              </a:tr>
              <a:tr h="324000">
                <a:tc>
                  <a:txBody>
                    <a:bodyPr/>
                    <a:lstStyle/>
                    <a:p>
                      <a:pPr algn="ctr"/>
                      <a:r>
                        <a:rPr lang="en-GB" sz="1800" dirty="0"/>
                        <a:t>24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References</a:t>
                      </a:r>
                    </a:p>
                  </a:txBody>
                  <a:tcPr/>
                </a:tc>
                <a:extLst>
                  <a:ext uri="{0D108BD9-81ED-4DB2-BD59-A6C34878D82A}">
                    <a16:rowId xmlns:a16="http://schemas.microsoft.com/office/drawing/2014/main" val="32850752"/>
                  </a:ext>
                </a:extLst>
              </a:tr>
            </a:tbl>
          </a:graphicData>
        </a:graphic>
      </p:graphicFrame>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a:t>A. </a:t>
            </a:r>
            <a:r>
              <a:rPr lang="en-GB" dirty="0"/>
              <a:t>Cunningham			Lecture 2: Origins of Environmental Assessments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2026 / 2027		</a:t>
            </a:r>
            <a:r>
              <a:rPr lang="en-GB" b="1" dirty="0"/>
              <a:t>Man and Environment</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41101" r="41101"/>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366777" y="468529"/>
            <a:ext cx="9035232" cy="4339650"/>
          </a:xfrm>
          <a:prstGeom prst="rect">
            <a:avLst/>
          </a:prstGeom>
          <a:noFill/>
        </p:spPr>
        <p:txBody>
          <a:bodyPr wrap="square" rtlCol="0">
            <a:spAutoFit/>
          </a:bodyPr>
          <a:lstStyle/>
          <a:p>
            <a:r>
              <a:rPr lang="en-GB" sz="2400" dirty="0"/>
              <a:t>Man has always been dependent on basic natural resources in order to sustain life and develop:</a:t>
            </a:r>
          </a:p>
          <a:p>
            <a:pPr marL="342900" indent="-342900">
              <a:buFontTx/>
              <a:buChar char="-"/>
            </a:pPr>
            <a:r>
              <a:rPr lang="en-GB" sz="2000" dirty="0"/>
              <a:t>Wood for shelter and cooking</a:t>
            </a:r>
          </a:p>
          <a:p>
            <a:pPr marL="342900" indent="-342900">
              <a:buFontTx/>
              <a:buChar char="-"/>
            </a:pPr>
            <a:r>
              <a:rPr lang="en-GB" sz="2000" dirty="0"/>
              <a:t>Foraging: fruits, nuts, vegetables, fungi etc.</a:t>
            </a:r>
          </a:p>
          <a:p>
            <a:pPr marL="342900" indent="-342900">
              <a:buFontTx/>
              <a:buChar char="-"/>
            </a:pPr>
            <a:r>
              <a:rPr lang="en-GB" sz="2000" dirty="0"/>
              <a:t>Fresh water for drinking, bathing, and cleaning</a:t>
            </a:r>
          </a:p>
          <a:p>
            <a:pPr marL="342900" indent="-342900">
              <a:buFontTx/>
              <a:buChar char="-"/>
            </a:pPr>
            <a:endParaRPr lang="en-GB" sz="2400" dirty="0"/>
          </a:p>
          <a:p>
            <a:r>
              <a:rPr lang="en-GB" sz="2400" dirty="0"/>
              <a:t>Awareness of our impact on the natural environment has been around for centuries.</a:t>
            </a:r>
          </a:p>
          <a:p>
            <a:endParaRPr lang="en-GB" sz="2400" dirty="0"/>
          </a:p>
          <a:p>
            <a:r>
              <a:rPr lang="en-GB" sz="2400" dirty="0"/>
              <a:t>Plato famously observed the effects of deforestation in Attica, Greece, leading to soil erosion (Harris, 2011):</a:t>
            </a:r>
          </a:p>
          <a:p>
            <a:endParaRPr lang="en-GB" sz="24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sp>
        <p:nvSpPr>
          <p:cNvPr id="6" name="TextBox 5">
            <a:extLst>
              <a:ext uri="{FF2B5EF4-FFF2-40B4-BE49-F238E27FC236}">
                <a16:creationId xmlns:a16="http://schemas.microsoft.com/office/drawing/2014/main" id="{BB78900F-4BFA-CC26-05DD-26DA92B99980}"/>
              </a:ext>
            </a:extLst>
          </p:cNvPr>
          <p:cNvSpPr txBox="1"/>
          <p:nvPr/>
        </p:nvSpPr>
        <p:spPr>
          <a:xfrm>
            <a:off x="2366777" y="4427925"/>
            <a:ext cx="9035232" cy="1938992"/>
          </a:xfrm>
          <a:prstGeom prst="rect">
            <a:avLst/>
          </a:prstGeom>
          <a:noFill/>
        </p:spPr>
        <p:txBody>
          <a:bodyPr wrap="square">
            <a:spAutoFit/>
          </a:bodyPr>
          <a:lstStyle/>
          <a:p>
            <a:pPr algn="ctr"/>
            <a:r>
              <a:rPr lang="en-GB" sz="2400" b="1" dirty="0">
                <a:effectLst/>
                <a:latin typeface="Bradley Hand ITC" panose="03070402050302030203" pitchFamily="66" charset="0"/>
              </a:rPr>
              <a:t>"The rich, soft soil has all run away leaving the land nothing but skin and bone. But in those days the damage had not taken place, the hills had high crests, the rocky plain of </a:t>
            </a:r>
            <a:r>
              <a:rPr lang="en-GB" sz="2400" b="1" dirty="0" err="1">
                <a:effectLst/>
                <a:latin typeface="Bradley Hand ITC" panose="03070402050302030203" pitchFamily="66" charset="0"/>
              </a:rPr>
              <a:t>Phelleus</a:t>
            </a:r>
            <a:r>
              <a:rPr lang="en-GB" sz="2400" b="1" dirty="0">
                <a:effectLst/>
                <a:latin typeface="Bradley Hand ITC" panose="03070402050302030203" pitchFamily="66" charset="0"/>
              </a:rPr>
              <a:t> was covered with rich soil, and the mountains were covered by thick woods, of which there are some traces today."</a:t>
            </a:r>
          </a:p>
        </p:txBody>
      </p:sp>
      <p:pic>
        <p:nvPicPr>
          <p:cNvPr id="1026" name="Picture 2" descr="Plato | Life, Philosophy, &amp; Works | Britannica">
            <a:extLst>
              <a:ext uri="{FF2B5EF4-FFF2-40B4-BE49-F238E27FC236}">
                <a16:creationId xmlns:a16="http://schemas.microsoft.com/office/drawing/2014/main" id="{893E60D3-05D6-3353-853A-E402718F4B9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8099" y="4611527"/>
            <a:ext cx="1504271" cy="17553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39268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Origins of Environmental Assessments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2026 / 2027		</a:t>
            </a:r>
            <a:r>
              <a:rPr lang="en-GB" b="1" dirty="0"/>
              <a:t>Revolutions and Populations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42616" r="42616"/>
          <a:stretch/>
        </p:blipFill>
        <p:spPr>
          <a:xfrm>
            <a:off x="103289" y="369332"/>
            <a:ext cx="196030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366777" y="468529"/>
            <a:ext cx="9035232" cy="1938992"/>
          </a:xfrm>
          <a:prstGeom prst="rect">
            <a:avLst/>
          </a:prstGeom>
          <a:noFill/>
        </p:spPr>
        <p:txBody>
          <a:bodyPr wrap="square" rtlCol="0">
            <a:spAutoFit/>
          </a:bodyPr>
          <a:lstStyle/>
          <a:p>
            <a:r>
              <a:rPr lang="en-GB" sz="2400" dirty="0"/>
              <a:t>The Agricultural and Industrial revolutions meant that human population was no longer dependent on, and kept in check by, availability of local resources, exceeding previous Malthusian checks.</a:t>
            </a:r>
          </a:p>
          <a:p>
            <a:endParaRPr lang="en-GB" sz="2400" dirty="0"/>
          </a:p>
          <a:p>
            <a:endParaRPr lang="en-GB" sz="24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pic>
        <p:nvPicPr>
          <p:cNvPr id="7" name="Picture 2" descr="enter image source here">
            <a:extLst>
              <a:ext uri="{FF2B5EF4-FFF2-40B4-BE49-F238E27FC236}">
                <a16:creationId xmlns:a16="http://schemas.microsoft.com/office/drawing/2014/main" id="{FD83EBCA-938D-1743-428B-766032E22E8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14189" y="1736208"/>
            <a:ext cx="6029325" cy="302895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BE42D55-C162-59C8-2025-FD91F4B7D762}"/>
              </a:ext>
            </a:extLst>
          </p:cNvPr>
          <p:cNvSpPr txBox="1"/>
          <p:nvPr/>
        </p:nvSpPr>
        <p:spPr>
          <a:xfrm>
            <a:off x="2207978" y="1769088"/>
            <a:ext cx="4071798" cy="3046988"/>
          </a:xfrm>
          <a:prstGeom prst="rect">
            <a:avLst/>
          </a:prstGeom>
          <a:noFill/>
        </p:spPr>
        <p:txBody>
          <a:bodyPr wrap="square">
            <a:spAutoFit/>
          </a:bodyPr>
          <a:lstStyle/>
          <a:p>
            <a:r>
              <a:rPr lang="en-GB" sz="2400" dirty="0"/>
              <a:t>First Agricultural Revolution (Neolithic Revolution):</a:t>
            </a:r>
          </a:p>
          <a:p>
            <a:pPr marL="342900" indent="-342900">
              <a:buFontTx/>
              <a:buChar char="-"/>
            </a:pPr>
            <a:r>
              <a:rPr lang="en-GB" sz="2400" dirty="0"/>
              <a:t>New techniques let to gradual shift from hunter-gatherer to agriculture and settlement</a:t>
            </a:r>
          </a:p>
          <a:p>
            <a:pPr marL="342900" indent="-342900">
              <a:buFontTx/>
              <a:buChar char="-"/>
            </a:pPr>
            <a:r>
              <a:rPr lang="en-GB" sz="2400" dirty="0"/>
              <a:t>Domestication of animals and plants (crops)</a:t>
            </a:r>
          </a:p>
        </p:txBody>
      </p:sp>
      <p:sp>
        <p:nvSpPr>
          <p:cNvPr id="14" name="TextBox 13">
            <a:extLst>
              <a:ext uri="{FF2B5EF4-FFF2-40B4-BE49-F238E27FC236}">
                <a16:creationId xmlns:a16="http://schemas.microsoft.com/office/drawing/2014/main" id="{84EB6406-D380-0751-5716-5D20E780E4AD}"/>
              </a:ext>
            </a:extLst>
          </p:cNvPr>
          <p:cNvSpPr txBox="1"/>
          <p:nvPr/>
        </p:nvSpPr>
        <p:spPr>
          <a:xfrm>
            <a:off x="2207978" y="4808923"/>
            <a:ext cx="8868241" cy="1569660"/>
          </a:xfrm>
          <a:prstGeom prst="rect">
            <a:avLst/>
          </a:prstGeom>
          <a:noFill/>
        </p:spPr>
        <p:txBody>
          <a:bodyPr wrap="square">
            <a:spAutoFit/>
          </a:bodyPr>
          <a:lstStyle/>
          <a:p>
            <a:r>
              <a:rPr lang="en-GB" sz="2400" dirty="0"/>
              <a:t>Second Agricultural Revolution (16</a:t>
            </a:r>
            <a:r>
              <a:rPr lang="en-GB" sz="2400" baseline="30000" dirty="0"/>
              <a:t>th</a:t>
            </a:r>
            <a:r>
              <a:rPr lang="en-GB" sz="2400" dirty="0"/>
              <a:t> Century):</a:t>
            </a:r>
          </a:p>
          <a:p>
            <a:pPr marL="342900" indent="-342900">
              <a:buFontTx/>
              <a:buChar char="-"/>
            </a:pPr>
            <a:r>
              <a:rPr lang="en-GB" sz="2400" dirty="0"/>
              <a:t>Intensification of the land away from natural systems</a:t>
            </a:r>
          </a:p>
          <a:p>
            <a:pPr marL="342900" indent="-342900">
              <a:buFontTx/>
              <a:buChar char="-"/>
            </a:pPr>
            <a:r>
              <a:rPr lang="en-GB" sz="2400" dirty="0"/>
              <a:t>Crop rotation allowing for greater annual production</a:t>
            </a:r>
          </a:p>
          <a:p>
            <a:pPr marL="342900" indent="-342900">
              <a:buFontTx/>
              <a:buChar char="-"/>
            </a:pPr>
            <a:r>
              <a:rPr lang="en-GB" sz="2400" dirty="0"/>
              <a:t>Land conversions and reclamations</a:t>
            </a:r>
          </a:p>
        </p:txBody>
      </p:sp>
    </p:spTree>
    <p:extLst>
      <p:ext uri="{BB962C8B-B14F-4D97-AF65-F5344CB8AC3E}">
        <p14:creationId xmlns:p14="http://schemas.microsoft.com/office/powerpoint/2010/main" val="2419514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nodeType="clickEffect">
                                  <p:stCondLst>
                                    <p:cond delay="0"/>
                                  </p:stCondLst>
                                  <p:childTnLst>
                                    <p:animMotion origin="layout" path="M -4.79167E-6 -4.07407E-6 L -0.12695 -0.00115 " pathEditMode="relative" rAng="0" ptsTypes="AA">
                                      <p:cBhvr>
                                        <p:cTn id="6" dur="2000" fill="hold"/>
                                        <p:tgtEl>
                                          <p:spTgt spid="7"/>
                                        </p:tgtEl>
                                        <p:attrNameLst>
                                          <p:attrName>ppt_x</p:attrName>
                                          <p:attrName>ppt_y</p:attrName>
                                        </p:attrNameLst>
                                      </p:cBhvr>
                                      <p:rCtr x="-6354" y="-6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a:t>A. </a:t>
            </a:r>
            <a:r>
              <a:rPr lang="en-GB" dirty="0"/>
              <a:t>Cunningham			Lecture 2: Origins of Environmental Assessments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2026 / 2027		</a:t>
            </a:r>
            <a:r>
              <a:rPr lang="en-GB" b="1" dirty="0"/>
              <a:t>Revolutions and Populations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8553" t="-185" r="73361" b="185"/>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366777" y="468529"/>
            <a:ext cx="9035232" cy="830997"/>
          </a:xfrm>
          <a:prstGeom prst="rect">
            <a:avLst/>
          </a:prstGeom>
          <a:noFill/>
        </p:spPr>
        <p:txBody>
          <a:bodyPr wrap="square" rtlCol="0">
            <a:spAutoFit/>
          </a:bodyPr>
          <a:lstStyle/>
          <a:p>
            <a:endParaRPr lang="en-GB" sz="2400" dirty="0"/>
          </a:p>
          <a:p>
            <a:endParaRPr lang="en-GB" sz="24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sp>
        <p:nvSpPr>
          <p:cNvPr id="6" name="TextBox 5">
            <a:extLst>
              <a:ext uri="{FF2B5EF4-FFF2-40B4-BE49-F238E27FC236}">
                <a16:creationId xmlns:a16="http://schemas.microsoft.com/office/drawing/2014/main" id="{EF5099FF-178F-4DEA-4D8A-8596FE1DD2E2}"/>
              </a:ext>
            </a:extLst>
          </p:cNvPr>
          <p:cNvSpPr txBox="1"/>
          <p:nvPr/>
        </p:nvSpPr>
        <p:spPr>
          <a:xfrm>
            <a:off x="2366777" y="468529"/>
            <a:ext cx="9035232" cy="5632311"/>
          </a:xfrm>
          <a:prstGeom prst="rect">
            <a:avLst/>
          </a:prstGeom>
          <a:noFill/>
        </p:spPr>
        <p:txBody>
          <a:bodyPr wrap="square" rtlCol="0">
            <a:spAutoFit/>
          </a:bodyPr>
          <a:lstStyle/>
          <a:p>
            <a:r>
              <a:rPr lang="en-GB" sz="2400" dirty="0"/>
              <a:t>First Industrial Revolution (18</a:t>
            </a:r>
            <a:r>
              <a:rPr lang="en-GB" sz="2400" baseline="30000" dirty="0"/>
              <a:t>th</a:t>
            </a:r>
            <a:r>
              <a:rPr lang="en-GB" sz="2400" dirty="0"/>
              <a:t> Century):</a:t>
            </a:r>
          </a:p>
          <a:p>
            <a:pPr marL="342900" indent="-342900">
              <a:buFontTx/>
              <a:buChar char="-"/>
            </a:pPr>
            <a:r>
              <a:rPr lang="en-GB" sz="2400" dirty="0"/>
              <a:t>Increased technological advances allowing for mechanisation of previously manual tasks</a:t>
            </a:r>
          </a:p>
          <a:p>
            <a:pPr marL="342900" indent="-342900">
              <a:buFontTx/>
              <a:buChar char="-"/>
            </a:pPr>
            <a:r>
              <a:rPr lang="en-GB" sz="2400" dirty="0"/>
              <a:t>Supported by Agricultural revolution</a:t>
            </a:r>
          </a:p>
          <a:p>
            <a:pPr marL="800100" lvl="1" indent="-342900">
              <a:buFontTx/>
              <a:buChar char="-"/>
            </a:pPr>
            <a:r>
              <a:rPr lang="en-GB" sz="2400" dirty="0"/>
              <a:t>More food = healthier population</a:t>
            </a:r>
          </a:p>
          <a:p>
            <a:pPr marL="800100" lvl="1" indent="-342900">
              <a:buFontTx/>
              <a:buChar char="-"/>
            </a:pPr>
            <a:r>
              <a:rPr lang="en-GB" sz="2400" dirty="0"/>
              <a:t>Agricultural technology = greater available workforce</a:t>
            </a:r>
          </a:p>
          <a:p>
            <a:pPr marL="342900" indent="-342900">
              <a:buFontTx/>
              <a:buChar char="-"/>
            </a:pPr>
            <a:r>
              <a:rPr lang="en-GB" sz="2400" dirty="0"/>
              <a:t>Modern medicine advanced through research and technology</a:t>
            </a:r>
          </a:p>
          <a:p>
            <a:pPr marL="342900" indent="-342900">
              <a:buFontTx/>
              <a:buChar char="-"/>
            </a:pPr>
            <a:r>
              <a:rPr lang="en-GB" sz="2400" dirty="0"/>
              <a:t>Increased transportation and associated trade</a:t>
            </a:r>
          </a:p>
          <a:p>
            <a:pPr marL="342900" indent="-342900">
              <a:buFontTx/>
              <a:buChar char="-"/>
            </a:pPr>
            <a:endParaRPr lang="en-GB" sz="2400" dirty="0"/>
          </a:p>
          <a:p>
            <a:r>
              <a:rPr lang="en-GB" sz="2400" dirty="0"/>
              <a:t>Greater carrying capacity of the land and reduced death rates</a:t>
            </a:r>
          </a:p>
          <a:p>
            <a:r>
              <a:rPr lang="en-GB" sz="2400" dirty="0"/>
              <a:t>= Population explosion</a:t>
            </a:r>
          </a:p>
          <a:p>
            <a:r>
              <a:rPr lang="en-GB" sz="2400" dirty="0"/>
              <a:t>= Greater demand on natural resources</a:t>
            </a:r>
          </a:p>
          <a:p>
            <a:endParaRPr lang="en-GB" sz="2400" dirty="0"/>
          </a:p>
          <a:p>
            <a:r>
              <a:rPr lang="en-GB" sz="2400" dirty="0"/>
              <a:t>Mankind ‘escape from the Malthusian trap’</a:t>
            </a:r>
          </a:p>
          <a:p>
            <a:r>
              <a:rPr lang="en-GB" sz="2400" dirty="0"/>
              <a:t>(</a:t>
            </a:r>
            <a:r>
              <a:rPr lang="en-GB" sz="2400" dirty="0" err="1"/>
              <a:t>Kögel</a:t>
            </a:r>
            <a:r>
              <a:rPr lang="en-GB" sz="2400" dirty="0"/>
              <a:t>, Tomas, and Alexia </a:t>
            </a:r>
            <a:r>
              <a:rPr lang="en-GB" sz="2400" dirty="0" err="1"/>
              <a:t>Prskawetz</a:t>
            </a:r>
            <a:r>
              <a:rPr lang="en-GB" sz="2400" dirty="0"/>
              <a:t>., 2001)</a:t>
            </a:r>
          </a:p>
        </p:txBody>
      </p:sp>
      <p:pic>
        <p:nvPicPr>
          <p:cNvPr id="7" name="Picture 2" descr="enter image source here">
            <a:extLst>
              <a:ext uri="{FF2B5EF4-FFF2-40B4-BE49-F238E27FC236}">
                <a16:creationId xmlns:a16="http://schemas.microsoft.com/office/drawing/2014/main" id="{AE61424B-2B05-8552-CEFF-994B61C355F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46733" y="4249956"/>
            <a:ext cx="3881765" cy="19500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22437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a:t>A. </a:t>
            </a:r>
            <a:r>
              <a:rPr lang="en-GB" dirty="0"/>
              <a:t>Cunningham			Lecture 2: Origins of Environmental Assessments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2026 / 2027		</a:t>
            </a:r>
            <a:r>
              <a:rPr lang="en-GB" b="1" dirty="0"/>
              <a:t>Revolutions and Populations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4">
            <a:extLst>
              <a:ext uri="{28A0092B-C50C-407E-A947-70E740481C1C}">
                <a14:useLocalDpi xmlns:a14="http://schemas.microsoft.com/office/drawing/2010/main" val="0"/>
              </a:ext>
            </a:extLst>
          </a:blip>
          <a:srcRect l="27664" t="-19162" r="26213" b="-21454"/>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366777" y="468529"/>
            <a:ext cx="9035232" cy="830997"/>
          </a:xfrm>
          <a:prstGeom prst="rect">
            <a:avLst/>
          </a:prstGeom>
          <a:noFill/>
        </p:spPr>
        <p:txBody>
          <a:bodyPr wrap="square" rtlCol="0">
            <a:spAutoFit/>
          </a:bodyPr>
          <a:lstStyle/>
          <a:p>
            <a:endParaRPr lang="en-GB" sz="2400" dirty="0"/>
          </a:p>
          <a:p>
            <a:endParaRPr lang="en-GB" sz="24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pic>
        <p:nvPicPr>
          <p:cNvPr id="3" name="Online Media 2" title="Human Population Through Time (Updated for 2023)">
            <a:hlinkClick r:id="" action="ppaction://media"/>
            <a:extLst>
              <a:ext uri="{FF2B5EF4-FFF2-40B4-BE49-F238E27FC236}">
                <a16:creationId xmlns:a16="http://schemas.microsoft.com/office/drawing/2014/main" id="{CD1A909E-368A-6F5F-2F7A-14C3B83EE0BF}"/>
              </a:ext>
            </a:extLst>
          </p:cNvPr>
          <p:cNvPicPr>
            <a:picLocks noRot="1" noChangeAspect="1"/>
          </p:cNvPicPr>
          <p:nvPr>
            <a:videoFile r:link="rId1"/>
          </p:nvPr>
        </p:nvPicPr>
        <p:blipFill>
          <a:blip r:embed="rId5"/>
          <a:stretch>
            <a:fillRect/>
          </a:stretch>
        </p:blipFill>
        <p:spPr>
          <a:xfrm>
            <a:off x="2366777" y="1252399"/>
            <a:ext cx="8968995" cy="5067482"/>
          </a:xfrm>
          <a:prstGeom prst="rect">
            <a:avLst/>
          </a:prstGeom>
        </p:spPr>
      </p:pic>
      <p:sp>
        <p:nvSpPr>
          <p:cNvPr id="9" name="TextBox 8">
            <a:extLst>
              <a:ext uri="{FF2B5EF4-FFF2-40B4-BE49-F238E27FC236}">
                <a16:creationId xmlns:a16="http://schemas.microsoft.com/office/drawing/2014/main" id="{1AF0EFC9-1735-C494-B230-DCD7CA14F171}"/>
              </a:ext>
            </a:extLst>
          </p:cNvPr>
          <p:cNvSpPr txBox="1"/>
          <p:nvPr/>
        </p:nvSpPr>
        <p:spPr>
          <a:xfrm>
            <a:off x="2300540" y="395367"/>
            <a:ext cx="9035232" cy="830997"/>
          </a:xfrm>
          <a:prstGeom prst="rect">
            <a:avLst/>
          </a:prstGeom>
          <a:noFill/>
        </p:spPr>
        <p:txBody>
          <a:bodyPr wrap="square" rtlCol="0">
            <a:spAutoFit/>
          </a:bodyPr>
          <a:lstStyle/>
          <a:p>
            <a:r>
              <a:rPr lang="en-GB" sz="2400" dirty="0"/>
              <a:t>The rate of population growth since the Industrial revolution has a direct increased impact on the natural environment.</a:t>
            </a:r>
          </a:p>
        </p:txBody>
      </p:sp>
    </p:spTree>
    <p:extLst>
      <p:ext uri="{BB962C8B-B14F-4D97-AF65-F5344CB8AC3E}">
        <p14:creationId xmlns:p14="http://schemas.microsoft.com/office/powerpoint/2010/main" val="2904814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a:t>A. </a:t>
            </a:r>
            <a:r>
              <a:rPr lang="en-GB" dirty="0"/>
              <a:t>Cunningham			Lecture 2: Origins of Environmental Assessments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2026 / 2027		</a:t>
            </a:r>
            <a:r>
              <a:rPr lang="en-GB" b="1" dirty="0"/>
              <a:t>Environmental Movement</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6784" t="57" r="66086" b="-57"/>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366777" y="468529"/>
            <a:ext cx="9035232" cy="830997"/>
          </a:xfrm>
          <a:prstGeom prst="rect">
            <a:avLst/>
          </a:prstGeom>
          <a:noFill/>
        </p:spPr>
        <p:txBody>
          <a:bodyPr wrap="square" rtlCol="0">
            <a:spAutoFit/>
          </a:bodyPr>
          <a:lstStyle/>
          <a:p>
            <a:endParaRPr lang="en-GB" sz="2400" dirty="0"/>
          </a:p>
          <a:p>
            <a:endParaRPr lang="en-GB" sz="24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sp>
        <p:nvSpPr>
          <p:cNvPr id="9" name="TextBox 8">
            <a:extLst>
              <a:ext uri="{FF2B5EF4-FFF2-40B4-BE49-F238E27FC236}">
                <a16:creationId xmlns:a16="http://schemas.microsoft.com/office/drawing/2014/main" id="{1AF0EFC9-1735-C494-B230-DCD7CA14F171}"/>
              </a:ext>
            </a:extLst>
          </p:cNvPr>
          <p:cNvSpPr txBox="1"/>
          <p:nvPr/>
        </p:nvSpPr>
        <p:spPr>
          <a:xfrm>
            <a:off x="2340273" y="496841"/>
            <a:ext cx="9801095" cy="3170099"/>
          </a:xfrm>
          <a:prstGeom prst="rect">
            <a:avLst/>
          </a:prstGeom>
          <a:noFill/>
        </p:spPr>
        <p:txBody>
          <a:bodyPr wrap="square" rtlCol="0">
            <a:spAutoFit/>
          </a:bodyPr>
          <a:lstStyle/>
          <a:p>
            <a:r>
              <a:rPr lang="en-GB" sz="2000" dirty="0"/>
              <a:t>Despite some early observations, the global concern for our growing impact on our natural environments was not as acute as it is today.</a:t>
            </a:r>
          </a:p>
          <a:p>
            <a:endParaRPr lang="en-GB" sz="2000" dirty="0"/>
          </a:p>
          <a:p>
            <a:r>
              <a:rPr lang="en-GB" sz="2000" dirty="0"/>
              <a:t>A gradual increase in observations of industrial advancements and their impact on the environment, and the communication of these findings, led to a growing global Environmental Movement.</a:t>
            </a:r>
          </a:p>
          <a:p>
            <a:endParaRPr lang="en-GB" sz="2000" dirty="0"/>
          </a:p>
          <a:p>
            <a:r>
              <a:rPr lang="en-GB" sz="2000" dirty="0"/>
              <a:t>‘Silent Spring’ (1962), a book highlighting the impacts to ecology from DDT chemicals, is popularised as the origin of the Environmental Movement.</a:t>
            </a:r>
          </a:p>
          <a:p>
            <a:endParaRPr lang="en-GB" sz="2000" dirty="0"/>
          </a:p>
        </p:txBody>
      </p:sp>
      <p:pic>
        <p:nvPicPr>
          <p:cNvPr id="3074" name="Picture 2" descr="Buchcover Silent Spring">
            <a:extLst>
              <a:ext uri="{FF2B5EF4-FFF2-40B4-BE49-F238E27FC236}">
                <a16:creationId xmlns:a16="http://schemas.microsoft.com/office/drawing/2014/main" id="{0A1672D8-64EA-F0D6-C4B1-6677B8C0407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9286" t="4997" r="8642" b="4139"/>
          <a:stretch/>
        </p:blipFill>
        <p:spPr bwMode="auto">
          <a:xfrm>
            <a:off x="9869967" y="3376085"/>
            <a:ext cx="2098726" cy="3096408"/>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D8BA97AF-969C-4AB0-61FE-394976CCE34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16304" y="3429000"/>
            <a:ext cx="4953663" cy="278643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4200E44-AC94-6C8A-CE0F-8870757675B8}"/>
              </a:ext>
            </a:extLst>
          </p:cNvPr>
          <p:cNvSpPr txBox="1"/>
          <p:nvPr/>
        </p:nvSpPr>
        <p:spPr>
          <a:xfrm>
            <a:off x="4857028" y="6227057"/>
            <a:ext cx="5145713" cy="261610"/>
          </a:xfrm>
          <a:prstGeom prst="rect">
            <a:avLst/>
          </a:prstGeom>
          <a:noFill/>
        </p:spPr>
        <p:txBody>
          <a:bodyPr wrap="square">
            <a:spAutoFit/>
          </a:bodyPr>
          <a:lstStyle/>
          <a:p>
            <a:r>
              <a:rPr lang="en-GB" sz="1100" dirty="0"/>
              <a:t>John M. Lee, “‘Silent Spring’ is Now Noisy Summer,” New York Times, 22 July 1962, 86</a:t>
            </a:r>
          </a:p>
        </p:txBody>
      </p:sp>
      <p:pic>
        <p:nvPicPr>
          <p:cNvPr id="3078" name="Picture 6">
            <a:extLst>
              <a:ext uri="{FF2B5EF4-FFF2-40B4-BE49-F238E27FC236}">
                <a16:creationId xmlns:a16="http://schemas.microsoft.com/office/drawing/2014/main" id="{EBAD53E5-9CA2-DAA2-030A-A7B38901724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743371" y="3452020"/>
            <a:ext cx="2113658" cy="2978336"/>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DDT is good for me advertisement | &quot;The great expectations h… | Flickr">
            <a:extLst>
              <a:ext uri="{FF2B5EF4-FFF2-40B4-BE49-F238E27FC236}">
                <a16:creationId xmlns:a16="http://schemas.microsoft.com/office/drawing/2014/main" id="{F1C13EB4-0DD4-5C44-8594-C9033640368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52863" y="4555155"/>
            <a:ext cx="2321509" cy="15416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88648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a:t>A. </a:t>
            </a:r>
            <a:r>
              <a:rPr lang="en-GB" dirty="0"/>
              <a:t>Cunningham			Lecture 2: Origins of Environmental Assessments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2026 / 2027		</a:t>
            </a:r>
            <a:r>
              <a:rPr lang="en-GB" b="1" dirty="0"/>
              <a:t>Environmental Movement</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8" r="38"/>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366777" y="468529"/>
            <a:ext cx="9035232" cy="830997"/>
          </a:xfrm>
          <a:prstGeom prst="rect">
            <a:avLst/>
          </a:prstGeom>
          <a:noFill/>
        </p:spPr>
        <p:txBody>
          <a:bodyPr wrap="square" rtlCol="0">
            <a:spAutoFit/>
          </a:bodyPr>
          <a:lstStyle/>
          <a:p>
            <a:endParaRPr lang="en-GB" sz="2400" dirty="0"/>
          </a:p>
          <a:p>
            <a:endParaRPr lang="en-GB" sz="24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sp>
        <p:nvSpPr>
          <p:cNvPr id="9" name="TextBox 8">
            <a:extLst>
              <a:ext uri="{FF2B5EF4-FFF2-40B4-BE49-F238E27FC236}">
                <a16:creationId xmlns:a16="http://schemas.microsoft.com/office/drawing/2014/main" id="{1AF0EFC9-1735-C494-B230-DCD7CA14F171}"/>
              </a:ext>
            </a:extLst>
          </p:cNvPr>
          <p:cNvSpPr txBox="1"/>
          <p:nvPr/>
        </p:nvSpPr>
        <p:spPr>
          <a:xfrm>
            <a:off x="2300540" y="395367"/>
            <a:ext cx="7376197" cy="3600986"/>
          </a:xfrm>
          <a:prstGeom prst="rect">
            <a:avLst/>
          </a:prstGeom>
          <a:noFill/>
        </p:spPr>
        <p:txBody>
          <a:bodyPr wrap="square" rtlCol="0">
            <a:spAutoFit/>
          </a:bodyPr>
          <a:lstStyle/>
          <a:p>
            <a:r>
              <a:rPr lang="en-GB" sz="2400" dirty="0"/>
              <a:t>Earlier publications linked to the impact of industry on the atmosphere, and the associated consequences to human health (direct) and natural systems (indirect) were recognised by:</a:t>
            </a:r>
          </a:p>
          <a:p>
            <a:pPr marL="342900" indent="-342900">
              <a:buFontTx/>
              <a:buChar char="-"/>
            </a:pPr>
            <a:r>
              <a:rPr lang="en-GB" sz="2200" dirty="0"/>
              <a:t>John Evelyn in 1661, in a pamphlet called ‘</a:t>
            </a:r>
            <a:r>
              <a:rPr lang="en-GB" sz="2200" dirty="0" err="1"/>
              <a:t>Fumifugium</a:t>
            </a:r>
            <a:r>
              <a:rPr lang="en-GB" sz="2200" dirty="0"/>
              <a:t>, linked factory coal burning to local respiratory health issues</a:t>
            </a:r>
          </a:p>
          <a:p>
            <a:pPr marL="342900" indent="-342900">
              <a:buFontTx/>
              <a:buChar char="-"/>
            </a:pPr>
            <a:r>
              <a:rPr lang="en-GB" sz="2200" dirty="0"/>
              <a:t>‘Acid rain’ was coined by Robert Angus Smith, in 1859, after noticing that rain in Manchester and London was more acidic than elsewhere.</a:t>
            </a:r>
          </a:p>
          <a:p>
            <a:endParaRPr lang="en-GB" sz="2200" dirty="0"/>
          </a:p>
        </p:txBody>
      </p:sp>
      <p:pic>
        <p:nvPicPr>
          <p:cNvPr id="3" name="Picture 2">
            <a:extLst>
              <a:ext uri="{FF2B5EF4-FFF2-40B4-BE49-F238E27FC236}">
                <a16:creationId xmlns:a16="http://schemas.microsoft.com/office/drawing/2014/main" id="{8845BBAE-3878-ADE0-172F-43A6DD05FD8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4881"/>
          <a:stretch/>
        </p:blipFill>
        <p:spPr bwMode="auto">
          <a:xfrm>
            <a:off x="9742974" y="514148"/>
            <a:ext cx="2170371" cy="325513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AEF8BB48-DBE4-581F-932C-060EF8E9B57D}"/>
              </a:ext>
            </a:extLst>
          </p:cNvPr>
          <p:cNvPicPr>
            <a:picLocks noChangeAspect="1"/>
          </p:cNvPicPr>
          <p:nvPr/>
        </p:nvPicPr>
        <p:blipFill>
          <a:blip r:embed="rId5"/>
          <a:stretch>
            <a:fillRect/>
          </a:stretch>
        </p:blipFill>
        <p:spPr>
          <a:xfrm>
            <a:off x="4528608" y="3637012"/>
            <a:ext cx="7612699" cy="2620184"/>
          </a:xfrm>
          <a:prstGeom prst="rect">
            <a:avLst/>
          </a:prstGeom>
        </p:spPr>
      </p:pic>
      <p:sp>
        <p:nvSpPr>
          <p:cNvPr id="13" name="TextBox 12">
            <a:extLst>
              <a:ext uri="{FF2B5EF4-FFF2-40B4-BE49-F238E27FC236}">
                <a16:creationId xmlns:a16="http://schemas.microsoft.com/office/drawing/2014/main" id="{CC2271B4-FD9A-C2CC-BD4D-A98D5D701A53}"/>
              </a:ext>
            </a:extLst>
          </p:cNvPr>
          <p:cNvSpPr txBox="1"/>
          <p:nvPr/>
        </p:nvSpPr>
        <p:spPr>
          <a:xfrm>
            <a:off x="2413336" y="3769287"/>
            <a:ext cx="2757777" cy="2677656"/>
          </a:xfrm>
          <a:prstGeom prst="rect">
            <a:avLst/>
          </a:prstGeom>
          <a:noFill/>
        </p:spPr>
        <p:txBody>
          <a:bodyPr wrap="square">
            <a:spAutoFit/>
          </a:bodyPr>
          <a:lstStyle/>
          <a:p>
            <a:r>
              <a:rPr lang="en-GB" sz="2400" dirty="0"/>
              <a:t>By 1965, public opinion in USA was growing regarding increased air pollution – with industry being the ‘prime villain’</a:t>
            </a:r>
          </a:p>
        </p:txBody>
      </p:sp>
      <p:sp>
        <p:nvSpPr>
          <p:cNvPr id="15" name="TextBox 14">
            <a:extLst>
              <a:ext uri="{FF2B5EF4-FFF2-40B4-BE49-F238E27FC236}">
                <a16:creationId xmlns:a16="http://schemas.microsoft.com/office/drawing/2014/main" id="{58ACE84C-ED00-F711-B1B6-CB5AD5C5A5ED}"/>
              </a:ext>
            </a:extLst>
          </p:cNvPr>
          <p:cNvSpPr txBox="1"/>
          <p:nvPr/>
        </p:nvSpPr>
        <p:spPr>
          <a:xfrm>
            <a:off x="5171113" y="6130823"/>
            <a:ext cx="6871914" cy="461665"/>
          </a:xfrm>
          <a:prstGeom prst="rect">
            <a:avLst/>
          </a:prstGeom>
          <a:noFill/>
        </p:spPr>
        <p:txBody>
          <a:bodyPr wrap="square">
            <a:spAutoFit/>
          </a:bodyPr>
          <a:lstStyle/>
          <a:p>
            <a:pPr algn="ctr"/>
            <a:r>
              <a:rPr lang="en-GB" sz="1200" dirty="0"/>
              <a:t> Source: Allan E. Settle (1966) Public Opinion and Community Involvement, Journal of the Air Pollution Control Association, 16:9, 490-491</a:t>
            </a:r>
          </a:p>
        </p:txBody>
      </p:sp>
    </p:spTree>
    <p:extLst>
      <p:ext uri="{BB962C8B-B14F-4D97-AF65-F5344CB8AC3E}">
        <p14:creationId xmlns:p14="http://schemas.microsoft.com/office/powerpoint/2010/main" val="29055444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a:t>A. </a:t>
            </a:r>
            <a:r>
              <a:rPr lang="en-GB" dirty="0"/>
              <a:t>Cunningham			Lecture 2: Origins of Environmental Assessments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2026 / 2027		</a:t>
            </a:r>
            <a:r>
              <a:rPr lang="en-GB" b="1" dirty="0"/>
              <a:t>Environmental Movement</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28583" r="28583"/>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366777" y="468529"/>
            <a:ext cx="9035232" cy="830997"/>
          </a:xfrm>
          <a:prstGeom prst="rect">
            <a:avLst/>
          </a:prstGeom>
          <a:noFill/>
        </p:spPr>
        <p:txBody>
          <a:bodyPr wrap="square" rtlCol="0">
            <a:spAutoFit/>
          </a:bodyPr>
          <a:lstStyle/>
          <a:p>
            <a:endParaRPr lang="en-GB" sz="2400" dirty="0"/>
          </a:p>
          <a:p>
            <a:endParaRPr lang="en-GB" sz="24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sp>
        <p:nvSpPr>
          <p:cNvPr id="9" name="TextBox 8">
            <a:extLst>
              <a:ext uri="{FF2B5EF4-FFF2-40B4-BE49-F238E27FC236}">
                <a16:creationId xmlns:a16="http://schemas.microsoft.com/office/drawing/2014/main" id="{1AF0EFC9-1735-C494-B230-DCD7CA14F171}"/>
              </a:ext>
            </a:extLst>
          </p:cNvPr>
          <p:cNvSpPr txBox="1"/>
          <p:nvPr/>
        </p:nvSpPr>
        <p:spPr>
          <a:xfrm>
            <a:off x="2300539" y="395367"/>
            <a:ext cx="9364024" cy="3785652"/>
          </a:xfrm>
          <a:prstGeom prst="rect">
            <a:avLst/>
          </a:prstGeom>
          <a:noFill/>
        </p:spPr>
        <p:txBody>
          <a:bodyPr wrap="square" rtlCol="0">
            <a:spAutoFit/>
          </a:bodyPr>
          <a:lstStyle/>
          <a:p>
            <a:r>
              <a:rPr lang="en-GB" sz="2400" dirty="0"/>
              <a:t>However, it was the exploitation of natural fossil fuels (specifically oil) and the lack of environmental protection, despite local public protest about potential pollution, which ultimately led to the birth of environmental policy in the USA.</a:t>
            </a:r>
          </a:p>
          <a:p>
            <a:endParaRPr lang="en-GB" sz="2400" dirty="0"/>
          </a:p>
          <a:p>
            <a:r>
              <a:rPr lang="en-GB" sz="2400" dirty="0"/>
              <a:t>In January 1969, a new oil platform Santa Barbara coast blew out, leaking oil gas.</a:t>
            </a:r>
          </a:p>
          <a:p>
            <a:endParaRPr lang="en-GB" sz="2400" dirty="0"/>
          </a:p>
          <a:p>
            <a:r>
              <a:rPr lang="en-GB" sz="2400" dirty="0"/>
              <a:t>Same technology as today was not available to mitigate the impacts on the local wildlife.</a:t>
            </a:r>
          </a:p>
        </p:txBody>
      </p:sp>
      <p:pic>
        <p:nvPicPr>
          <p:cNvPr id="6" name="Picture 5">
            <a:extLst>
              <a:ext uri="{FF2B5EF4-FFF2-40B4-BE49-F238E27FC236}">
                <a16:creationId xmlns:a16="http://schemas.microsoft.com/office/drawing/2014/main" id="{8C4C7BD7-D68F-C5C0-4823-31057241652C}"/>
              </a:ext>
            </a:extLst>
          </p:cNvPr>
          <p:cNvPicPr>
            <a:picLocks noChangeAspect="1"/>
          </p:cNvPicPr>
          <p:nvPr/>
        </p:nvPicPr>
        <p:blipFill>
          <a:blip r:embed="rId4"/>
          <a:stretch>
            <a:fillRect/>
          </a:stretch>
        </p:blipFill>
        <p:spPr>
          <a:xfrm>
            <a:off x="7950601" y="3782839"/>
            <a:ext cx="3483252" cy="2615186"/>
          </a:xfrm>
          <a:prstGeom prst="rect">
            <a:avLst/>
          </a:prstGeom>
        </p:spPr>
      </p:pic>
      <p:pic>
        <p:nvPicPr>
          <p:cNvPr id="10" name="Picture 9">
            <a:extLst>
              <a:ext uri="{FF2B5EF4-FFF2-40B4-BE49-F238E27FC236}">
                <a16:creationId xmlns:a16="http://schemas.microsoft.com/office/drawing/2014/main" id="{EE79B861-E415-7A14-556F-205B7C6713B8}"/>
              </a:ext>
            </a:extLst>
          </p:cNvPr>
          <p:cNvPicPr>
            <a:picLocks noChangeAspect="1"/>
          </p:cNvPicPr>
          <p:nvPr/>
        </p:nvPicPr>
        <p:blipFill>
          <a:blip r:embed="rId5"/>
          <a:stretch>
            <a:fillRect/>
          </a:stretch>
        </p:blipFill>
        <p:spPr>
          <a:xfrm>
            <a:off x="3266290" y="4181019"/>
            <a:ext cx="3943847" cy="2217006"/>
          </a:xfrm>
          <a:prstGeom prst="rect">
            <a:avLst/>
          </a:prstGeom>
        </p:spPr>
      </p:pic>
    </p:spTree>
    <p:extLst>
      <p:ext uri="{BB962C8B-B14F-4D97-AF65-F5344CB8AC3E}">
        <p14:creationId xmlns:p14="http://schemas.microsoft.com/office/powerpoint/2010/main" val="32851939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a:t>A. </a:t>
            </a:r>
            <a:r>
              <a:rPr lang="en-GB" dirty="0"/>
              <a:t>Cunningham			Lecture 2: Origins of Environmental Assessments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2026 / 2027		</a:t>
            </a:r>
            <a:r>
              <a:rPr lang="en-GB" b="1" dirty="0"/>
              <a:t>Environmental Movement</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4">
            <a:extLst>
              <a:ext uri="{28A0092B-C50C-407E-A947-70E740481C1C}">
                <a14:useLocalDpi xmlns:a14="http://schemas.microsoft.com/office/drawing/2010/main" val="0"/>
              </a:ext>
            </a:extLst>
          </a:blip>
          <a:srcRect l="14215" t="57" r="26415" b="-57"/>
          <a:stretch/>
        </p:blipFill>
        <p:spPr>
          <a:xfrm>
            <a:off x="19" y="369332"/>
            <a:ext cx="257620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366777" y="468529"/>
            <a:ext cx="9035232" cy="830997"/>
          </a:xfrm>
          <a:prstGeom prst="rect">
            <a:avLst/>
          </a:prstGeom>
          <a:noFill/>
        </p:spPr>
        <p:txBody>
          <a:bodyPr wrap="square" rtlCol="0">
            <a:spAutoFit/>
          </a:bodyPr>
          <a:lstStyle/>
          <a:p>
            <a:endParaRPr lang="en-GB" sz="2400" dirty="0"/>
          </a:p>
          <a:p>
            <a:endParaRPr lang="en-GB" sz="24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sp>
        <p:nvSpPr>
          <p:cNvPr id="9" name="TextBox 8">
            <a:extLst>
              <a:ext uri="{FF2B5EF4-FFF2-40B4-BE49-F238E27FC236}">
                <a16:creationId xmlns:a16="http://schemas.microsoft.com/office/drawing/2014/main" id="{1AF0EFC9-1735-C494-B230-DCD7CA14F171}"/>
              </a:ext>
            </a:extLst>
          </p:cNvPr>
          <p:cNvSpPr txBox="1"/>
          <p:nvPr/>
        </p:nvSpPr>
        <p:spPr>
          <a:xfrm>
            <a:off x="2703442" y="395367"/>
            <a:ext cx="9040635" cy="5770811"/>
          </a:xfrm>
          <a:prstGeom prst="rect">
            <a:avLst/>
          </a:prstGeom>
          <a:noFill/>
        </p:spPr>
        <p:txBody>
          <a:bodyPr wrap="square" rtlCol="0">
            <a:spAutoFit/>
          </a:bodyPr>
          <a:lstStyle/>
          <a:p>
            <a:r>
              <a:rPr lang="en-GB" sz="2400" dirty="0"/>
              <a:t>This growing awareness, topped off with the oil spill, led to two significant events:</a:t>
            </a:r>
          </a:p>
          <a:p>
            <a:pPr marL="457200" indent="-457200">
              <a:buAutoNum type="arabicPeriod"/>
            </a:pPr>
            <a:r>
              <a:rPr lang="en-GB" sz="2400" dirty="0"/>
              <a:t>The first Earth Day, held in 1970</a:t>
            </a:r>
          </a:p>
          <a:p>
            <a:r>
              <a:rPr lang="en-GB" sz="2400" dirty="0"/>
              <a:t>Largest environmental demonstration in history</a:t>
            </a:r>
          </a:p>
          <a:p>
            <a:pPr marL="457200" indent="-457200">
              <a:buAutoNum type="arabicPeriod"/>
            </a:pPr>
            <a:endParaRPr lang="en-GB" sz="2400" dirty="0"/>
          </a:p>
          <a:p>
            <a:pPr marL="457200" indent="-457200">
              <a:buAutoNum type="arabicPeriod"/>
            </a:pPr>
            <a:endParaRPr lang="en-GB" sz="2400" dirty="0"/>
          </a:p>
          <a:p>
            <a:pPr marL="457200" indent="-457200">
              <a:buAutoNum type="arabicPeriod"/>
            </a:pPr>
            <a:endParaRPr lang="en-GB" sz="2400" dirty="0"/>
          </a:p>
          <a:p>
            <a:pPr marL="457200" indent="-457200">
              <a:buAutoNum type="arabicPeriod"/>
            </a:pPr>
            <a:endParaRPr lang="en-GB" sz="2400" dirty="0"/>
          </a:p>
          <a:p>
            <a:pPr marL="457200" indent="-457200">
              <a:buAutoNum type="arabicPeriod"/>
            </a:pPr>
            <a:endParaRPr lang="en-GB" sz="2400" dirty="0"/>
          </a:p>
          <a:p>
            <a:endParaRPr lang="en-GB" sz="1000" dirty="0"/>
          </a:p>
          <a:p>
            <a:endParaRPr lang="en-GB" sz="900" dirty="0"/>
          </a:p>
          <a:p>
            <a:r>
              <a:rPr lang="en-GB" sz="2400" dirty="0"/>
              <a:t>2.   The US National Environmental Policy Act (NEPA) of 1969</a:t>
            </a:r>
          </a:p>
          <a:p>
            <a:pPr marL="342900" indent="-342900">
              <a:buFontTx/>
              <a:buChar char="-"/>
            </a:pPr>
            <a:r>
              <a:rPr lang="en-GB" sz="2400" dirty="0"/>
              <a:t>Richard Nixon visited residents of Santa Barbra and understood that public calls for protection against environmental protection from industrial development had not been listened to.</a:t>
            </a:r>
          </a:p>
          <a:p>
            <a:pPr marL="342900" indent="-342900">
              <a:buFontTx/>
              <a:buChar char="-"/>
            </a:pPr>
            <a:r>
              <a:rPr lang="en-GB" sz="2400" dirty="0"/>
              <a:t>Richard Nixon signing NEPA on January 1, 1970.</a:t>
            </a:r>
          </a:p>
        </p:txBody>
      </p:sp>
      <p:pic>
        <p:nvPicPr>
          <p:cNvPr id="10" name="Online Media 9" title="Earth Day 1970 Part 1: Intro (CBS News with Walter Cronkite)">
            <a:hlinkClick r:id="" action="ppaction://media"/>
            <a:extLst>
              <a:ext uri="{FF2B5EF4-FFF2-40B4-BE49-F238E27FC236}">
                <a16:creationId xmlns:a16="http://schemas.microsoft.com/office/drawing/2014/main" id="{99ECCB92-8E16-F68A-8C06-516DF704E708}"/>
              </a:ext>
            </a:extLst>
          </p:cNvPr>
          <p:cNvPicPr>
            <a:picLocks noRot="1" noChangeAspect="1"/>
          </p:cNvPicPr>
          <p:nvPr>
            <a:videoFile r:link="rId1"/>
          </p:nvPr>
        </p:nvPicPr>
        <p:blipFill>
          <a:blip r:embed="rId5"/>
          <a:stretch>
            <a:fillRect/>
          </a:stretch>
        </p:blipFill>
        <p:spPr>
          <a:xfrm>
            <a:off x="8764983" y="1474716"/>
            <a:ext cx="3218206" cy="2413655"/>
          </a:xfrm>
          <a:prstGeom prst="rect">
            <a:avLst/>
          </a:prstGeom>
        </p:spPr>
      </p:pic>
      <p:pic>
        <p:nvPicPr>
          <p:cNvPr id="13" name="Picture 12">
            <a:extLst>
              <a:ext uri="{FF2B5EF4-FFF2-40B4-BE49-F238E27FC236}">
                <a16:creationId xmlns:a16="http://schemas.microsoft.com/office/drawing/2014/main" id="{7847DECF-C51E-A3C5-D059-A5C3EFA5067C}"/>
              </a:ext>
            </a:extLst>
          </p:cNvPr>
          <p:cNvPicPr>
            <a:picLocks noChangeAspect="1"/>
          </p:cNvPicPr>
          <p:nvPr/>
        </p:nvPicPr>
        <p:blipFill>
          <a:blip r:embed="rId6"/>
          <a:stretch>
            <a:fillRect/>
          </a:stretch>
        </p:blipFill>
        <p:spPr>
          <a:xfrm>
            <a:off x="2259314" y="2008514"/>
            <a:ext cx="2796125" cy="187985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4" name="Picture 13">
            <a:extLst>
              <a:ext uri="{FF2B5EF4-FFF2-40B4-BE49-F238E27FC236}">
                <a16:creationId xmlns:a16="http://schemas.microsoft.com/office/drawing/2014/main" id="{8EADFFE0-B0C3-CD6C-C5BE-0EBF630C3329}"/>
              </a:ext>
            </a:extLst>
          </p:cNvPr>
          <p:cNvPicPr>
            <a:picLocks noChangeAspect="1"/>
          </p:cNvPicPr>
          <p:nvPr/>
        </p:nvPicPr>
        <p:blipFill>
          <a:blip r:embed="rId7"/>
          <a:stretch>
            <a:fillRect/>
          </a:stretch>
        </p:blipFill>
        <p:spPr>
          <a:xfrm>
            <a:off x="5400256" y="1997045"/>
            <a:ext cx="3120630" cy="190279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6" name="TextBox 15">
            <a:extLst>
              <a:ext uri="{FF2B5EF4-FFF2-40B4-BE49-F238E27FC236}">
                <a16:creationId xmlns:a16="http://schemas.microsoft.com/office/drawing/2014/main" id="{3A0540E5-4159-673F-1476-54DCA6831CF4}"/>
              </a:ext>
            </a:extLst>
          </p:cNvPr>
          <p:cNvSpPr txBox="1"/>
          <p:nvPr/>
        </p:nvSpPr>
        <p:spPr>
          <a:xfrm>
            <a:off x="2576222" y="5843012"/>
            <a:ext cx="9271215" cy="646331"/>
          </a:xfrm>
          <a:prstGeom prst="rect">
            <a:avLst/>
          </a:prstGeom>
          <a:noFill/>
        </p:spPr>
        <p:txBody>
          <a:bodyPr wrap="square">
            <a:spAutoFit/>
          </a:bodyPr>
          <a:lstStyle/>
          <a:p>
            <a:pPr algn="ctr"/>
            <a:r>
              <a:rPr lang="en-GB" b="0" i="0" dirty="0">
                <a:solidFill>
                  <a:srgbClr val="000000"/>
                </a:solidFill>
                <a:effectLst/>
                <a:latin typeface="Comic Sans MS" panose="030F0702030302020204" pitchFamily="66" charset="0"/>
              </a:rPr>
              <a:t>“the 1970s absolutely must be the years when America pays its debt to the past by reclaiming the purity of its air, its waters, and our living environment.”</a:t>
            </a:r>
            <a:endParaRPr lang="en-GB" dirty="0">
              <a:latin typeface="Comic Sans MS" panose="030F0702030302020204" pitchFamily="66" charset="0"/>
            </a:endParaRPr>
          </a:p>
        </p:txBody>
      </p:sp>
    </p:spTree>
    <p:extLst>
      <p:ext uri="{BB962C8B-B14F-4D97-AF65-F5344CB8AC3E}">
        <p14:creationId xmlns:p14="http://schemas.microsoft.com/office/powerpoint/2010/main" val="298824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2026 / 2027		</a:t>
            </a:r>
            <a:r>
              <a:rPr lang="en-GB" b="1" dirty="0"/>
              <a:t>National Environmental Policy Act	</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842886" y="732943"/>
            <a:ext cx="7972752" cy="5170646"/>
          </a:xfrm>
          <a:prstGeom prst="rect">
            <a:avLst/>
          </a:prstGeom>
          <a:noFill/>
        </p:spPr>
        <p:txBody>
          <a:bodyPr wrap="square" rtlCol="0">
            <a:spAutoFit/>
          </a:bodyPr>
          <a:lstStyle/>
          <a:p>
            <a:pPr marL="342900" indent="-342900">
              <a:buFontTx/>
              <a:buChar char="-"/>
            </a:pPr>
            <a:r>
              <a:rPr lang="en-GB" sz="2200" dirty="0"/>
              <a:t>First time legislative action at federal level was required to consider the environment when conducting certain projects</a:t>
            </a:r>
          </a:p>
          <a:p>
            <a:pPr marL="342900" indent="-342900">
              <a:buFontTx/>
              <a:buChar char="-"/>
            </a:pPr>
            <a:endParaRPr lang="en-GB" sz="2200" dirty="0"/>
          </a:p>
          <a:p>
            <a:pPr marL="342900" indent="-342900">
              <a:buFontTx/>
              <a:buChar char="-"/>
            </a:pPr>
            <a:r>
              <a:rPr lang="en-GB" sz="2200" dirty="0"/>
              <a:t>establishment of the Council on Environmental Quality (CEQ)</a:t>
            </a:r>
          </a:p>
          <a:p>
            <a:pPr marL="800100" lvl="1" indent="-342900">
              <a:buFontTx/>
              <a:buChar char="-"/>
            </a:pPr>
            <a:r>
              <a:rPr lang="en-GB" sz="2200" dirty="0"/>
              <a:t>Regulations and guidance </a:t>
            </a:r>
          </a:p>
          <a:p>
            <a:pPr marL="342900" indent="-342900">
              <a:buFontTx/>
              <a:buChar char="-"/>
            </a:pPr>
            <a:endParaRPr lang="en-GB" sz="2200" dirty="0"/>
          </a:p>
          <a:p>
            <a:pPr marL="342900" indent="-342900">
              <a:buFontTx/>
              <a:buChar char="-"/>
            </a:pPr>
            <a:r>
              <a:rPr lang="en-GB" sz="2200" dirty="0"/>
              <a:t>First time policy included non-government stakeholders, specifically the public.</a:t>
            </a:r>
          </a:p>
          <a:p>
            <a:endParaRPr lang="en-GB" sz="2200" dirty="0"/>
          </a:p>
          <a:p>
            <a:pPr marL="342900" indent="-342900">
              <a:buFontTx/>
              <a:buChar char="-"/>
            </a:pPr>
            <a:r>
              <a:rPr lang="en-GB" sz="2200" dirty="0"/>
              <a:t>A procedural process to guide decision-making for developers</a:t>
            </a:r>
          </a:p>
          <a:p>
            <a:pPr marL="342900" indent="-342900">
              <a:buFontTx/>
              <a:buChar char="-"/>
            </a:pPr>
            <a:endParaRPr lang="en-GB" sz="2200" dirty="0"/>
          </a:p>
          <a:p>
            <a:pPr marL="342900" indent="-342900">
              <a:buFontTx/>
              <a:buChar char="-"/>
            </a:pPr>
            <a:r>
              <a:rPr lang="en-GB" sz="2200" dirty="0"/>
              <a:t> An Environmental Assessment may need to be conducted</a:t>
            </a:r>
          </a:p>
          <a:p>
            <a:pPr marL="342900" indent="-342900">
              <a:buFontTx/>
              <a:buChar char="-"/>
            </a:pPr>
            <a:endParaRPr lang="en-GB" sz="2200" dirty="0"/>
          </a:p>
          <a:p>
            <a:pPr marL="342900" indent="-342900">
              <a:buFontTx/>
              <a:buChar char="-"/>
            </a:pPr>
            <a:r>
              <a:rPr lang="en-GB" sz="2200" dirty="0"/>
              <a:t>An Environmental Impact Statement (EIS) may need to be prepared</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en-GB"/>
              <a:t>A. </a:t>
            </a:r>
            <a:r>
              <a:rPr lang="en-GB" dirty="0"/>
              <a:t>Cunningham			Lecture 2: Origins of Environmental Assessments</a:t>
            </a:r>
          </a:p>
        </p:txBody>
      </p:sp>
      <p:pic>
        <p:nvPicPr>
          <p:cNvPr id="6" name="Picture 5">
            <a:extLst>
              <a:ext uri="{FF2B5EF4-FFF2-40B4-BE49-F238E27FC236}">
                <a16:creationId xmlns:a16="http://schemas.microsoft.com/office/drawing/2014/main" id="{76C4223A-DCA1-3A50-72BE-DFBA03EF97D6}"/>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1761" b="-1853"/>
          <a:stretch/>
        </p:blipFill>
        <p:spPr>
          <a:xfrm>
            <a:off x="0" y="363611"/>
            <a:ext cx="3927944" cy="6010391"/>
          </a:xfrm>
          <a:prstGeom prst="rect">
            <a:avLst/>
          </a:prstGeom>
        </p:spPr>
      </p:pic>
      <p:pic>
        <p:nvPicPr>
          <p:cNvPr id="6146" name="Picture 2" descr="Council on Environmental Quality - Wikipedia">
            <a:extLst>
              <a:ext uri="{FF2B5EF4-FFF2-40B4-BE49-F238E27FC236}">
                <a16:creationId xmlns:a16="http://schemas.microsoft.com/office/drawing/2014/main" id="{735C0C32-060F-3BBF-6436-A2735B39F2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05020" y="2178972"/>
            <a:ext cx="1250028" cy="12500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78667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2026 / 2027		</a:t>
            </a:r>
            <a:r>
              <a:rPr lang="en-GB" b="1" dirty="0"/>
              <a:t>NEPA: Key processes	</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927944" y="363611"/>
            <a:ext cx="8412723" cy="6186309"/>
          </a:xfrm>
          <a:prstGeom prst="rect">
            <a:avLst/>
          </a:prstGeom>
          <a:noFill/>
        </p:spPr>
        <p:txBody>
          <a:bodyPr wrap="square" rtlCol="0">
            <a:spAutoFit/>
          </a:bodyPr>
          <a:lstStyle/>
          <a:p>
            <a:pPr marL="457200" indent="-457200">
              <a:buAutoNum type="arabicPeriod"/>
            </a:pPr>
            <a:r>
              <a:rPr lang="en-GB" sz="2200" dirty="0"/>
              <a:t>Lead agency (LA) designated – manages / co-ordinates the process</a:t>
            </a:r>
          </a:p>
          <a:p>
            <a:pPr marL="457200" indent="-457200">
              <a:buAutoNum type="arabicPeriod"/>
            </a:pPr>
            <a:r>
              <a:rPr lang="en-GB" sz="2200" dirty="0"/>
              <a:t>LA determines if:</a:t>
            </a:r>
          </a:p>
          <a:p>
            <a:pPr marL="914400" lvl="1" indent="-457200">
              <a:buAutoNum type="arabicPeriod"/>
            </a:pPr>
            <a:r>
              <a:rPr lang="en-GB" sz="2200" dirty="0"/>
              <a:t>Activity is in the Agency Categorical Exclusion list (list of activities previously known not to have environmental impact)</a:t>
            </a:r>
          </a:p>
          <a:p>
            <a:pPr marL="914400" lvl="1" indent="-457200">
              <a:buAutoNum type="arabicPeriod"/>
            </a:pPr>
            <a:r>
              <a:rPr lang="en-GB" sz="2200" dirty="0"/>
              <a:t>Whether an EIS is required – if unknown, an EA is required</a:t>
            </a:r>
          </a:p>
          <a:p>
            <a:pPr marL="457200" indent="-457200">
              <a:buAutoNum type="arabicPeriod"/>
            </a:pPr>
            <a:r>
              <a:rPr lang="en-GB" sz="2200" dirty="0"/>
              <a:t>If the EA identifies no impact, a publicly available ‘Finding of No Significant Impact’ document must be prepared to justify the finding.</a:t>
            </a:r>
          </a:p>
          <a:p>
            <a:pPr marL="457200" indent="-457200">
              <a:buAutoNum type="arabicPeriod"/>
            </a:pPr>
            <a:r>
              <a:rPr lang="en-GB" sz="2200" dirty="0"/>
              <a:t>If the EA identifies potential impact:</a:t>
            </a:r>
          </a:p>
          <a:p>
            <a:pPr marL="914400" lvl="1" indent="-457200">
              <a:buAutoNum type="arabicPeriod"/>
            </a:pPr>
            <a:r>
              <a:rPr lang="en-GB" sz="2200" dirty="0"/>
              <a:t>a Notice of Intent is given, </a:t>
            </a:r>
          </a:p>
          <a:p>
            <a:pPr marL="914400" lvl="1" indent="-457200">
              <a:buAutoNum type="arabicPeriod"/>
            </a:pPr>
            <a:r>
              <a:rPr lang="en-GB" sz="2200" dirty="0"/>
              <a:t>Scoping begins, including public. Identifies main issues and potential alternatives to investigate</a:t>
            </a:r>
          </a:p>
          <a:p>
            <a:pPr marL="914400" lvl="1" indent="-457200">
              <a:buAutoNum type="arabicPeriod"/>
            </a:pPr>
            <a:r>
              <a:rPr lang="en-GB" sz="2200" dirty="0"/>
              <a:t>EIS is drafted</a:t>
            </a:r>
          </a:p>
          <a:p>
            <a:pPr marL="1371600" lvl="2" indent="-457200">
              <a:buAutoNum type="arabicPeriod"/>
            </a:pPr>
            <a:r>
              <a:rPr lang="en-GB" sz="2200" dirty="0"/>
              <a:t>Reviewed by relevant agencies and the public</a:t>
            </a:r>
          </a:p>
          <a:p>
            <a:pPr marL="914400" lvl="1" indent="-457200">
              <a:buAutoNum type="arabicPeriod"/>
            </a:pPr>
            <a:r>
              <a:rPr lang="en-GB" sz="2200" dirty="0"/>
              <a:t>Final EIS prepared, and decision made (with Public release of EIS).</a:t>
            </a:r>
          </a:p>
          <a:p>
            <a:pPr marL="457200" indent="-457200">
              <a:buAutoNum type="arabicPeriod"/>
            </a:pPr>
            <a:r>
              <a:rPr lang="en-GB" sz="2200" dirty="0"/>
              <a:t>Record of Decision: If successful, project can proceed subject to specified conditions (monitoring, mitigation).</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en-GB"/>
              <a:t>A. </a:t>
            </a:r>
            <a:r>
              <a:rPr lang="en-GB" dirty="0"/>
              <a:t>Cunningham			Lecture 2: Origins of Environmental Assessments</a:t>
            </a:r>
          </a:p>
        </p:txBody>
      </p:sp>
      <p:pic>
        <p:nvPicPr>
          <p:cNvPr id="6" name="Picture 5">
            <a:extLst>
              <a:ext uri="{FF2B5EF4-FFF2-40B4-BE49-F238E27FC236}">
                <a16:creationId xmlns:a16="http://schemas.microsoft.com/office/drawing/2014/main" id="{76C4223A-DCA1-3A50-72BE-DFBA03EF97D6}"/>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1761" b="-1853"/>
          <a:stretch/>
        </p:blipFill>
        <p:spPr>
          <a:xfrm>
            <a:off x="0" y="363611"/>
            <a:ext cx="3927944" cy="6010391"/>
          </a:xfrm>
          <a:prstGeom prst="rect">
            <a:avLst/>
          </a:prstGeom>
        </p:spPr>
      </p:pic>
    </p:spTree>
    <p:extLst>
      <p:ext uri="{BB962C8B-B14F-4D97-AF65-F5344CB8AC3E}">
        <p14:creationId xmlns:p14="http://schemas.microsoft.com/office/powerpoint/2010/main" val="41520215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Origins of Environmental Assessments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2026 / 2027		</a:t>
            </a:r>
            <a:r>
              <a:rPr lang="en-GB" b="1" dirty="0"/>
              <a:t> NEPA: Benefits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9144" r="39144"/>
          <a:stretch/>
        </p:blipFill>
        <p:spPr>
          <a:xfrm>
            <a:off x="19" y="369332"/>
            <a:ext cx="373709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sp>
        <p:nvSpPr>
          <p:cNvPr id="19" name="TextBox 18">
            <a:extLst>
              <a:ext uri="{FF2B5EF4-FFF2-40B4-BE49-F238E27FC236}">
                <a16:creationId xmlns:a16="http://schemas.microsoft.com/office/drawing/2014/main" id="{3985DC0C-F75A-DC1B-FD2E-A8E847A718BE}"/>
              </a:ext>
            </a:extLst>
          </p:cNvPr>
          <p:cNvSpPr txBox="1"/>
          <p:nvPr/>
        </p:nvSpPr>
        <p:spPr>
          <a:xfrm>
            <a:off x="1804329" y="5765920"/>
            <a:ext cx="4010036" cy="276999"/>
          </a:xfrm>
          <a:prstGeom prst="rect">
            <a:avLst/>
          </a:prstGeom>
          <a:solidFill>
            <a:schemeClr val="bg1"/>
          </a:solidFill>
        </p:spPr>
        <p:txBody>
          <a:bodyPr wrap="square">
            <a:spAutoFit/>
          </a:bodyPr>
          <a:lstStyle/>
          <a:p>
            <a:pPr algn="ctr"/>
            <a:r>
              <a:rPr lang="en-GB" sz="1200" b="0" i="0" dirty="0">
                <a:solidFill>
                  <a:srgbClr val="222222"/>
                </a:solidFill>
                <a:effectLst/>
                <a:latin typeface="Arial" panose="020B0604020202020204" pitchFamily="34" charset="0"/>
              </a:rPr>
              <a:t>Source: Florida Department of Transportation</a:t>
            </a:r>
            <a:endParaRPr lang="en-GB" sz="1200" dirty="0"/>
          </a:p>
        </p:txBody>
      </p:sp>
      <p:pic>
        <p:nvPicPr>
          <p:cNvPr id="7170" name="Picture 2">
            <a:extLst>
              <a:ext uri="{FF2B5EF4-FFF2-40B4-BE49-F238E27FC236}">
                <a16:creationId xmlns:a16="http://schemas.microsoft.com/office/drawing/2014/main" id="{7DA5E3B2-9070-5ECB-F1C1-B7DF1AB8D0C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04328" y="3353623"/>
            <a:ext cx="4010036" cy="2408326"/>
          </a:xfrm>
          <a:prstGeom prst="rect">
            <a:avLst/>
          </a:prstGeom>
          <a:noFill/>
          <a:extLst>
            <a:ext uri="{909E8E84-426E-40DD-AFC4-6F175D3DCCD1}">
              <a14:hiddenFill xmlns:a14="http://schemas.microsoft.com/office/drawing/2010/main">
                <a:solidFill>
                  <a:srgbClr val="FFFFFF"/>
                </a:solidFill>
              </a14:hiddenFill>
            </a:ext>
          </a:extLst>
        </p:spPr>
      </p:pic>
      <p:sp>
        <p:nvSpPr>
          <p:cNvPr id="21" name="TextBox 20">
            <a:extLst>
              <a:ext uri="{FF2B5EF4-FFF2-40B4-BE49-F238E27FC236}">
                <a16:creationId xmlns:a16="http://schemas.microsoft.com/office/drawing/2014/main" id="{94526BC7-683B-86B9-2D75-4392D6177B00}"/>
              </a:ext>
            </a:extLst>
          </p:cNvPr>
          <p:cNvSpPr txBox="1"/>
          <p:nvPr/>
        </p:nvSpPr>
        <p:spPr>
          <a:xfrm>
            <a:off x="3881579" y="410385"/>
            <a:ext cx="8082328" cy="2800767"/>
          </a:xfrm>
          <a:prstGeom prst="rect">
            <a:avLst/>
          </a:prstGeom>
          <a:noFill/>
        </p:spPr>
        <p:txBody>
          <a:bodyPr wrap="square" rtlCol="0">
            <a:spAutoFit/>
          </a:bodyPr>
          <a:lstStyle/>
          <a:p>
            <a:pPr marL="342900" indent="-342900">
              <a:buFontTx/>
              <a:buChar char="-"/>
            </a:pPr>
            <a:r>
              <a:rPr lang="en-GB" sz="2200" dirty="0"/>
              <a:t>Prior to NEPA, projects were considered purely on their objective, e.g. build housing for x amount of people, or a road from A to B</a:t>
            </a:r>
          </a:p>
          <a:p>
            <a:pPr marL="342900" indent="-342900">
              <a:buFontTx/>
              <a:buChar char="-"/>
            </a:pPr>
            <a:endParaRPr lang="en-GB" sz="2200" dirty="0"/>
          </a:p>
          <a:p>
            <a:pPr marL="342900" indent="-342900">
              <a:buFontTx/>
              <a:buChar char="-"/>
            </a:pPr>
            <a:r>
              <a:rPr lang="en-GB" sz="2200" dirty="0"/>
              <a:t>NEPA forces organisations to consider their environmental impact</a:t>
            </a:r>
          </a:p>
          <a:p>
            <a:pPr marL="342900" indent="-342900">
              <a:buFontTx/>
              <a:buChar char="-"/>
            </a:pPr>
            <a:endParaRPr lang="en-GB" sz="2200" dirty="0"/>
          </a:p>
          <a:p>
            <a:pPr marL="342900" indent="-342900">
              <a:buFontTx/>
              <a:buChar char="-"/>
            </a:pPr>
            <a:r>
              <a:rPr lang="en-GB" sz="2200" dirty="0"/>
              <a:t>This forces the agency to consider public opinion, and also alternatives to a single proposal, in order to find the option which minimises the environmental impact. </a:t>
            </a:r>
          </a:p>
        </p:txBody>
      </p:sp>
      <p:sp>
        <p:nvSpPr>
          <p:cNvPr id="25" name="TextBox 24">
            <a:extLst>
              <a:ext uri="{FF2B5EF4-FFF2-40B4-BE49-F238E27FC236}">
                <a16:creationId xmlns:a16="http://schemas.microsoft.com/office/drawing/2014/main" id="{824D2927-5A88-D44E-36EF-E78EB9080DCB}"/>
              </a:ext>
            </a:extLst>
          </p:cNvPr>
          <p:cNvSpPr txBox="1"/>
          <p:nvPr/>
        </p:nvSpPr>
        <p:spPr>
          <a:xfrm>
            <a:off x="5923723" y="3417723"/>
            <a:ext cx="6040184" cy="2862322"/>
          </a:xfrm>
          <a:prstGeom prst="rect">
            <a:avLst/>
          </a:prstGeom>
          <a:noFill/>
        </p:spPr>
        <p:txBody>
          <a:bodyPr wrap="square">
            <a:spAutoFit/>
          </a:bodyPr>
          <a:lstStyle/>
          <a:p>
            <a:r>
              <a:rPr lang="en-GB" b="1" i="0" dirty="0">
                <a:solidFill>
                  <a:srgbClr val="151515"/>
                </a:solidFill>
                <a:effectLst/>
                <a:latin typeface="freight-text-pro"/>
              </a:rPr>
              <a:t>Example case study: The Everglades Parkway, Florida, 1969.</a:t>
            </a:r>
          </a:p>
          <a:p>
            <a:r>
              <a:rPr lang="en-GB" b="1" i="0" dirty="0">
                <a:solidFill>
                  <a:srgbClr val="151515"/>
                </a:solidFill>
                <a:effectLst/>
                <a:latin typeface="freight-text-pro"/>
              </a:rPr>
              <a:t>Goal</a:t>
            </a:r>
            <a:r>
              <a:rPr lang="en-GB" b="0" i="0" dirty="0">
                <a:solidFill>
                  <a:srgbClr val="151515"/>
                </a:solidFill>
                <a:effectLst/>
                <a:latin typeface="freight-text-pro"/>
              </a:rPr>
              <a:t>: “To construct a limited-access, four-lane, divided highway that would connect Gulf and Atlantic Coast population </a:t>
            </a:r>
            <a:r>
              <a:rPr lang="en-GB" b="0" i="0" dirty="0" err="1">
                <a:solidFill>
                  <a:srgbClr val="151515"/>
                </a:solidFill>
                <a:effectLst/>
                <a:latin typeface="freight-text-pro"/>
              </a:rPr>
              <a:t>centers</a:t>
            </a:r>
            <a:r>
              <a:rPr lang="en-GB" b="0" i="0" dirty="0">
                <a:solidFill>
                  <a:srgbClr val="151515"/>
                </a:solidFill>
                <a:effectLst/>
                <a:latin typeface="freight-text-pro"/>
              </a:rPr>
              <a:t>, providing increased travel speeds and reduced travel times.”</a:t>
            </a:r>
          </a:p>
          <a:p>
            <a:r>
              <a:rPr lang="en-GB" dirty="0">
                <a:solidFill>
                  <a:srgbClr val="151515"/>
                </a:solidFill>
                <a:latin typeface="freight-text-pro"/>
              </a:rPr>
              <a:t>Process revealed poorly designed highway could unleash land development that would threaten critical habitats and essential drinking water supplies.</a:t>
            </a:r>
          </a:p>
          <a:p>
            <a:r>
              <a:rPr lang="en-GB" dirty="0">
                <a:solidFill>
                  <a:srgbClr val="151515"/>
                </a:solidFill>
                <a:latin typeface="freight-text-pro"/>
              </a:rPr>
              <a:t>Final design included wildlife underpasses, and freshwater flow pathways.</a:t>
            </a:r>
            <a:endParaRPr lang="en-GB" dirty="0"/>
          </a:p>
        </p:txBody>
      </p:sp>
      <p:pic>
        <p:nvPicPr>
          <p:cNvPr id="7174" name="Picture 6">
            <a:extLst>
              <a:ext uri="{FF2B5EF4-FFF2-40B4-BE49-F238E27FC236}">
                <a16:creationId xmlns:a16="http://schemas.microsoft.com/office/drawing/2014/main" id="{330AEDB4-0145-9882-6EF4-530D19481B4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114" y="639024"/>
            <a:ext cx="3822465" cy="1893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0807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Origins of Environmental Assessments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2026 / 2027		</a:t>
            </a:r>
            <a:r>
              <a:rPr lang="en-GB" b="1" dirty="0"/>
              <a:t> NEPA: Criticism</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8" r="38"/>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366777" y="468529"/>
            <a:ext cx="9035232" cy="830997"/>
          </a:xfrm>
          <a:prstGeom prst="rect">
            <a:avLst/>
          </a:prstGeom>
          <a:noFill/>
        </p:spPr>
        <p:txBody>
          <a:bodyPr wrap="square" rtlCol="0">
            <a:spAutoFit/>
          </a:bodyPr>
          <a:lstStyle/>
          <a:p>
            <a:endParaRPr lang="en-GB" sz="2400" dirty="0"/>
          </a:p>
          <a:p>
            <a:endParaRPr lang="en-GB" sz="24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sp>
        <p:nvSpPr>
          <p:cNvPr id="9" name="TextBox 8">
            <a:extLst>
              <a:ext uri="{FF2B5EF4-FFF2-40B4-BE49-F238E27FC236}">
                <a16:creationId xmlns:a16="http://schemas.microsoft.com/office/drawing/2014/main" id="{1AF0EFC9-1735-C494-B230-DCD7CA14F171}"/>
              </a:ext>
            </a:extLst>
          </p:cNvPr>
          <p:cNvSpPr txBox="1"/>
          <p:nvPr/>
        </p:nvSpPr>
        <p:spPr>
          <a:xfrm>
            <a:off x="2366777" y="511557"/>
            <a:ext cx="9035232" cy="2646878"/>
          </a:xfrm>
          <a:prstGeom prst="rect">
            <a:avLst/>
          </a:prstGeom>
          <a:noFill/>
        </p:spPr>
        <p:txBody>
          <a:bodyPr wrap="square" rtlCol="0">
            <a:spAutoFit/>
          </a:bodyPr>
          <a:lstStyle/>
          <a:p>
            <a:r>
              <a:rPr lang="en-GB" sz="2400" dirty="0"/>
              <a:t>Cited as being a ‘flagship’, ‘cornerstone’, or ‘Magna Carta’ of environmental policy, from which many countries have replicated.</a:t>
            </a:r>
          </a:p>
          <a:p>
            <a:endParaRPr lang="en-GB" sz="2400" dirty="0"/>
          </a:p>
          <a:p>
            <a:r>
              <a:rPr lang="en-GB" sz="2400" dirty="0"/>
              <a:t>However, numbers of EIS’s declined over time:</a:t>
            </a:r>
          </a:p>
          <a:p>
            <a:pPr marL="342900" indent="-342900">
              <a:buFontTx/>
              <a:buChar char="-"/>
            </a:pPr>
            <a:r>
              <a:rPr lang="en-GB" sz="2400" dirty="0"/>
              <a:t>First 10 years, ~1500 prepared annually</a:t>
            </a:r>
          </a:p>
          <a:p>
            <a:pPr marL="342900" indent="-342900">
              <a:buFontTx/>
              <a:buChar char="-"/>
            </a:pPr>
            <a:r>
              <a:rPr lang="en-GB" sz="2400" dirty="0"/>
              <a:t>1990 onwards, 500 or less.</a:t>
            </a:r>
          </a:p>
          <a:p>
            <a:endParaRPr lang="en-GB" sz="2200" dirty="0"/>
          </a:p>
        </p:txBody>
      </p:sp>
      <p:pic>
        <p:nvPicPr>
          <p:cNvPr id="10" name="Picture 9">
            <a:extLst>
              <a:ext uri="{FF2B5EF4-FFF2-40B4-BE49-F238E27FC236}">
                <a16:creationId xmlns:a16="http://schemas.microsoft.com/office/drawing/2014/main" id="{9FEEA417-126F-421D-87AB-31F5145E103E}"/>
              </a:ext>
            </a:extLst>
          </p:cNvPr>
          <p:cNvPicPr>
            <a:picLocks noChangeAspect="1"/>
          </p:cNvPicPr>
          <p:nvPr/>
        </p:nvPicPr>
        <p:blipFill>
          <a:blip r:embed="rId4"/>
          <a:stretch>
            <a:fillRect/>
          </a:stretch>
        </p:blipFill>
        <p:spPr>
          <a:xfrm>
            <a:off x="-12099" y="1834996"/>
            <a:ext cx="2264885" cy="3069140"/>
          </a:xfrm>
          <a:prstGeom prst="rect">
            <a:avLst/>
          </a:prstGeom>
        </p:spPr>
      </p:pic>
      <p:pic>
        <p:nvPicPr>
          <p:cNvPr id="16" name="Picture 15">
            <a:extLst>
              <a:ext uri="{FF2B5EF4-FFF2-40B4-BE49-F238E27FC236}">
                <a16:creationId xmlns:a16="http://schemas.microsoft.com/office/drawing/2014/main" id="{05B27836-1302-F65E-E209-2D51C880DE31}"/>
              </a:ext>
            </a:extLst>
          </p:cNvPr>
          <p:cNvPicPr>
            <a:picLocks noChangeAspect="1"/>
          </p:cNvPicPr>
          <p:nvPr/>
        </p:nvPicPr>
        <p:blipFill rotWithShape="1">
          <a:blip r:embed="rId5"/>
          <a:srcRect l="3982" t="14667" b="5898"/>
          <a:stretch/>
        </p:blipFill>
        <p:spPr>
          <a:xfrm>
            <a:off x="8945248" y="5086153"/>
            <a:ext cx="2842761" cy="930214"/>
          </a:xfrm>
          <a:prstGeom prst="rect">
            <a:avLst/>
          </a:prstGeom>
          <a:ln>
            <a:solidFill>
              <a:schemeClr val="tx1"/>
            </a:solidFill>
          </a:ln>
        </p:spPr>
      </p:pic>
      <p:sp>
        <p:nvSpPr>
          <p:cNvPr id="18" name="TextBox 17">
            <a:extLst>
              <a:ext uri="{FF2B5EF4-FFF2-40B4-BE49-F238E27FC236}">
                <a16:creationId xmlns:a16="http://schemas.microsoft.com/office/drawing/2014/main" id="{BEBD8D4E-E97B-BAE7-801F-62A9F387B337}"/>
              </a:ext>
            </a:extLst>
          </p:cNvPr>
          <p:cNvSpPr txBox="1"/>
          <p:nvPr/>
        </p:nvSpPr>
        <p:spPr>
          <a:xfrm>
            <a:off x="8945248" y="6016367"/>
            <a:ext cx="2842763" cy="415498"/>
          </a:xfrm>
          <a:prstGeom prst="rect">
            <a:avLst/>
          </a:prstGeom>
          <a:noFill/>
        </p:spPr>
        <p:txBody>
          <a:bodyPr wrap="square">
            <a:spAutoFit/>
          </a:bodyPr>
          <a:lstStyle/>
          <a:p>
            <a:pPr algn="ctr"/>
            <a:r>
              <a:rPr lang="en-GB" sz="1050" b="0" i="0" dirty="0">
                <a:solidFill>
                  <a:srgbClr val="222222"/>
                </a:solidFill>
                <a:effectLst/>
                <a:latin typeface="Arial" panose="020B0604020202020204" pitchFamily="34" charset="0"/>
              </a:rPr>
              <a:t>Epstein, Richard A. "The many sins of NEPA." </a:t>
            </a:r>
            <a:r>
              <a:rPr lang="en-GB" sz="1050" b="0" i="1" dirty="0">
                <a:solidFill>
                  <a:srgbClr val="222222"/>
                </a:solidFill>
                <a:effectLst/>
                <a:latin typeface="Arial" panose="020B0604020202020204" pitchFamily="34" charset="0"/>
              </a:rPr>
              <a:t>Tex. A&amp;M L. Rev.</a:t>
            </a:r>
            <a:r>
              <a:rPr lang="en-GB" sz="1050" b="0" i="0" dirty="0">
                <a:solidFill>
                  <a:srgbClr val="222222"/>
                </a:solidFill>
                <a:effectLst/>
                <a:latin typeface="Arial" panose="020B0604020202020204" pitchFamily="34" charset="0"/>
              </a:rPr>
              <a:t> 6 (2018)</a:t>
            </a:r>
            <a:endParaRPr lang="en-GB" sz="1050" dirty="0"/>
          </a:p>
        </p:txBody>
      </p:sp>
      <p:sp>
        <p:nvSpPr>
          <p:cNvPr id="20" name="TextBox 19">
            <a:extLst>
              <a:ext uri="{FF2B5EF4-FFF2-40B4-BE49-F238E27FC236}">
                <a16:creationId xmlns:a16="http://schemas.microsoft.com/office/drawing/2014/main" id="{471D529C-4C8E-8A46-70D5-04229A4CA3A2}"/>
              </a:ext>
            </a:extLst>
          </p:cNvPr>
          <p:cNvSpPr txBox="1"/>
          <p:nvPr/>
        </p:nvSpPr>
        <p:spPr>
          <a:xfrm>
            <a:off x="2366777" y="2946766"/>
            <a:ext cx="6122504" cy="3416320"/>
          </a:xfrm>
          <a:prstGeom prst="rect">
            <a:avLst/>
          </a:prstGeom>
          <a:noFill/>
        </p:spPr>
        <p:txBody>
          <a:bodyPr wrap="square">
            <a:spAutoFit/>
          </a:bodyPr>
          <a:lstStyle/>
          <a:p>
            <a:r>
              <a:rPr lang="en-GB" sz="2400" dirty="0"/>
              <a:t>Growing criticism over EIS duration (writing and decision) – costly and slow, impacting development.</a:t>
            </a:r>
          </a:p>
          <a:p>
            <a:endParaRPr lang="en-GB" sz="2400" dirty="0"/>
          </a:p>
          <a:p>
            <a:r>
              <a:rPr lang="en-GB" sz="2400" dirty="0"/>
              <a:t>Potentially, agencies are increasingly mitigating impacts during the Environmental Assessment phase, resulting in reduced need for EIS’s.</a:t>
            </a:r>
          </a:p>
          <a:p>
            <a:endParaRPr lang="en-GB" sz="2400" dirty="0"/>
          </a:p>
          <a:p>
            <a:r>
              <a:rPr lang="en-GB" sz="2400" dirty="0"/>
              <a:t>However, EA’s avoid public scrutiny.</a:t>
            </a:r>
          </a:p>
        </p:txBody>
      </p:sp>
      <p:pic>
        <p:nvPicPr>
          <p:cNvPr id="22" name="Picture 21">
            <a:extLst>
              <a:ext uri="{FF2B5EF4-FFF2-40B4-BE49-F238E27FC236}">
                <a16:creationId xmlns:a16="http://schemas.microsoft.com/office/drawing/2014/main" id="{764BB746-7C5B-4F50-E9A6-8C96AF88B7FA}"/>
              </a:ext>
            </a:extLst>
          </p:cNvPr>
          <p:cNvPicPr>
            <a:picLocks noChangeAspect="1"/>
          </p:cNvPicPr>
          <p:nvPr/>
        </p:nvPicPr>
        <p:blipFill>
          <a:blip r:embed="rId6"/>
          <a:stretch>
            <a:fillRect/>
          </a:stretch>
        </p:blipFill>
        <p:spPr>
          <a:xfrm>
            <a:off x="8536693" y="1625119"/>
            <a:ext cx="3534861" cy="2577434"/>
          </a:xfrm>
          <a:prstGeom prst="rect">
            <a:avLst/>
          </a:prstGeom>
        </p:spPr>
      </p:pic>
      <p:sp>
        <p:nvSpPr>
          <p:cNvPr id="24" name="TextBox 23">
            <a:extLst>
              <a:ext uri="{FF2B5EF4-FFF2-40B4-BE49-F238E27FC236}">
                <a16:creationId xmlns:a16="http://schemas.microsoft.com/office/drawing/2014/main" id="{6EB7C26D-6C24-E6B8-7406-8E2C49EDAB18}"/>
              </a:ext>
            </a:extLst>
          </p:cNvPr>
          <p:cNvSpPr txBox="1"/>
          <p:nvPr/>
        </p:nvSpPr>
        <p:spPr>
          <a:xfrm>
            <a:off x="8536693" y="4202553"/>
            <a:ext cx="3534861" cy="430887"/>
          </a:xfrm>
          <a:prstGeom prst="rect">
            <a:avLst/>
          </a:prstGeom>
          <a:noFill/>
        </p:spPr>
        <p:txBody>
          <a:bodyPr wrap="square">
            <a:spAutoFit/>
          </a:bodyPr>
          <a:lstStyle/>
          <a:p>
            <a:pPr algn="ctr"/>
            <a:r>
              <a:rPr lang="en-GB" sz="1100" dirty="0"/>
              <a:t>Source: </a:t>
            </a:r>
            <a:r>
              <a:rPr lang="en-GB" sz="1100" dirty="0" err="1"/>
              <a:t>Ruple</a:t>
            </a:r>
            <a:r>
              <a:rPr lang="en-GB" sz="1100" dirty="0"/>
              <a:t>, John, and Heather Tanana. "NEPA at 50: An Empirical Analysis of NEPA in the Courts." (2020).</a:t>
            </a:r>
          </a:p>
        </p:txBody>
      </p:sp>
    </p:spTree>
    <p:extLst>
      <p:ext uri="{BB962C8B-B14F-4D97-AF65-F5344CB8AC3E}">
        <p14:creationId xmlns:p14="http://schemas.microsoft.com/office/powerpoint/2010/main" val="15180389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Origins of Environmental Assessments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2026 / 2027		</a:t>
            </a:r>
            <a:r>
              <a:rPr lang="en-GB" b="1" dirty="0"/>
              <a:t> NEPA: Criticism</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8" r="38"/>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366777" y="468529"/>
            <a:ext cx="9035232" cy="830997"/>
          </a:xfrm>
          <a:prstGeom prst="rect">
            <a:avLst/>
          </a:prstGeom>
          <a:noFill/>
        </p:spPr>
        <p:txBody>
          <a:bodyPr wrap="square" rtlCol="0">
            <a:spAutoFit/>
          </a:bodyPr>
          <a:lstStyle/>
          <a:p>
            <a:endParaRPr lang="en-GB" sz="2400" dirty="0"/>
          </a:p>
          <a:p>
            <a:endParaRPr lang="en-GB" sz="24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pic>
        <p:nvPicPr>
          <p:cNvPr id="13" name="Picture 12">
            <a:extLst>
              <a:ext uri="{FF2B5EF4-FFF2-40B4-BE49-F238E27FC236}">
                <a16:creationId xmlns:a16="http://schemas.microsoft.com/office/drawing/2014/main" id="{94B5BFA3-802B-5722-4EB4-0E517B6AD0F7}"/>
              </a:ext>
            </a:extLst>
          </p:cNvPr>
          <p:cNvPicPr>
            <a:picLocks noChangeAspect="1"/>
          </p:cNvPicPr>
          <p:nvPr/>
        </p:nvPicPr>
        <p:blipFill>
          <a:blip r:embed="rId4"/>
          <a:stretch>
            <a:fillRect/>
          </a:stretch>
        </p:blipFill>
        <p:spPr>
          <a:xfrm>
            <a:off x="407952" y="742408"/>
            <a:ext cx="4937702" cy="4297247"/>
          </a:xfrm>
          <a:prstGeom prst="rect">
            <a:avLst/>
          </a:prstGeom>
          <a:ln>
            <a:solidFill>
              <a:schemeClr val="tx1"/>
            </a:solidFill>
          </a:ln>
        </p:spPr>
      </p:pic>
      <p:pic>
        <p:nvPicPr>
          <p:cNvPr id="6" name="Picture 5">
            <a:extLst>
              <a:ext uri="{FF2B5EF4-FFF2-40B4-BE49-F238E27FC236}">
                <a16:creationId xmlns:a16="http://schemas.microsoft.com/office/drawing/2014/main" id="{3A12FAEA-F8A9-9F6F-FCA0-C516BF66552A}"/>
              </a:ext>
            </a:extLst>
          </p:cNvPr>
          <p:cNvPicPr>
            <a:picLocks noChangeAspect="1"/>
          </p:cNvPicPr>
          <p:nvPr/>
        </p:nvPicPr>
        <p:blipFill>
          <a:blip r:embed="rId5"/>
          <a:stretch>
            <a:fillRect/>
          </a:stretch>
        </p:blipFill>
        <p:spPr>
          <a:xfrm>
            <a:off x="117986" y="3349770"/>
            <a:ext cx="5066265" cy="1954452"/>
          </a:xfrm>
          <a:prstGeom prst="rect">
            <a:avLst/>
          </a:prstGeom>
          <a:ln>
            <a:solidFill>
              <a:schemeClr val="tx1"/>
            </a:solidFill>
          </a:ln>
        </p:spPr>
      </p:pic>
      <p:pic>
        <p:nvPicPr>
          <p:cNvPr id="15" name="Picture 14">
            <a:extLst>
              <a:ext uri="{FF2B5EF4-FFF2-40B4-BE49-F238E27FC236}">
                <a16:creationId xmlns:a16="http://schemas.microsoft.com/office/drawing/2014/main" id="{17CAAE47-BF81-001E-6D66-8EB285E41955}"/>
              </a:ext>
            </a:extLst>
          </p:cNvPr>
          <p:cNvPicPr>
            <a:picLocks noChangeAspect="1"/>
          </p:cNvPicPr>
          <p:nvPr/>
        </p:nvPicPr>
        <p:blipFill>
          <a:blip r:embed="rId6"/>
          <a:stretch>
            <a:fillRect/>
          </a:stretch>
        </p:blipFill>
        <p:spPr>
          <a:xfrm>
            <a:off x="5854519" y="971663"/>
            <a:ext cx="5943066" cy="4122751"/>
          </a:xfrm>
          <a:prstGeom prst="rect">
            <a:avLst/>
          </a:prstGeom>
          <a:ln>
            <a:solidFill>
              <a:schemeClr val="tx1"/>
            </a:solidFill>
          </a:ln>
        </p:spPr>
      </p:pic>
      <p:sp>
        <p:nvSpPr>
          <p:cNvPr id="17" name="TextBox 16">
            <a:extLst>
              <a:ext uri="{FF2B5EF4-FFF2-40B4-BE49-F238E27FC236}">
                <a16:creationId xmlns:a16="http://schemas.microsoft.com/office/drawing/2014/main" id="{B5927F13-D46F-51BD-1859-D548EDA636EC}"/>
              </a:ext>
            </a:extLst>
          </p:cNvPr>
          <p:cNvSpPr txBox="1"/>
          <p:nvPr/>
        </p:nvSpPr>
        <p:spPr>
          <a:xfrm>
            <a:off x="670288" y="5442721"/>
            <a:ext cx="4675366" cy="461665"/>
          </a:xfrm>
          <a:prstGeom prst="rect">
            <a:avLst/>
          </a:prstGeom>
          <a:solidFill>
            <a:schemeClr val="bg1"/>
          </a:solidFill>
        </p:spPr>
        <p:txBody>
          <a:bodyPr wrap="square">
            <a:spAutoFit/>
          </a:bodyPr>
          <a:lstStyle/>
          <a:p>
            <a:pPr algn="ctr"/>
            <a:r>
              <a:rPr lang="en-GB" sz="1200" b="0" i="0" dirty="0">
                <a:solidFill>
                  <a:srgbClr val="222222"/>
                </a:solidFill>
                <a:effectLst/>
                <a:latin typeface="Arial" panose="020B0604020202020204" pitchFamily="34" charset="0"/>
              </a:rPr>
              <a:t>July 2020: President Trump amends NEPA laws to reduce timescales of EA’s and EIS’s (1 year and 2 years respectively)</a:t>
            </a:r>
            <a:endParaRPr lang="en-GB" sz="1200" dirty="0"/>
          </a:p>
        </p:txBody>
      </p:sp>
      <p:sp>
        <p:nvSpPr>
          <p:cNvPr id="19" name="TextBox 18">
            <a:extLst>
              <a:ext uri="{FF2B5EF4-FFF2-40B4-BE49-F238E27FC236}">
                <a16:creationId xmlns:a16="http://schemas.microsoft.com/office/drawing/2014/main" id="{3985DC0C-F75A-DC1B-FD2E-A8E847A718BE}"/>
              </a:ext>
            </a:extLst>
          </p:cNvPr>
          <p:cNvSpPr txBox="1"/>
          <p:nvPr/>
        </p:nvSpPr>
        <p:spPr>
          <a:xfrm>
            <a:off x="6496216" y="5217452"/>
            <a:ext cx="4915677" cy="646331"/>
          </a:xfrm>
          <a:prstGeom prst="rect">
            <a:avLst/>
          </a:prstGeom>
          <a:solidFill>
            <a:schemeClr val="bg1"/>
          </a:solidFill>
        </p:spPr>
        <p:txBody>
          <a:bodyPr wrap="square">
            <a:spAutoFit/>
          </a:bodyPr>
          <a:lstStyle/>
          <a:p>
            <a:pPr algn="ctr"/>
            <a:r>
              <a:rPr lang="en-GB" sz="1200" b="0" i="0" dirty="0">
                <a:solidFill>
                  <a:srgbClr val="222222"/>
                </a:solidFill>
                <a:effectLst/>
                <a:latin typeface="Arial" panose="020B0604020202020204" pitchFamily="34" charset="0"/>
              </a:rPr>
              <a:t>July 2023: President Biden Trump proposes to amend NEPA laws to engage with local communities and identify health implications of GHG emissions and associated climate change</a:t>
            </a:r>
            <a:endParaRPr lang="en-GB" sz="1200" dirty="0"/>
          </a:p>
        </p:txBody>
      </p:sp>
    </p:spTree>
    <p:extLst>
      <p:ext uri="{BB962C8B-B14F-4D97-AF65-F5344CB8AC3E}">
        <p14:creationId xmlns:p14="http://schemas.microsoft.com/office/powerpoint/2010/main" val="32130518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748AAB4-D42C-F6B9-0190-3AA60599F785}"/>
              </a:ext>
            </a:extLst>
          </p:cNvPr>
          <p:cNvPicPr>
            <a:picLocks noChangeAspect="1"/>
          </p:cNvPicPr>
          <p:nvPr/>
        </p:nvPicPr>
        <p:blipFill>
          <a:blip r:embed="rId3"/>
          <a:stretch>
            <a:fillRect/>
          </a:stretch>
        </p:blipFill>
        <p:spPr>
          <a:xfrm>
            <a:off x="-61271" y="357324"/>
            <a:ext cx="8886598" cy="5866354"/>
          </a:xfrm>
          <a:prstGeom prst="rect">
            <a:avLst/>
          </a:prstGeom>
        </p:spPr>
      </p:pic>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Origins of Environmental Assessments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2026 / 2027		</a:t>
            </a:r>
            <a:r>
              <a:rPr lang="en-GB" b="1" dirty="0"/>
              <a:t> Global Spread of EIA’s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sp>
        <p:nvSpPr>
          <p:cNvPr id="21" name="TextBox 20">
            <a:extLst>
              <a:ext uri="{FF2B5EF4-FFF2-40B4-BE49-F238E27FC236}">
                <a16:creationId xmlns:a16="http://schemas.microsoft.com/office/drawing/2014/main" id="{94526BC7-683B-86B9-2D75-4392D6177B00}"/>
              </a:ext>
            </a:extLst>
          </p:cNvPr>
          <p:cNvSpPr txBox="1"/>
          <p:nvPr/>
        </p:nvSpPr>
        <p:spPr>
          <a:xfrm>
            <a:off x="8682825" y="906449"/>
            <a:ext cx="3503564" cy="5170646"/>
          </a:xfrm>
          <a:prstGeom prst="rect">
            <a:avLst/>
          </a:prstGeom>
          <a:noFill/>
        </p:spPr>
        <p:txBody>
          <a:bodyPr wrap="square" rtlCol="0">
            <a:spAutoFit/>
          </a:bodyPr>
          <a:lstStyle/>
          <a:p>
            <a:pPr marL="342900" indent="-342900">
              <a:buFontTx/>
              <a:buChar char="-"/>
            </a:pPr>
            <a:r>
              <a:rPr lang="en-GB" sz="2200" dirty="0"/>
              <a:t>Slow uptake of mandatory EIA’s between 1970 and 1985: </a:t>
            </a:r>
          </a:p>
          <a:p>
            <a:pPr marL="342900" indent="-342900">
              <a:buFontTx/>
              <a:buChar char="-"/>
            </a:pPr>
            <a:endParaRPr lang="en-GB" sz="2200" dirty="0"/>
          </a:p>
          <a:p>
            <a:pPr marL="342900" indent="-342900">
              <a:buFontTx/>
              <a:buChar char="-"/>
            </a:pPr>
            <a:r>
              <a:rPr lang="en-GB" sz="2200" dirty="0"/>
              <a:t>Canada in 1973, Australia and New Zealand in 1974, West Germany in 1975, and France in 1976</a:t>
            </a:r>
          </a:p>
          <a:p>
            <a:pPr marL="342900" indent="-342900">
              <a:buFontTx/>
              <a:buChar char="-"/>
            </a:pPr>
            <a:endParaRPr lang="en-GB" sz="2200" dirty="0"/>
          </a:p>
          <a:p>
            <a:pPr marL="342900" indent="-342900">
              <a:buFontTx/>
              <a:buChar char="-"/>
            </a:pPr>
            <a:r>
              <a:rPr lang="en-GB" sz="2200" dirty="0"/>
              <a:t>While they vary in scope and format, the requirement for an EIA has now spread globally.</a:t>
            </a:r>
          </a:p>
          <a:p>
            <a:pPr marL="342900" indent="-342900">
              <a:buFontTx/>
              <a:buChar char="-"/>
            </a:pPr>
            <a:endParaRPr lang="en-GB" sz="2200" dirty="0"/>
          </a:p>
          <a:p>
            <a:pPr marL="342900" indent="-342900">
              <a:buFontTx/>
              <a:buChar char="-"/>
            </a:pPr>
            <a:endParaRPr lang="en-GB" sz="2200" dirty="0"/>
          </a:p>
        </p:txBody>
      </p:sp>
      <p:sp>
        <p:nvSpPr>
          <p:cNvPr id="7" name="TextBox 6">
            <a:extLst>
              <a:ext uri="{FF2B5EF4-FFF2-40B4-BE49-F238E27FC236}">
                <a16:creationId xmlns:a16="http://schemas.microsoft.com/office/drawing/2014/main" id="{7E6114DF-AC46-64F9-DD83-984092F71D90}"/>
              </a:ext>
            </a:extLst>
          </p:cNvPr>
          <p:cNvSpPr txBox="1"/>
          <p:nvPr/>
        </p:nvSpPr>
        <p:spPr>
          <a:xfrm>
            <a:off x="2088381" y="6223678"/>
            <a:ext cx="4915677" cy="276999"/>
          </a:xfrm>
          <a:prstGeom prst="rect">
            <a:avLst/>
          </a:prstGeom>
          <a:solidFill>
            <a:schemeClr val="bg1"/>
          </a:solidFill>
        </p:spPr>
        <p:txBody>
          <a:bodyPr wrap="square">
            <a:spAutoFit/>
          </a:bodyPr>
          <a:lstStyle/>
          <a:p>
            <a:pPr algn="ctr"/>
            <a:r>
              <a:rPr lang="en-GB" sz="1200" b="0" i="0" dirty="0">
                <a:solidFill>
                  <a:srgbClr val="222222"/>
                </a:solidFill>
                <a:effectLst/>
                <a:latin typeface="Arial" panose="020B0604020202020204" pitchFamily="34" charset="0"/>
              </a:rPr>
              <a:t>Source: Glasson et al., 2018</a:t>
            </a:r>
            <a:endParaRPr lang="en-GB" sz="1200" dirty="0"/>
          </a:p>
        </p:txBody>
      </p:sp>
    </p:spTree>
    <p:extLst>
      <p:ext uri="{BB962C8B-B14F-4D97-AF65-F5344CB8AC3E}">
        <p14:creationId xmlns:p14="http://schemas.microsoft.com/office/powerpoint/2010/main" val="40318074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Origins of Environmental Assessments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2026 / 2027		</a:t>
            </a:r>
            <a:r>
              <a:rPr lang="en-GB" b="1" dirty="0"/>
              <a:t> Environmentalism in the UK</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4227" r="12534"/>
          <a:stretch/>
        </p:blipFill>
        <p:spPr>
          <a:xfrm>
            <a:off x="20" y="369332"/>
            <a:ext cx="272489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366777" y="468529"/>
            <a:ext cx="9035232" cy="830997"/>
          </a:xfrm>
          <a:prstGeom prst="rect">
            <a:avLst/>
          </a:prstGeom>
          <a:noFill/>
        </p:spPr>
        <p:txBody>
          <a:bodyPr wrap="square" rtlCol="0">
            <a:spAutoFit/>
          </a:bodyPr>
          <a:lstStyle/>
          <a:p>
            <a:endParaRPr lang="en-GB" sz="2400" dirty="0"/>
          </a:p>
          <a:p>
            <a:endParaRPr lang="en-GB" sz="24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sp>
        <p:nvSpPr>
          <p:cNvPr id="9" name="TextBox 8">
            <a:extLst>
              <a:ext uri="{FF2B5EF4-FFF2-40B4-BE49-F238E27FC236}">
                <a16:creationId xmlns:a16="http://schemas.microsoft.com/office/drawing/2014/main" id="{1AF0EFC9-1735-C494-B230-DCD7CA14F171}"/>
              </a:ext>
            </a:extLst>
          </p:cNvPr>
          <p:cNvSpPr txBox="1"/>
          <p:nvPr/>
        </p:nvSpPr>
        <p:spPr>
          <a:xfrm>
            <a:off x="2724912" y="362373"/>
            <a:ext cx="6940296" cy="6247864"/>
          </a:xfrm>
          <a:prstGeom prst="rect">
            <a:avLst/>
          </a:prstGeom>
          <a:noFill/>
        </p:spPr>
        <p:txBody>
          <a:bodyPr wrap="square" rtlCol="0">
            <a:spAutoFit/>
          </a:bodyPr>
          <a:lstStyle/>
          <a:p>
            <a:r>
              <a:rPr lang="en-GB" sz="2000" dirty="0"/>
              <a:t>Growing environmentalism in the 1900’s (and earlier) shown in the establishment of environmental NGO’s.</a:t>
            </a:r>
          </a:p>
          <a:p>
            <a:endParaRPr lang="en-GB" sz="2000" dirty="0"/>
          </a:p>
          <a:p>
            <a:r>
              <a:rPr lang="en-GB" sz="2000" dirty="0"/>
              <a:t>However, up until 1988, EIA’s were voluntary in the UK, only being enacted by local bodies or, on request of the local council.</a:t>
            </a:r>
          </a:p>
          <a:p>
            <a:endParaRPr lang="en-GB" sz="2000" dirty="0"/>
          </a:p>
          <a:p>
            <a:r>
              <a:rPr lang="en-GB" sz="2000" dirty="0"/>
              <a:t>Local Planning Authorities had to consider the pressures on proposed developments, which included environmental considerations.</a:t>
            </a:r>
          </a:p>
          <a:p>
            <a:endParaRPr lang="en-GB" sz="2000" dirty="0"/>
          </a:p>
          <a:p>
            <a:r>
              <a:rPr lang="en-GB" sz="2000" dirty="0"/>
              <a:t>Environment not always considered due to growing pressures and complexity e.g. Roskill Commission for the third London airport – got the go ahead based on Costs Benefit Analysis, initially at Cublington, then at Foulness, despite environmental consequences at both sites.</a:t>
            </a:r>
          </a:p>
          <a:p>
            <a:endParaRPr lang="en-GB" sz="2000" dirty="0"/>
          </a:p>
          <a:p>
            <a:r>
              <a:rPr lang="en-GB" sz="2000" dirty="0"/>
              <a:t>One Commission member, leading planner Colin Buchanan, produced a dissenting report rejecting the proposal to build at Wing (Cublington) as “an environmental disaster”. (source: </a:t>
            </a:r>
            <a:r>
              <a:rPr lang="en-GB" sz="1600" dirty="0"/>
              <a:t>Wingrave And </a:t>
            </a:r>
            <a:r>
              <a:rPr lang="en-GB" sz="1600" dirty="0" err="1"/>
              <a:t>Rowsham</a:t>
            </a:r>
            <a:r>
              <a:rPr lang="en-GB" sz="1600" dirty="0"/>
              <a:t> Heritage Website</a:t>
            </a:r>
            <a:r>
              <a:rPr lang="en-GB" sz="2000" dirty="0"/>
              <a:t>)</a:t>
            </a:r>
            <a:endParaRPr lang="en-GB" sz="1600" dirty="0"/>
          </a:p>
        </p:txBody>
      </p:sp>
      <p:graphicFrame>
        <p:nvGraphicFramePr>
          <p:cNvPr id="3" name="Table 5">
            <a:extLst>
              <a:ext uri="{FF2B5EF4-FFF2-40B4-BE49-F238E27FC236}">
                <a16:creationId xmlns:a16="http://schemas.microsoft.com/office/drawing/2014/main" id="{A4193995-F7FA-FD6F-CAA8-1DDDCA890A5E}"/>
              </a:ext>
            </a:extLst>
          </p:cNvPr>
          <p:cNvGraphicFramePr>
            <a:graphicFrameLocks noGrp="1"/>
          </p:cNvGraphicFramePr>
          <p:nvPr>
            <p:extLst>
              <p:ext uri="{D42A27DB-BD31-4B8C-83A1-F6EECF244321}">
                <p14:modId xmlns:p14="http://schemas.microsoft.com/office/powerpoint/2010/main" val="2980427474"/>
              </p:ext>
            </p:extLst>
          </p:nvPr>
        </p:nvGraphicFramePr>
        <p:xfrm>
          <a:off x="9562276" y="592250"/>
          <a:ext cx="2558641" cy="2971800"/>
        </p:xfrm>
        <a:graphic>
          <a:graphicData uri="http://schemas.openxmlformats.org/drawingml/2006/table">
            <a:tbl>
              <a:tblPr firstRow="1" bandRow="1">
                <a:tableStyleId>{5C22544A-7EE6-4342-B048-85BDC9FD1C3A}</a:tableStyleId>
              </a:tblPr>
              <a:tblGrid>
                <a:gridCol w="1459984">
                  <a:extLst>
                    <a:ext uri="{9D8B030D-6E8A-4147-A177-3AD203B41FA5}">
                      <a16:colId xmlns:a16="http://schemas.microsoft.com/office/drawing/2014/main" val="2355566370"/>
                    </a:ext>
                  </a:extLst>
                </a:gridCol>
                <a:gridCol w="1098657">
                  <a:extLst>
                    <a:ext uri="{9D8B030D-6E8A-4147-A177-3AD203B41FA5}">
                      <a16:colId xmlns:a16="http://schemas.microsoft.com/office/drawing/2014/main" val="1780210460"/>
                    </a:ext>
                  </a:extLst>
                </a:gridCol>
              </a:tblGrid>
              <a:tr h="337366">
                <a:tc>
                  <a:txBody>
                    <a:bodyPr/>
                    <a:lstStyle/>
                    <a:p>
                      <a:pPr algn="ctr"/>
                      <a:r>
                        <a:rPr lang="en-GB" sz="900" dirty="0"/>
                        <a:t>NGO</a:t>
                      </a:r>
                    </a:p>
                  </a:txBody>
                  <a:tcPr anchor="ctr"/>
                </a:tc>
                <a:tc>
                  <a:txBody>
                    <a:bodyPr/>
                    <a:lstStyle/>
                    <a:p>
                      <a:pPr algn="ctr"/>
                      <a:r>
                        <a:rPr lang="en-GB" sz="900" dirty="0"/>
                        <a:t>Year founded </a:t>
                      </a:r>
                    </a:p>
                    <a:p>
                      <a:pPr algn="ctr"/>
                      <a:r>
                        <a:rPr lang="en-GB" sz="900" dirty="0"/>
                        <a:t>in UK</a:t>
                      </a:r>
                    </a:p>
                  </a:txBody>
                  <a:tcPr anchor="ctr"/>
                </a:tc>
                <a:extLst>
                  <a:ext uri="{0D108BD9-81ED-4DB2-BD59-A6C34878D82A}">
                    <a16:rowId xmlns:a16="http://schemas.microsoft.com/office/drawing/2014/main" val="1550007265"/>
                  </a:ext>
                </a:extLst>
              </a:tr>
              <a:tr h="207965">
                <a:tc>
                  <a:txBody>
                    <a:bodyPr/>
                    <a:lstStyle/>
                    <a:p>
                      <a:pPr algn="ctr"/>
                      <a:r>
                        <a:rPr lang="en-GB" sz="900" dirty="0"/>
                        <a:t>RSPB</a:t>
                      </a:r>
                    </a:p>
                  </a:txBody>
                  <a:tcPr anchor="ctr"/>
                </a:tc>
                <a:tc>
                  <a:txBody>
                    <a:bodyPr/>
                    <a:lstStyle/>
                    <a:p>
                      <a:pPr algn="ctr"/>
                      <a:r>
                        <a:rPr lang="en-GB" sz="900" dirty="0"/>
                        <a:t>1889</a:t>
                      </a:r>
                    </a:p>
                  </a:txBody>
                  <a:tcPr anchor="ctr"/>
                </a:tc>
                <a:extLst>
                  <a:ext uri="{0D108BD9-81ED-4DB2-BD59-A6C34878D82A}">
                    <a16:rowId xmlns:a16="http://schemas.microsoft.com/office/drawing/2014/main" val="3603861556"/>
                  </a:ext>
                </a:extLst>
              </a:tr>
              <a:tr h="207965">
                <a:tc>
                  <a:txBody>
                    <a:bodyPr/>
                    <a:lstStyle/>
                    <a:p>
                      <a:pPr algn="ctr"/>
                      <a:r>
                        <a:rPr lang="en-GB" sz="900" dirty="0"/>
                        <a:t>National Trust</a:t>
                      </a:r>
                    </a:p>
                  </a:txBody>
                  <a:tcPr anchor="ctr"/>
                </a:tc>
                <a:tc>
                  <a:txBody>
                    <a:bodyPr/>
                    <a:lstStyle/>
                    <a:p>
                      <a:pPr algn="ctr"/>
                      <a:r>
                        <a:rPr lang="en-GB" sz="900" dirty="0"/>
                        <a:t>1895</a:t>
                      </a:r>
                    </a:p>
                  </a:txBody>
                  <a:tcPr anchor="ctr"/>
                </a:tc>
                <a:extLst>
                  <a:ext uri="{0D108BD9-81ED-4DB2-BD59-A6C34878D82A}">
                    <a16:rowId xmlns:a16="http://schemas.microsoft.com/office/drawing/2014/main" val="2105892264"/>
                  </a:ext>
                </a:extLst>
              </a:tr>
              <a:tr h="207965">
                <a:tc>
                  <a:txBody>
                    <a:bodyPr/>
                    <a:lstStyle/>
                    <a:p>
                      <a:pPr algn="ctr"/>
                      <a:r>
                        <a:rPr lang="en-GB" sz="900" dirty="0"/>
                        <a:t>Wildlife Trusts</a:t>
                      </a:r>
                    </a:p>
                  </a:txBody>
                  <a:tcPr anchor="ctr"/>
                </a:tc>
                <a:tc>
                  <a:txBody>
                    <a:bodyPr/>
                    <a:lstStyle/>
                    <a:p>
                      <a:pPr algn="ctr"/>
                      <a:r>
                        <a:rPr lang="en-GB" sz="900" dirty="0"/>
                        <a:t>1912</a:t>
                      </a:r>
                    </a:p>
                  </a:txBody>
                  <a:tcPr anchor="ctr"/>
                </a:tc>
                <a:extLst>
                  <a:ext uri="{0D108BD9-81ED-4DB2-BD59-A6C34878D82A}">
                    <a16:rowId xmlns:a16="http://schemas.microsoft.com/office/drawing/2014/main" val="1648955229"/>
                  </a:ext>
                </a:extLst>
              </a:tr>
              <a:tr h="332744">
                <a:tc>
                  <a:txBody>
                    <a:bodyPr/>
                    <a:lstStyle/>
                    <a:p>
                      <a:pPr algn="ctr"/>
                      <a:r>
                        <a:rPr lang="en-GB" sz="900" dirty="0"/>
                        <a:t>Campaign for the Protection of Rural England (CPRE)</a:t>
                      </a:r>
                    </a:p>
                  </a:txBody>
                  <a:tcPr anchor="ctr"/>
                </a:tc>
                <a:tc>
                  <a:txBody>
                    <a:bodyPr/>
                    <a:lstStyle/>
                    <a:p>
                      <a:pPr algn="ctr"/>
                      <a:r>
                        <a:rPr lang="en-GB" sz="900" dirty="0"/>
                        <a:t>1926</a:t>
                      </a:r>
                    </a:p>
                  </a:txBody>
                  <a:tcPr anchor="ctr"/>
                </a:tc>
                <a:extLst>
                  <a:ext uri="{0D108BD9-81ED-4DB2-BD59-A6C34878D82A}">
                    <a16:rowId xmlns:a16="http://schemas.microsoft.com/office/drawing/2014/main" val="4277042544"/>
                  </a:ext>
                </a:extLst>
              </a:tr>
              <a:tr h="207965">
                <a:tc>
                  <a:txBody>
                    <a:bodyPr/>
                    <a:lstStyle/>
                    <a:p>
                      <a:pPr algn="ctr"/>
                      <a:r>
                        <a:rPr lang="en-GB" sz="900" dirty="0"/>
                        <a:t>Wildfowl and Wetland Trust</a:t>
                      </a:r>
                    </a:p>
                  </a:txBody>
                  <a:tcPr anchor="ctr"/>
                </a:tc>
                <a:tc>
                  <a:txBody>
                    <a:bodyPr/>
                    <a:lstStyle/>
                    <a:p>
                      <a:pPr algn="ctr"/>
                      <a:r>
                        <a:rPr lang="en-GB" sz="900" dirty="0"/>
                        <a:t>1946</a:t>
                      </a:r>
                    </a:p>
                  </a:txBody>
                  <a:tcPr anchor="ctr"/>
                </a:tc>
                <a:extLst>
                  <a:ext uri="{0D108BD9-81ED-4DB2-BD59-A6C34878D82A}">
                    <a16:rowId xmlns:a16="http://schemas.microsoft.com/office/drawing/2014/main" val="2848106621"/>
                  </a:ext>
                </a:extLst>
              </a:tr>
              <a:tr h="207965">
                <a:tc>
                  <a:txBody>
                    <a:bodyPr/>
                    <a:lstStyle/>
                    <a:p>
                      <a:pPr algn="ctr"/>
                      <a:r>
                        <a:rPr lang="en-GB" sz="900" dirty="0"/>
                        <a:t>WWF-UK</a:t>
                      </a:r>
                    </a:p>
                  </a:txBody>
                  <a:tcPr anchor="ctr"/>
                </a:tc>
                <a:tc>
                  <a:txBody>
                    <a:bodyPr/>
                    <a:lstStyle/>
                    <a:p>
                      <a:pPr algn="ctr"/>
                      <a:r>
                        <a:rPr lang="en-GB" sz="900" dirty="0"/>
                        <a:t>1961</a:t>
                      </a:r>
                    </a:p>
                  </a:txBody>
                  <a:tcPr anchor="ctr"/>
                </a:tc>
                <a:extLst>
                  <a:ext uri="{0D108BD9-81ED-4DB2-BD59-A6C34878D82A}">
                    <a16:rowId xmlns:a16="http://schemas.microsoft.com/office/drawing/2014/main" val="3929057137"/>
                  </a:ext>
                </a:extLst>
              </a:tr>
              <a:tr h="207965">
                <a:tc>
                  <a:txBody>
                    <a:bodyPr/>
                    <a:lstStyle/>
                    <a:p>
                      <a:pPr algn="ctr"/>
                      <a:r>
                        <a:rPr lang="en-GB" sz="900" dirty="0"/>
                        <a:t>Friends of the Earth (E, W, NI)</a:t>
                      </a:r>
                    </a:p>
                  </a:txBody>
                  <a:tcPr anchor="ctr"/>
                </a:tc>
                <a:tc>
                  <a:txBody>
                    <a:bodyPr/>
                    <a:lstStyle/>
                    <a:p>
                      <a:pPr algn="ctr"/>
                      <a:r>
                        <a:rPr lang="en-GB" sz="900" dirty="0"/>
                        <a:t>1971</a:t>
                      </a:r>
                    </a:p>
                  </a:txBody>
                  <a:tcPr anchor="ctr"/>
                </a:tc>
                <a:extLst>
                  <a:ext uri="{0D108BD9-81ED-4DB2-BD59-A6C34878D82A}">
                    <a16:rowId xmlns:a16="http://schemas.microsoft.com/office/drawing/2014/main" val="593243607"/>
                  </a:ext>
                </a:extLst>
              </a:tr>
              <a:tr h="207965">
                <a:tc>
                  <a:txBody>
                    <a:bodyPr/>
                    <a:lstStyle/>
                    <a:p>
                      <a:pPr algn="ctr"/>
                      <a:r>
                        <a:rPr lang="en-GB" sz="900" dirty="0"/>
                        <a:t>Woodland Trust</a:t>
                      </a:r>
                    </a:p>
                  </a:txBody>
                  <a:tcPr anchor="ctr"/>
                </a:tc>
                <a:tc>
                  <a:txBody>
                    <a:bodyPr/>
                    <a:lstStyle/>
                    <a:p>
                      <a:pPr algn="ctr"/>
                      <a:r>
                        <a:rPr lang="en-GB" sz="900" dirty="0"/>
                        <a:t>1972</a:t>
                      </a:r>
                    </a:p>
                  </a:txBody>
                  <a:tcPr anchor="ctr"/>
                </a:tc>
                <a:extLst>
                  <a:ext uri="{0D108BD9-81ED-4DB2-BD59-A6C34878D82A}">
                    <a16:rowId xmlns:a16="http://schemas.microsoft.com/office/drawing/2014/main" val="1959274991"/>
                  </a:ext>
                </a:extLst>
              </a:tr>
              <a:tr h="207965">
                <a:tc>
                  <a:txBody>
                    <a:bodyPr/>
                    <a:lstStyle/>
                    <a:p>
                      <a:pPr algn="ctr"/>
                      <a:r>
                        <a:rPr lang="en-GB" sz="900" dirty="0"/>
                        <a:t>Greenpeace UK</a:t>
                      </a:r>
                    </a:p>
                  </a:txBody>
                  <a:tcPr anchor="ctr"/>
                </a:tc>
                <a:tc>
                  <a:txBody>
                    <a:bodyPr/>
                    <a:lstStyle/>
                    <a:p>
                      <a:pPr algn="ctr"/>
                      <a:r>
                        <a:rPr lang="en-GB" sz="900" dirty="0"/>
                        <a:t>1977</a:t>
                      </a:r>
                    </a:p>
                  </a:txBody>
                  <a:tcPr anchor="ctr"/>
                </a:tc>
                <a:extLst>
                  <a:ext uri="{0D108BD9-81ED-4DB2-BD59-A6C34878D82A}">
                    <a16:rowId xmlns:a16="http://schemas.microsoft.com/office/drawing/2014/main" val="1796360334"/>
                  </a:ext>
                </a:extLst>
              </a:tr>
            </a:tbl>
          </a:graphicData>
        </a:graphic>
      </p:graphicFrame>
      <p:pic>
        <p:nvPicPr>
          <p:cNvPr id="17" name="Picture 16">
            <a:extLst>
              <a:ext uri="{FF2B5EF4-FFF2-40B4-BE49-F238E27FC236}">
                <a16:creationId xmlns:a16="http://schemas.microsoft.com/office/drawing/2014/main" id="{4CE0409A-7A29-623F-5566-814AA74ED31E}"/>
              </a:ext>
            </a:extLst>
          </p:cNvPr>
          <p:cNvPicPr>
            <a:picLocks noChangeAspect="1"/>
          </p:cNvPicPr>
          <p:nvPr/>
        </p:nvPicPr>
        <p:blipFill>
          <a:blip r:embed="rId4"/>
          <a:stretch>
            <a:fillRect/>
          </a:stretch>
        </p:blipFill>
        <p:spPr>
          <a:xfrm>
            <a:off x="10045320" y="3698221"/>
            <a:ext cx="1764792" cy="2711440"/>
          </a:xfrm>
          <a:prstGeom prst="rect">
            <a:avLst/>
          </a:prstGeom>
          <a:ln>
            <a:solidFill>
              <a:schemeClr val="tx1"/>
            </a:solidFill>
          </a:ln>
        </p:spPr>
      </p:pic>
    </p:spTree>
    <p:extLst>
      <p:ext uri="{BB962C8B-B14F-4D97-AF65-F5344CB8AC3E}">
        <p14:creationId xmlns:p14="http://schemas.microsoft.com/office/powerpoint/2010/main" val="8491938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Origins of Environmental Assessments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2026 / 2027		</a:t>
            </a:r>
            <a:r>
              <a:rPr lang="en-GB" b="1" dirty="0"/>
              <a:t> Environmentalism in the UK</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pic>
        <p:nvPicPr>
          <p:cNvPr id="21" name="Picture 20">
            <a:extLst>
              <a:ext uri="{FF2B5EF4-FFF2-40B4-BE49-F238E27FC236}">
                <a16:creationId xmlns:a16="http://schemas.microsoft.com/office/drawing/2014/main" id="{B76CDDC8-2EA6-0EF1-CA8B-1B0A8FCA1F40}"/>
              </a:ext>
            </a:extLst>
          </p:cNvPr>
          <p:cNvPicPr>
            <a:picLocks noChangeAspect="1"/>
          </p:cNvPicPr>
          <p:nvPr/>
        </p:nvPicPr>
        <p:blipFill>
          <a:blip r:embed="rId3"/>
          <a:stretch>
            <a:fillRect/>
          </a:stretch>
        </p:blipFill>
        <p:spPr>
          <a:xfrm>
            <a:off x="7364488" y="871049"/>
            <a:ext cx="4683039" cy="5294630"/>
          </a:xfrm>
          <a:prstGeom prst="rect">
            <a:avLst/>
          </a:prstGeom>
          <a:ln>
            <a:solidFill>
              <a:schemeClr val="tx1"/>
            </a:solidFill>
          </a:ln>
        </p:spPr>
      </p:pic>
      <p:sp>
        <p:nvSpPr>
          <p:cNvPr id="25" name="TextBox 24">
            <a:extLst>
              <a:ext uri="{FF2B5EF4-FFF2-40B4-BE49-F238E27FC236}">
                <a16:creationId xmlns:a16="http://schemas.microsoft.com/office/drawing/2014/main" id="{45C941A9-0C14-B24A-3AC0-C9965B50DB27}"/>
              </a:ext>
            </a:extLst>
          </p:cNvPr>
          <p:cNvSpPr txBox="1"/>
          <p:nvPr/>
        </p:nvSpPr>
        <p:spPr>
          <a:xfrm>
            <a:off x="9081928" y="6177397"/>
            <a:ext cx="1717481" cy="276999"/>
          </a:xfrm>
          <a:prstGeom prst="rect">
            <a:avLst/>
          </a:prstGeom>
          <a:noFill/>
        </p:spPr>
        <p:txBody>
          <a:bodyPr wrap="square">
            <a:spAutoFit/>
          </a:bodyPr>
          <a:lstStyle/>
          <a:p>
            <a:r>
              <a:rPr lang="en-GB" sz="1200" dirty="0"/>
              <a:t>(Source: Sheil, J. 2002)</a:t>
            </a:r>
          </a:p>
        </p:txBody>
      </p:sp>
      <p:pic>
        <p:nvPicPr>
          <p:cNvPr id="6" name="Picture 5">
            <a:extLst>
              <a:ext uri="{FF2B5EF4-FFF2-40B4-BE49-F238E27FC236}">
                <a16:creationId xmlns:a16="http://schemas.microsoft.com/office/drawing/2014/main" id="{16C39D7F-B7A7-800E-0498-B4CAC7C592A5}"/>
              </a:ext>
            </a:extLst>
          </p:cNvPr>
          <p:cNvPicPr>
            <a:picLocks noChangeAspect="1"/>
          </p:cNvPicPr>
          <p:nvPr/>
        </p:nvPicPr>
        <p:blipFill rotWithShape="1">
          <a:blip r:embed="rId4">
            <a:extLst>
              <a:ext uri="{28A0092B-C50C-407E-A947-70E740481C1C}">
                <a14:useLocalDpi xmlns:a14="http://schemas.microsoft.com/office/drawing/2010/main" val="0"/>
              </a:ext>
            </a:extLst>
          </a:blip>
          <a:srcRect l="14227" r="12534"/>
          <a:stretch/>
        </p:blipFill>
        <p:spPr>
          <a:xfrm>
            <a:off x="20" y="369332"/>
            <a:ext cx="272489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8194" name="Picture 2" descr="Hyde Park airport">
            <a:extLst>
              <a:ext uri="{FF2B5EF4-FFF2-40B4-BE49-F238E27FC236}">
                <a16:creationId xmlns:a16="http://schemas.microsoft.com/office/drawing/2014/main" id="{E15D8B70-29C7-AC5E-87DC-572D29DEC68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41643" y="1715024"/>
            <a:ext cx="3390900" cy="401955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8196" name="Picture 4">
            <a:extLst>
              <a:ext uri="{FF2B5EF4-FFF2-40B4-BE49-F238E27FC236}">
                <a16:creationId xmlns:a16="http://schemas.microsoft.com/office/drawing/2014/main" id="{EEFA3B6D-6C66-D459-1D17-0055DF30278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45781" y="1322404"/>
            <a:ext cx="2705481" cy="477437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4470479-ECB9-673B-B8B8-3BC13191B4AD}"/>
              </a:ext>
            </a:extLst>
          </p:cNvPr>
          <p:cNvSpPr txBox="1"/>
          <p:nvPr/>
        </p:nvSpPr>
        <p:spPr>
          <a:xfrm>
            <a:off x="3034696" y="712549"/>
            <a:ext cx="2724892" cy="584775"/>
          </a:xfrm>
          <a:prstGeom prst="rect">
            <a:avLst/>
          </a:prstGeom>
          <a:noFill/>
        </p:spPr>
        <p:txBody>
          <a:bodyPr wrap="square">
            <a:spAutoFit/>
          </a:bodyPr>
          <a:lstStyle/>
          <a:p>
            <a:pPr algn="ctr"/>
            <a:r>
              <a:rPr lang="en-GB" sz="1600" b="1" dirty="0"/>
              <a:t>Public resistance at Cublington site</a:t>
            </a:r>
          </a:p>
        </p:txBody>
      </p:sp>
      <p:sp>
        <p:nvSpPr>
          <p:cNvPr id="10" name="TextBox 9">
            <a:extLst>
              <a:ext uri="{FF2B5EF4-FFF2-40B4-BE49-F238E27FC236}">
                <a16:creationId xmlns:a16="http://schemas.microsoft.com/office/drawing/2014/main" id="{555B9A09-770F-AC78-E580-BA5E37A2870E}"/>
              </a:ext>
            </a:extLst>
          </p:cNvPr>
          <p:cNvSpPr txBox="1"/>
          <p:nvPr/>
        </p:nvSpPr>
        <p:spPr>
          <a:xfrm>
            <a:off x="7771937" y="450913"/>
            <a:ext cx="3726572" cy="338554"/>
          </a:xfrm>
          <a:prstGeom prst="rect">
            <a:avLst/>
          </a:prstGeom>
          <a:noFill/>
        </p:spPr>
        <p:txBody>
          <a:bodyPr wrap="square">
            <a:spAutoFit/>
          </a:bodyPr>
          <a:lstStyle/>
          <a:p>
            <a:pPr algn="ctr"/>
            <a:r>
              <a:rPr lang="en-GB" sz="1600" b="1" dirty="0"/>
              <a:t>Ecological implications of Foulness</a:t>
            </a:r>
          </a:p>
        </p:txBody>
      </p:sp>
    </p:spTree>
    <p:extLst>
      <p:ext uri="{BB962C8B-B14F-4D97-AF65-F5344CB8AC3E}">
        <p14:creationId xmlns:p14="http://schemas.microsoft.com/office/powerpoint/2010/main" val="38373604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Origins of Environmental Assessments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19</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2026 / 2027		</a:t>
            </a:r>
            <a:r>
              <a:rPr lang="en-GB" b="1" dirty="0"/>
              <a:t> EIA in the UK</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8" r="38"/>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366777" y="468529"/>
            <a:ext cx="9035232" cy="830997"/>
          </a:xfrm>
          <a:prstGeom prst="rect">
            <a:avLst/>
          </a:prstGeom>
          <a:noFill/>
        </p:spPr>
        <p:txBody>
          <a:bodyPr wrap="square" rtlCol="0">
            <a:spAutoFit/>
          </a:bodyPr>
          <a:lstStyle/>
          <a:p>
            <a:endParaRPr lang="en-GB" sz="2400" dirty="0"/>
          </a:p>
          <a:p>
            <a:endParaRPr lang="en-GB" sz="24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sp>
        <p:nvSpPr>
          <p:cNvPr id="9" name="TextBox 8">
            <a:extLst>
              <a:ext uri="{FF2B5EF4-FFF2-40B4-BE49-F238E27FC236}">
                <a16:creationId xmlns:a16="http://schemas.microsoft.com/office/drawing/2014/main" id="{1AF0EFC9-1735-C494-B230-DCD7CA14F171}"/>
              </a:ext>
            </a:extLst>
          </p:cNvPr>
          <p:cNvSpPr txBox="1"/>
          <p:nvPr/>
        </p:nvSpPr>
        <p:spPr>
          <a:xfrm>
            <a:off x="2416781" y="775706"/>
            <a:ext cx="7408442" cy="5755422"/>
          </a:xfrm>
          <a:prstGeom prst="rect">
            <a:avLst/>
          </a:prstGeom>
          <a:noFill/>
        </p:spPr>
        <p:txBody>
          <a:bodyPr wrap="square" rtlCol="0">
            <a:spAutoFit/>
          </a:bodyPr>
          <a:lstStyle/>
          <a:p>
            <a:r>
              <a:rPr lang="en-GB" sz="2000" dirty="0"/>
              <a:t>Despite growing interest in the application of EIA’s in the UK (Wood, C. 1977) no official legislation was implemented for many years.</a:t>
            </a:r>
          </a:p>
          <a:p>
            <a:endParaRPr lang="en-GB" sz="2000" dirty="0"/>
          </a:p>
          <a:p>
            <a:r>
              <a:rPr lang="en-GB" sz="2000" dirty="0"/>
              <a:t>Instead, LPA’s were given guidance on how to produce reports for ‘rigorous appraisal’ for developments.</a:t>
            </a:r>
          </a:p>
          <a:p>
            <a:endParaRPr lang="en-GB" sz="2000" dirty="0"/>
          </a:p>
          <a:p>
            <a:r>
              <a:rPr lang="en-GB" sz="2000" dirty="0"/>
              <a:t>Attention was especially focussed on the oil and gas developments of the North Sea, which, due to their scale, potentially had significant local social and environmental consequences (Glasson et al., 2012).</a:t>
            </a:r>
          </a:p>
          <a:p>
            <a:endParaRPr lang="en-GB" sz="2000" dirty="0"/>
          </a:p>
          <a:p>
            <a:r>
              <a:rPr lang="en-GB" sz="2000" dirty="0"/>
              <a:t>The Secretary of State for the Environment (along with Scotland and Wales) commissioned a report to investigate the value of EIA’s to the UK, published in 1977. Questions over the overhaul of legislation and who would pay were raised.</a:t>
            </a:r>
          </a:p>
          <a:p>
            <a:endParaRPr lang="en-GB" sz="2000" dirty="0"/>
          </a:p>
          <a:p>
            <a:r>
              <a:rPr lang="en-GB" sz="1600" i="1" dirty="0">
                <a:latin typeface="Comic Sans MS" panose="030F0702030302020204" pitchFamily="66" charset="0"/>
              </a:rPr>
              <a:t>“The principle finding of the study was that, for some developments, present practice takes insufficient and inadequate account of the environmental effects of proposals”. </a:t>
            </a:r>
            <a:r>
              <a:rPr lang="en-GB" sz="1600" dirty="0"/>
              <a:t>(Thirlwall, G., 1978)</a:t>
            </a:r>
          </a:p>
          <a:p>
            <a:endParaRPr lang="en-GB" sz="2000" dirty="0"/>
          </a:p>
        </p:txBody>
      </p:sp>
      <p:pic>
        <p:nvPicPr>
          <p:cNvPr id="6" name="Picture 5">
            <a:extLst>
              <a:ext uri="{FF2B5EF4-FFF2-40B4-BE49-F238E27FC236}">
                <a16:creationId xmlns:a16="http://schemas.microsoft.com/office/drawing/2014/main" id="{67405535-E3B1-7ED4-EAD2-47A3038716F6}"/>
              </a:ext>
            </a:extLst>
          </p:cNvPr>
          <p:cNvPicPr>
            <a:picLocks noChangeAspect="1"/>
          </p:cNvPicPr>
          <p:nvPr/>
        </p:nvPicPr>
        <p:blipFill>
          <a:blip r:embed="rId4"/>
          <a:stretch>
            <a:fillRect/>
          </a:stretch>
        </p:blipFill>
        <p:spPr>
          <a:xfrm>
            <a:off x="9711403" y="3063240"/>
            <a:ext cx="2429112" cy="2344253"/>
          </a:xfrm>
          <a:prstGeom prst="rect">
            <a:avLst/>
          </a:prstGeom>
          <a:ln>
            <a:solidFill>
              <a:schemeClr val="tx1"/>
            </a:solidFill>
          </a:ln>
        </p:spPr>
      </p:pic>
      <p:sp>
        <p:nvSpPr>
          <p:cNvPr id="15" name="TextBox 14">
            <a:extLst>
              <a:ext uri="{FF2B5EF4-FFF2-40B4-BE49-F238E27FC236}">
                <a16:creationId xmlns:a16="http://schemas.microsoft.com/office/drawing/2014/main" id="{580E3AFF-ABE2-44F7-68E4-1DCDEF1BCA8C}"/>
              </a:ext>
            </a:extLst>
          </p:cNvPr>
          <p:cNvSpPr txBox="1"/>
          <p:nvPr/>
        </p:nvSpPr>
        <p:spPr>
          <a:xfrm>
            <a:off x="9908876" y="5431353"/>
            <a:ext cx="2046762" cy="276999"/>
          </a:xfrm>
          <a:prstGeom prst="rect">
            <a:avLst/>
          </a:prstGeom>
          <a:solidFill>
            <a:schemeClr val="bg1"/>
          </a:solidFill>
        </p:spPr>
        <p:txBody>
          <a:bodyPr wrap="square">
            <a:spAutoFit/>
          </a:bodyPr>
          <a:lstStyle/>
          <a:p>
            <a:pPr algn="ctr"/>
            <a:r>
              <a:rPr lang="en-GB" sz="1200" dirty="0"/>
              <a:t>(Source: Thirlwall, G., 1978)</a:t>
            </a:r>
          </a:p>
        </p:txBody>
      </p:sp>
    </p:spTree>
    <p:extLst>
      <p:ext uri="{BB962C8B-B14F-4D97-AF65-F5344CB8AC3E}">
        <p14:creationId xmlns:p14="http://schemas.microsoft.com/office/powerpoint/2010/main" val="35255659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2: Origins of Environmental Assessments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20</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2026 / 2027		</a:t>
            </a:r>
            <a:r>
              <a:rPr lang="en-GB" b="1" dirty="0"/>
              <a:t> EIA in the UK</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8" r="38"/>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366777" y="468529"/>
            <a:ext cx="9035232" cy="830997"/>
          </a:xfrm>
          <a:prstGeom prst="rect">
            <a:avLst/>
          </a:prstGeom>
          <a:noFill/>
        </p:spPr>
        <p:txBody>
          <a:bodyPr wrap="square" rtlCol="0">
            <a:spAutoFit/>
          </a:bodyPr>
          <a:lstStyle/>
          <a:p>
            <a:endParaRPr lang="en-GB" sz="2400" dirty="0"/>
          </a:p>
          <a:p>
            <a:endParaRPr lang="en-GB" sz="24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sp>
        <p:nvSpPr>
          <p:cNvPr id="9" name="TextBox 8">
            <a:extLst>
              <a:ext uri="{FF2B5EF4-FFF2-40B4-BE49-F238E27FC236}">
                <a16:creationId xmlns:a16="http://schemas.microsoft.com/office/drawing/2014/main" id="{1AF0EFC9-1735-C494-B230-DCD7CA14F171}"/>
              </a:ext>
            </a:extLst>
          </p:cNvPr>
          <p:cNvSpPr txBox="1"/>
          <p:nvPr/>
        </p:nvSpPr>
        <p:spPr>
          <a:xfrm>
            <a:off x="2313449" y="369332"/>
            <a:ext cx="9712447" cy="6186309"/>
          </a:xfrm>
          <a:prstGeom prst="rect">
            <a:avLst/>
          </a:prstGeom>
          <a:noFill/>
        </p:spPr>
        <p:txBody>
          <a:bodyPr wrap="square" rtlCol="0">
            <a:spAutoFit/>
          </a:bodyPr>
          <a:lstStyle/>
          <a:p>
            <a:r>
              <a:rPr lang="en-GB" sz="2400" dirty="0"/>
              <a:t>Department for Environment (established in 1970) was slow to support EIA application to developments:</a:t>
            </a:r>
          </a:p>
          <a:p>
            <a:endParaRPr lang="en-GB" sz="2400" dirty="0"/>
          </a:p>
          <a:p>
            <a:r>
              <a:rPr lang="en-GB" sz="2400" dirty="0"/>
              <a:t>“Consideration of the [</a:t>
            </a:r>
            <a:r>
              <a:rPr lang="en-GB" sz="2400" dirty="0" err="1"/>
              <a:t>Catlow</a:t>
            </a:r>
            <a:r>
              <a:rPr lang="en-GB" sz="2400" dirty="0"/>
              <a:t> and Thirlwall] report by local authorities should not be allowed to delay normal planning procedures and any new procedures involving additional calls on central and local government finance and manpower are understandable given the present period of economic constraint” (DoE, 1977).</a:t>
            </a:r>
          </a:p>
          <a:p>
            <a:endParaRPr lang="en-GB" sz="2400" dirty="0"/>
          </a:p>
          <a:p>
            <a:r>
              <a:rPr lang="en-GB" sz="2400" dirty="0"/>
              <a:t>Despite much scepticism, and concerns over costs, over 200 EIA’s were prepared on an ad hoc basis by the early 1980’s.</a:t>
            </a:r>
          </a:p>
          <a:p>
            <a:endParaRPr lang="en-GB" sz="1400" dirty="0"/>
          </a:p>
          <a:p>
            <a:endParaRPr lang="en-GB" sz="2400" dirty="0"/>
          </a:p>
          <a:p>
            <a:pPr algn="ctr"/>
            <a:r>
              <a:rPr lang="en-GB" sz="2800" b="1" dirty="0"/>
              <a:t>Eventually</a:t>
            </a:r>
            <a:r>
              <a:rPr lang="en-GB" sz="2800" dirty="0"/>
              <a:t>, the 1985 European Community Directive on EIA (Directive 85/337) introduced uniform requirements for all Member States, including the UK.</a:t>
            </a:r>
            <a:endParaRPr lang="en-GB" sz="2400" dirty="0"/>
          </a:p>
        </p:txBody>
      </p:sp>
    </p:spTree>
    <p:extLst>
      <p:ext uri="{BB962C8B-B14F-4D97-AF65-F5344CB8AC3E}">
        <p14:creationId xmlns:p14="http://schemas.microsoft.com/office/powerpoint/2010/main" val="4265532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3: Introduction to EIAs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21</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2026 / 2027		</a:t>
            </a:r>
            <a:r>
              <a:rPr lang="en-GB" b="1" dirty="0"/>
              <a:t> NEPA’s EIA vs UK’s EIA</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8" r="38"/>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366777" y="468529"/>
            <a:ext cx="9035232" cy="830997"/>
          </a:xfrm>
          <a:prstGeom prst="rect">
            <a:avLst/>
          </a:prstGeom>
          <a:noFill/>
        </p:spPr>
        <p:txBody>
          <a:bodyPr wrap="square" rtlCol="0">
            <a:spAutoFit/>
          </a:bodyPr>
          <a:lstStyle/>
          <a:p>
            <a:endParaRPr lang="en-GB" sz="2400" dirty="0"/>
          </a:p>
          <a:p>
            <a:endParaRPr lang="en-GB" sz="2400"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16/10/2023</a:t>
            </a:r>
          </a:p>
        </p:txBody>
      </p:sp>
      <p:sp>
        <p:nvSpPr>
          <p:cNvPr id="9" name="TextBox 8">
            <a:extLst>
              <a:ext uri="{FF2B5EF4-FFF2-40B4-BE49-F238E27FC236}">
                <a16:creationId xmlns:a16="http://schemas.microsoft.com/office/drawing/2014/main" id="{1AF0EFC9-1735-C494-B230-DCD7CA14F171}"/>
              </a:ext>
            </a:extLst>
          </p:cNvPr>
          <p:cNvSpPr txBox="1"/>
          <p:nvPr/>
        </p:nvSpPr>
        <p:spPr>
          <a:xfrm>
            <a:off x="2366777" y="511557"/>
            <a:ext cx="9035232" cy="5232202"/>
          </a:xfrm>
          <a:prstGeom prst="rect">
            <a:avLst/>
          </a:prstGeom>
          <a:noFill/>
        </p:spPr>
        <p:txBody>
          <a:bodyPr wrap="square" rtlCol="0">
            <a:spAutoFit/>
          </a:bodyPr>
          <a:lstStyle/>
          <a:p>
            <a:r>
              <a:rPr lang="en-GB" sz="2400" dirty="0"/>
              <a:t>Despite one coming 15 years after the other, the framework for EIA’s designed by the European Commission (EC) had some significant changes from NEPA’s EIA:</a:t>
            </a:r>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pPr algn="ctr"/>
            <a:r>
              <a:rPr lang="en-GB" sz="2400" dirty="0"/>
              <a:t>We will investigate the UK’s EIA process more in the next lecture.</a:t>
            </a:r>
            <a:endParaRPr lang="en-GB" sz="2200" dirty="0"/>
          </a:p>
        </p:txBody>
      </p:sp>
      <p:graphicFrame>
        <p:nvGraphicFramePr>
          <p:cNvPr id="3" name="Table 5">
            <a:extLst>
              <a:ext uri="{FF2B5EF4-FFF2-40B4-BE49-F238E27FC236}">
                <a16:creationId xmlns:a16="http://schemas.microsoft.com/office/drawing/2014/main" id="{9CC5FEE8-EA39-BD3F-507B-929113FA7CEE}"/>
              </a:ext>
            </a:extLst>
          </p:cNvPr>
          <p:cNvGraphicFramePr>
            <a:graphicFrameLocks noGrp="1"/>
          </p:cNvGraphicFramePr>
          <p:nvPr/>
        </p:nvGraphicFramePr>
        <p:xfrm>
          <a:off x="3773394" y="2305203"/>
          <a:ext cx="6748929" cy="2565400"/>
        </p:xfrm>
        <a:graphic>
          <a:graphicData uri="http://schemas.openxmlformats.org/drawingml/2006/table">
            <a:tbl>
              <a:tblPr firstRow="1" bandRow="1">
                <a:tableStyleId>{5C22544A-7EE6-4342-B048-85BDC9FD1C3A}</a:tableStyleId>
              </a:tblPr>
              <a:tblGrid>
                <a:gridCol w="2249643">
                  <a:extLst>
                    <a:ext uri="{9D8B030D-6E8A-4147-A177-3AD203B41FA5}">
                      <a16:colId xmlns:a16="http://schemas.microsoft.com/office/drawing/2014/main" val="2284897737"/>
                    </a:ext>
                  </a:extLst>
                </a:gridCol>
                <a:gridCol w="2249643">
                  <a:extLst>
                    <a:ext uri="{9D8B030D-6E8A-4147-A177-3AD203B41FA5}">
                      <a16:colId xmlns:a16="http://schemas.microsoft.com/office/drawing/2014/main" val="3811902968"/>
                    </a:ext>
                  </a:extLst>
                </a:gridCol>
                <a:gridCol w="2249643">
                  <a:extLst>
                    <a:ext uri="{9D8B030D-6E8A-4147-A177-3AD203B41FA5}">
                      <a16:colId xmlns:a16="http://schemas.microsoft.com/office/drawing/2014/main" val="449285699"/>
                    </a:ext>
                  </a:extLst>
                </a:gridCol>
              </a:tblGrid>
              <a:tr h="370840">
                <a:tc>
                  <a:txBody>
                    <a:bodyPr/>
                    <a:lstStyle/>
                    <a:p>
                      <a:pPr algn="ctr"/>
                      <a:endParaRPr lang="en-GB" dirty="0"/>
                    </a:p>
                  </a:txBody>
                  <a:tcPr anchor="ctr"/>
                </a:tc>
                <a:tc>
                  <a:txBody>
                    <a:bodyPr/>
                    <a:lstStyle/>
                    <a:p>
                      <a:pPr algn="ctr"/>
                      <a:r>
                        <a:rPr lang="en-GB" dirty="0"/>
                        <a:t>NEPA</a:t>
                      </a:r>
                    </a:p>
                  </a:txBody>
                  <a:tcPr anchor="ctr"/>
                </a:tc>
                <a:tc>
                  <a:txBody>
                    <a:bodyPr/>
                    <a:lstStyle/>
                    <a:p>
                      <a:pPr algn="ctr"/>
                      <a:r>
                        <a:rPr lang="en-GB" dirty="0"/>
                        <a:t>EC Directive 85/337</a:t>
                      </a:r>
                    </a:p>
                  </a:txBody>
                  <a:tcPr anchor="ctr"/>
                </a:tc>
                <a:extLst>
                  <a:ext uri="{0D108BD9-81ED-4DB2-BD59-A6C34878D82A}">
                    <a16:rowId xmlns:a16="http://schemas.microsoft.com/office/drawing/2014/main" val="1809628770"/>
                  </a:ext>
                </a:extLst>
              </a:tr>
              <a:tr h="370840">
                <a:tc>
                  <a:txBody>
                    <a:bodyPr/>
                    <a:lstStyle/>
                    <a:p>
                      <a:pPr algn="ctr"/>
                      <a:r>
                        <a:rPr lang="en-GB" b="1" dirty="0"/>
                        <a:t>Which agencies</a:t>
                      </a:r>
                    </a:p>
                  </a:txBody>
                  <a:tcPr anchor="ctr"/>
                </a:tc>
                <a:tc>
                  <a:txBody>
                    <a:bodyPr/>
                    <a:lstStyle/>
                    <a:p>
                      <a:pPr algn="ctr"/>
                      <a:r>
                        <a:rPr lang="en-GB" dirty="0"/>
                        <a:t>Federal agencies</a:t>
                      </a:r>
                    </a:p>
                  </a:txBody>
                  <a:tcPr anchor="ctr"/>
                </a:tc>
                <a:tc>
                  <a:txBody>
                    <a:bodyPr/>
                    <a:lstStyle/>
                    <a:p>
                      <a:pPr algn="ctr"/>
                      <a:r>
                        <a:rPr lang="en-GB" dirty="0"/>
                        <a:t>Public and private developers</a:t>
                      </a:r>
                    </a:p>
                  </a:txBody>
                  <a:tcPr anchor="ctr"/>
                </a:tc>
                <a:extLst>
                  <a:ext uri="{0D108BD9-81ED-4DB2-BD59-A6C34878D82A}">
                    <a16:rowId xmlns:a16="http://schemas.microsoft.com/office/drawing/2014/main" val="1335496406"/>
                  </a:ext>
                </a:extLst>
              </a:tr>
              <a:tr h="370840">
                <a:tc>
                  <a:txBody>
                    <a:bodyPr/>
                    <a:lstStyle/>
                    <a:p>
                      <a:pPr algn="ctr"/>
                      <a:r>
                        <a:rPr lang="en-GB" b="1" dirty="0"/>
                        <a:t>List of actions</a:t>
                      </a:r>
                    </a:p>
                  </a:txBody>
                  <a:tcPr anchor="ctr"/>
                </a:tc>
                <a:tc>
                  <a:txBody>
                    <a:bodyPr/>
                    <a:lstStyle/>
                    <a:p>
                      <a:pPr algn="ctr"/>
                      <a:r>
                        <a:rPr lang="en-GB" dirty="0"/>
                        <a:t>‘Major federal actions’</a:t>
                      </a:r>
                    </a:p>
                  </a:txBody>
                  <a:tcPr anchor="ctr"/>
                </a:tc>
                <a:tc>
                  <a:txBody>
                    <a:bodyPr/>
                    <a:lstStyle/>
                    <a:p>
                      <a:pPr algn="ctr"/>
                      <a:r>
                        <a:rPr lang="en-GB" dirty="0"/>
                        <a:t>List of actions (developments) that require and EIA</a:t>
                      </a:r>
                    </a:p>
                  </a:txBody>
                  <a:tcPr anchor="ctr"/>
                </a:tc>
                <a:extLst>
                  <a:ext uri="{0D108BD9-81ED-4DB2-BD59-A6C34878D82A}">
                    <a16:rowId xmlns:a16="http://schemas.microsoft.com/office/drawing/2014/main" val="454727861"/>
                  </a:ext>
                </a:extLst>
              </a:tr>
              <a:tr h="370840">
                <a:tc>
                  <a:txBody>
                    <a:bodyPr/>
                    <a:lstStyle/>
                    <a:p>
                      <a:pPr algn="ctr"/>
                      <a:r>
                        <a:rPr lang="en-GB" b="1" dirty="0"/>
                        <a:t>Public involvement</a:t>
                      </a:r>
                    </a:p>
                  </a:txBody>
                  <a:tcPr anchor="ctr"/>
                </a:tc>
                <a:tc>
                  <a:txBody>
                    <a:bodyPr/>
                    <a:lstStyle/>
                    <a:p>
                      <a:pPr algn="ctr"/>
                      <a:r>
                        <a:rPr lang="en-GB" dirty="0"/>
                        <a:t>Multiple public consultations</a:t>
                      </a:r>
                    </a:p>
                  </a:txBody>
                  <a:tcPr anchor="ctr"/>
                </a:tc>
                <a:tc>
                  <a:txBody>
                    <a:bodyPr/>
                    <a:lstStyle/>
                    <a:p>
                      <a:pPr algn="ctr"/>
                      <a:r>
                        <a:rPr lang="en-GB" dirty="0"/>
                        <a:t>Fewer public consultations</a:t>
                      </a:r>
                    </a:p>
                  </a:txBody>
                  <a:tcPr anchor="ctr"/>
                </a:tc>
                <a:extLst>
                  <a:ext uri="{0D108BD9-81ED-4DB2-BD59-A6C34878D82A}">
                    <a16:rowId xmlns:a16="http://schemas.microsoft.com/office/drawing/2014/main" val="588932176"/>
                  </a:ext>
                </a:extLst>
              </a:tr>
            </a:tbl>
          </a:graphicData>
        </a:graphic>
      </p:graphicFrame>
    </p:spTree>
    <p:extLst>
      <p:ext uri="{BB962C8B-B14F-4D97-AF65-F5344CB8AC3E}">
        <p14:creationId xmlns:p14="http://schemas.microsoft.com/office/powerpoint/2010/main" val="516453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22</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2026 / 2027		</a:t>
            </a:r>
            <a:r>
              <a:rPr lang="en-GB" b="1" dirty="0"/>
              <a:t>Summary</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305263" y="638216"/>
            <a:ext cx="8682521" cy="5632311"/>
          </a:xfrm>
          <a:prstGeom prst="rect">
            <a:avLst/>
          </a:prstGeom>
          <a:noFill/>
        </p:spPr>
        <p:txBody>
          <a:bodyPr wrap="square" rtlCol="0">
            <a:spAutoFit/>
          </a:bodyPr>
          <a:lstStyle/>
          <a:p>
            <a:r>
              <a:rPr lang="en-GB" sz="2400" dirty="0"/>
              <a:t>The Agricultural and Industrial revolutions resulted in the ability for man to exceed the previous carrying capacity of the land</a:t>
            </a:r>
          </a:p>
          <a:p>
            <a:endParaRPr lang="en-GB" sz="2400" dirty="0"/>
          </a:p>
          <a:p>
            <a:r>
              <a:rPr lang="en-GB" sz="2400" dirty="0"/>
              <a:t>Populations exploded, resulting in increased pressure on the natural environment and its resources</a:t>
            </a:r>
          </a:p>
          <a:p>
            <a:endParaRPr lang="en-GB" sz="2400" dirty="0"/>
          </a:p>
          <a:p>
            <a:r>
              <a:rPr lang="en-GB" sz="2400" dirty="0"/>
              <a:t>Increased awareness of exploitation of the environment in the US (and elsewhere) and the impacts on nature and public health led to increased activism and environmentalism</a:t>
            </a:r>
          </a:p>
          <a:p>
            <a:endParaRPr lang="en-GB" sz="2400" dirty="0"/>
          </a:p>
          <a:p>
            <a:r>
              <a:rPr lang="en-GB" sz="2400" dirty="0"/>
              <a:t>US set up NEPA in 1969, first time agencies had to investigate and document potential impacts to the environment</a:t>
            </a:r>
          </a:p>
          <a:p>
            <a:endParaRPr lang="en-GB" sz="2400" dirty="0"/>
          </a:p>
          <a:p>
            <a:r>
              <a:rPr lang="en-GB" sz="2400" dirty="0"/>
              <a:t>Despite some early scepticism, the UK eventually took on the requirement for EIA’s in 1988, under the European Commission.</a:t>
            </a:r>
            <a:endParaRPr lang="en-GB"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a:t>A. </a:t>
            </a:r>
            <a:r>
              <a:rPr lang="en-GB" dirty="0"/>
              <a:t>Cunningham			Lecture 2: Origins of Environmental Assessments</a:t>
            </a:r>
          </a:p>
        </p:txBody>
      </p:sp>
    </p:spTree>
    <p:extLst>
      <p:ext uri="{BB962C8B-B14F-4D97-AF65-F5344CB8AC3E}">
        <p14:creationId xmlns:p14="http://schemas.microsoft.com/office/powerpoint/2010/main" val="35387004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23</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2026 / 2027		</a:t>
            </a:r>
            <a:r>
              <a:rPr lang="fr-FR" b="1" dirty="0"/>
              <a:t>Next Session</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313652" y="363915"/>
            <a:ext cx="8609369" cy="5109091"/>
          </a:xfrm>
          <a:prstGeom prst="rect">
            <a:avLst/>
          </a:prstGeom>
          <a:noFill/>
        </p:spPr>
        <p:txBody>
          <a:bodyPr wrap="square" rtlCol="0">
            <a:spAutoFit/>
          </a:bodyPr>
          <a:lstStyle/>
          <a:p>
            <a:r>
              <a:rPr lang="en-GB" sz="2800" dirty="0"/>
              <a:t>The next lecture will cover:</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800" dirty="0"/>
              <a:t>Introduction to EIAs</a:t>
            </a:r>
          </a:p>
          <a:p>
            <a:endParaRPr lang="en-GB" sz="2800" dirty="0"/>
          </a:p>
          <a:p>
            <a:r>
              <a:rPr lang="en-GB" sz="2800" dirty="0"/>
              <a:t>Suggested activities: </a:t>
            </a:r>
          </a:p>
          <a:p>
            <a:pPr marL="457200" indent="-457200">
              <a:buFontTx/>
              <a:buChar char="-"/>
            </a:pPr>
            <a:r>
              <a:rPr lang="en-GB" sz="2800" dirty="0"/>
              <a:t>Find an EIA report via a planning portal</a:t>
            </a:r>
          </a:p>
          <a:p>
            <a:pPr marL="457200" indent="-457200">
              <a:buFontTx/>
              <a:buChar char="-"/>
            </a:pPr>
            <a:r>
              <a:rPr lang="en-GB" sz="2800" dirty="0"/>
              <a:t>Find a news article about a large planned development and assess the stakeholders referenced and their viewpoints.</a:t>
            </a:r>
          </a:p>
          <a:p>
            <a:endParaRPr lang="en-GB" dirty="0"/>
          </a:p>
          <a:p>
            <a:pPr marL="800100" lvl="1" indent="-342900">
              <a:buFontTx/>
              <a:buChar char="-"/>
            </a:pPr>
            <a:endParaRPr lang="en-GB" sz="2800" dirty="0"/>
          </a:p>
          <a:p>
            <a:r>
              <a:rPr lang="en-GB" sz="2800" dirty="0"/>
              <a:t>Suggested reading:</a:t>
            </a:r>
          </a:p>
          <a:p>
            <a:pPr marL="457200" indent="-457200">
              <a:buFontTx/>
              <a:buChar char="-"/>
            </a:pPr>
            <a:endParaRPr lang="en-GB" sz="28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a:t>A. </a:t>
            </a:r>
            <a:r>
              <a:rPr lang="en-GB" dirty="0"/>
              <a:t>Cunningham			Lecture 2: Origins of Environmental Assessments</a:t>
            </a:r>
          </a:p>
        </p:txBody>
      </p:sp>
      <p:graphicFrame>
        <p:nvGraphicFramePr>
          <p:cNvPr id="4" name="Table 3">
            <a:extLst>
              <a:ext uri="{FF2B5EF4-FFF2-40B4-BE49-F238E27FC236}">
                <a16:creationId xmlns:a16="http://schemas.microsoft.com/office/drawing/2014/main" id="{193580D7-C089-DCDD-2F43-E990335C0628}"/>
              </a:ext>
            </a:extLst>
          </p:cNvPr>
          <p:cNvGraphicFramePr>
            <a:graphicFrameLocks noGrp="1"/>
          </p:cNvGraphicFramePr>
          <p:nvPr>
            <p:extLst>
              <p:ext uri="{D42A27DB-BD31-4B8C-83A1-F6EECF244321}">
                <p14:modId xmlns:p14="http://schemas.microsoft.com/office/powerpoint/2010/main" val="3264746130"/>
              </p:ext>
            </p:extLst>
          </p:nvPr>
        </p:nvGraphicFramePr>
        <p:xfrm>
          <a:off x="4394947" y="5227730"/>
          <a:ext cx="5939118" cy="917575"/>
        </p:xfrm>
        <a:graphic>
          <a:graphicData uri="http://schemas.openxmlformats.org/drawingml/2006/table">
            <a:tbl>
              <a:tblPr firstRow="1" firstCol="1" bandRow="1"/>
              <a:tblGrid>
                <a:gridCol w="1158334">
                  <a:extLst>
                    <a:ext uri="{9D8B030D-6E8A-4147-A177-3AD203B41FA5}">
                      <a16:colId xmlns:a16="http://schemas.microsoft.com/office/drawing/2014/main" val="2563657443"/>
                    </a:ext>
                  </a:extLst>
                </a:gridCol>
                <a:gridCol w="3843967">
                  <a:extLst>
                    <a:ext uri="{9D8B030D-6E8A-4147-A177-3AD203B41FA5}">
                      <a16:colId xmlns:a16="http://schemas.microsoft.com/office/drawing/2014/main" val="2139566449"/>
                    </a:ext>
                  </a:extLst>
                </a:gridCol>
                <a:gridCol w="936817">
                  <a:extLst>
                    <a:ext uri="{9D8B030D-6E8A-4147-A177-3AD203B41FA5}">
                      <a16:colId xmlns:a16="http://schemas.microsoft.com/office/drawing/2014/main" val="3280176753"/>
                    </a:ext>
                  </a:extLst>
                </a:gridCol>
              </a:tblGrid>
              <a:tr h="229394">
                <a:tc>
                  <a:txBody>
                    <a:bodyPr/>
                    <a:lstStyle/>
                    <a:p>
                      <a:pPr algn="ctr" hangingPunct="0">
                        <a:tabLst>
                          <a:tab pos="457200" algn="l"/>
                          <a:tab pos="914400" algn="l"/>
                        </a:tabLst>
                      </a:pPr>
                      <a:r>
                        <a:rPr lang="en-GB" sz="1100" b="1">
                          <a:solidFill>
                            <a:srgbClr val="000000"/>
                          </a:solidFill>
                          <a:effectLst/>
                          <a:latin typeface="Arial" panose="020B0604020202020204" pitchFamily="34" charset="0"/>
                          <a:ea typeface="Times New Roman" panose="02020603050405020304" pitchFamily="18" charset="0"/>
                        </a:rPr>
                        <a:t>Classification</a:t>
                      </a:r>
                      <a:endParaRPr lang="en-GB" sz="12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hangingPunct="0">
                        <a:tabLst>
                          <a:tab pos="457200" algn="l"/>
                          <a:tab pos="914400" algn="l"/>
                        </a:tabLst>
                      </a:pPr>
                      <a:r>
                        <a:rPr lang="en-GB" sz="1100" b="1">
                          <a:solidFill>
                            <a:srgbClr val="000000"/>
                          </a:solidFill>
                          <a:effectLst/>
                          <a:latin typeface="Arial" panose="020B0604020202020204" pitchFamily="34" charset="0"/>
                          <a:ea typeface="Times New Roman" panose="02020603050405020304" pitchFamily="18" charset="0"/>
                        </a:rPr>
                        <a:t>Reading List entry</a:t>
                      </a:r>
                      <a:endParaRPr lang="en-GB" sz="12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hangingPunct="0">
                        <a:tabLst>
                          <a:tab pos="457200" algn="l"/>
                          <a:tab pos="914400" algn="l"/>
                        </a:tabLst>
                      </a:pPr>
                      <a:r>
                        <a:rPr lang="en-GB" sz="1100" b="1">
                          <a:solidFill>
                            <a:srgbClr val="000000"/>
                          </a:solidFill>
                          <a:effectLst/>
                          <a:latin typeface="Arial" panose="020B0604020202020204" pitchFamily="34" charset="0"/>
                          <a:ea typeface="Times New Roman" panose="02020603050405020304" pitchFamily="18" charset="0"/>
                        </a:rPr>
                        <a:t>Electronic*</a:t>
                      </a:r>
                      <a:endParaRPr lang="en-GB" sz="12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2801622591"/>
                  </a:ext>
                </a:extLst>
              </a:tr>
              <a:tr h="688181">
                <a:tc>
                  <a:txBody>
                    <a:bodyPr/>
                    <a:lstStyle/>
                    <a:p>
                      <a:pPr algn="ctr" hangingPunct="0">
                        <a:tabLst>
                          <a:tab pos="457200" algn="l"/>
                          <a:tab pos="914400" algn="l"/>
                        </a:tabLst>
                      </a:pPr>
                      <a:r>
                        <a:rPr lang="en-GB" sz="1100">
                          <a:effectLst/>
                          <a:latin typeface="Arial" panose="020B0604020202020204" pitchFamily="34" charset="0"/>
                          <a:ea typeface="Times New Roman" panose="02020603050405020304" pitchFamily="18" charset="0"/>
                        </a:rPr>
                        <a:t>Essential</a:t>
                      </a:r>
                      <a:endParaRPr lang="en-GB" sz="12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dirty="0">
                          <a:effectLst/>
                          <a:latin typeface="Arial" panose="020B0604020202020204" pitchFamily="34" charset="0"/>
                          <a:ea typeface="Times New Roman" panose="02020603050405020304" pitchFamily="18" charset="0"/>
                          <a:cs typeface="Times New Roman" panose="02020603050405020304" pitchFamily="18" charset="0"/>
                        </a:rPr>
                        <a:t>Glasson, J., </a:t>
                      </a:r>
                      <a:r>
                        <a:rPr lang="en-GB" sz="1100" dirty="0" err="1">
                          <a:effectLst/>
                          <a:latin typeface="Arial" panose="020B0604020202020204" pitchFamily="34" charset="0"/>
                          <a:ea typeface="Times New Roman" panose="02020603050405020304" pitchFamily="18" charset="0"/>
                          <a:cs typeface="Times New Roman" panose="02020603050405020304" pitchFamily="18" charset="0"/>
                        </a:rPr>
                        <a:t>Therival</a:t>
                      </a:r>
                      <a:r>
                        <a:rPr lang="en-GB" sz="1100" dirty="0">
                          <a:effectLst/>
                          <a:latin typeface="Arial" panose="020B0604020202020204" pitchFamily="34" charset="0"/>
                          <a:ea typeface="Times New Roman" panose="02020603050405020304" pitchFamily="18" charset="0"/>
                          <a:cs typeface="Times New Roman" panose="02020603050405020304" pitchFamily="18" charset="0"/>
                        </a:rPr>
                        <a:t>, R. and Chadwick, A. (2012) (4th Edition)</a:t>
                      </a:r>
                      <a:r>
                        <a:rPr lang="en-GB" sz="1100" b="1" dirty="0">
                          <a:effectLst/>
                          <a:latin typeface="Arial" panose="020B0604020202020204" pitchFamily="34" charset="0"/>
                          <a:ea typeface="Times New Roman" panose="02020603050405020304" pitchFamily="18" charset="0"/>
                          <a:cs typeface="Times New Roman" panose="02020603050405020304" pitchFamily="18" charset="0"/>
                        </a:rPr>
                        <a:t> </a:t>
                      </a:r>
                      <a:r>
                        <a:rPr lang="en-GB" sz="1100" i="1" dirty="0">
                          <a:effectLst/>
                          <a:latin typeface="Arial" panose="020B0604020202020204" pitchFamily="34" charset="0"/>
                          <a:ea typeface="Times New Roman" panose="02020603050405020304" pitchFamily="18" charset="0"/>
                          <a:cs typeface="Times New Roman" panose="02020603050405020304" pitchFamily="18" charset="0"/>
                        </a:rPr>
                        <a:t>Introduction to Environmental Impact Assessment</a:t>
                      </a:r>
                      <a:r>
                        <a:rPr lang="en-GB" sz="1100" dirty="0">
                          <a:effectLst/>
                          <a:latin typeface="Arial" panose="020B0604020202020204" pitchFamily="34" charset="0"/>
                          <a:ea typeface="Times New Roman" panose="02020603050405020304" pitchFamily="18" charset="0"/>
                          <a:cs typeface="Times New Roman" panose="02020603050405020304" pitchFamily="18" charset="0"/>
                        </a:rPr>
                        <a:t>. London: Routledge</a:t>
                      </a:r>
                      <a:endParaRPr lang="en-GB" sz="12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dirty="0">
                          <a:effectLst/>
                          <a:latin typeface="Segoe UI Symbol" panose="020B0502040204020203" pitchFamily="34" charset="0"/>
                          <a:ea typeface="MS Gothic" panose="020B0609070205080204" pitchFamily="49" charset="-128"/>
                          <a:cs typeface="Segoe UI Symbol" panose="020B0502040204020203" pitchFamily="34" charset="0"/>
                        </a:rPr>
                        <a:t>☐</a:t>
                      </a:r>
                      <a:endParaRPr lang="en-GB" sz="12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8372552"/>
                  </a:ext>
                </a:extLst>
              </a:tr>
            </a:tbl>
          </a:graphicData>
        </a:graphic>
      </p:graphicFrame>
    </p:spTree>
    <p:extLst>
      <p:ext uri="{BB962C8B-B14F-4D97-AF65-F5344CB8AC3E}">
        <p14:creationId xmlns:p14="http://schemas.microsoft.com/office/powerpoint/2010/main" val="35660958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24</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2026 / 2027		</a:t>
            </a:r>
            <a:r>
              <a:rPr lang="en-GB" b="1" dirty="0"/>
              <a:t>References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a:blip r:embed="rId3">
            <a:extLst>
              <a:ext uri="{28A0092B-C50C-407E-A947-70E740481C1C}">
                <a14:useLocalDpi xmlns:a14="http://schemas.microsoft.com/office/drawing/2010/main" val="0"/>
              </a:ext>
            </a:extLst>
          </a:blip>
          <a:srcRect l="10300" r="1030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805546" y="363915"/>
            <a:ext cx="9380842" cy="6097182"/>
          </a:xfrm>
          <a:prstGeom prst="rect">
            <a:avLst/>
          </a:prstGeom>
          <a:noFill/>
        </p:spPr>
        <p:txBody>
          <a:bodyPr wrap="square" rtlCol="0">
            <a:spAutoFit/>
          </a:bodyPr>
          <a:lstStyle/>
          <a:p>
            <a:pPr marL="800100" lvl="1" indent="-342900">
              <a:lnSpc>
                <a:spcPct val="150000"/>
              </a:lnSpc>
              <a:buFont typeface="Arial" panose="020B0604020202020204" pitchFamily="34" charset="0"/>
              <a:buChar char="•"/>
            </a:pPr>
            <a:r>
              <a:rPr lang="en-GB" sz="1600" dirty="0"/>
              <a:t>Allan E. Settle (1966) Public Opinion and Community Involvement, Journal of the Air Pollution Control Association, 16:9, 490-491</a:t>
            </a:r>
          </a:p>
          <a:p>
            <a:pPr marL="800100" lvl="1" indent="-342900">
              <a:lnSpc>
                <a:spcPct val="150000"/>
              </a:lnSpc>
              <a:buFont typeface="Arial" panose="020B0604020202020204" pitchFamily="34" charset="0"/>
              <a:buChar char="•"/>
            </a:pPr>
            <a:r>
              <a:rPr lang="en-GB" sz="1600" dirty="0">
                <a:solidFill>
                  <a:srgbClr val="222222"/>
                </a:solidFill>
                <a:highlight>
                  <a:srgbClr val="FFFFFF"/>
                </a:highlight>
              </a:rPr>
              <a:t>Carson, R. (2009). Silent spring. 1962. </a:t>
            </a:r>
            <a:r>
              <a:rPr lang="en-GB" sz="1600" i="1" dirty="0">
                <a:solidFill>
                  <a:srgbClr val="222222"/>
                </a:solidFill>
                <a:highlight>
                  <a:srgbClr val="FFFFFF"/>
                </a:highlight>
              </a:rPr>
              <a:t>New York</a:t>
            </a:r>
            <a:r>
              <a:rPr lang="en-GB" sz="1600" dirty="0">
                <a:solidFill>
                  <a:srgbClr val="222222"/>
                </a:solidFill>
                <a:highlight>
                  <a:srgbClr val="FFFFFF"/>
                </a:highlight>
              </a:rPr>
              <a:t>.</a:t>
            </a:r>
          </a:p>
          <a:p>
            <a:pPr marL="800100" lvl="1" indent="-342900">
              <a:lnSpc>
                <a:spcPct val="150000"/>
              </a:lnSpc>
              <a:buFont typeface="Arial" panose="020B0604020202020204" pitchFamily="34" charset="0"/>
              <a:buChar char="•"/>
            </a:pPr>
            <a:r>
              <a:rPr lang="en-GB" sz="1600" dirty="0"/>
              <a:t>DoE, 1977: Press Notice 68. London: Department of the Environment.</a:t>
            </a:r>
          </a:p>
          <a:p>
            <a:pPr marL="800100" lvl="1" indent="-342900">
              <a:lnSpc>
                <a:spcPct val="150000"/>
              </a:lnSpc>
              <a:buFont typeface="Arial" panose="020B0604020202020204" pitchFamily="34" charset="0"/>
              <a:buChar char="•"/>
            </a:pPr>
            <a:r>
              <a:rPr lang="en-GB" sz="1600" dirty="0">
                <a:ea typeface="Times New Roman" panose="02020603050405020304" pitchFamily="18" charset="0"/>
                <a:cs typeface="Times New Roman" panose="02020603050405020304" pitchFamily="18" charset="0"/>
              </a:rPr>
              <a:t>Glasson, J., </a:t>
            </a:r>
            <a:r>
              <a:rPr lang="en-GB" sz="1600" dirty="0" err="1">
                <a:ea typeface="Times New Roman" panose="02020603050405020304" pitchFamily="18" charset="0"/>
                <a:cs typeface="Times New Roman" panose="02020603050405020304" pitchFamily="18" charset="0"/>
              </a:rPr>
              <a:t>Therival</a:t>
            </a:r>
            <a:r>
              <a:rPr lang="en-GB" sz="1600" dirty="0">
                <a:ea typeface="Times New Roman" panose="02020603050405020304" pitchFamily="18" charset="0"/>
                <a:cs typeface="Times New Roman" panose="02020603050405020304" pitchFamily="18" charset="0"/>
              </a:rPr>
              <a:t>, R. and Chadwick, A. (2012) (4th Edition)</a:t>
            </a:r>
            <a:r>
              <a:rPr lang="en-GB" sz="1600" b="1" dirty="0">
                <a:ea typeface="Times New Roman" panose="02020603050405020304" pitchFamily="18" charset="0"/>
                <a:cs typeface="Times New Roman" panose="02020603050405020304" pitchFamily="18" charset="0"/>
              </a:rPr>
              <a:t> </a:t>
            </a:r>
            <a:r>
              <a:rPr lang="en-GB" sz="1600" i="1" dirty="0">
                <a:ea typeface="Times New Roman" panose="02020603050405020304" pitchFamily="18" charset="0"/>
                <a:cs typeface="Times New Roman" panose="02020603050405020304" pitchFamily="18" charset="0"/>
              </a:rPr>
              <a:t>Introduction to Environmental Impact Assessment</a:t>
            </a:r>
            <a:r>
              <a:rPr lang="en-GB" sz="1600" dirty="0">
                <a:ea typeface="Times New Roman" panose="02020603050405020304" pitchFamily="18" charset="0"/>
                <a:cs typeface="Times New Roman" panose="02020603050405020304" pitchFamily="18" charset="0"/>
              </a:rPr>
              <a:t>. London: Routledge</a:t>
            </a:r>
          </a:p>
          <a:p>
            <a:pPr marL="800100" lvl="1" indent="-342900">
              <a:lnSpc>
                <a:spcPct val="150000"/>
              </a:lnSpc>
              <a:buFont typeface="Arial" panose="020B0604020202020204" pitchFamily="34" charset="0"/>
              <a:buChar char="•"/>
            </a:pPr>
            <a:r>
              <a:rPr lang="en-GB" sz="1600" b="0" i="0" dirty="0">
                <a:solidFill>
                  <a:srgbClr val="222222"/>
                </a:solidFill>
                <a:effectLst/>
              </a:rPr>
              <a:t>Harris, William V. "Plato and the Deforestation of Attica." </a:t>
            </a:r>
            <a:r>
              <a:rPr lang="en-GB" sz="1600" b="0" i="1" dirty="0">
                <a:solidFill>
                  <a:srgbClr val="222222"/>
                </a:solidFill>
                <a:effectLst/>
              </a:rPr>
              <a:t>Athenaeum</a:t>
            </a:r>
            <a:r>
              <a:rPr lang="en-GB" sz="1600" b="0" i="0" dirty="0">
                <a:solidFill>
                  <a:srgbClr val="222222"/>
                </a:solidFill>
                <a:effectLst/>
              </a:rPr>
              <a:t> 99 (2011): 479-482.</a:t>
            </a:r>
          </a:p>
          <a:p>
            <a:pPr marL="800100" lvl="1" indent="-342900">
              <a:lnSpc>
                <a:spcPct val="150000"/>
              </a:lnSpc>
              <a:buFont typeface="Arial" panose="020B0604020202020204" pitchFamily="34" charset="0"/>
              <a:buChar char="•"/>
            </a:pPr>
            <a:r>
              <a:rPr lang="en-GB" sz="1600" dirty="0" err="1"/>
              <a:t>Kögel</a:t>
            </a:r>
            <a:r>
              <a:rPr lang="en-GB" sz="1600" dirty="0"/>
              <a:t>, Tomas, and Alexia </a:t>
            </a:r>
            <a:r>
              <a:rPr lang="en-GB" sz="1600" dirty="0" err="1"/>
              <a:t>Prskawetz</a:t>
            </a:r>
            <a:r>
              <a:rPr lang="en-GB" sz="1600" dirty="0"/>
              <a:t>. “Agricultural Productivity Growth and Escape from the Malthusian Trap.” </a:t>
            </a:r>
            <a:r>
              <a:rPr lang="en-GB" sz="1600" i="1" dirty="0"/>
              <a:t>Journal of Economic Growth</a:t>
            </a:r>
            <a:r>
              <a:rPr lang="en-GB" sz="1600" dirty="0"/>
              <a:t>, vol. 6, no. 4, 2001, pp. 337–57. </a:t>
            </a:r>
            <a:r>
              <a:rPr lang="en-GB" sz="1600" i="1" dirty="0"/>
              <a:t>JSTOR</a:t>
            </a:r>
            <a:r>
              <a:rPr lang="en-GB" sz="1600" dirty="0"/>
              <a:t>, http://www.jstor.org/stable/40216048. [Accessed 18 Aug. 2023.]</a:t>
            </a:r>
          </a:p>
          <a:p>
            <a:pPr marL="800100" lvl="1" indent="-342900">
              <a:lnSpc>
                <a:spcPct val="150000"/>
              </a:lnSpc>
              <a:buFont typeface="Arial" panose="020B0604020202020204" pitchFamily="34" charset="0"/>
              <a:buChar char="•"/>
            </a:pPr>
            <a:r>
              <a:rPr lang="en-GB" sz="1600" dirty="0"/>
              <a:t>Lichfield, Nathaniel. "Cost-benefit analysis in planning: A critique of the Roskill Commission." Regional Studies 5.3 (1971): 157-183.</a:t>
            </a:r>
          </a:p>
          <a:p>
            <a:pPr marL="800100" lvl="1" indent="-342900">
              <a:lnSpc>
                <a:spcPct val="150000"/>
              </a:lnSpc>
              <a:buFont typeface="Arial" panose="020B0604020202020204" pitchFamily="34" charset="0"/>
              <a:buChar char="•"/>
            </a:pPr>
            <a:r>
              <a:rPr lang="en-GB" sz="1600" dirty="0" err="1"/>
              <a:t>Sheail</a:t>
            </a:r>
            <a:r>
              <a:rPr lang="en-GB" sz="1600" dirty="0"/>
              <a:t>, John. An environmental history of twentieth-century Britain. Basingstoke: Palgrave, 2002.</a:t>
            </a:r>
          </a:p>
          <a:p>
            <a:pPr marL="800100" lvl="1" indent="-342900">
              <a:lnSpc>
                <a:spcPct val="150000"/>
              </a:lnSpc>
              <a:buFont typeface="Arial" panose="020B0604020202020204" pitchFamily="34" charset="0"/>
              <a:buChar char="•"/>
            </a:pPr>
            <a:r>
              <a:rPr lang="en-GB" sz="1600" dirty="0"/>
              <a:t>Thirlwall, Geoffrey. "EIA—Taking Stock." Built Environment (1978-) (1978): 87-93.</a:t>
            </a:r>
          </a:p>
          <a:p>
            <a:pPr marL="800100" lvl="1" indent="-342900">
              <a:lnSpc>
                <a:spcPct val="150000"/>
              </a:lnSpc>
              <a:buFont typeface="Arial" panose="020B0604020202020204" pitchFamily="34" charset="0"/>
              <a:buChar char="•"/>
            </a:pPr>
            <a:r>
              <a:rPr lang="en-GB" sz="1600" dirty="0"/>
              <a:t>Wood, Christopher. "Environmental impact assessment in the UK: a review." Landscape Research 2.3 (1977): 11-16.</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a:t>A. </a:t>
            </a:r>
            <a:r>
              <a:rPr lang="en-GB" dirty="0"/>
              <a:t>Cunningham			Lecture 2: Origins of Environmental Assessments</a:t>
            </a:r>
          </a:p>
        </p:txBody>
      </p:sp>
    </p:spTree>
    <p:extLst>
      <p:ext uri="{BB962C8B-B14F-4D97-AF65-F5344CB8AC3E}">
        <p14:creationId xmlns:p14="http://schemas.microsoft.com/office/powerpoint/2010/main" val="21091196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25</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2026 / 2027		</a:t>
            </a:r>
            <a:r>
              <a:rPr lang="fr-FR" b="1" dirty="0"/>
              <a:t>Questions</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8061820" cy="2062103"/>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endParaRPr lang="en-GB" sz="2400" dirty="0"/>
          </a:p>
          <a:p>
            <a:r>
              <a:rPr lang="en-GB" sz="2400" dirty="0"/>
              <a:t>Email:		</a:t>
            </a:r>
            <a:r>
              <a:rPr lang="en-GB" dirty="0">
                <a:hlinkClick r:id="rId3"/>
              </a:rPr>
              <a:t>a.cunningham@uwtsd.ac.uk</a:t>
            </a:r>
            <a:endParaRPr lang="en-GB"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05/10/2026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a:t>A. </a:t>
            </a:r>
            <a:r>
              <a:rPr lang="en-GB" dirty="0"/>
              <a:t>Cunningham			Lecture 2: Origins of Environmental Assessments</a:t>
            </a:r>
          </a:p>
        </p:txBody>
      </p:sp>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3751</Words>
  <Application>Microsoft Office PowerPoint</Application>
  <PresentationFormat>Widescreen</PresentationFormat>
  <Paragraphs>409</Paragraphs>
  <Slides>25</Slides>
  <Notes>18</Notes>
  <HiddenSlides>0</HiddenSlides>
  <MMClips>2</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25</vt:i4>
      </vt:variant>
    </vt:vector>
  </HeadingPairs>
  <TitlesOfParts>
    <vt:vector size="35" baseType="lpstr">
      <vt:lpstr>freight-text-pro</vt:lpstr>
      <vt:lpstr>Arial</vt:lpstr>
      <vt:lpstr>Bradley Hand ITC</vt:lpstr>
      <vt:lpstr>Calibri</vt:lpstr>
      <vt:lpstr>Calibri Light</vt:lpstr>
      <vt:lpstr>Comic Sans MS</vt:lpstr>
      <vt:lpstr>Open Sans</vt:lpstr>
      <vt:lpstr>Segoe UI 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2</cp:revision>
  <dcterms:created xsi:type="dcterms:W3CDTF">2023-07-26T10:21:48Z</dcterms:created>
  <dcterms:modified xsi:type="dcterms:W3CDTF">2026-10-01T19:31:16Z</dcterms:modified>
</cp:coreProperties>
</file>