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9" r:id="rId2"/>
    <p:sldId id="267" r:id="rId3"/>
    <p:sldId id="269" r:id="rId4"/>
    <p:sldId id="270" r:id="rId5"/>
    <p:sldId id="271" r:id="rId6"/>
    <p:sldId id="306" r:id="rId7"/>
    <p:sldId id="308" r:id="rId8"/>
    <p:sldId id="310" r:id="rId9"/>
    <p:sldId id="311" r:id="rId10"/>
    <p:sldId id="312" r:id="rId11"/>
    <p:sldId id="313" r:id="rId12"/>
    <p:sldId id="314" r:id="rId13"/>
    <p:sldId id="315" r:id="rId14"/>
    <p:sldId id="316" r:id="rId15"/>
    <p:sldId id="317" r:id="rId16"/>
    <p:sldId id="318" r:id="rId17"/>
    <p:sldId id="319" r:id="rId18"/>
    <p:sldId id="320"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8" d="100"/>
          <a:sy n="78" d="100"/>
        </p:scale>
        <p:origin x="1522" y="43"/>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570CEDE-62D2-4324-94CF-E8D3C5AB7809}" type="datetimeFigureOut">
              <a:rPr lang="en-US" smtClean="0"/>
              <a:pPr/>
              <a:t>2/15/2022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BC985BC-735E-4535-A665-D5D5BB1F76C6}"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p:spPr>
      </p:sp>
      <p:sp>
        <p:nvSpPr>
          <p:cNvPr id="36867" name="Notes Placeholder 2"/>
          <p:cNvSpPr>
            <a:spLocks noGrp="1"/>
          </p:cNvSpPr>
          <p:nvPr>
            <p:ph type="body" idx="1"/>
          </p:nvPr>
        </p:nvSpPr>
        <p:spPr bwMode="auto">
          <a:noFill/>
        </p:spPr>
        <p:txBody>
          <a:bodyPr/>
          <a:lstStyle/>
          <a:p>
            <a:pPr eaLnBrk="1" hangingPunct="1">
              <a:spcBef>
                <a:spcPct val="0"/>
              </a:spcBef>
            </a:pPr>
            <a:endParaRPr lang="en-US" altLang="en-US"/>
          </a:p>
        </p:txBody>
      </p:sp>
      <p:sp>
        <p:nvSpPr>
          <p:cNvPr id="36868" name="Slide Number Placeholder 3"/>
          <p:cNvSpPr>
            <a:spLocks noGrp="1"/>
          </p:cNvSpPr>
          <p:nvPr>
            <p:ph type="sldNum" sz="quarter" idx="5"/>
          </p:nvPr>
        </p:nvSpPr>
        <p:spPr bwMode="auto">
          <a:noFill/>
          <a:ln>
            <a:miter lim="800000"/>
            <a:headEnd/>
            <a:tailEnd/>
          </a:ln>
        </p:spPr>
        <p:txBody>
          <a:bodyPr/>
          <a:lstStyle/>
          <a:p>
            <a:fld id="{F8666578-382F-4D89-B6A0-D5F1B898C60C}" type="slidenum">
              <a:rPr lang="en-GB" altLang="en-US" smtClean="0"/>
              <a:pPr/>
              <a:t>1</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p:spPr>
      </p:sp>
      <p:sp>
        <p:nvSpPr>
          <p:cNvPr id="45059" name="Notes Placeholder 2"/>
          <p:cNvSpPr>
            <a:spLocks noGrp="1"/>
          </p:cNvSpPr>
          <p:nvPr>
            <p:ph type="body" idx="1"/>
          </p:nvPr>
        </p:nvSpPr>
        <p:spPr bwMode="auto">
          <a:noFill/>
        </p:spPr>
        <p:txBody>
          <a:bodyPr/>
          <a:lstStyle/>
          <a:p>
            <a:pPr eaLnBrk="1" hangingPunct="1">
              <a:spcBef>
                <a:spcPct val="0"/>
              </a:spcBef>
            </a:pPr>
            <a:endParaRPr lang="en-US" altLang="en-US"/>
          </a:p>
        </p:txBody>
      </p:sp>
      <p:sp>
        <p:nvSpPr>
          <p:cNvPr id="45060" name="Slide Number Placeholder 3"/>
          <p:cNvSpPr>
            <a:spLocks noGrp="1"/>
          </p:cNvSpPr>
          <p:nvPr>
            <p:ph type="sldNum" sz="quarter" idx="5"/>
          </p:nvPr>
        </p:nvSpPr>
        <p:spPr bwMode="auto">
          <a:noFill/>
          <a:ln>
            <a:miter lim="800000"/>
            <a:headEnd/>
            <a:tailEnd/>
          </a:ln>
        </p:spPr>
        <p:txBody>
          <a:bodyPr/>
          <a:lstStyle/>
          <a:p>
            <a:fld id="{32293DE6-3FED-44CB-AA33-4A1BF9D22295}" type="slidenum">
              <a:rPr lang="en-GB" altLang="en-US" smtClean="0"/>
              <a:pPr/>
              <a:t>2</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a:lstStyle/>
          <a:p>
            <a:pPr eaLnBrk="1" hangingPunct="1">
              <a:spcBef>
                <a:spcPct val="0"/>
              </a:spcBef>
            </a:pPr>
            <a:endParaRPr lang="en-US" altLang="en-US"/>
          </a:p>
        </p:txBody>
      </p:sp>
      <p:sp>
        <p:nvSpPr>
          <p:cNvPr id="47108" name="Slide Number Placeholder 3"/>
          <p:cNvSpPr>
            <a:spLocks noGrp="1"/>
          </p:cNvSpPr>
          <p:nvPr>
            <p:ph type="sldNum" sz="quarter" idx="5"/>
          </p:nvPr>
        </p:nvSpPr>
        <p:spPr bwMode="auto">
          <a:noFill/>
          <a:ln>
            <a:miter lim="800000"/>
            <a:headEnd/>
            <a:tailEnd/>
          </a:ln>
        </p:spPr>
        <p:txBody>
          <a:bodyPr/>
          <a:lstStyle/>
          <a:p>
            <a:fld id="{D9C18C00-E092-4D96-A76B-90D492DDC729}" type="slidenum">
              <a:rPr lang="en-GB" altLang="en-US" smtClean="0"/>
              <a:pPr/>
              <a:t>3</a:t>
            </a:fld>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a:lstStyle/>
          <a:p>
            <a:pPr eaLnBrk="1" hangingPunct="1">
              <a:spcBef>
                <a:spcPct val="0"/>
              </a:spcBef>
            </a:pPr>
            <a:endParaRPr lang="en-US" altLang="en-US" dirty="0"/>
          </a:p>
        </p:txBody>
      </p:sp>
      <p:sp>
        <p:nvSpPr>
          <p:cNvPr id="48132" name="Slide Number Placeholder 3"/>
          <p:cNvSpPr>
            <a:spLocks noGrp="1"/>
          </p:cNvSpPr>
          <p:nvPr>
            <p:ph type="sldNum" sz="quarter" idx="5"/>
          </p:nvPr>
        </p:nvSpPr>
        <p:spPr bwMode="auto">
          <a:noFill/>
          <a:ln>
            <a:miter lim="800000"/>
            <a:headEnd/>
            <a:tailEnd/>
          </a:ln>
        </p:spPr>
        <p:txBody>
          <a:bodyPr/>
          <a:lstStyle/>
          <a:p>
            <a:fld id="{3DBDFCCC-5ACD-415F-8915-664EF731F76F}" type="slidenum">
              <a:rPr lang="en-GB" altLang="en-US" smtClean="0"/>
              <a:pPr/>
              <a:t>4</a:t>
            </a:fld>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a:lstStyle/>
          <a:p>
            <a:pPr eaLnBrk="1" hangingPunct="1">
              <a:spcBef>
                <a:spcPct val="0"/>
              </a:spcBef>
            </a:pPr>
            <a:endParaRPr lang="en-US" altLang="en-US"/>
          </a:p>
        </p:txBody>
      </p:sp>
      <p:sp>
        <p:nvSpPr>
          <p:cNvPr id="49156" name="Slide Number Placeholder 3"/>
          <p:cNvSpPr>
            <a:spLocks noGrp="1"/>
          </p:cNvSpPr>
          <p:nvPr>
            <p:ph type="sldNum" sz="quarter" idx="5"/>
          </p:nvPr>
        </p:nvSpPr>
        <p:spPr bwMode="auto">
          <a:noFill/>
          <a:ln>
            <a:miter lim="800000"/>
            <a:headEnd/>
            <a:tailEnd/>
          </a:ln>
        </p:spPr>
        <p:txBody>
          <a:bodyPr/>
          <a:lstStyle/>
          <a:p>
            <a:fld id="{4A0D3391-24C6-4B86-ACCD-B439056F0B8A}" type="slidenum">
              <a:rPr lang="en-GB" altLang="en-US" smtClean="0"/>
              <a:pPr/>
              <a:t>5</a:t>
            </a:fld>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a:lstStyle/>
          <a:p>
            <a:pPr eaLnBrk="1" hangingPunct="1">
              <a:spcBef>
                <a:spcPct val="0"/>
              </a:spcBef>
            </a:pPr>
            <a:endParaRPr lang="en-US" altLang="en-US"/>
          </a:p>
        </p:txBody>
      </p:sp>
      <p:sp>
        <p:nvSpPr>
          <p:cNvPr id="47108" name="Slide Number Placeholder 3"/>
          <p:cNvSpPr>
            <a:spLocks noGrp="1"/>
          </p:cNvSpPr>
          <p:nvPr>
            <p:ph type="sldNum" sz="quarter" idx="5"/>
          </p:nvPr>
        </p:nvSpPr>
        <p:spPr bwMode="auto">
          <a:noFill/>
          <a:ln>
            <a:miter lim="800000"/>
            <a:headEnd/>
            <a:tailEnd/>
          </a:ln>
        </p:spPr>
        <p:txBody>
          <a:bodyPr/>
          <a:lstStyle/>
          <a:p>
            <a:fld id="{E5998732-35B0-4A13-BE30-1F6149736AB0}" type="slidenum">
              <a:rPr lang="en-GB" altLang="en-US" smtClean="0"/>
              <a:pPr/>
              <a:t>6</a:t>
            </a:fld>
            <a:endParaRPr lang="en-GB"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US" dirty="0"/>
              <a:t>The</a:t>
            </a:r>
            <a:r>
              <a:rPr lang="en-US" baseline="0" dirty="0"/>
              <a:t> </a:t>
            </a:r>
            <a:r>
              <a:rPr lang="en-US" dirty="0"/>
              <a:t>Contents of this</a:t>
            </a:r>
            <a:r>
              <a:rPr lang="en-US" baseline="0" dirty="0"/>
              <a:t> manuscript</a:t>
            </a:r>
            <a:r>
              <a:rPr lang="en-US" dirty="0"/>
              <a:t>:</a:t>
            </a:r>
          </a:p>
          <a:p>
            <a:r>
              <a:rPr lang="en-US" dirty="0"/>
              <a:t>Augustine, La </a:t>
            </a:r>
            <a:r>
              <a:rPr lang="en-US" dirty="0" err="1"/>
              <a:t>Cité</a:t>
            </a:r>
            <a:r>
              <a:rPr lang="en-US" dirty="0"/>
              <a:t> de </a:t>
            </a:r>
            <a:r>
              <a:rPr lang="en-US" dirty="0" err="1"/>
              <a:t>Dieu</a:t>
            </a:r>
            <a:r>
              <a:rPr lang="en-US" dirty="0"/>
              <a:t> (Vol. I). Translation from the Latin by </a:t>
            </a:r>
            <a:r>
              <a:rPr lang="en-US" dirty="0" err="1"/>
              <a:t>Raoul</a:t>
            </a:r>
            <a:r>
              <a:rPr lang="en-US" dirty="0"/>
              <a:t> de </a:t>
            </a:r>
            <a:r>
              <a:rPr lang="en-US" dirty="0" err="1"/>
              <a:t>Presles</a:t>
            </a:r>
            <a:br>
              <a:rPr lang="en-US" dirty="0"/>
            </a:br>
            <a:endParaRPr lang="en-US" dirty="0"/>
          </a:p>
          <a:p>
            <a:r>
              <a:rPr lang="en-US" dirty="0"/>
              <a:t>Place of origin, date:</a:t>
            </a:r>
          </a:p>
          <a:p>
            <a:r>
              <a:rPr lang="en-US" dirty="0"/>
              <a:t>Paris, </a:t>
            </a:r>
            <a:r>
              <a:rPr lang="en-US" dirty="0" err="1"/>
              <a:t>Maïtre</a:t>
            </a:r>
            <a:r>
              <a:rPr lang="en-US" dirty="0"/>
              <a:t> François (illuminator); c. 1475; 1478-1480 </a:t>
            </a:r>
          </a:p>
          <a:p>
            <a:r>
              <a:rPr lang="en-US" dirty="0"/>
              <a:t>Material:</a:t>
            </a:r>
          </a:p>
          <a:p>
            <a:r>
              <a:rPr lang="en-US" dirty="0"/>
              <a:t>Vellum, ff. 467, 440x300 (270x185) mm, 46 lines, </a:t>
            </a:r>
            <a:r>
              <a:rPr lang="en-US" dirty="0" err="1"/>
              <a:t>littera</a:t>
            </a:r>
            <a:r>
              <a:rPr lang="en-US" dirty="0"/>
              <a:t> </a:t>
            </a:r>
            <a:r>
              <a:rPr lang="en-US" dirty="0" err="1"/>
              <a:t>hybrida</a:t>
            </a:r>
            <a:r>
              <a:rPr lang="en-US" dirty="0"/>
              <a:t>, Binding: 18th-century brown leather (c. 1769) </a:t>
            </a:r>
          </a:p>
          <a:p>
            <a:r>
              <a:rPr lang="en-US" dirty="0"/>
              <a:t>Decoration:</a:t>
            </a:r>
          </a:p>
          <a:p>
            <a:r>
              <a:rPr lang="en-US" dirty="0"/>
              <a:t>11 two-column miniatures (257/204x190/177 mm); 277 column miniatures (c. 120x80 mm); 11 illustrations in the margin (coats of arms); decorated initials with border decoration</a:t>
            </a:r>
            <a:br>
              <a:rPr lang="en-US" dirty="0"/>
            </a:br>
            <a:endParaRPr lang="en-US" dirty="0"/>
          </a:p>
          <a:p>
            <a:r>
              <a:rPr lang="en-US" dirty="0"/>
              <a:t>Provenance:</a:t>
            </a:r>
          </a:p>
          <a:p>
            <a:r>
              <a:rPr lang="en-US" dirty="0"/>
              <a:t>made for Jacques </a:t>
            </a:r>
            <a:r>
              <a:rPr lang="en-US" dirty="0" err="1"/>
              <a:t>d'Armagnac</a:t>
            </a:r>
            <a:r>
              <a:rPr lang="en-US" dirty="0"/>
              <a:t>, duke of Nemours (1433-1477) and after his capture continued for Philippe de Commines (1447-1511), lord of </a:t>
            </a:r>
            <a:r>
              <a:rPr lang="en-US" dirty="0" err="1"/>
              <a:t>Argenton</a:t>
            </a:r>
            <a:r>
              <a:rPr lang="en-US" dirty="0"/>
              <a:t> (coats of arms in margin and on edge). Purchased in 1751 at the sale of J.-A. </a:t>
            </a:r>
            <a:r>
              <a:rPr lang="en-US" dirty="0" err="1"/>
              <a:t>Crozat</a:t>
            </a:r>
            <a:r>
              <a:rPr lang="en-US" dirty="0"/>
              <a:t> de </a:t>
            </a:r>
            <a:r>
              <a:rPr lang="en-US" dirty="0" err="1"/>
              <a:t>Tugny</a:t>
            </a:r>
            <a:r>
              <a:rPr lang="en-US" dirty="0"/>
              <a:t> (1696-1751) at </a:t>
            </a:r>
            <a:r>
              <a:rPr lang="en-US" dirty="0" err="1"/>
              <a:t>Thiboust</a:t>
            </a:r>
            <a:r>
              <a:rPr lang="en-US" dirty="0"/>
              <a:t>, </a:t>
            </a:r>
            <a:r>
              <a:rPr lang="en-US" dirty="0" err="1"/>
              <a:t>Paris,by</a:t>
            </a:r>
            <a:r>
              <a:rPr lang="en-US" dirty="0"/>
              <a:t> L.-J. </a:t>
            </a:r>
            <a:r>
              <a:rPr lang="en-US" dirty="0" err="1"/>
              <a:t>Gaignat</a:t>
            </a:r>
            <a:r>
              <a:rPr lang="en-US" dirty="0"/>
              <a:t> of Paris; purchased in 1769 at the </a:t>
            </a:r>
            <a:r>
              <a:rPr lang="en-US" dirty="0" err="1"/>
              <a:t>Gaignat</a:t>
            </a:r>
            <a:r>
              <a:rPr lang="en-US" dirty="0"/>
              <a:t> sale at G.F. De </a:t>
            </a:r>
            <a:r>
              <a:rPr lang="en-US" dirty="0" err="1"/>
              <a:t>Bure</a:t>
            </a:r>
            <a:r>
              <a:rPr lang="en-US" dirty="0"/>
              <a:t> le </a:t>
            </a:r>
            <a:r>
              <a:rPr lang="en-US" dirty="0" err="1"/>
              <a:t>Jeune</a:t>
            </a:r>
            <a:r>
              <a:rPr lang="en-US" dirty="0"/>
              <a:t>, Paris (cat. 1 </a:t>
            </a:r>
            <a:r>
              <a:rPr lang="en-US" dirty="0" err="1"/>
              <a:t>Febr</a:t>
            </a:r>
            <a:r>
              <a:rPr lang="en-US" dirty="0"/>
              <a:t>., no. 242) by Gerard </a:t>
            </a:r>
            <a:r>
              <a:rPr lang="en-US" dirty="0" err="1"/>
              <a:t>Meerman</a:t>
            </a:r>
            <a:r>
              <a:rPr lang="en-US" dirty="0"/>
              <a:t> (1722-1771) of Rotterdam, later The Hague; by descent to his son Johan </a:t>
            </a:r>
            <a:r>
              <a:rPr lang="en-US" dirty="0" err="1"/>
              <a:t>Meerman</a:t>
            </a:r>
            <a:r>
              <a:rPr lang="en-US" dirty="0"/>
              <a:t> (1753-1815); acquired between 1816 and 1824 by Willem H.J </a:t>
            </a:r>
            <a:r>
              <a:rPr lang="en-US" dirty="0" err="1"/>
              <a:t>vanWestreenen</a:t>
            </a:r>
            <a:r>
              <a:rPr lang="en-US" dirty="0"/>
              <a:t> van </a:t>
            </a:r>
            <a:r>
              <a:rPr lang="en-US" dirty="0" err="1"/>
              <a:t>Tiellandt</a:t>
            </a:r>
            <a:r>
              <a:rPr lang="en-US" dirty="0"/>
              <a:t> (1783-1848) of The Hague; by legacy to the kingdom of the Netherlands</a:t>
            </a:r>
            <a:br>
              <a:rPr lang="en-US" dirty="0"/>
            </a:br>
            <a:endParaRPr lang="en-US" dirty="0"/>
          </a:p>
          <a:p>
            <a:r>
              <a:rPr lang="en-US" dirty="0"/>
              <a:t>Annotation:</a:t>
            </a:r>
          </a:p>
          <a:p>
            <a:r>
              <a:rPr lang="en-US" dirty="0"/>
              <a:t>Vol. II now: Nantes, BM, </a:t>
            </a:r>
            <a:r>
              <a:rPr lang="en-US" dirty="0" err="1"/>
              <a:t>fr</a:t>
            </a:r>
            <a:r>
              <a:rPr lang="en-US" dirty="0"/>
              <a:t>. 8</a:t>
            </a:r>
          </a:p>
          <a:p>
            <a:endParaRPr lang="en-US" dirty="0"/>
          </a:p>
        </p:txBody>
      </p:sp>
      <p:sp>
        <p:nvSpPr>
          <p:cNvPr id="4" name="Slide Number Placeholder 3"/>
          <p:cNvSpPr>
            <a:spLocks noGrp="1"/>
          </p:cNvSpPr>
          <p:nvPr>
            <p:ph type="sldNum" sz="quarter" idx="10"/>
          </p:nvPr>
        </p:nvSpPr>
        <p:spPr/>
        <p:txBody>
          <a:bodyPr/>
          <a:lstStyle/>
          <a:p>
            <a:fld id="{3BC985BC-735E-4535-A665-D5D5BB1F76C6}"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BC985BC-735E-4535-A665-D5D5BB1F76C6}" type="slidenum">
              <a:rPr lang="en-US" smtClean="0"/>
              <a:pPr/>
              <a:t>16</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US" dirty="0" err="1"/>
              <a:t>Image:</a:t>
            </a:r>
            <a:r>
              <a:rPr lang="en-US" b="1" dirty="0" err="1"/>
              <a:t>Title</a:t>
            </a:r>
            <a:r>
              <a:rPr lang="en-US" b="1" dirty="0"/>
              <a:t>:</a:t>
            </a:r>
          </a:p>
          <a:p>
            <a:r>
              <a:rPr lang="en-US" dirty="0"/>
              <a:t>Plate with Relief Decoration</a:t>
            </a:r>
          </a:p>
          <a:p>
            <a:r>
              <a:rPr lang="en-US" b="1" dirty="0"/>
              <a:t>Artist/Maker:</a:t>
            </a:r>
          </a:p>
          <a:p>
            <a:r>
              <a:rPr lang="en-US" dirty="0"/>
              <a:t>Unknown</a:t>
            </a:r>
          </a:p>
          <a:p>
            <a:r>
              <a:rPr lang="en-US" b="1" dirty="0"/>
              <a:t>Culture:</a:t>
            </a:r>
          </a:p>
          <a:p>
            <a:r>
              <a:rPr lang="en-US" dirty="0"/>
              <a:t>Byzantine</a:t>
            </a:r>
          </a:p>
          <a:p>
            <a:r>
              <a:rPr lang="en-US" b="1" dirty="0"/>
              <a:t>Place:</a:t>
            </a:r>
          </a:p>
          <a:p>
            <a:r>
              <a:rPr lang="en-US" dirty="0"/>
              <a:t>Eastern Mediterranean (Place Created)</a:t>
            </a:r>
          </a:p>
          <a:p>
            <a:r>
              <a:rPr lang="en-US" b="1" dirty="0"/>
              <a:t>Date:</a:t>
            </a:r>
          </a:p>
          <a:p>
            <a:r>
              <a:rPr lang="en-US" dirty="0"/>
              <a:t>500–600</a:t>
            </a:r>
          </a:p>
          <a:p>
            <a:r>
              <a:rPr lang="en-US" b="1" dirty="0"/>
              <a:t>Medium:</a:t>
            </a:r>
          </a:p>
          <a:p>
            <a:r>
              <a:rPr lang="en-US" dirty="0"/>
              <a:t>Silver</a:t>
            </a:r>
          </a:p>
          <a:p>
            <a:r>
              <a:rPr lang="en-US" b="1" dirty="0"/>
              <a:t>Object Number:</a:t>
            </a:r>
          </a:p>
          <a:p>
            <a:r>
              <a:rPr lang="en-US" dirty="0"/>
              <a:t>83.AM.342</a:t>
            </a:r>
          </a:p>
          <a:p>
            <a:r>
              <a:rPr lang="en-US" b="1" dirty="0"/>
              <a:t>Dimensions:</a:t>
            </a:r>
          </a:p>
          <a:p>
            <a:r>
              <a:rPr lang="en-US" dirty="0"/>
              <a:t>45 × 28 cm, 2.5475 kg (17 11/16 × 11 in., 5.6162 lb.)</a:t>
            </a:r>
          </a:p>
          <a:p>
            <a:r>
              <a:rPr lang="en-US" dirty="0"/>
              <a:t>Two seated philosophers, labeled Ptolemy and Hermes, engage in a spirited discussion on this fragmentary plate. A woman stands behind each man, gesturing and partaking in the exchange. The woman on the left is identified as </a:t>
            </a:r>
            <a:r>
              <a:rPr lang="en-US" dirty="0" err="1"/>
              <a:t>Skepsis</a:t>
            </a:r>
            <a:r>
              <a:rPr lang="en-US" dirty="0"/>
              <a:t>. Above the two seated men, an unidentified enthroned man is partially preserved. The scene on this plate has been interpreted as an allegory of the debate between Myth and Science: Ptolemy, the founder of the Alexandrian school of scientific thought, debating Hermes </a:t>
            </a:r>
            <a:r>
              <a:rPr lang="en-US" dirty="0" err="1"/>
              <a:t>Trismegistos</a:t>
            </a:r>
            <a:r>
              <a:rPr lang="en-US" dirty="0"/>
              <a:t>, a deity supporting the side of myth. </a:t>
            </a:r>
            <a:br>
              <a:rPr lang="en-US" dirty="0"/>
            </a:br>
            <a:br>
              <a:rPr lang="en-US" dirty="0"/>
            </a:br>
            <a:r>
              <a:rPr lang="en-US" dirty="0"/>
              <a:t>On technical, iconographic, and stylistic grounds, some scholars had questioned the authenticity of this plate and suggested that it may date instead to the 1500s A.D. More recent, detailed study of the plate, however, has confirmed its antiquity.</a:t>
            </a:r>
          </a:p>
        </p:txBody>
      </p:sp>
      <p:sp>
        <p:nvSpPr>
          <p:cNvPr id="4" name="Slide Number Placeholder 3"/>
          <p:cNvSpPr>
            <a:spLocks noGrp="1"/>
          </p:cNvSpPr>
          <p:nvPr>
            <p:ph type="sldNum" sz="quarter" idx="10"/>
          </p:nvPr>
        </p:nvSpPr>
        <p:spPr/>
        <p:txBody>
          <a:bodyPr/>
          <a:lstStyle/>
          <a:p>
            <a:fld id="{3BC985BC-735E-4535-A665-D5D5BB1F76C6}" type="slidenum">
              <a:rPr lang="en-US" smtClean="0"/>
              <a:pPr/>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87B172A-1D03-4F01-A483-07F5B4FE8815}" type="datetimeFigureOut">
              <a:rPr lang="en-US" smtClean="0"/>
              <a:pPr/>
              <a:t>2/15/2022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8CBD28-4FE7-41AE-82F9-F0447A88C60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7B172A-1D03-4F01-A483-07F5B4FE8815}" type="datetimeFigureOut">
              <a:rPr lang="en-US" smtClean="0"/>
              <a:pPr/>
              <a:t>2/15/2022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8CBD28-4FE7-41AE-82F9-F0447A88C60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7B172A-1D03-4F01-A483-07F5B4FE8815}" type="datetimeFigureOut">
              <a:rPr lang="en-US" smtClean="0"/>
              <a:pPr/>
              <a:t>2/15/2022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8CBD28-4FE7-41AE-82F9-F0447A88C60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87B172A-1D03-4F01-A483-07F5B4FE8815}" type="datetimeFigureOut">
              <a:rPr lang="en-US" smtClean="0"/>
              <a:pPr/>
              <a:t>2/15/2022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8CBD28-4FE7-41AE-82F9-F0447A88C60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87B172A-1D03-4F01-A483-07F5B4FE8815}" type="datetimeFigureOut">
              <a:rPr lang="en-US" smtClean="0"/>
              <a:pPr/>
              <a:t>2/15/2022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78CBD28-4FE7-41AE-82F9-F0447A88C60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87B172A-1D03-4F01-A483-07F5B4FE8815}" type="datetimeFigureOut">
              <a:rPr lang="en-US" smtClean="0"/>
              <a:pPr/>
              <a:t>2/15/2022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78CBD28-4FE7-41AE-82F9-F0447A88C60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7B172A-1D03-4F01-A483-07F5B4FE8815}" type="datetimeFigureOut">
              <a:rPr lang="en-US" smtClean="0"/>
              <a:pPr/>
              <a:t>2/15/2022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78CBD28-4FE7-41AE-82F9-F0447A88C60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87B172A-1D03-4F01-A483-07F5B4FE8815}" type="datetimeFigureOut">
              <a:rPr lang="en-US" smtClean="0"/>
              <a:pPr/>
              <a:t>2/15/2022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8CBD28-4FE7-41AE-82F9-F0447A88C60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87B172A-1D03-4F01-A483-07F5B4FE8815}" type="datetimeFigureOut">
              <a:rPr lang="en-US" smtClean="0"/>
              <a:pPr/>
              <a:t>2/15/2022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8CBD28-4FE7-41AE-82F9-F0447A88C60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7B172A-1D03-4F01-A483-07F5B4FE8815}" type="datetimeFigureOut">
              <a:rPr lang="en-US" smtClean="0"/>
              <a:pPr/>
              <a:t>2/15/2022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8CBD28-4FE7-41AE-82F9-F0447A88C60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7B172A-1D03-4F01-A483-07F5B4FE8815}" type="datetimeFigureOut">
              <a:rPr lang="en-US" smtClean="0"/>
              <a:pPr/>
              <a:t>2/15/2022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8CBD28-4FE7-41AE-82F9-F0447A88C60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7B172A-1D03-4F01-A483-07F5B4FE8815}" type="datetimeFigureOut">
              <a:rPr lang="en-US" smtClean="0"/>
              <a:pPr/>
              <a:t>2/15/2022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8CBD28-4FE7-41AE-82F9-F0447A88C60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prometheustrust.co.uk/"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www.archive.org/stream/iamblichusonmys00taylgoog"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Rot="1" noChangeArrowheads="1"/>
          </p:cNvSpPr>
          <p:nvPr>
            <p:ph type="title"/>
          </p:nvPr>
        </p:nvSpPr>
        <p:spPr>
          <a:xfrm>
            <a:off x="214313" y="428625"/>
            <a:ext cx="8929687" cy="1857375"/>
          </a:xfrm>
        </p:spPr>
        <p:txBody>
          <a:bodyPr>
            <a:normAutofit/>
          </a:bodyPr>
          <a:lstStyle/>
          <a:p>
            <a:pPr eaLnBrk="1" hangingPunct="1"/>
            <a:br>
              <a:rPr lang="en-GB" altLang="zh-CN" sz="3200" dirty="0"/>
            </a:br>
            <a:r>
              <a:rPr lang="en-GB" altLang="zh-CN" sz="3200" b="1" dirty="0">
                <a:latin typeface="Bookman Old Style" pitchFamily="18" charset="0"/>
              </a:rPr>
              <a:t>COSMOLOGY, MAGIC AND DIVINATION </a:t>
            </a:r>
            <a:br>
              <a:rPr lang="en-GB" altLang="zh-CN" sz="3200" dirty="0">
                <a:latin typeface="Bookman Old Style" pitchFamily="18" charset="0"/>
              </a:rPr>
            </a:br>
            <a:endParaRPr lang="en-GB" altLang="en-US" sz="3200" dirty="0">
              <a:latin typeface="Bookman Old Style" pitchFamily="18" charset="0"/>
            </a:endParaRPr>
          </a:p>
        </p:txBody>
      </p:sp>
      <p:sp>
        <p:nvSpPr>
          <p:cNvPr id="2051" name="Rectangle 3"/>
          <p:cNvSpPr>
            <a:spLocks noGrp="1" noChangeArrowheads="1"/>
          </p:cNvSpPr>
          <p:nvPr>
            <p:ph idx="1"/>
          </p:nvPr>
        </p:nvSpPr>
        <p:spPr>
          <a:xfrm>
            <a:off x="428625" y="1857375"/>
            <a:ext cx="8218488" cy="5214938"/>
          </a:xfrm>
        </p:spPr>
        <p:txBody>
          <a:bodyPr/>
          <a:lstStyle/>
          <a:p>
            <a:pPr algn="ctr" eaLnBrk="1" hangingPunct="1">
              <a:buFont typeface="Wingdings" pitchFamily="2" charset="2"/>
              <a:buNone/>
            </a:pPr>
            <a:r>
              <a:rPr lang="en-GB" altLang="en-US" sz="4000" b="1" dirty="0">
                <a:latin typeface="Bookman Old Style" pitchFamily="18" charset="0"/>
              </a:rPr>
              <a:t>Seminar 2: Iamblichus’ </a:t>
            </a:r>
            <a:r>
              <a:rPr lang="en-GB" altLang="en-US" sz="4000" b="1" i="1" dirty="0">
                <a:latin typeface="Bookman Old Style" pitchFamily="18" charset="0"/>
              </a:rPr>
              <a:t>On the Mysteries </a:t>
            </a:r>
            <a:r>
              <a:rPr lang="en-GB" altLang="en-US" sz="4000" b="1" dirty="0">
                <a:latin typeface="Bookman Old Style" pitchFamily="18" charset="0"/>
              </a:rPr>
              <a:t>(</a:t>
            </a:r>
            <a:r>
              <a:rPr lang="en-GB" altLang="en-US" sz="4000" b="1" i="1" dirty="0">
                <a:latin typeface="Bookman Old Style" pitchFamily="18" charset="0"/>
              </a:rPr>
              <a:t>De </a:t>
            </a:r>
            <a:r>
              <a:rPr lang="en-GB" altLang="en-US" sz="4000" b="1" i="1" dirty="0" err="1">
                <a:latin typeface="Bookman Old Style" pitchFamily="18" charset="0"/>
              </a:rPr>
              <a:t>mysteriis</a:t>
            </a:r>
            <a:r>
              <a:rPr lang="en-GB" altLang="en-US" sz="4000" b="1" dirty="0">
                <a:latin typeface="Bookman Old Style" pitchFamily="18" charset="0"/>
              </a:rPr>
              <a:t>)</a:t>
            </a:r>
          </a:p>
          <a:p>
            <a:pPr eaLnBrk="1" hangingPunct="1"/>
            <a:endParaRPr lang="en-GB" altLang="en-US" sz="4000" b="1" dirty="0"/>
          </a:p>
          <a:p>
            <a:pPr algn="ctr" eaLnBrk="1" hangingPunct="1">
              <a:buFont typeface="Wingdings" pitchFamily="2" charset="2"/>
              <a:buNone/>
            </a:pPr>
            <a:endParaRPr lang="en-GB" altLang="en-US" sz="3600" i="1" dirty="0"/>
          </a:p>
        </p:txBody>
      </p:sp>
      <p:sp>
        <p:nvSpPr>
          <p:cNvPr id="2054" name="Slide Number Placeholder 5"/>
          <p:cNvSpPr>
            <a:spLocks noGrp="1"/>
          </p:cNvSpPr>
          <p:nvPr>
            <p:ph type="sldNum" sz="quarter" idx="12"/>
          </p:nvPr>
        </p:nvSpPr>
        <p:spPr bwMode="auto">
          <a:noFill/>
          <a:ln>
            <a:miter lim="800000"/>
            <a:headEnd/>
            <a:tailEnd/>
          </a:ln>
        </p:spPr>
        <p:txBody>
          <a:bodyPr/>
          <a:lstStyle/>
          <a:p>
            <a:fld id="{8F5DE1F8-B0EB-4E5D-97B9-57F680341FB1}" type="slidenum">
              <a:rPr lang="en-GB" altLang="en-US" smtClean="0"/>
              <a:pPr/>
              <a:t>1</a:t>
            </a:fld>
            <a:endParaRPr lang="en-GB" altLang="en-US"/>
          </a:p>
        </p:txBody>
      </p:sp>
      <p:pic>
        <p:nvPicPr>
          <p:cNvPr id="2052" name="Picture 3" descr="apollo-temple23"/>
          <p:cNvPicPr>
            <a:picLocks noChangeAspect="1" noChangeArrowheads="1"/>
          </p:cNvPicPr>
          <p:nvPr/>
        </p:nvPicPr>
        <p:blipFill>
          <a:blip r:embed="rId3"/>
          <a:srcRect/>
          <a:stretch>
            <a:fillRect/>
          </a:stretch>
        </p:blipFill>
        <p:spPr bwMode="auto">
          <a:xfrm>
            <a:off x="1066800" y="3352800"/>
            <a:ext cx="6781800" cy="3363647"/>
          </a:xfrm>
          <a:prstGeom prst="rect">
            <a:avLst/>
          </a:prstGeom>
          <a:noFill/>
          <a:ln w="9525">
            <a:noFill/>
            <a:miter lim="800000"/>
            <a:headEnd/>
            <a:tailEnd/>
          </a:ln>
        </p:spPr>
      </p:pic>
      <p:pic>
        <p:nvPicPr>
          <p:cNvPr id="2053" name="Picture 6" descr="TSD_logo high res"/>
          <p:cNvPicPr>
            <a:picLocks noChangeAspect="1" noChangeArrowheads="1"/>
          </p:cNvPicPr>
          <p:nvPr/>
        </p:nvPicPr>
        <p:blipFill>
          <a:blip r:embed="rId4"/>
          <a:srcRect/>
          <a:stretch>
            <a:fillRect/>
          </a:stretch>
        </p:blipFill>
        <p:spPr bwMode="auto">
          <a:xfrm>
            <a:off x="0" y="0"/>
            <a:ext cx="2133600" cy="879475"/>
          </a:xfrm>
          <a:prstGeom prst="rect">
            <a:avLst/>
          </a:prstGeom>
          <a:noFill/>
          <a:ln w="9525">
            <a:noFill/>
            <a:miter lim="800000"/>
            <a:headEnd/>
            <a:tailEnd/>
          </a:ln>
        </p:spPr>
      </p:pic>
      <p:sp>
        <p:nvSpPr>
          <p:cNvPr id="2055" name="TextBox 7"/>
          <p:cNvSpPr txBox="1">
            <a:spLocks noChangeArrowheads="1"/>
          </p:cNvSpPr>
          <p:nvPr/>
        </p:nvSpPr>
        <p:spPr bwMode="auto">
          <a:xfrm>
            <a:off x="2528887" y="363252"/>
            <a:ext cx="6400800" cy="707886"/>
          </a:xfrm>
          <a:prstGeom prst="rect">
            <a:avLst/>
          </a:prstGeom>
          <a:noFill/>
          <a:ln w="9525">
            <a:noFill/>
            <a:miter lim="800000"/>
            <a:headEnd/>
            <a:tailEnd/>
          </a:ln>
        </p:spPr>
        <p:txBody>
          <a:bodyPr wrap="square">
            <a:spAutoFit/>
          </a:bodyPr>
          <a:lstStyle/>
          <a:p>
            <a:r>
              <a:rPr lang="en-US" sz="2000" b="0" dirty="0">
                <a:solidFill>
                  <a:schemeClr val="tx1"/>
                </a:solidFill>
                <a:latin typeface="Bookman Old Style" pitchFamily="18" charset="0"/>
              </a:rPr>
              <a:t>Dr Crystal Addey</a:t>
            </a:r>
          </a:p>
          <a:p>
            <a:r>
              <a:rPr lang="en-US" sz="2000" dirty="0">
                <a:latin typeface="Bookman Old Style" pitchFamily="18" charset="0"/>
              </a:rPr>
              <a:t>                     </a:t>
            </a:r>
            <a:endParaRPr lang="en-US" sz="2000" b="0" dirty="0">
              <a:solidFill>
                <a:schemeClr val="tx1"/>
              </a:solidFill>
              <a:latin typeface="Bookman Old Style" pitchFamily="18" charset="0"/>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381000" y="0"/>
            <a:ext cx="8229600" cy="1143000"/>
          </a:xfrm>
        </p:spPr>
        <p:txBody>
          <a:bodyPr>
            <a:normAutofit fontScale="90000"/>
          </a:bodyPr>
          <a:lstStyle/>
          <a:p>
            <a:pPr eaLnBrk="1" hangingPunct="1"/>
            <a:r>
              <a:rPr lang="en-GB" altLang="en-US" dirty="0">
                <a:latin typeface="Bookman Old Style" pitchFamily="18" charset="0"/>
              </a:rPr>
              <a:t>Assignment 1: Critical Review</a:t>
            </a:r>
          </a:p>
        </p:txBody>
      </p:sp>
      <p:sp>
        <p:nvSpPr>
          <p:cNvPr id="10243" name="Content Placeholder 2"/>
          <p:cNvSpPr>
            <a:spLocks noGrp="1"/>
          </p:cNvSpPr>
          <p:nvPr>
            <p:ph idx="1"/>
          </p:nvPr>
        </p:nvSpPr>
        <p:spPr>
          <a:xfrm>
            <a:off x="457200" y="1214438"/>
            <a:ext cx="8229600" cy="5643562"/>
          </a:xfrm>
        </p:spPr>
        <p:txBody>
          <a:bodyPr>
            <a:normAutofit lnSpcReduction="10000"/>
          </a:bodyPr>
          <a:lstStyle/>
          <a:p>
            <a:pPr eaLnBrk="1" hangingPunct="1"/>
            <a:r>
              <a:rPr lang="en-GB" altLang="en-US" sz="2400" b="1" dirty="0">
                <a:latin typeface="Bookman Old Style" pitchFamily="18" charset="0"/>
              </a:rPr>
              <a:t>Assignment 1:  Critical Review: Analysis of a Primary Source Document</a:t>
            </a:r>
          </a:p>
          <a:p>
            <a:pPr eaLnBrk="1" hangingPunct="1"/>
            <a:r>
              <a:rPr lang="en-GB" altLang="en-US" sz="2400" b="1" dirty="0">
                <a:latin typeface="Bookman Old Style" pitchFamily="18" charset="0"/>
              </a:rPr>
              <a:t>One 2,250 word assignment (40% of marks). Write:</a:t>
            </a:r>
          </a:p>
          <a:p>
            <a:pPr eaLnBrk="1" hangingPunct="1"/>
            <a:r>
              <a:rPr lang="en-GB" altLang="en-US" sz="2400" b="1" dirty="0">
                <a:latin typeface="Bookman Old Style" pitchFamily="18" charset="0"/>
              </a:rPr>
              <a:t>A Critical Review of Cicero’s Arguments against divination in </a:t>
            </a:r>
            <a:r>
              <a:rPr lang="en-GB" altLang="en-US" sz="2400" b="1" i="1" dirty="0">
                <a:latin typeface="Bookman Old Style" pitchFamily="18" charset="0"/>
              </a:rPr>
              <a:t>De </a:t>
            </a:r>
            <a:r>
              <a:rPr lang="en-GB" altLang="en-US" sz="2400" b="1" i="1" dirty="0" err="1">
                <a:latin typeface="Bookman Old Style" pitchFamily="18" charset="0"/>
              </a:rPr>
              <a:t>Divinatione</a:t>
            </a:r>
            <a:r>
              <a:rPr lang="en-GB" altLang="en-US" sz="2400" b="1" i="1" dirty="0">
                <a:latin typeface="Bookman Old Style" pitchFamily="18" charset="0"/>
              </a:rPr>
              <a:t> (On Divination)</a:t>
            </a:r>
            <a:endParaRPr lang="en-GB" altLang="en-US" sz="2400" b="1" dirty="0">
              <a:latin typeface="Bookman Old Style" pitchFamily="18" charset="0"/>
            </a:endParaRPr>
          </a:p>
          <a:p>
            <a:pPr eaLnBrk="1" hangingPunct="1">
              <a:buNone/>
            </a:pPr>
            <a:r>
              <a:rPr lang="en-GB" altLang="en-US" sz="2400" b="1" dirty="0">
                <a:latin typeface="Bookman Old Style" pitchFamily="18" charset="0"/>
              </a:rPr>
              <a:t>	</a:t>
            </a:r>
            <a:r>
              <a:rPr lang="en-GB" altLang="en-US" sz="2400" b="1" u="sng" dirty="0">
                <a:latin typeface="Bookman Old Style" pitchFamily="18" charset="0"/>
              </a:rPr>
              <a:t>(use the Loeb edition of Cicero’s </a:t>
            </a:r>
            <a:r>
              <a:rPr lang="en-GB" altLang="en-US" sz="2400" b="1" i="1" u="sng" dirty="0">
                <a:latin typeface="Bookman Old Style" pitchFamily="18" charset="0"/>
              </a:rPr>
              <a:t>De </a:t>
            </a:r>
            <a:r>
              <a:rPr lang="en-GB" altLang="en-US" sz="2400" b="1" i="1" u="sng" dirty="0" err="1">
                <a:latin typeface="Bookman Old Style" pitchFamily="18" charset="0"/>
              </a:rPr>
              <a:t>Divinatione</a:t>
            </a:r>
            <a:r>
              <a:rPr lang="en-GB" altLang="en-US" sz="2400" b="1" i="1" u="sng" dirty="0">
                <a:latin typeface="Bookman Old Style" pitchFamily="18" charset="0"/>
              </a:rPr>
              <a:t> </a:t>
            </a:r>
            <a:r>
              <a:rPr lang="en-GB" altLang="en-US" sz="2400" b="1" u="sng" dirty="0">
                <a:latin typeface="Bookman Old Style" pitchFamily="18" charset="0"/>
              </a:rPr>
              <a:t>available through </a:t>
            </a:r>
            <a:r>
              <a:rPr lang="en-US" sz="2400" b="1" dirty="0">
                <a:latin typeface="Bookman Old Style" pitchFamily="18" charset="0"/>
              </a:rPr>
              <a:t>UWTSD database: Loeb Classical Library</a:t>
            </a:r>
            <a:r>
              <a:rPr lang="en-GB" altLang="en-US" sz="2400" b="1" u="sng" dirty="0">
                <a:latin typeface="Bookman Old Style" pitchFamily="18" charset="0"/>
              </a:rPr>
              <a:t>)</a:t>
            </a:r>
            <a:endParaRPr lang="en-GB" altLang="en-US" sz="2400" b="1" dirty="0">
              <a:latin typeface="Bookman Old Style" pitchFamily="18" charset="0"/>
            </a:endParaRPr>
          </a:p>
          <a:p>
            <a:pPr eaLnBrk="1" hangingPunct="1">
              <a:buNone/>
            </a:pPr>
            <a:r>
              <a:rPr lang="en-GB" altLang="en-US" sz="2400" b="1" u="sng" dirty="0">
                <a:solidFill>
                  <a:srgbClr val="FF0000"/>
                </a:solidFill>
                <a:latin typeface="Bookman Old Style" pitchFamily="18" charset="0"/>
              </a:rPr>
              <a:t>OR</a:t>
            </a:r>
          </a:p>
          <a:p>
            <a:r>
              <a:rPr lang="en-GB" altLang="en-US" sz="2400" b="1" dirty="0">
                <a:latin typeface="Bookman Old Style" pitchFamily="18" charset="0"/>
              </a:rPr>
              <a:t>A Critical Review of </a:t>
            </a:r>
            <a:r>
              <a:rPr lang="en-GB" altLang="en-US" sz="2400" b="1" dirty="0" err="1">
                <a:latin typeface="Bookman Old Style" pitchFamily="18" charset="0"/>
              </a:rPr>
              <a:t>Iamblichus</a:t>
            </a:r>
            <a:r>
              <a:rPr lang="en-GB" altLang="en-US" sz="2400" b="1" dirty="0">
                <a:latin typeface="Bookman Old Style" pitchFamily="18" charset="0"/>
              </a:rPr>
              <a:t>’ Arguments for Divination in </a:t>
            </a:r>
            <a:r>
              <a:rPr lang="en-GB" altLang="en-US" sz="2400" b="1" i="1" dirty="0">
                <a:latin typeface="Bookman Old Style" pitchFamily="18" charset="0"/>
              </a:rPr>
              <a:t>De </a:t>
            </a:r>
            <a:r>
              <a:rPr lang="en-GB" altLang="en-US" sz="2400" b="1" i="1" dirty="0" err="1">
                <a:latin typeface="Bookman Old Style" pitchFamily="18" charset="0"/>
              </a:rPr>
              <a:t>Mysteriis</a:t>
            </a:r>
            <a:r>
              <a:rPr lang="en-GB" altLang="en-US" sz="2400" b="1" i="1" dirty="0">
                <a:latin typeface="Bookman Old Style" pitchFamily="18" charset="0"/>
              </a:rPr>
              <a:t> (On the Mysteries)</a:t>
            </a:r>
          </a:p>
          <a:p>
            <a:pPr>
              <a:buNone/>
            </a:pPr>
            <a:r>
              <a:rPr lang="en-GB" altLang="en-US" sz="2400" b="1" dirty="0"/>
              <a:t>	</a:t>
            </a:r>
            <a:r>
              <a:rPr lang="en-GB" altLang="en-US" sz="2400" b="1" dirty="0">
                <a:latin typeface="Bookman Old Style" pitchFamily="18" charset="0"/>
              </a:rPr>
              <a:t>(use the translation by Emma Clarke, John Dillon and Jackson </a:t>
            </a:r>
            <a:r>
              <a:rPr lang="en-GB" altLang="en-US" sz="2400" b="1" dirty="0" err="1">
                <a:latin typeface="Bookman Old Style" pitchFamily="18" charset="0"/>
              </a:rPr>
              <a:t>Hershbell</a:t>
            </a:r>
            <a:r>
              <a:rPr lang="en-GB" altLang="en-US" sz="2400" b="1" dirty="0">
                <a:latin typeface="Bookman Old Style" pitchFamily="18" charset="0"/>
              </a:rPr>
              <a:t> 2003 if possible; if not, the translation by Thomas Taylor)</a:t>
            </a:r>
          </a:p>
          <a:p>
            <a:pPr eaLnBrk="1" hangingPunct="1">
              <a:buFont typeface="Arial" charset="0"/>
              <a:buNone/>
            </a:pPr>
            <a:endParaRPr lang="en-GB" altLang="en-US" dirty="0"/>
          </a:p>
        </p:txBody>
      </p:sp>
      <p:sp>
        <p:nvSpPr>
          <p:cNvPr id="10244" name="Slide Number Placeholder 3"/>
          <p:cNvSpPr>
            <a:spLocks noGrp="1"/>
          </p:cNvSpPr>
          <p:nvPr>
            <p:ph type="sldNum" sz="quarter" idx="12"/>
          </p:nvPr>
        </p:nvSpPr>
        <p:spPr bwMode="auto">
          <a:noFill/>
          <a:ln>
            <a:miter lim="800000"/>
            <a:headEnd/>
            <a:tailEnd/>
          </a:ln>
        </p:spPr>
        <p:txBody>
          <a:bodyPr/>
          <a:lstStyle/>
          <a:p>
            <a:fld id="{4D833F42-F233-4215-93A5-8B666FE9BEC6}" type="slidenum">
              <a:rPr lang="en-GB" altLang="en-US" smtClean="0"/>
              <a:pPr/>
              <a:t>2</a:t>
            </a:fld>
            <a:endParaRPr lang="en-GB" altLang="en-US"/>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981075"/>
          </a:xfrm>
        </p:spPr>
        <p:txBody>
          <a:bodyPr rtlCol="0">
            <a:noAutofit/>
          </a:bodyPr>
          <a:lstStyle/>
          <a:p>
            <a:pPr eaLnBrk="1" fontAlgn="auto" hangingPunct="1">
              <a:spcAft>
                <a:spcPts val="0"/>
              </a:spcAft>
              <a:defRPr/>
            </a:pPr>
            <a:r>
              <a:rPr lang="en-GB" sz="3400" dirty="0">
                <a:latin typeface="Bookman Old Style" pitchFamily="18" charset="0"/>
              </a:rPr>
              <a:t>Assignment 1: Writing your critical review</a:t>
            </a:r>
          </a:p>
        </p:txBody>
      </p:sp>
      <p:sp>
        <p:nvSpPr>
          <p:cNvPr id="12291" name="Content Placeholder 2"/>
          <p:cNvSpPr>
            <a:spLocks noGrp="1"/>
          </p:cNvSpPr>
          <p:nvPr>
            <p:ph idx="1"/>
          </p:nvPr>
        </p:nvSpPr>
        <p:spPr>
          <a:xfrm>
            <a:off x="457200" y="908050"/>
            <a:ext cx="8382000" cy="5949950"/>
          </a:xfrm>
        </p:spPr>
        <p:txBody>
          <a:bodyPr>
            <a:normAutofit fontScale="92500"/>
          </a:bodyPr>
          <a:lstStyle/>
          <a:p>
            <a:pPr eaLnBrk="1" hangingPunct="1">
              <a:lnSpc>
                <a:spcPct val="90000"/>
              </a:lnSpc>
            </a:pPr>
            <a:r>
              <a:rPr lang="en-GB" b="1" u="sng" dirty="0">
                <a:latin typeface="Bookman Old Style" pitchFamily="18" charset="0"/>
              </a:rPr>
              <a:t>Read the ancient source first</a:t>
            </a:r>
            <a:r>
              <a:rPr lang="en-GB" dirty="0">
                <a:latin typeface="Bookman Old Style" pitchFamily="18" charset="0"/>
              </a:rPr>
              <a:t>: it is important to read Cicero’s </a:t>
            </a:r>
            <a:r>
              <a:rPr lang="en-GB" i="1" dirty="0">
                <a:latin typeface="Bookman Old Style" pitchFamily="18" charset="0"/>
              </a:rPr>
              <a:t>De </a:t>
            </a:r>
            <a:r>
              <a:rPr lang="en-GB" i="1" dirty="0" err="1">
                <a:latin typeface="Bookman Old Style" pitchFamily="18" charset="0"/>
              </a:rPr>
              <a:t>Divinatione</a:t>
            </a:r>
            <a:r>
              <a:rPr lang="en-GB" i="1" dirty="0">
                <a:latin typeface="Bookman Old Style" pitchFamily="18" charset="0"/>
              </a:rPr>
              <a:t> </a:t>
            </a:r>
            <a:r>
              <a:rPr lang="en-GB" dirty="0">
                <a:latin typeface="Bookman Old Style" pitchFamily="18" charset="0"/>
              </a:rPr>
              <a:t>(Books 1 and 2)</a:t>
            </a:r>
            <a:r>
              <a:rPr lang="en-GB" i="1" dirty="0">
                <a:latin typeface="Bookman Old Style" pitchFamily="18" charset="0"/>
              </a:rPr>
              <a:t> </a:t>
            </a:r>
            <a:r>
              <a:rPr lang="en-GB" dirty="0">
                <a:latin typeface="Bookman Old Style" pitchFamily="18" charset="0"/>
              </a:rPr>
              <a:t>or </a:t>
            </a:r>
            <a:r>
              <a:rPr lang="en-GB" dirty="0" err="1">
                <a:latin typeface="Bookman Old Style" pitchFamily="18" charset="0"/>
              </a:rPr>
              <a:t>Iamblichus’s</a:t>
            </a:r>
            <a:r>
              <a:rPr lang="en-GB" dirty="0">
                <a:latin typeface="Bookman Old Style" pitchFamily="18" charset="0"/>
              </a:rPr>
              <a:t> </a:t>
            </a:r>
            <a:r>
              <a:rPr lang="en-GB" i="1" dirty="0">
                <a:latin typeface="Bookman Old Style" pitchFamily="18" charset="0"/>
              </a:rPr>
              <a:t>De </a:t>
            </a:r>
            <a:r>
              <a:rPr lang="en-GB" i="1" dirty="0" err="1">
                <a:latin typeface="Bookman Old Style" pitchFamily="18" charset="0"/>
              </a:rPr>
              <a:t>mysteriis</a:t>
            </a:r>
            <a:r>
              <a:rPr lang="en-GB" i="1" dirty="0">
                <a:latin typeface="Bookman Old Style" pitchFamily="18" charset="0"/>
              </a:rPr>
              <a:t> </a:t>
            </a:r>
            <a:r>
              <a:rPr lang="en-GB" dirty="0">
                <a:latin typeface="Bookman Old Style" pitchFamily="18" charset="0"/>
              </a:rPr>
              <a:t>before you start.</a:t>
            </a:r>
          </a:p>
          <a:p>
            <a:pPr eaLnBrk="1" hangingPunct="1">
              <a:lnSpc>
                <a:spcPct val="90000"/>
              </a:lnSpc>
            </a:pPr>
            <a:r>
              <a:rPr lang="en-GB" dirty="0">
                <a:latin typeface="Bookman Old Style" pitchFamily="18" charset="0"/>
              </a:rPr>
              <a:t>Make notes on the ancient source.</a:t>
            </a:r>
          </a:p>
          <a:p>
            <a:pPr eaLnBrk="1" hangingPunct="1">
              <a:lnSpc>
                <a:spcPct val="90000"/>
              </a:lnSpc>
            </a:pPr>
            <a:r>
              <a:rPr lang="en-GB" dirty="0">
                <a:latin typeface="Bookman Old Style" pitchFamily="18" charset="0"/>
              </a:rPr>
              <a:t>Then read secondary sources (the modern works of scholars) on these works.</a:t>
            </a:r>
          </a:p>
          <a:p>
            <a:pPr eaLnBrk="1" hangingPunct="1">
              <a:lnSpc>
                <a:spcPct val="90000"/>
              </a:lnSpc>
            </a:pPr>
            <a:r>
              <a:rPr lang="en-GB" dirty="0">
                <a:latin typeface="Bookman Old Style" pitchFamily="18" charset="0"/>
              </a:rPr>
              <a:t>Why?  </a:t>
            </a:r>
          </a:p>
          <a:p>
            <a:pPr lvl="1" eaLnBrk="1" hangingPunct="1">
              <a:lnSpc>
                <a:spcPct val="90000"/>
              </a:lnSpc>
            </a:pPr>
            <a:r>
              <a:rPr lang="en-GB" dirty="0">
                <a:latin typeface="Bookman Old Style" pitchFamily="18" charset="0"/>
              </a:rPr>
              <a:t>The importance of examining the evidence directly</a:t>
            </a:r>
          </a:p>
          <a:p>
            <a:pPr lvl="1" eaLnBrk="1" hangingPunct="1">
              <a:lnSpc>
                <a:spcPct val="90000"/>
              </a:lnSpc>
            </a:pPr>
            <a:r>
              <a:rPr lang="en-GB" dirty="0">
                <a:latin typeface="Bookman Old Style" pitchFamily="18" charset="0"/>
              </a:rPr>
              <a:t>The importance of developing your own views</a:t>
            </a:r>
          </a:p>
          <a:p>
            <a:pPr lvl="1" eaLnBrk="1" hangingPunct="1">
              <a:lnSpc>
                <a:spcPct val="90000"/>
              </a:lnSpc>
            </a:pPr>
            <a:r>
              <a:rPr lang="en-GB" dirty="0">
                <a:latin typeface="Bookman Old Style" pitchFamily="18" charset="0"/>
              </a:rPr>
              <a:t>The importance of critical analysis</a:t>
            </a:r>
          </a:p>
          <a:p>
            <a:pPr eaLnBrk="1" hangingPunct="1">
              <a:lnSpc>
                <a:spcPct val="90000"/>
              </a:lnSpc>
            </a:pPr>
            <a:endParaRPr lang="en-GB" dirty="0"/>
          </a:p>
        </p:txBody>
      </p:sp>
      <p:sp>
        <p:nvSpPr>
          <p:cNvPr id="12292" name="Slide Number Placeholder 3"/>
          <p:cNvSpPr>
            <a:spLocks noGrp="1"/>
          </p:cNvSpPr>
          <p:nvPr>
            <p:ph type="sldNum" sz="quarter" idx="12"/>
          </p:nvPr>
        </p:nvSpPr>
        <p:spPr bwMode="auto">
          <a:noFill/>
          <a:ln>
            <a:miter lim="800000"/>
            <a:headEnd/>
            <a:tailEnd/>
          </a:ln>
        </p:spPr>
        <p:txBody>
          <a:bodyPr/>
          <a:lstStyle/>
          <a:p>
            <a:fld id="{4745D6F5-3D53-4F01-ADBC-EF1626D89F97}" type="slidenum">
              <a:rPr lang="en-GB" altLang="en-US" smtClean="0"/>
              <a:pPr/>
              <a:t>3</a:t>
            </a:fld>
            <a:endParaRPr lang="en-GB" altLang="en-US"/>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normAutofit fontScale="90000"/>
          </a:bodyPr>
          <a:lstStyle/>
          <a:p>
            <a:pPr eaLnBrk="1" hangingPunct="1"/>
            <a:r>
              <a:rPr lang="en-GB" altLang="en-US" dirty="0">
                <a:latin typeface="Bookman Old Style" pitchFamily="18" charset="0"/>
              </a:rPr>
              <a:t>Assignment 1: Writing your critical review</a:t>
            </a:r>
          </a:p>
        </p:txBody>
      </p:sp>
      <p:sp>
        <p:nvSpPr>
          <p:cNvPr id="3" name="Content Placeholder 2"/>
          <p:cNvSpPr>
            <a:spLocks noGrp="1"/>
          </p:cNvSpPr>
          <p:nvPr>
            <p:ph idx="1"/>
          </p:nvPr>
        </p:nvSpPr>
        <p:spPr>
          <a:xfrm>
            <a:off x="457200" y="1600200"/>
            <a:ext cx="8229600" cy="4876800"/>
          </a:xfrm>
        </p:spPr>
        <p:txBody>
          <a:bodyPr rtlCol="0">
            <a:normAutofit lnSpcReduction="10000"/>
          </a:bodyPr>
          <a:lstStyle/>
          <a:p>
            <a:pPr eaLnBrk="1" fontAlgn="auto" hangingPunct="1">
              <a:spcAft>
                <a:spcPts val="0"/>
              </a:spcAft>
              <a:buFont typeface="Arial" panose="020B0604020202020204" pitchFamily="34" charset="0"/>
              <a:buChar char="•"/>
              <a:defRPr/>
            </a:pPr>
            <a:r>
              <a:rPr lang="en-GB" dirty="0">
                <a:latin typeface="Bookman Old Style" pitchFamily="18" charset="0"/>
              </a:rPr>
              <a:t>Introduction:</a:t>
            </a:r>
          </a:p>
          <a:p>
            <a:pPr eaLnBrk="1" fontAlgn="auto" hangingPunct="1">
              <a:spcAft>
                <a:spcPts val="0"/>
              </a:spcAft>
              <a:buFont typeface="Arial" panose="020B0604020202020204" pitchFamily="34" charset="0"/>
              <a:buChar char="•"/>
              <a:defRPr/>
            </a:pPr>
            <a:r>
              <a:rPr lang="en-GB" dirty="0">
                <a:latin typeface="Bookman Old Style" pitchFamily="18" charset="0"/>
              </a:rPr>
              <a:t>What is the source? </a:t>
            </a:r>
          </a:p>
          <a:p>
            <a:pPr eaLnBrk="1" fontAlgn="auto" hangingPunct="1">
              <a:spcAft>
                <a:spcPts val="0"/>
              </a:spcAft>
              <a:buFont typeface="Arial" panose="020B0604020202020204" pitchFamily="34" charset="0"/>
              <a:buChar char="•"/>
              <a:defRPr/>
            </a:pPr>
            <a:r>
              <a:rPr lang="en-GB" dirty="0">
                <a:latin typeface="Bookman Old Style" pitchFamily="18" charset="0"/>
              </a:rPr>
              <a:t>Who created the source? </a:t>
            </a:r>
          </a:p>
          <a:p>
            <a:pPr eaLnBrk="1" fontAlgn="auto" hangingPunct="1">
              <a:spcAft>
                <a:spcPts val="0"/>
              </a:spcAft>
              <a:buFont typeface="Arial" panose="020B0604020202020204" pitchFamily="34" charset="0"/>
              <a:buChar char="•"/>
              <a:defRPr/>
            </a:pPr>
            <a:r>
              <a:rPr lang="en-GB" dirty="0">
                <a:latin typeface="Bookman Old Style" pitchFamily="18" charset="0"/>
              </a:rPr>
              <a:t>When was the source created? </a:t>
            </a:r>
          </a:p>
          <a:p>
            <a:pPr eaLnBrk="1" fontAlgn="auto" hangingPunct="1">
              <a:spcAft>
                <a:spcPts val="0"/>
              </a:spcAft>
              <a:buFont typeface="Arial" panose="020B0604020202020204" pitchFamily="34" charset="0"/>
              <a:buChar char="•"/>
              <a:defRPr/>
            </a:pPr>
            <a:r>
              <a:rPr lang="en-GB" dirty="0">
                <a:latin typeface="Bookman Old Style" pitchFamily="18" charset="0"/>
              </a:rPr>
              <a:t>Where was the source created? </a:t>
            </a:r>
          </a:p>
          <a:p>
            <a:pPr eaLnBrk="1" fontAlgn="auto" hangingPunct="1">
              <a:spcAft>
                <a:spcPts val="0"/>
              </a:spcAft>
              <a:buFont typeface="Arial" panose="020B0604020202020204" pitchFamily="34" charset="0"/>
              <a:buChar char="•"/>
              <a:defRPr/>
            </a:pPr>
            <a:r>
              <a:rPr lang="en-GB" dirty="0">
                <a:latin typeface="Bookman Old Style" pitchFamily="18" charset="0"/>
              </a:rPr>
              <a:t>Why was the source created? </a:t>
            </a:r>
          </a:p>
          <a:p>
            <a:pPr eaLnBrk="1" fontAlgn="auto" hangingPunct="1">
              <a:spcAft>
                <a:spcPts val="0"/>
              </a:spcAft>
              <a:buFont typeface="Arial" panose="020B0604020202020204" pitchFamily="34" charset="0"/>
              <a:buChar char="•"/>
              <a:defRPr/>
            </a:pPr>
            <a:r>
              <a:rPr lang="en-GB" dirty="0">
                <a:latin typeface="Bookman Old Style" pitchFamily="18" charset="0"/>
              </a:rPr>
              <a:t>Introduce Cicero or </a:t>
            </a:r>
            <a:r>
              <a:rPr lang="en-GB" dirty="0" err="1">
                <a:latin typeface="Bookman Old Style" pitchFamily="18" charset="0"/>
              </a:rPr>
              <a:t>Iamblichus</a:t>
            </a:r>
            <a:r>
              <a:rPr lang="en-GB" dirty="0">
                <a:latin typeface="Bookman Old Style" pitchFamily="18" charset="0"/>
              </a:rPr>
              <a:t>, their work and their historical and religious contexts.</a:t>
            </a:r>
          </a:p>
        </p:txBody>
      </p:sp>
      <p:sp>
        <p:nvSpPr>
          <p:cNvPr id="13316" name="Slide Number Placeholder 3"/>
          <p:cNvSpPr>
            <a:spLocks noGrp="1"/>
          </p:cNvSpPr>
          <p:nvPr>
            <p:ph type="sldNum" sz="quarter" idx="12"/>
          </p:nvPr>
        </p:nvSpPr>
        <p:spPr bwMode="auto">
          <a:noFill/>
          <a:ln>
            <a:miter lim="800000"/>
            <a:headEnd/>
            <a:tailEnd/>
          </a:ln>
        </p:spPr>
        <p:txBody>
          <a:bodyPr/>
          <a:lstStyle/>
          <a:p>
            <a:fld id="{74F4A570-D495-43EE-ADB3-A62383CEBA9C}" type="slidenum">
              <a:rPr lang="en-GB" altLang="en-US" smtClean="0"/>
              <a:pPr/>
              <a:t>4</a:t>
            </a:fld>
            <a:endParaRPr lang="en-GB" altLang="en-US"/>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25487"/>
          </a:xfrm>
        </p:spPr>
        <p:txBody>
          <a:bodyPr rtlCol="0">
            <a:normAutofit fontScale="90000"/>
          </a:bodyPr>
          <a:lstStyle/>
          <a:p>
            <a:pPr eaLnBrk="1" fontAlgn="auto" hangingPunct="1">
              <a:spcAft>
                <a:spcPts val="0"/>
              </a:spcAft>
              <a:defRPr/>
            </a:pPr>
            <a:r>
              <a:rPr lang="en-GB" dirty="0">
                <a:latin typeface="Bookman Old Style" pitchFamily="18" charset="0"/>
              </a:rPr>
              <a:t>Assignment 1: Writing your critical review</a:t>
            </a:r>
          </a:p>
        </p:txBody>
      </p:sp>
      <p:sp>
        <p:nvSpPr>
          <p:cNvPr id="14339" name="Content Placeholder 2"/>
          <p:cNvSpPr>
            <a:spLocks noGrp="1"/>
          </p:cNvSpPr>
          <p:nvPr>
            <p:ph idx="1"/>
          </p:nvPr>
        </p:nvSpPr>
        <p:spPr>
          <a:xfrm>
            <a:off x="457200" y="1484313"/>
            <a:ext cx="8229600" cy="4641850"/>
          </a:xfrm>
        </p:spPr>
        <p:txBody>
          <a:bodyPr>
            <a:normAutofit fontScale="92500" lnSpcReduction="10000"/>
          </a:bodyPr>
          <a:lstStyle/>
          <a:p>
            <a:pPr eaLnBrk="1" hangingPunct="1"/>
            <a:r>
              <a:rPr lang="en-GB" altLang="en-US" sz="2800" dirty="0">
                <a:latin typeface="Bookman Old Style" pitchFamily="18" charset="0"/>
              </a:rPr>
              <a:t>What arguments are given for or against divination?</a:t>
            </a:r>
          </a:p>
          <a:p>
            <a:pPr eaLnBrk="1" hangingPunct="1"/>
            <a:r>
              <a:rPr lang="en-GB" altLang="en-US" sz="2800" dirty="0">
                <a:latin typeface="Bookman Old Style" pitchFamily="18" charset="0"/>
              </a:rPr>
              <a:t>What context do these arguments occur within?  	Hint: think about the dialogue form in each case.  	Why might dialogue be used?  How important is the literary form?  How does the use of dialogue relate to philosophy and to religious practices?</a:t>
            </a:r>
          </a:p>
          <a:p>
            <a:pPr eaLnBrk="1" hangingPunct="1"/>
            <a:r>
              <a:rPr lang="en-GB" altLang="en-US" sz="2800" dirty="0">
                <a:latin typeface="Bookman Old Style" pitchFamily="18" charset="0"/>
              </a:rPr>
              <a:t>Read modern scholarly works on these ancient texts.</a:t>
            </a:r>
          </a:p>
          <a:p>
            <a:pPr eaLnBrk="1" hangingPunct="1"/>
            <a:r>
              <a:rPr lang="en-GB" altLang="en-US" sz="2800" u="sng" dirty="0">
                <a:latin typeface="Bookman Old Style" pitchFamily="18" charset="0"/>
              </a:rPr>
              <a:t>Include plenty of references (citations) and examples to support and illustrate your points</a:t>
            </a:r>
            <a:r>
              <a:rPr lang="en-GB" altLang="en-US" sz="2800" dirty="0">
                <a:latin typeface="Bookman Old Style" pitchFamily="18" charset="0"/>
              </a:rPr>
              <a:t>.</a:t>
            </a:r>
          </a:p>
        </p:txBody>
      </p:sp>
      <p:sp>
        <p:nvSpPr>
          <p:cNvPr id="14340" name="Slide Number Placeholder 3"/>
          <p:cNvSpPr>
            <a:spLocks noGrp="1"/>
          </p:cNvSpPr>
          <p:nvPr>
            <p:ph type="sldNum" sz="quarter" idx="12"/>
          </p:nvPr>
        </p:nvSpPr>
        <p:spPr bwMode="auto">
          <a:noFill/>
          <a:ln>
            <a:miter lim="800000"/>
            <a:headEnd/>
            <a:tailEnd/>
          </a:ln>
        </p:spPr>
        <p:txBody>
          <a:bodyPr/>
          <a:lstStyle/>
          <a:p>
            <a:fld id="{E95BE8CE-5E7E-4CDE-97D8-FF19E5A3EE31}" type="slidenum">
              <a:rPr lang="en-GB" altLang="en-US" smtClean="0"/>
              <a:pPr/>
              <a:t>5</a:t>
            </a:fld>
            <a:endParaRPr lang="en-GB" altLang="en-US"/>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11175"/>
          </a:xfrm>
        </p:spPr>
        <p:txBody>
          <a:bodyPr rtlCol="0">
            <a:noAutofit/>
          </a:bodyPr>
          <a:lstStyle/>
          <a:p>
            <a:pPr eaLnBrk="1" fontAlgn="auto" hangingPunct="1">
              <a:spcAft>
                <a:spcPts val="0"/>
              </a:spcAft>
              <a:defRPr/>
            </a:pPr>
            <a:r>
              <a:rPr lang="en-GB" sz="3600" dirty="0">
                <a:latin typeface="Bookman Old Style" pitchFamily="18" charset="0"/>
              </a:rPr>
              <a:t>Iamblichus’ </a:t>
            </a:r>
            <a:r>
              <a:rPr lang="en-GB" sz="3600" i="1" dirty="0">
                <a:latin typeface="Bookman Old Style" pitchFamily="18" charset="0"/>
              </a:rPr>
              <a:t>De Mysteriis</a:t>
            </a:r>
          </a:p>
        </p:txBody>
      </p:sp>
      <p:sp>
        <p:nvSpPr>
          <p:cNvPr id="12291" name="Content Placeholder 2"/>
          <p:cNvSpPr>
            <a:spLocks noGrp="1"/>
          </p:cNvSpPr>
          <p:nvPr>
            <p:ph idx="1"/>
          </p:nvPr>
        </p:nvSpPr>
        <p:spPr>
          <a:xfrm>
            <a:off x="457200" y="1428750"/>
            <a:ext cx="8229600" cy="4697413"/>
          </a:xfrm>
        </p:spPr>
        <p:txBody>
          <a:bodyPr>
            <a:normAutofit fontScale="92500"/>
          </a:bodyPr>
          <a:lstStyle/>
          <a:p>
            <a:pPr eaLnBrk="1" hangingPunct="1">
              <a:lnSpc>
                <a:spcPct val="80000"/>
              </a:lnSpc>
            </a:pPr>
            <a:r>
              <a:rPr lang="en-GB" sz="2800" dirty="0" err="1">
                <a:latin typeface="Bookman Old Style" pitchFamily="18" charset="0"/>
              </a:rPr>
              <a:t>Iamblichus</a:t>
            </a:r>
            <a:r>
              <a:rPr lang="en-GB" sz="2800" dirty="0">
                <a:latin typeface="Bookman Old Style" pitchFamily="18" charset="0"/>
              </a:rPr>
              <a:t>, </a:t>
            </a:r>
            <a:r>
              <a:rPr lang="en-GB" sz="2800" i="1" dirty="0">
                <a:latin typeface="Bookman Old Style" pitchFamily="18" charset="0"/>
              </a:rPr>
              <a:t>On the Mysteries</a:t>
            </a:r>
            <a:r>
              <a:rPr lang="en-GB" sz="2800" dirty="0">
                <a:latin typeface="Bookman Old Style" pitchFamily="18" charset="0"/>
              </a:rPr>
              <a:t>, translated by Emma C. Clarke, John M. Dillon and J.P. </a:t>
            </a:r>
            <a:r>
              <a:rPr lang="en-GB" sz="2800" dirty="0" err="1">
                <a:latin typeface="Bookman Old Style" pitchFamily="18" charset="0"/>
              </a:rPr>
              <a:t>Hershbell</a:t>
            </a:r>
            <a:r>
              <a:rPr lang="en-GB" sz="2800" dirty="0">
                <a:latin typeface="Bookman Old Style" pitchFamily="18" charset="0"/>
              </a:rPr>
              <a:t>, Atlanta: Society of Biblical Literature, 2003.</a:t>
            </a:r>
          </a:p>
          <a:p>
            <a:pPr eaLnBrk="1" hangingPunct="1">
              <a:lnSpc>
                <a:spcPct val="80000"/>
              </a:lnSpc>
            </a:pPr>
            <a:r>
              <a:rPr lang="en-GB" sz="2800" dirty="0" err="1">
                <a:latin typeface="Bookman Old Style" pitchFamily="18" charset="0"/>
              </a:rPr>
              <a:t>Iamblichus</a:t>
            </a:r>
            <a:r>
              <a:rPr lang="en-GB" sz="2800" i="1" dirty="0">
                <a:latin typeface="Bookman Old Style" pitchFamily="18" charset="0"/>
              </a:rPr>
              <a:t>, On the Mysteries and Life of Pythagoras</a:t>
            </a:r>
            <a:r>
              <a:rPr lang="en-GB" sz="2800" dirty="0">
                <a:latin typeface="Bookman Old Style" pitchFamily="18" charset="0"/>
              </a:rPr>
              <a:t>, translated by Thomas Taylor, Dorset: Prometheus Trust, 2003 (available from Prometheus Trust with 20% discount for £13.60 (paperback) or £18.40 (Hardback): see </a:t>
            </a:r>
            <a:r>
              <a:rPr lang="en-GB" sz="2800" dirty="0">
                <a:latin typeface="Bookman Old Style" pitchFamily="18" charset="0"/>
                <a:hlinkClick r:id="rId3"/>
              </a:rPr>
              <a:t>www.prometheustrust.co.uk</a:t>
            </a:r>
            <a:r>
              <a:rPr lang="en-GB" sz="2800" dirty="0">
                <a:latin typeface="Bookman Old Style" pitchFamily="18" charset="0"/>
              </a:rPr>
              <a:t>)</a:t>
            </a:r>
          </a:p>
          <a:p>
            <a:pPr eaLnBrk="1" hangingPunct="1">
              <a:lnSpc>
                <a:spcPct val="80000"/>
              </a:lnSpc>
            </a:pPr>
            <a:r>
              <a:rPr lang="en-GB" sz="2800" dirty="0">
                <a:latin typeface="Bookman Old Style" pitchFamily="18" charset="0"/>
              </a:rPr>
              <a:t>Thomas Taylor translation also available online (Section 3 = Book 3): </a:t>
            </a:r>
            <a:r>
              <a:rPr lang="en-GB" sz="2800" u="sng" dirty="0">
                <a:latin typeface="Bookman Old Style" pitchFamily="18" charset="0"/>
                <a:hlinkClick r:id="rId4"/>
              </a:rPr>
              <a:t>http://www.archive.org/stream/iamblichusonmys00taylgoog#page/n9/mode/1up</a:t>
            </a:r>
            <a:endParaRPr lang="en-GB" sz="2800" dirty="0">
              <a:latin typeface="Bookman Old Style" pitchFamily="18" charset="0"/>
            </a:endParaRPr>
          </a:p>
          <a:p>
            <a:pPr eaLnBrk="1" hangingPunct="1">
              <a:lnSpc>
                <a:spcPct val="80000"/>
              </a:lnSpc>
              <a:buFont typeface="Arial" charset="0"/>
              <a:buNone/>
            </a:pPr>
            <a:endParaRPr lang="en-GB" sz="2700" dirty="0"/>
          </a:p>
          <a:p>
            <a:pPr eaLnBrk="1" hangingPunct="1">
              <a:lnSpc>
                <a:spcPct val="80000"/>
              </a:lnSpc>
            </a:pPr>
            <a:endParaRPr lang="en-GB" sz="2700" dirty="0"/>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Content Placeholder 2"/>
          <p:cNvSpPr>
            <a:spLocks noGrp="1"/>
          </p:cNvSpPr>
          <p:nvPr>
            <p:ph idx="1"/>
          </p:nvPr>
        </p:nvSpPr>
        <p:spPr>
          <a:xfrm>
            <a:off x="381000" y="533400"/>
            <a:ext cx="8229600" cy="5287963"/>
          </a:xfrm>
        </p:spPr>
        <p:txBody>
          <a:bodyPr/>
          <a:lstStyle/>
          <a:p>
            <a:pPr marL="273050" indent="-273050" algn="ctr" eaLnBrk="1" hangingPunct="1">
              <a:buClr>
                <a:srgbClr val="9BBB59"/>
              </a:buClr>
              <a:buFont typeface="Wingdings" pitchFamily="2" charset="2"/>
              <a:buNone/>
            </a:pPr>
            <a:r>
              <a:rPr lang="en-GB" b="1" dirty="0">
                <a:latin typeface="Bookman Old Style" pitchFamily="18" charset="0"/>
                <a:ea typeface="Lucida Sans Unicode" pitchFamily="34" charset="0"/>
                <a:cs typeface="Lucida Sans Unicode" pitchFamily="34" charset="0"/>
              </a:rPr>
              <a:t>PATHS OF INITIATION: INTRODUCTION TO IAMBLICHUS’ </a:t>
            </a:r>
            <a:r>
              <a:rPr lang="en-GB" b="1" i="1" dirty="0">
                <a:latin typeface="Bookman Old Style" pitchFamily="18" charset="0"/>
                <a:ea typeface="Lucida Sans Unicode" pitchFamily="34" charset="0"/>
                <a:cs typeface="Lucida Sans Unicode" pitchFamily="34" charset="0"/>
              </a:rPr>
              <a:t>DE MYSTERIIS</a:t>
            </a:r>
            <a:r>
              <a:rPr lang="en-GB" b="1" dirty="0">
                <a:latin typeface="Bookman Old Style" pitchFamily="18" charset="0"/>
                <a:ea typeface="Lucida Sans Unicode" pitchFamily="34" charset="0"/>
                <a:cs typeface="Lucida Sans Unicode" pitchFamily="34" charset="0"/>
              </a:rPr>
              <a:t> AND PORPHYRY’S </a:t>
            </a:r>
            <a:r>
              <a:rPr lang="en-GB" b="1" i="1" dirty="0">
                <a:latin typeface="Bookman Old Style" pitchFamily="18" charset="0"/>
                <a:ea typeface="Lucida Sans Unicode" pitchFamily="34" charset="0"/>
                <a:cs typeface="Lucida Sans Unicode" pitchFamily="34" charset="0"/>
              </a:rPr>
              <a:t>LETTER TO ANEBO</a:t>
            </a:r>
          </a:p>
          <a:p>
            <a:pPr marL="273050" indent="-273050" algn="ctr" eaLnBrk="1" hangingPunct="1">
              <a:buClr>
                <a:srgbClr val="9BBB59"/>
              </a:buClr>
              <a:buFont typeface="Wingdings" pitchFamily="2" charset="2"/>
              <a:buNone/>
            </a:pPr>
            <a:endParaRPr lang="en-GB" b="1" i="1" dirty="0">
              <a:solidFill>
                <a:srgbClr val="E5E5FF"/>
              </a:solidFill>
              <a:latin typeface="Bookman Old Style" pitchFamily="18" charset="0"/>
              <a:ea typeface="Lucida Sans Unicode" pitchFamily="34" charset="0"/>
              <a:cs typeface="Lucida Sans Unicode" pitchFamily="34" charset="0"/>
            </a:endParaRPr>
          </a:p>
        </p:txBody>
      </p:sp>
      <p:pic>
        <p:nvPicPr>
          <p:cNvPr id="12294" name="Picture 6" descr="http://imageviewer.kb.nl/ImagingService/imagingService?id=BYVANCKB%3Amimi_mmw_10a11%3A455v_min&amp;zoom=1"/>
          <p:cNvPicPr>
            <a:picLocks noChangeAspect="1" noChangeArrowheads="1"/>
          </p:cNvPicPr>
          <p:nvPr/>
        </p:nvPicPr>
        <p:blipFill>
          <a:blip r:embed="rId3"/>
          <a:srcRect t="43503" b="16776"/>
          <a:stretch>
            <a:fillRect/>
          </a:stretch>
        </p:blipFill>
        <p:spPr bwMode="auto">
          <a:xfrm>
            <a:off x="1981200" y="2590800"/>
            <a:ext cx="5225143" cy="3429000"/>
          </a:xfrm>
          <a:prstGeom prst="rect">
            <a:avLst/>
          </a:prstGeom>
          <a:noFill/>
        </p:spPr>
      </p:pic>
      <p:sp>
        <p:nvSpPr>
          <p:cNvPr id="8" name="TextBox 7"/>
          <p:cNvSpPr txBox="1"/>
          <p:nvPr/>
        </p:nvSpPr>
        <p:spPr>
          <a:xfrm>
            <a:off x="228600" y="6172200"/>
            <a:ext cx="8915400" cy="584775"/>
          </a:xfrm>
          <a:prstGeom prst="rect">
            <a:avLst/>
          </a:prstGeom>
          <a:noFill/>
        </p:spPr>
        <p:txBody>
          <a:bodyPr wrap="square" rtlCol="0">
            <a:spAutoFit/>
          </a:bodyPr>
          <a:lstStyle/>
          <a:p>
            <a:r>
              <a:rPr lang="en-US" sz="1600" dirty="0"/>
              <a:t>Image: Porphyry and his friends discussing </a:t>
            </a:r>
            <a:r>
              <a:rPr lang="en-US" sz="1600" dirty="0" err="1"/>
              <a:t>theurgy</a:t>
            </a:r>
            <a:r>
              <a:rPr lang="en-US" sz="1600" dirty="0"/>
              <a:t>. No. 420, The Hague, Museum </a:t>
            </a:r>
            <a:r>
              <a:rPr lang="en-US" sz="1600" dirty="0" err="1"/>
              <a:t>Meermano-Westreenianum</a:t>
            </a:r>
            <a:r>
              <a:rPr lang="en-US" sz="1600" dirty="0"/>
              <a:t>, 10 A 11, fol. 455v.  (Augustine, La </a:t>
            </a:r>
            <a:r>
              <a:rPr lang="en-US" sz="1600" dirty="0" err="1"/>
              <a:t>Cité</a:t>
            </a:r>
            <a:r>
              <a:rPr lang="en-US" sz="1600" dirty="0"/>
              <a:t> de </a:t>
            </a:r>
            <a:r>
              <a:rPr lang="en-US" sz="1600" dirty="0" err="1"/>
              <a:t>Dieu</a:t>
            </a:r>
            <a:r>
              <a:rPr lang="en-US" sz="1600" dirty="0"/>
              <a:t> , illustrator </a:t>
            </a:r>
            <a:r>
              <a:rPr lang="en-US" sz="1600" dirty="0" err="1"/>
              <a:t>Maïtre</a:t>
            </a:r>
            <a:r>
              <a:rPr lang="en-US" sz="1600" dirty="0"/>
              <a:t> François, ca. 1475) </a:t>
            </a: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noAutofit/>
          </a:bodyPr>
          <a:lstStyle/>
          <a:p>
            <a:pPr eaLnBrk="1" hangingPunct="1"/>
            <a:r>
              <a:rPr lang="en-GB" altLang="en-US" sz="3600" dirty="0">
                <a:latin typeface="Bookman Old Style" pitchFamily="18" charset="0"/>
              </a:rPr>
              <a:t>Late Antiquity: Intellectual, religious and cultural contexts</a:t>
            </a:r>
          </a:p>
        </p:txBody>
      </p:sp>
      <p:sp>
        <p:nvSpPr>
          <p:cNvPr id="23555" name="Content Placeholder 2"/>
          <p:cNvSpPr>
            <a:spLocks noGrp="1"/>
          </p:cNvSpPr>
          <p:nvPr>
            <p:ph idx="1"/>
          </p:nvPr>
        </p:nvSpPr>
        <p:spPr/>
        <p:txBody>
          <a:bodyPr>
            <a:normAutofit fontScale="92500"/>
          </a:bodyPr>
          <a:lstStyle/>
          <a:p>
            <a:pPr eaLnBrk="1" hangingPunct="1"/>
            <a:r>
              <a:rPr lang="en-GB" altLang="en-US" dirty="0">
                <a:latin typeface="Bookman Old Style" pitchFamily="18" charset="0"/>
              </a:rPr>
              <a:t>Greek and Egyptian ‘syncretism’</a:t>
            </a:r>
          </a:p>
          <a:p>
            <a:pPr eaLnBrk="1" hangingPunct="1"/>
            <a:r>
              <a:rPr lang="en-GB" altLang="en-US" dirty="0">
                <a:latin typeface="Bookman Old Style" pitchFamily="18" charset="0"/>
              </a:rPr>
              <a:t>Blending and intertwining of Mediterranean cultures (partly through the political and social power of the Roman Empire)</a:t>
            </a:r>
          </a:p>
          <a:p>
            <a:pPr eaLnBrk="1" hangingPunct="1"/>
            <a:r>
              <a:rPr lang="en-GB" altLang="en-US" dirty="0">
                <a:latin typeface="Bookman Old Style" pitchFamily="18" charset="0"/>
              </a:rPr>
              <a:t>Prominent role of initiation in Egyptian, Greek and Roman mystery cults </a:t>
            </a:r>
          </a:p>
          <a:p>
            <a:pPr eaLnBrk="1" hangingPunct="1"/>
            <a:r>
              <a:rPr lang="en-GB" altLang="en-US" dirty="0">
                <a:latin typeface="Bookman Old Style" pitchFamily="18" charset="0"/>
              </a:rPr>
              <a:t>What about </a:t>
            </a:r>
            <a:r>
              <a:rPr lang="en-GB" altLang="en-US" dirty="0" err="1">
                <a:latin typeface="Bookman Old Style" pitchFamily="18" charset="0"/>
              </a:rPr>
              <a:t>Iamblichus</a:t>
            </a:r>
            <a:r>
              <a:rPr lang="en-GB" altLang="en-US" dirty="0">
                <a:latin typeface="Bookman Old Style" pitchFamily="18" charset="0"/>
              </a:rPr>
              <a:t> </a:t>
            </a:r>
            <a:r>
              <a:rPr lang="en-GB" altLang="en-US" i="1" dirty="0">
                <a:latin typeface="Bookman Old Style" pitchFamily="18" charset="0"/>
              </a:rPr>
              <a:t>De </a:t>
            </a:r>
            <a:r>
              <a:rPr lang="en-GB" altLang="en-US" i="1" dirty="0" err="1">
                <a:latin typeface="Bookman Old Style" pitchFamily="18" charset="0"/>
              </a:rPr>
              <a:t>Mysteriis</a:t>
            </a:r>
            <a:r>
              <a:rPr lang="en-GB" altLang="en-US" i="1" dirty="0">
                <a:latin typeface="Bookman Old Style" pitchFamily="18" charset="0"/>
              </a:rPr>
              <a:t> </a:t>
            </a:r>
            <a:r>
              <a:rPr lang="en-GB" altLang="en-US" dirty="0">
                <a:latin typeface="Bookman Old Style" pitchFamily="18" charset="0"/>
              </a:rPr>
              <a:t>and Porphyry’s </a:t>
            </a:r>
            <a:r>
              <a:rPr lang="en-GB" altLang="en-US" i="1" dirty="0">
                <a:latin typeface="Bookman Old Style" pitchFamily="18" charset="0"/>
              </a:rPr>
              <a:t>Letter to </a:t>
            </a:r>
            <a:r>
              <a:rPr lang="en-GB" altLang="en-US" i="1" dirty="0" err="1">
                <a:latin typeface="Bookman Old Style" pitchFamily="18" charset="0"/>
              </a:rPr>
              <a:t>Anebo</a:t>
            </a:r>
            <a:r>
              <a:rPr lang="en-GB" altLang="en-US" dirty="0">
                <a:latin typeface="Bookman Old Style" pitchFamily="18" charset="0"/>
              </a:rPr>
              <a:t>?</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457200" y="274638"/>
            <a:ext cx="8229600" cy="725487"/>
          </a:xfrm>
        </p:spPr>
        <p:txBody>
          <a:bodyPr>
            <a:normAutofit/>
          </a:bodyPr>
          <a:lstStyle/>
          <a:p>
            <a:pPr eaLnBrk="1" hangingPunct="1"/>
            <a:r>
              <a:rPr lang="en-GB" sz="3600" dirty="0" err="1">
                <a:latin typeface="Bookman Old Style" pitchFamily="18" charset="0"/>
              </a:rPr>
              <a:t>Iamblichus</a:t>
            </a:r>
            <a:r>
              <a:rPr lang="en-GB" sz="3600" dirty="0">
                <a:latin typeface="Bookman Old Style" pitchFamily="18" charset="0"/>
              </a:rPr>
              <a:t>’ </a:t>
            </a:r>
            <a:r>
              <a:rPr lang="en-GB" sz="3600" i="1" dirty="0">
                <a:latin typeface="Bookman Old Style" pitchFamily="18" charset="0"/>
              </a:rPr>
              <a:t>De </a:t>
            </a:r>
            <a:r>
              <a:rPr lang="en-GB" sz="3600" i="1" dirty="0" err="1">
                <a:latin typeface="Bookman Old Style" pitchFamily="18" charset="0"/>
              </a:rPr>
              <a:t>Mysteriis</a:t>
            </a:r>
            <a:endParaRPr lang="en-US" sz="3600" i="1" dirty="0">
              <a:latin typeface="Bookman Old Style" pitchFamily="18" charset="0"/>
            </a:endParaRPr>
          </a:p>
        </p:txBody>
      </p:sp>
      <p:sp>
        <p:nvSpPr>
          <p:cNvPr id="24579" name="Content Placeholder 2"/>
          <p:cNvSpPr>
            <a:spLocks noGrp="1"/>
          </p:cNvSpPr>
          <p:nvPr>
            <p:ph idx="1"/>
          </p:nvPr>
        </p:nvSpPr>
        <p:spPr>
          <a:xfrm>
            <a:off x="457200" y="1371600"/>
            <a:ext cx="8229600" cy="4983163"/>
          </a:xfrm>
        </p:spPr>
        <p:txBody>
          <a:bodyPr>
            <a:normAutofit fontScale="92500"/>
          </a:bodyPr>
          <a:lstStyle/>
          <a:p>
            <a:pPr eaLnBrk="1" hangingPunct="1"/>
            <a:r>
              <a:rPr lang="en-GB" altLang="en-US" sz="2800" dirty="0">
                <a:latin typeface="Bookman Old Style" pitchFamily="18" charset="0"/>
              </a:rPr>
              <a:t>Original title: “The Reply of the Master </a:t>
            </a:r>
            <a:r>
              <a:rPr lang="en-GB" altLang="en-US" sz="2800" dirty="0" err="1">
                <a:latin typeface="Bookman Old Style" pitchFamily="18" charset="0"/>
              </a:rPr>
              <a:t>Abamon</a:t>
            </a:r>
            <a:r>
              <a:rPr lang="en-GB" altLang="en-US" sz="2800" dirty="0">
                <a:latin typeface="Bookman Old Style" pitchFamily="18" charset="0"/>
              </a:rPr>
              <a:t> to the Letter of Porphyry to </a:t>
            </a:r>
            <a:r>
              <a:rPr lang="en-GB" altLang="en-US" sz="2800" dirty="0" err="1">
                <a:latin typeface="Bookman Old Style" pitchFamily="18" charset="0"/>
              </a:rPr>
              <a:t>Anebo</a:t>
            </a:r>
            <a:r>
              <a:rPr lang="en-GB" altLang="en-US" sz="2800" dirty="0">
                <a:latin typeface="Bookman Old Style" pitchFamily="18" charset="0"/>
              </a:rPr>
              <a:t>, and the Solutions to the Questions it Contains.”</a:t>
            </a:r>
          </a:p>
          <a:p>
            <a:pPr eaLnBrk="1" hangingPunct="1"/>
            <a:r>
              <a:rPr lang="en-GB" altLang="en-US" sz="2800" dirty="0">
                <a:latin typeface="Bookman Old Style" pitchFamily="18" charset="0"/>
              </a:rPr>
              <a:t>Written under the guise of the Egyptian prophet </a:t>
            </a:r>
            <a:r>
              <a:rPr lang="en-GB" altLang="en-US" sz="2800" dirty="0" err="1">
                <a:latin typeface="Bookman Old Style" pitchFamily="18" charset="0"/>
              </a:rPr>
              <a:t>Abamon</a:t>
            </a:r>
            <a:r>
              <a:rPr lang="en-GB" altLang="en-US" sz="2800" dirty="0">
                <a:latin typeface="Bookman Old Style" pitchFamily="18" charset="0"/>
              </a:rPr>
              <a:t> as a reply to Porphyry’s </a:t>
            </a:r>
            <a:r>
              <a:rPr lang="en-GB" altLang="en-US" sz="2800" i="1" dirty="0">
                <a:latin typeface="Bookman Old Style" pitchFamily="18" charset="0"/>
              </a:rPr>
              <a:t>Letter to </a:t>
            </a:r>
            <a:r>
              <a:rPr lang="en-GB" altLang="en-US" sz="2800" i="1" dirty="0" err="1">
                <a:latin typeface="Bookman Old Style" pitchFamily="18" charset="0"/>
              </a:rPr>
              <a:t>Anebo</a:t>
            </a:r>
            <a:r>
              <a:rPr lang="en-GB" altLang="en-US" sz="2800" dirty="0">
                <a:latin typeface="Bookman Old Style" pitchFamily="18" charset="0"/>
              </a:rPr>
              <a:t>.</a:t>
            </a:r>
          </a:p>
          <a:p>
            <a:pPr eaLnBrk="1" hangingPunct="1"/>
            <a:r>
              <a:rPr lang="en-GB" altLang="en-US" sz="2800" dirty="0">
                <a:latin typeface="Bookman Old Style" pitchFamily="18" charset="0"/>
              </a:rPr>
              <a:t>The philosophical genre of Problems and Solutions.</a:t>
            </a:r>
          </a:p>
          <a:p>
            <a:pPr eaLnBrk="1" hangingPunct="1"/>
            <a:r>
              <a:rPr lang="en-GB" altLang="en-US" sz="2800" dirty="0">
                <a:latin typeface="Bookman Old Style" pitchFamily="18" charset="0"/>
              </a:rPr>
              <a:t>A series of replies to a set of problems proposed by Porphyry about the nature of the gods and proper ways of worshipping them.</a:t>
            </a:r>
            <a:endParaRPr lang="en-US" altLang="en-US" sz="2800" dirty="0">
              <a:latin typeface="Bookman Old Style" pitchFamily="18" charset="0"/>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228600" y="274638"/>
            <a:ext cx="8686800" cy="1143000"/>
          </a:xfrm>
        </p:spPr>
        <p:txBody>
          <a:bodyPr>
            <a:normAutofit fontScale="90000"/>
          </a:bodyPr>
          <a:lstStyle/>
          <a:p>
            <a:pPr eaLnBrk="1" hangingPunct="1"/>
            <a:r>
              <a:rPr lang="en-GB" sz="3600" dirty="0">
                <a:latin typeface="Bookman Old Style" pitchFamily="18" charset="0"/>
              </a:rPr>
              <a:t>The debate between Porphyry and </a:t>
            </a:r>
            <a:r>
              <a:rPr lang="en-GB" sz="3600" dirty="0" err="1">
                <a:latin typeface="Bookman Old Style" pitchFamily="18" charset="0"/>
              </a:rPr>
              <a:t>Iamblichus</a:t>
            </a:r>
            <a:r>
              <a:rPr lang="en-GB" sz="3600" dirty="0">
                <a:latin typeface="Bookman Old Style" pitchFamily="18" charset="0"/>
              </a:rPr>
              <a:t> in the </a:t>
            </a:r>
            <a:r>
              <a:rPr lang="en-GB" sz="3600" i="1" dirty="0">
                <a:latin typeface="Bookman Old Style" pitchFamily="18" charset="0"/>
              </a:rPr>
              <a:t>Letter to </a:t>
            </a:r>
            <a:r>
              <a:rPr lang="en-GB" sz="3600" i="1" dirty="0" err="1">
                <a:latin typeface="Bookman Old Style" pitchFamily="18" charset="0"/>
              </a:rPr>
              <a:t>Anebo</a:t>
            </a:r>
            <a:r>
              <a:rPr lang="en-GB" sz="3600" i="1" dirty="0">
                <a:latin typeface="Bookman Old Style" pitchFamily="18" charset="0"/>
              </a:rPr>
              <a:t> </a:t>
            </a:r>
            <a:r>
              <a:rPr lang="en-GB" sz="3600" dirty="0">
                <a:latin typeface="Bookman Old Style" pitchFamily="18" charset="0"/>
              </a:rPr>
              <a:t>and </a:t>
            </a:r>
            <a:r>
              <a:rPr lang="en-GB" sz="3600" i="1" dirty="0">
                <a:latin typeface="Bookman Old Style" pitchFamily="18" charset="0"/>
              </a:rPr>
              <a:t>De </a:t>
            </a:r>
            <a:r>
              <a:rPr lang="en-GB" sz="3600" i="1" dirty="0" err="1">
                <a:latin typeface="Bookman Old Style" pitchFamily="18" charset="0"/>
              </a:rPr>
              <a:t>Mysteriis</a:t>
            </a:r>
            <a:endParaRPr lang="en-US" sz="3600" i="1" dirty="0">
              <a:latin typeface="Bookman Old Style" pitchFamily="18" charset="0"/>
            </a:endParaRPr>
          </a:p>
        </p:txBody>
      </p:sp>
      <p:sp>
        <p:nvSpPr>
          <p:cNvPr id="25603" name="Content Placeholder 2"/>
          <p:cNvSpPr>
            <a:spLocks noGrp="1"/>
          </p:cNvSpPr>
          <p:nvPr>
            <p:ph idx="1"/>
          </p:nvPr>
        </p:nvSpPr>
        <p:spPr>
          <a:xfrm>
            <a:off x="381000" y="1143000"/>
            <a:ext cx="8763000" cy="5929312"/>
          </a:xfrm>
        </p:spPr>
        <p:txBody>
          <a:bodyPr>
            <a:normAutofit/>
          </a:bodyPr>
          <a:lstStyle/>
          <a:p>
            <a:pPr eaLnBrk="1" hangingPunct="1"/>
            <a:endParaRPr lang="en-GB" altLang="en-US" sz="2800" dirty="0"/>
          </a:p>
          <a:p>
            <a:pPr eaLnBrk="1" hangingPunct="1"/>
            <a:r>
              <a:rPr lang="en-GB" altLang="en-US" sz="2600" dirty="0">
                <a:latin typeface="Bookman Old Style" pitchFamily="18" charset="0"/>
              </a:rPr>
              <a:t>Orthodox view: A hostile disagreement between Porphyry and </a:t>
            </a:r>
            <a:r>
              <a:rPr lang="en-GB" altLang="en-US" sz="2600" dirty="0" err="1">
                <a:latin typeface="Bookman Old Style" pitchFamily="18" charset="0"/>
              </a:rPr>
              <a:t>Iamblichus</a:t>
            </a:r>
            <a:r>
              <a:rPr lang="en-GB" altLang="en-US" sz="2600" dirty="0">
                <a:latin typeface="Bookman Old Style" pitchFamily="18" charset="0"/>
              </a:rPr>
              <a:t>.  Porphyry launches a sceptical and scathing attack on </a:t>
            </a:r>
            <a:r>
              <a:rPr lang="en-GB" altLang="en-US" sz="2600" dirty="0" err="1">
                <a:latin typeface="Bookman Old Style" pitchFamily="18" charset="0"/>
              </a:rPr>
              <a:t>theurgy</a:t>
            </a:r>
            <a:r>
              <a:rPr lang="en-GB" altLang="en-US" sz="2600" dirty="0">
                <a:latin typeface="Bookman Old Style" pitchFamily="18" charset="0"/>
              </a:rPr>
              <a:t> and religious practices (following Plotinus’ approach).</a:t>
            </a:r>
          </a:p>
          <a:p>
            <a:pPr eaLnBrk="1" hangingPunct="1"/>
            <a:r>
              <a:rPr lang="en-GB" altLang="en-US" sz="2600" dirty="0">
                <a:latin typeface="Bookman Old Style" pitchFamily="18" charset="0"/>
              </a:rPr>
              <a:t>Emma Clarke: “[The </a:t>
            </a:r>
            <a:r>
              <a:rPr lang="en-GB" altLang="en-US" sz="2600" i="1" dirty="0">
                <a:latin typeface="Bookman Old Style" pitchFamily="18" charset="0"/>
              </a:rPr>
              <a:t>Letter to </a:t>
            </a:r>
            <a:r>
              <a:rPr lang="en-GB" altLang="en-US" sz="2600" i="1" dirty="0" err="1">
                <a:latin typeface="Bookman Old Style" pitchFamily="18" charset="0"/>
              </a:rPr>
              <a:t>Anebo</a:t>
            </a:r>
            <a:r>
              <a:rPr lang="en-GB" altLang="en-US" sz="2600" i="1" dirty="0">
                <a:latin typeface="Bookman Old Style" pitchFamily="18" charset="0"/>
              </a:rPr>
              <a:t> </a:t>
            </a:r>
            <a:r>
              <a:rPr lang="en-GB" altLang="en-US" sz="2600" dirty="0">
                <a:latin typeface="Bookman Old Style" pitchFamily="18" charset="0"/>
              </a:rPr>
              <a:t>is] an epistle which launched a vicious attack on </a:t>
            </a:r>
            <a:r>
              <a:rPr lang="en-GB" altLang="en-US" sz="2600" dirty="0" err="1">
                <a:latin typeface="Bookman Old Style" pitchFamily="18" charset="0"/>
              </a:rPr>
              <a:t>theurgy</a:t>
            </a:r>
            <a:r>
              <a:rPr lang="en-GB" altLang="en-US" sz="2600" dirty="0">
                <a:latin typeface="Bookman Old Style" pitchFamily="18" charset="0"/>
              </a:rPr>
              <a:t>, more than likely aimed specifically at </a:t>
            </a:r>
            <a:r>
              <a:rPr lang="en-GB" altLang="en-US" sz="2600" dirty="0" err="1">
                <a:latin typeface="Bookman Old Style" pitchFamily="18" charset="0"/>
              </a:rPr>
              <a:t>Iamblichus</a:t>
            </a:r>
            <a:r>
              <a:rPr lang="en-GB" altLang="en-US" sz="2600" dirty="0">
                <a:latin typeface="Bookman Old Style" pitchFamily="18" charset="0"/>
              </a:rPr>
              <a:t> and his beliefs”; “It seems undeniable that the atmosphere between the </a:t>
            </a:r>
            <a:r>
              <a:rPr lang="en-GB" altLang="en-US" sz="2600" i="1" dirty="0">
                <a:latin typeface="Bookman Old Style" pitchFamily="18" charset="0"/>
              </a:rPr>
              <a:t>Letter</a:t>
            </a:r>
            <a:r>
              <a:rPr lang="en-GB" altLang="en-US" sz="2600" dirty="0">
                <a:latin typeface="Bookman Old Style" pitchFamily="18" charset="0"/>
              </a:rPr>
              <a:t> and </a:t>
            </a:r>
            <a:r>
              <a:rPr lang="en-GB" altLang="en-US" sz="2600" i="1" dirty="0">
                <a:latin typeface="Bookman Old Style" pitchFamily="18" charset="0"/>
              </a:rPr>
              <a:t>On the Mysteries </a:t>
            </a:r>
            <a:r>
              <a:rPr lang="en-GB" altLang="en-US" sz="2600" dirty="0">
                <a:latin typeface="Bookman Old Style" pitchFamily="18" charset="0"/>
              </a:rPr>
              <a:t>is manifestly hostile and betrays a considerable tension between the two philosophers.”</a:t>
            </a:r>
            <a:endParaRPr lang="en-US" altLang="en-US" sz="2600" dirty="0">
              <a:latin typeface="Bookman Old Style" pitchFamily="18" charset="0"/>
            </a:endParaRP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normAutofit fontScale="90000"/>
          </a:bodyPr>
          <a:lstStyle/>
          <a:p>
            <a:pPr eaLnBrk="1" hangingPunct="1"/>
            <a:r>
              <a:rPr lang="en-GB" altLang="en-US" sz="3600" dirty="0">
                <a:latin typeface="Bookman Old Style" pitchFamily="18" charset="0"/>
              </a:rPr>
              <a:t>The Exchange between Porphyry and </a:t>
            </a:r>
            <a:r>
              <a:rPr lang="en-GB" altLang="en-US" sz="3600" dirty="0" err="1">
                <a:latin typeface="Bookman Old Style" pitchFamily="18" charset="0"/>
              </a:rPr>
              <a:t>Iamblichus</a:t>
            </a:r>
            <a:r>
              <a:rPr lang="en-GB" altLang="en-US" sz="3600" dirty="0">
                <a:latin typeface="Bookman Old Style" pitchFamily="18" charset="0"/>
              </a:rPr>
              <a:t> as Dialogue</a:t>
            </a:r>
            <a:endParaRPr lang="en-US" altLang="en-US" sz="3600" dirty="0">
              <a:latin typeface="Bookman Old Style" pitchFamily="18" charset="0"/>
            </a:endParaRPr>
          </a:p>
        </p:txBody>
      </p:sp>
      <p:sp>
        <p:nvSpPr>
          <p:cNvPr id="27651" name="Content Placeholder 3"/>
          <p:cNvSpPr>
            <a:spLocks noGrp="1"/>
          </p:cNvSpPr>
          <p:nvPr>
            <p:ph idx="1"/>
          </p:nvPr>
        </p:nvSpPr>
        <p:spPr/>
        <p:txBody>
          <a:bodyPr>
            <a:normAutofit fontScale="92500" lnSpcReduction="20000"/>
          </a:bodyPr>
          <a:lstStyle/>
          <a:p>
            <a:pPr eaLnBrk="1" hangingPunct="1"/>
            <a:r>
              <a:rPr lang="en-GB" altLang="en-US" dirty="0">
                <a:latin typeface="Bookman Old Style" pitchFamily="18" charset="0"/>
              </a:rPr>
              <a:t>The exchange between Porphyry and </a:t>
            </a:r>
            <a:r>
              <a:rPr lang="en-GB" altLang="en-US" dirty="0" err="1">
                <a:latin typeface="Bookman Old Style" pitchFamily="18" charset="0"/>
              </a:rPr>
              <a:t>Iamblichus</a:t>
            </a:r>
            <a:r>
              <a:rPr lang="en-GB" altLang="en-US" dirty="0">
                <a:latin typeface="Bookman Old Style" pitchFamily="18" charset="0"/>
              </a:rPr>
              <a:t> functions within two traditional genres of philosophy:</a:t>
            </a:r>
          </a:p>
          <a:p>
            <a:pPr eaLnBrk="1" hangingPunct="1"/>
            <a:r>
              <a:rPr lang="en-GB" altLang="en-US" dirty="0">
                <a:latin typeface="Bookman Old Style" pitchFamily="18" charset="0"/>
              </a:rPr>
              <a:t>The genre of ‘Problems and Solutions’:</a:t>
            </a:r>
            <a:endParaRPr lang="en-US" altLang="en-US" dirty="0">
              <a:latin typeface="Bookman Old Style" pitchFamily="18" charset="0"/>
            </a:endParaRPr>
          </a:p>
          <a:p>
            <a:pPr eaLnBrk="1" hangingPunct="1">
              <a:buFont typeface="Wingdings" pitchFamily="2" charset="2"/>
              <a:buNone/>
            </a:pPr>
            <a:r>
              <a:rPr lang="en-GB" altLang="en-US" dirty="0">
                <a:latin typeface="Bookman Old Style" pitchFamily="18" charset="0"/>
              </a:rPr>
              <a:t>(Porphyry’s </a:t>
            </a:r>
            <a:r>
              <a:rPr lang="en-GB" altLang="en-US" i="1" dirty="0">
                <a:latin typeface="Bookman Old Style" pitchFamily="18" charset="0"/>
              </a:rPr>
              <a:t>Questions on Homer</a:t>
            </a:r>
            <a:r>
              <a:rPr lang="en-GB" altLang="en-US" dirty="0">
                <a:latin typeface="Bookman Old Style" pitchFamily="18" charset="0"/>
              </a:rPr>
              <a:t>; </a:t>
            </a:r>
            <a:r>
              <a:rPr lang="en-GB" altLang="en-US" i="1" dirty="0">
                <a:latin typeface="Bookman Old Style" pitchFamily="18" charset="0"/>
              </a:rPr>
              <a:t>Collection of Questions on Rhetoric</a:t>
            </a:r>
            <a:r>
              <a:rPr lang="en-GB" altLang="en-US" dirty="0">
                <a:latin typeface="Bookman Old Style" pitchFamily="18" charset="0"/>
              </a:rPr>
              <a:t>; </a:t>
            </a:r>
            <a:r>
              <a:rPr lang="en-GB" altLang="en-US" dirty="0" err="1">
                <a:latin typeface="Bookman Old Style" pitchFamily="18" charset="0"/>
              </a:rPr>
              <a:t>Damascius</a:t>
            </a:r>
            <a:r>
              <a:rPr lang="en-GB" altLang="en-US" dirty="0">
                <a:latin typeface="Bookman Old Style" pitchFamily="18" charset="0"/>
              </a:rPr>
              <a:t>’ </a:t>
            </a:r>
            <a:r>
              <a:rPr lang="en-GB" altLang="en-US" i="1" dirty="0">
                <a:latin typeface="Bookman Old Style" pitchFamily="18" charset="0"/>
              </a:rPr>
              <a:t>Problems and Solutions on First Principles</a:t>
            </a:r>
            <a:r>
              <a:rPr lang="en-GB" altLang="en-US" dirty="0">
                <a:latin typeface="Bookman Old Style" pitchFamily="18" charset="0"/>
              </a:rPr>
              <a:t>).</a:t>
            </a:r>
          </a:p>
          <a:p>
            <a:pPr eaLnBrk="1" hangingPunct="1"/>
            <a:r>
              <a:rPr lang="en-GB" altLang="en-US" dirty="0">
                <a:latin typeface="Bookman Old Style" pitchFamily="18" charset="0"/>
              </a:rPr>
              <a:t>The genre of philosophical dialogue:</a:t>
            </a:r>
          </a:p>
          <a:p>
            <a:pPr eaLnBrk="1" hangingPunct="1">
              <a:buFont typeface="Wingdings" pitchFamily="2" charset="2"/>
              <a:buNone/>
            </a:pPr>
            <a:r>
              <a:rPr lang="en-GB" altLang="en-US" dirty="0">
                <a:latin typeface="Bookman Old Style" pitchFamily="18" charset="0"/>
              </a:rPr>
              <a:t>Platonic dialogue; ‘philosophy in action.’</a:t>
            </a: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normAutofit/>
          </a:bodyPr>
          <a:lstStyle/>
          <a:p>
            <a:pPr eaLnBrk="1" hangingPunct="1"/>
            <a:r>
              <a:rPr lang="en-GB" altLang="en-US" sz="3600" dirty="0">
                <a:latin typeface="Bookman Old Style" pitchFamily="18" charset="0"/>
              </a:rPr>
              <a:t>Dialogue in </a:t>
            </a:r>
            <a:r>
              <a:rPr lang="en-GB" altLang="en-US" sz="3600" dirty="0" err="1">
                <a:latin typeface="Bookman Old Style" pitchFamily="18" charset="0"/>
              </a:rPr>
              <a:t>Neoplatonism</a:t>
            </a:r>
            <a:endParaRPr lang="en-US" altLang="en-US" sz="3600" dirty="0">
              <a:latin typeface="Bookman Old Style" pitchFamily="18" charset="0"/>
            </a:endParaRPr>
          </a:p>
        </p:txBody>
      </p:sp>
      <p:sp>
        <p:nvSpPr>
          <p:cNvPr id="4" name="Content Placeholder 3"/>
          <p:cNvSpPr>
            <a:spLocks noGrp="1"/>
          </p:cNvSpPr>
          <p:nvPr>
            <p:ph idx="1"/>
          </p:nvPr>
        </p:nvSpPr>
        <p:spPr/>
        <p:txBody>
          <a:bodyPr>
            <a:noAutofit/>
          </a:bodyPr>
          <a:lstStyle/>
          <a:p>
            <a:pPr marL="274320" indent="-274320" eaLnBrk="1" fontAlgn="auto" hangingPunct="1">
              <a:spcAft>
                <a:spcPts val="0"/>
              </a:spcAft>
              <a:buClr>
                <a:schemeClr val="tx1"/>
              </a:buClr>
              <a:buFont typeface="Wingdings 2"/>
              <a:buChar char=""/>
              <a:defRPr/>
            </a:pPr>
            <a:r>
              <a:rPr lang="en-GB" sz="2400" dirty="0">
                <a:latin typeface="Bookman Old Style" pitchFamily="18" charset="0"/>
              </a:rPr>
              <a:t>Dialogue central to the teaching methods of the Neoplatonists.</a:t>
            </a:r>
          </a:p>
          <a:p>
            <a:pPr marL="274320" indent="-274320" eaLnBrk="1" fontAlgn="auto" hangingPunct="1">
              <a:spcAft>
                <a:spcPts val="0"/>
              </a:spcAft>
              <a:buClr>
                <a:schemeClr val="tx1"/>
              </a:buClr>
              <a:buFont typeface="Wingdings 2"/>
              <a:buChar char=""/>
              <a:defRPr/>
            </a:pPr>
            <a:r>
              <a:rPr lang="en-GB" sz="2400" dirty="0">
                <a:latin typeface="Bookman Old Style" pitchFamily="18" charset="0"/>
              </a:rPr>
              <a:t>Once I, Porphyry, went on asking him [i.e. Plotinus] for three days about the soul’s connection with the body, and he kept on explaining to me.  A man called Thaumasias came in who was interested in general statements and said that he wanted to hear Plotinus speaking in the manner of a set treatise, but could not stand Porphyry’s questions and answers.  Plotinus said, “But if when Porphyry asks questions we do not solve his difficulties we shall not be able to say anything at all to put into the treatise.” (Porphyry, </a:t>
            </a:r>
            <a:r>
              <a:rPr lang="en-GB" sz="2400" i="1" dirty="0">
                <a:latin typeface="Bookman Old Style" pitchFamily="18" charset="0"/>
              </a:rPr>
              <a:t>Life of Plotinus, </a:t>
            </a:r>
            <a:r>
              <a:rPr lang="en-GB" sz="2400" dirty="0">
                <a:latin typeface="Bookman Old Style" pitchFamily="18" charset="0"/>
              </a:rPr>
              <a:t>13).</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457200" y="274638"/>
            <a:ext cx="8229600" cy="796925"/>
          </a:xfrm>
        </p:spPr>
        <p:txBody>
          <a:bodyPr>
            <a:normAutofit/>
          </a:bodyPr>
          <a:lstStyle/>
          <a:p>
            <a:pPr eaLnBrk="1" hangingPunct="1"/>
            <a:r>
              <a:rPr lang="en-GB" sz="3600" dirty="0">
                <a:latin typeface="Bookman Old Style" pitchFamily="18" charset="0"/>
              </a:rPr>
              <a:t>Porphyry’s </a:t>
            </a:r>
            <a:r>
              <a:rPr lang="en-GB" sz="3600" i="1" dirty="0">
                <a:latin typeface="Bookman Old Style" pitchFamily="18" charset="0"/>
              </a:rPr>
              <a:t>Letter to </a:t>
            </a:r>
            <a:r>
              <a:rPr lang="en-GB" sz="3600" i="1" dirty="0" err="1">
                <a:latin typeface="Bookman Old Style" pitchFamily="18" charset="0"/>
              </a:rPr>
              <a:t>Anebo</a:t>
            </a:r>
            <a:endParaRPr lang="en-US" sz="3600" i="1" dirty="0">
              <a:latin typeface="Bookman Old Style" pitchFamily="18" charset="0"/>
            </a:endParaRPr>
          </a:p>
        </p:txBody>
      </p:sp>
      <p:sp>
        <p:nvSpPr>
          <p:cNvPr id="29699" name="Content Placeholder 2"/>
          <p:cNvSpPr>
            <a:spLocks noGrp="1"/>
          </p:cNvSpPr>
          <p:nvPr>
            <p:ph idx="1"/>
          </p:nvPr>
        </p:nvSpPr>
        <p:spPr>
          <a:xfrm>
            <a:off x="457200" y="1071563"/>
            <a:ext cx="8229600" cy="5572125"/>
          </a:xfrm>
        </p:spPr>
        <p:txBody>
          <a:bodyPr>
            <a:normAutofit fontScale="92500" lnSpcReduction="10000"/>
          </a:bodyPr>
          <a:lstStyle/>
          <a:p>
            <a:pPr marL="273050" indent="-273050" eaLnBrk="1" hangingPunct="1">
              <a:buClr>
                <a:schemeClr val="tx1"/>
              </a:buClr>
              <a:buFont typeface="Wingdings 2" pitchFamily="18" charset="2"/>
              <a:buChar char=""/>
            </a:pPr>
            <a:r>
              <a:rPr lang="en-GB" sz="2800" dirty="0">
                <a:latin typeface="Bookman Old Style" pitchFamily="18" charset="0"/>
              </a:rPr>
              <a:t>Not a scathing attack on religious practices, but a constructive, philosophical inquiry in the dialogue tradition, a philosophical questioning from master to pupil, or from philosopher to philosopher.</a:t>
            </a:r>
          </a:p>
          <a:p>
            <a:pPr marL="273050" indent="-273050" eaLnBrk="1" hangingPunct="1">
              <a:buClr>
                <a:schemeClr val="tx1"/>
              </a:buClr>
              <a:buFont typeface="Wingdings 2" pitchFamily="18" charset="2"/>
              <a:buChar char=""/>
            </a:pPr>
            <a:r>
              <a:rPr lang="en-GB" sz="2800" dirty="0">
                <a:latin typeface="Bookman Old Style" pitchFamily="18" charset="0"/>
              </a:rPr>
              <a:t>Identity of </a:t>
            </a:r>
            <a:r>
              <a:rPr lang="en-GB" sz="2800" dirty="0" err="1">
                <a:latin typeface="Bookman Old Style" pitchFamily="18" charset="0"/>
              </a:rPr>
              <a:t>Anebo</a:t>
            </a:r>
            <a:r>
              <a:rPr lang="en-GB" sz="2800" dirty="0">
                <a:latin typeface="Bookman Old Style" pitchFamily="18" charset="0"/>
              </a:rPr>
              <a:t>: </a:t>
            </a:r>
            <a:r>
              <a:rPr lang="en-GB" sz="2800" dirty="0" err="1">
                <a:latin typeface="Bookman Old Style" pitchFamily="18" charset="0"/>
              </a:rPr>
              <a:t>Iamblichus</a:t>
            </a:r>
            <a:r>
              <a:rPr lang="en-GB" sz="2800" dirty="0">
                <a:latin typeface="Bookman Old Style" pitchFamily="18" charset="0"/>
              </a:rPr>
              <a:t> calls him his student.  The letter is aimed at </a:t>
            </a:r>
            <a:r>
              <a:rPr lang="en-GB" sz="2800" dirty="0" err="1">
                <a:latin typeface="Bookman Old Style" pitchFamily="18" charset="0"/>
              </a:rPr>
              <a:t>Anebo</a:t>
            </a:r>
            <a:r>
              <a:rPr lang="en-GB" sz="2800" dirty="0">
                <a:latin typeface="Bookman Old Style" pitchFamily="18" charset="0"/>
              </a:rPr>
              <a:t>, a student of </a:t>
            </a:r>
            <a:r>
              <a:rPr lang="en-GB" sz="2800" dirty="0" err="1">
                <a:latin typeface="Bookman Old Style" pitchFamily="18" charset="0"/>
              </a:rPr>
              <a:t>Iamblichus</a:t>
            </a:r>
            <a:r>
              <a:rPr lang="en-GB" sz="2800" dirty="0">
                <a:latin typeface="Bookman Old Style" pitchFamily="18" charset="0"/>
              </a:rPr>
              <a:t> or </a:t>
            </a:r>
            <a:r>
              <a:rPr lang="en-GB" sz="2800" dirty="0" err="1">
                <a:latin typeface="Bookman Old Style" pitchFamily="18" charset="0"/>
              </a:rPr>
              <a:t>Iamblichus</a:t>
            </a:r>
            <a:r>
              <a:rPr lang="en-GB" sz="2800" dirty="0">
                <a:latin typeface="Bookman Old Style" pitchFamily="18" charset="0"/>
              </a:rPr>
              <a:t> himself.</a:t>
            </a:r>
          </a:p>
          <a:p>
            <a:pPr marL="273050" indent="-273050" eaLnBrk="1" hangingPunct="1">
              <a:buClr>
                <a:schemeClr val="tx1"/>
              </a:buClr>
              <a:buFont typeface="Wingdings 2" pitchFamily="18" charset="2"/>
              <a:buChar char=""/>
            </a:pPr>
            <a:r>
              <a:rPr lang="en-GB" sz="2800" dirty="0">
                <a:latin typeface="Bookman Old Style" pitchFamily="18" charset="0"/>
              </a:rPr>
              <a:t>A deliberate attempt on Porphyry’s part to establish a form of Platonic dialogue.  Porphyry knew the answers to his questions, but acts as a philosophical teacher to ‘draw out’ the philosophical explanations from his pupil / fellow philosopher.</a:t>
            </a:r>
            <a:endParaRPr lang="en-US" sz="2800" dirty="0">
              <a:latin typeface="Bookman Old Style" pitchFamily="18" charset="0"/>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457200" y="704850"/>
            <a:ext cx="8229600" cy="509588"/>
          </a:xfrm>
        </p:spPr>
        <p:txBody>
          <a:bodyPr>
            <a:normAutofit fontScale="90000"/>
          </a:bodyPr>
          <a:lstStyle/>
          <a:p>
            <a:pPr eaLnBrk="1" hangingPunct="1"/>
            <a:r>
              <a:rPr lang="en-GB" sz="4000" dirty="0"/>
              <a:t> </a:t>
            </a:r>
            <a:r>
              <a:rPr lang="en-GB" sz="4000" dirty="0">
                <a:latin typeface="Bookman Old Style" pitchFamily="18" charset="0"/>
              </a:rPr>
              <a:t>Reassessing Porphyry</a:t>
            </a:r>
            <a:endParaRPr lang="en-US" sz="4000" dirty="0">
              <a:latin typeface="Bookman Old Style" pitchFamily="18" charset="0"/>
            </a:endParaRPr>
          </a:p>
        </p:txBody>
      </p:sp>
      <p:sp>
        <p:nvSpPr>
          <p:cNvPr id="30723" name="Content Placeholder 2"/>
          <p:cNvSpPr>
            <a:spLocks noGrp="1"/>
          </p:cNvSpPr>
          <p:nvPr>
            <p:ph idx="1"/>
          </p:nvPr>
        </p:nvSpPr>
        <p:spPr>
          <a:xfrm>
            <a:off x="457200" y="1500188"/>
            <a:ext cx="8229600" cy="4625975"/>
          </a:xfrm>
        </p:spPr>
        <p:txBody>
          <a:bodyPr>
            <a:normAutofit lnSpcReduction="10000"/>
          </a:bodyPr>
          <a:lstStyle/>
          <a:p>
            <a:pPr marL="273050" indent="-273050" eaLnBrk="1" hangingPunct="1">
              <a:lnSpc>
                <a:spcPct val="90000"/>
              </a:lnSpc>
              <a:buClr>
                <a:schemeClr val="tx1"/>
              </a:buClr>
              <a:buFont typeface="Wingdings 2" pitchFamily="18" charset="2"/>
              <a:buChar char=""/>
            </a:pPr>
            <a:r>
              <a:rPr lang="en-GB" sz="2600" dirty="0">
                <a:latin typeface="Bookman Old Style" pitchFamily="18" charset="0"/>
              </a:rPr>
              <a:t>Porphyry’s interest in </a:t>
            </a:r>
            <a:r>
              <a:rPr lang="en-GB" sz="2600" dirty="0" err="1">
                <a:latin typeface="Bookman Old Style" pitchFamily="18" charset="0"/>
              </a:rPr>
              <a:t>theurgy</a:t>
            </a:r>
            <a:r>
              <a:rPr lang="en-GB" sz="2600" dirty="0">
                <a:latin typeface="Bookman Old Style" pitchFamily="18" charset="0"/>
              </a:rPr>
              <a:t> (lost commentary on the </a:t>
            </a:r>
            <a:r>
              <a:rPr lang="en-GB" sz="2600" dirty="0" err="1">
                <a:latin typeface="Bookman Old Style" pitchFamily="18" charset="0"/>
              </a:rPr>
              <a:t>Chaldaean</a:t>
            </a:r>
            <a:r>
              <a:rPr lang="en-GB" sz="2600" dirty="0">
                <a:latin typeface="Bookman Old Style" pitchFamily="18" charset="0"/>
              </a:rPr>
              <a:t> Oracles).</a:t>
            </a:r>
          </a:p>
          <a:p>
            <a:pPr marL="273050" indent="-273050" eaLnBrk="1" hangingPunct="1">
              <a:lnSpc>
                <a:spcPct val="90000"/>
              </a:lnSpc>
              <a:buClr>
                <a:schemeClr val="tx1"/>
              </a:buClr>
              <a:buFont typeface="Wingdings 2" pitchFamily="18" charset="2"/>
              <a:buChar char=""/>
            </a:pPr>
            <a:r>
              <a:rPr lang="en-GB" sz="2600" dirty="0">
                <a:latin typeface="Bookman Old Style" pitchFamily="18" charset="0"/>
              </a:rPr>
              <a:t>Positive view of religion in </a:t>
            </a:r>
            <a:r>
              <a:rPr lang="en-GB" sz="2600" i="1" dirty="0">
                <a:latin typeface="Bookman Old Style" pitchFamily="18" charset="0"/>
              </a:rPr>
              <a:t>Philosophy from Oracles </a:t>
            </a:r>
            <a:r>
              <a:rPr lang="en-GB" sz="2600" dirty="0">
                <a:latin typeface="Bookman Old Style" pitchFamily="18" charset="0"/>
              </a:rPr>
              <a:t>and </a:t>
            </a:r>
            <a:r>
              <a:rPr lang="en-GB" sz="2600" i="1" dirty="0">
                <a:latin typeface="Bookman Old Style" pitchFamily="18" charset="0"/>
              </a:rPr>
              <a:t>On the Cave of the Nymphs</a:t>
            </a:r>
            <a:r>
              <a:rPr lang="en-GB" sz="2600" dirty="0">
                <a:latin typeface="Bookman Old Style" pitchFamily="18" charset="0"/>
              </a:rPr>
              <a:t>.</a:t>
            </a:r>
          </a:p>
          <a:p>
            <a:pPr marL="273050" indent="-273050" eaLnBrk="1" hangingPunct="1">
              <a:lnSpc>
                <a:spcPct val="90000"/>
              </a:lnSpc>
              <a:buClr>
                <a:schemeClr val="tx1"/>
              </a:buClr>
              <a:buFont typeface="Wingdings 2" pitchFamily="18" charset="2"/>
              <a:buChar char=""/>
            </a:pPr>
            <a:r>
              <a:rPr lang="en-GB" sz="2600" dirty="0">
                <a:latin typeface="Bookman Old Style" pitchFamily="18" charset="0"/>
              </a:rPr>
              <a:t>Scholars: </a:t>
            </a:r>
            <a:r>
              <a:rPr lang="en-GB" sz="2600" i="1" dirty="0">
                <a:latin typeface="Bookman Old Style" pitchFamily="18" charset="0"/>
              </a:rPr>
              <a:t>Philosophy from Oracles </a:t>
            </a:r>
            <a:r>
              <a:rPr lang="en-GB" sz="2600" dirty="0">
                <a:latin typeface="Bookman Old Style" pitchFamily="18" charset="0"/>
              </a:rPr>
              <a:t>a credulous, superstitious work written early before he met Plotinus; </a:t>
            </a:r>
            <a:r>
              <a:rPr lang="en-GB" sz="2600" i="1" dirty="0">
                <a:latin typeface="Bookman Old Style" pitchFamily="18" charset="0"/>
              </a:rPr>
              <a:t>Letter to </a:t>
            </a:r>
            <a:r>
              <a:rPr lang="en-GB" sz="2600" i="1" dirty="0" err="1">
                <a:latin typeface="Bookman Old Style" pitchFamily="18" charset="0"/>
              </a:rPr>
              <a:t>Anebo</a:t>
            </a:r>
            <a:r>
              <a:rPr lang="en-GB" sz="2600" i="1" dirty="0">
                <a:latin typeface="Bookman Old Style" pitchFamily="18" charset="0"/>
              </a:rPr>
              <a:t> </a:t>
            </a:r>
            <a:r>
              <a:rPr lang="en-GB" sz="2600" dirty="0">
                <a:latin typeface="Bookman Old Style" pitchFamily="18" charset="0"/>
              </a:rPr>
              <a:t>a more ‘rational’ work written during or after his time with Plotinus (Joseph </a:t>
            </a:r>
            <a:r>
              <a:rPr lang="en-GB" sz="2600" dirty="0" err="1">
                <a:latin typeface="Bookman Old Style" pitchFamily="18" charset="0"/>
              </a:rPr>
              <a:t>Bidez</a:t>
            </a:r>
            <a:r>
              <a:rPr lang="en-GB" sz="2600" dirty="0">
                <a:latin typeface="Bookman Old Style" pitchFamily="18" charset="0"/>
              </a:rPr>
              <a:t>).</a:t>
            </a:r>
          </a:p>
          <a:p>
            <a:pPr marL="273050" indent="-273050" eaLnBrk="1" hangingPunct="1">
              <a:lnSpc>
                <a:spcPct val="90000"/>
              </a:lnSpc>
              <a:buClr>
                <a:schemeClr val="tx1"/>
              </a:buClr>
              <a:buFont typeface="Wingdings 2" pitchFamily="18" charset="2"/>
              <a:buChar char=""/>
            </a:pPr>
            <a:r>
              <a:rPr lang="en-GB" sz="2600" dirty="0">
                <a:latin typeface="Bookman Old Style" pitchFamily="18" charset="0"/>
              </a:rPr>
              <a:t>This view has now been dismissed.</a:t>
            </a:r>
          </a:p>
          <a:p>
            <a:pPr marL="273050" indent="-273050" eaLnBrk="1" hangingPunct="1">
              <a:lnSpc>
                <a:spcPct val="90000"/>
              </a:lnSpc>
              <a:buClr>
                <a:schemeClr val="tx1"/>
              </a:buClr>
              <a:buFont typeface="Wingdings 2" pitchFamily="18" charset="2"/>
              <a:buChar char=""/>
            </a:pPr>
            <a:r>
              <a:rPr lang="en-GB" sz="2600" dirty="0">
                <a:latin typeface="Bookman Old Style" pitchFamily="18" charset="0"/>
              </a:rPr>
              <a:t>Porphyry uses oracles in works written in his old age: the </a:t>
            </a:r>
            <a:r>
              <a:rPr lang="en-GB" sz="2600" i="1" dirty="0">
                <a:latin typeface="Bookman Old Style" pitchFamily="18" charset="0"/>
              </a:rPr>
              <a:t>Life of Plotinus </a:t>
            </a:r>
            <a:r>
              <a:rPr lang="en-GB" sz="2600" dirty="0">
                <a:latin typeface="Bookman Old Style" pitchFamily="18" charset="0"/>
              </a:rPr>
              <a:t>culminates in an oracle.</a:t>
            </a:r>
            <a:endParaRPr lang="en-US" sz="2600" dirty="0">
              <a:latin typeface="Bookman Old Style" pitchFamily="18" charset="0"/>
            </a:endParaRP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0" y="381000"/>
            <a:ext cx="8686800" cy="1143000"/>
          </a:xfrm>
        </p:spPr>
        <p:txBody>
          <a:bodyPr>
            <a:normAutofit/>
          </a:bodyPr>
          <a:lstStyle/>
          <a:p>
            <a:pPr algn="l" eaLnBrk="1" hangingPunct="1"/>
            <a:r>
              <a:rPr lang="en-GB" altLang="en-US" sz="3600" dirty="0">
                <a:latin typeface="Bookman Old Style" pitchFamily="18" charset="0"/>
              </a:rPr>
              <a:t>The </a:t>
            </a:r>
            <a:r>
              <a:rPr lang="en-GB" altLang="en-US" sz="3600" i="1" dirty="0">
                <a:latin typeface="Bookman Old Style" pitchFamily="18" charset="0"/>
              </a:rPr>
              <a:t>Letter to </a:t>
            </a:r>
            <a:r>
              <a:rPr lang="en-GB" altLang="en-US" sz="3600" i="1" dirty="0" err="1">
                <a:latin typeface="Bookman Old Style" pitchFamily="18" charset="0"/>
              </a:rPr>
              <a:t>Anebo</a:t>
            </a:r>
            <a:endParaRPr lang="en-US" altLang="en-US" sz="3600" i="1" dirty="0">
              <a:latin typeface="Bookman Old Style" pitchFamily="18" charset="0"/>
            </a:endParaRPr>
          </a:p>
        </p:txBody>
      </p:sp>
      <p:sp>
        <p:nvSpPr>
          <p:cNvPr id="31747" name="Content Placeholder 2"/>
          <p:cNvSpPr>
            <a:spLocks noGrp="1"/>
          </p:cNvSpPr>
          <p:nvPr>
            <p:ph idx="1"/>
          </p:nvPr>
        </p:nvSpPr>
        <p:spPr>
          <a:xfrm>
            <a:off x="0" y="1676400"/>
            <a:ext cx="6019800" cy="1219200"/>
          </a:xfrm>
        </p:spPr>
        <p:txBody>
          <a:bodyPr>
            <a:normAutofit lnSpcReduction="10000"/>
          </a:bodyPr>
          <a:lstStyle/>
          <a:p>
            <a:pPr marL="273050" indent="-273050" eaLnBrk="1" hangingPunct="1">
              <a:lnSpc>
                <a:spcPct val="90000"/>
              </a:lnSpc>
              <a:buClr>
                <a:schemeClr val="tx1"/>
              </a:buClr>
              <a:buFont typeface="Wingdings 2" pitchFamily="18" charset="2"/>
              <a:buChar char=""/>
            </a:pPr>
            <a:r>
              <a:rPr lang="en-GB" sz="2600" dirty="0">
                <a:latin typeface="Bookman Old Style" pitchFamily="18" charset="0"/>
              </a:rPr>
              <a:t>The sheer variety and broad spectrum of questions:</a:t>
            </a:r>
          </a:p>
          <a:p>
            <a:pPr marL="273050" indent="-273050" eaLnBrk="1" hangingPunct="1">
              <a:lnSpc>
                <a:spcPct val="90000"/>
              </a:lnSpc>
              <a:buClr>
                <a:schemeClr val="tx1"/>
              </a:buClr>
              <a:buFont typeface="Wingdings" pitchFamily="2" charset="2"/>
              <a:buNone/>
            </a:pPr>
            <a:r>
              <a:rPr lang="en-GB" sz="2600" dirty="0">
                <a:latin typeface="Bookman Old Style" pitchFamily="18" charset="0"/>
              </a:rPr>
              <a:t>	</a:t>
            </a:r>
            <a:endParaRPr lang="en-US" sz="2600" dirty="0">
              <a:latin typeface="Bookman Old Style" pitchFamily="18" charset="0"/>
            </a:endParaRPr>
          </a:p>
        </p:txBody>
      </p:sp>
      <p:sp>
        <p:nvSpPr>
          <p:cNvPr id="5" name="TextBox 4"/>
          <p:cNvSpPr txBox="1"/>
          <p:nvPr/>
        </p:nvSpPr>
        <p:spPr>
          <a:xfrm>
            <a:off x="0" y="2438400"/>
            <a:ext cx="8991600" cy="3816429"/>
          </a:xfrm>
          <a:prstGeom prst="rect">
            <a:avLst/>
          </a:prstGeom>
          <a:noFill/>
        </p:spPr>
        <p:txBody>
          <a:bodyPr wrap="square" rtlCol="0">
            <a:spAutoFit/>
          </a:bodyPr>
          <a:lstStyle/>
          <a:p>
            <a:r>
              <a:rPr lang="en-GB" sz="2200" dirty="0">
                <a:latin typeface="Bookman Old Style" pitchFamily="18" charset="0"/>
              </a:rPr>
              <a:t>“Some questions, then, call for the </a:t>
            </a:r>
          </a:p>
          <a:p>
            <a:r>
              <a:rPr lang="en-GB" sz="2200" dirty="0">
                <a:latin typeface="Bookman Old Style" pitchFamily="18" charset="0"/>
              </a:rPr>
              <a:t>clarification of issues which have been </a:t>
            </a:r>
          </a:p>
          <a:p>
            <a:r>
              <a:rPr lang="en-GB" sz="2200" dirty="0">
                <a:latin typeface="Bookman Old Style" pitchFamily="18" charset="0"/>
              </a:rPr>
              <a:t>wrongly confused, while others concern </a:t>
            </a:r>
          </a:p>
          <a:p>
            <a:r>
              <a:rPr lang="en-GB" sz="2200" dirty="0">
                <a:latin typeface="Bookman Old Style" pitchFamily="18" charset="0"/>
              </a:rPr>
              <a:t>the reason why various things are the </a:t>
            </a:r>
          </a:p>
          <a:p>
            <a:r>
              <a:rPr lang="en-GB" sz="2200" dirty="0">
                <a:latin typeface="Bookman Old Style" pitchFamily="18" charset="0"/>
              </a:rPr>
              <a:t>way they are, and are thought of in such a way; others, again, draw one’s attention in both directions at once, since they contain an inherent contradiction; and still others call for an exposition of our whole mystical system.  </a:t>
            </a:r>
            <a:r>
              <a:rPr lang="en-GB" sz="2200" i="1" dirty="0">
                <a:latin typeface="Bookman Old Style" pitchFamily="18" charset="0"/>
              </a:rPr>
              <a:t>This being the case, they are taken from many perspectives, and from very various branches of knowledge</a:t>
            </a:r>
            <a:r>
              <a:rPr lang="en-GB" sz="2200" dirty="0">
                <a:latin typeface="Bookman Old Style" pitchFamily="18" charset="0"/>
              </a:rPr>
              <a:t> [my italics]” (</a:t>
            </a:r>
            <a:r>
              <a:rPr lang="en-GB" sz="2200" dirty="0" err="1">
                <a:latin typeface="Bookman Old Style" pitchFamily="18" charset="0"/>
              </a:rPr>
              <a:t>Iamblichus</a:t>
            </a:r>
            <a:r>
              <a:rPr lang="en-GB" sz="2200" dirty="0">
                <a:latin typeface="Bookman Old Style" pitchFamily="18" charset="0"/>
              </a:rPr>
              <a:t>, </a:t>
            </a:r>
            <a:r>
              <a:rPr lang="en-GB" sz="2200" i="1" dirty="0">
                <a:latin typeface="Bookman Old Style" pitchFamily="18" charset="0"/>
              </a:rPr>
              <a:t>De </a:t>
            </a:r>
            <a:r>
              <a:rPr lang="en-GB" sz="2200" i="1" dirty="0" err="1">
                <a:latin typeface="Bookman Old Style" pitchFamily="18" charset="0"/>
              </a:rPr>
              <a:t>Mysteriis</a:t>
            </a:r>
            <a:r>
              <a:rPr lang="en-GB" sz="2200" dirty="0">
                <a:latin typeface="Bookman Old Style" pitchFamily="18" charset="0"/>
              </a:rPr>
              <a:t>, 1.1 (4.5-9))</a:t>
            </a:r>
            <a:endParaRPr lang="en-US" sz="2200" dirty="0"/>
          </a:p>
        </p:txBody>
      </p:sp>
      <p:sp>
        <p:nvSpPr>
          <p:cNvPr id="6" name="TextBox 5"/>
          <p:cNvSpPr txBox="1"/>
          <p:nvPr/>
        </p:nvSpPr>
        <p:spPr>
          <a:xfrm>
            <a:off x="457200" y="6211669"/>
            <a:ext cx="8077200" cy="584775"/>
          </a:xfrm>
          <a:prstGeom prst="rect">
            <a:avLst/>
          </a:prstGeom>
          <a:noFill/>
        </p:spPr>
        <p:txBody>
          <a:bodyPr wrap="square" rtlCol="0">
            <a:spAutoFit/>
          </a:bodyPr>
          <a:lstStyle/>
          <a:p>
            <a:r>
              <a:rPr lang="en-US" sz="1600" dirty="0"/>
              <a:t>Image: Porphyry sending his letter to </a:t>
            </a:r>
            <a:r>
              <a:rPr lang="en-US" sz="1600" dirty="0" err="1"/>
              <a:t>Anebo</a:t>
            </a:r>
            <a:r>
              <a:rPr lang="en-US" sz="1600" dirty="0"/>
              <a:t>, and </a:t>
            </a:r>
            <a:r>
              <a:rPr lang="en-US" sz="1600" dirty="0" err="1"/>
              <a:t>Anebo</a:t>
            </a:r>
            <a:r>
              <a:rPr lang="en-US" sz="1600" dirty="0"/>
              <a:t> receiving it. No. 404, The Hague, Museum </a:t>
            </a:r>
            <a:r>
              <a:rPr lang="en-US" sz="1600" dirty="0" err="1"/>
              <a:t>Meermano-Westreenianum</a:t>
            </a:r>
            <a:r>
              <a:rPr lang="en-US" sz="1600" dirty="0"/>
              <a:t>, 10 A 11, fol. 439v. </a:t>
            </a:r>
          </a:p>
        </p:txBody>
      </p:sp>
      <p:pic>
        <p:nvPicPr>
          <p:cNvPr id="4100" name="Picture 4" descr="http://imageviewer.kb.nl/ImagingService/imagingService?id=BYVANCKB%3Amimi_mmw_10a11%3A439r_min&amp;zoom=1"/>
          <p:cNvPicPr>
            <a:picLocks noChangeAspect="1" noChangeArrowheads="1"/>
          </p:cNvPicPr>
          <p:nvPr/>
        </p:nvPicPr>
        <p:blipFill>
          <a:blip r:embed="rId2"/>
          <a:srcRect l="10622" t="27538" r="22629" b="22462"/>
          <a:stretch>
            <a:fillRect/>
          </a:stretch>
        </p:blipFill>
        <p:spPr bwMode="auto">
          <a:xfrm>
            <a:off x="5638800" y="228600"/>
            <a:ext cx="3352800" cy="3575413"/>
          </a:xfrm>
          <a:prstGeom prst="rect">
            <a:avLst/>
          </a:prstGeom>
          <a:noFill/>
        </p:spPr>
      </p:pic>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228600" y="0"/>
            <a:ext cx="8382000" cy="457200"/>
          </a:xfrm>
        </p:spPr>
        <p:txBody>
          <a:bodyPr>
            <a:normAutofit fontScale="90000"/>
          </a:bodyPr>
          <a:lstStyle/>
          <a:p>
            <a:pPr eaLnBrk="1" hangingPunct="1"/>
            <a:br>
              <a:rPr lang="en-GB" sz="4000" dirty="0"/>
            </a:br>
            <a:r>
              <a:rPr lang="en-GB" sz="4000" dirty="0">
                <a:latin typeface="Bookman Old Style" pitchFamily="18" charset="0"/>
              </a:rPr>
              <a:t>The Questions of the </a:t>
            </a:r>
            <a:r>
              <a:rPr lang="en-GB" sz="4000" i="1" dirty="0">
                <a:latin typeface="Bookman Old Style" pitchFamily="18" charset="0"/>
              </a:rPr>
              <a:t>Letter to </a:t>
            </a:r>
            <a:r>
              <a:rPr lang="en-GB" sz="4000" i="1" dirty="0" err="1">
                <a:latin typeface="Bookman Old Style" pitchFamily="18" charset="0"/>
              </a:rPr>
              <a:t>Anebo</a:t>
            </a:r>
            <a:endParaRPr lang="en-US" sz="4000" i="1" dirty="0">
              <a:latin typeface="Bookman Old Style" pitchFamily="18" charset="0"/>
            </a:endParaRPr>
          </a:p>
        </p:txBody>
      </p:sp>
      <p:sp>
        <p:nvSpPr>
          <p:cNvPr id="32771" name="Content Placeholder 3"/>
          <p:cNvSpPr>
            <a:spLocks noGrp="1"/>
          </p:cNvSpPr>
          <p:nvPr>
            <p:ph idx="1"/>
          </p:nvPr>
        </p:nvSpPr>
        <p:spPr>
          <a:xfrm>
            <a:off x="228600" y="838200"/>
            <a:ext cx="5791200" cy="4768850"/>
          </a:xfrm>
        </p:spPr>
        <p:txBody>
          <a:bodyPr>
            <a:noAutofit/>
          </a:bodyPr>
          <a:lstStyle/>
          <a:p>
            <a:pPr marL="273050" indent="-273050" eaLnBrk="1" hangingPunct="1">
              <a:buClr>
                <a:schemeClr val="tx1"/>
              </a:buClr>
              <a:buFont typeface="Wingdings 2" pitchFamily="18" charset="2"/>
              <a:buChar char=""/>
            </a:pPr>
            <a:r>
              <a:rPr lang="en-GB" sz="1800" dirty="0">
                <a:latin typeface="Bookman Old Style" pitchFamily="18" charset="0"/>
              </a:rPr>
              <a:t>Porphyry: Is divination caused by deceptive </a:t>
            </a:r>
            <a:r>
              <a:rPr lang="en-GB" sz="1800" i="1" dirty="0" err="1">
                <a:latin typeface="Bookman Old Style" pitchFamily="18" charset="0"/>
              </a:rPr>
              <a:t>daimones</a:t>
            </a:r>
            <a:r>
              <a:rPr lang="en-GB" sz="1800" dirty="0">
                <a:latin typeface="Bookman Old Style" pitchFamily="18" charset="0"/>
              </a:rPr>
              <a:t>?</a:t>
            </a:r>
          </a:p>
          <a:p>
            <a:pPr marL="273050" indent="-273050" eaLnBrk="1" hangingPunct="1">
              <a:buClr>
                <a:schemeClr val="tx1"/>
              </a:buClr>
              <a:buFont typeface="Wingdings 2" pitchFamily="18" charset="2"/>
              <a:buChar char=""/>
            </a:pPr>
            <a:r>
              <a:rPr lang="en-GB" sz="1800" dirty="0">
                <a:latin typeface="Bookman Old Style" pitchFamily="18" charset="0"/>
              </a:rPr>
              <a:t>“Moreover, there is an interpretation of the sacred operations even worse than this, attributing the cause of divination to “a certain kind of deceptive nature, both protean and versatile, which takes on the forms of gods, daemons, and ghosts of the dead”... In vain, then, do you introduce the opinion of the atheists that “all divination is accomplished by the evil daemon.”  For such people do not deserve to be mentioned in discussions about the gods, and they are at the same time both ignorant of the distinction between truth and falsity, having been nurtured in the dark from the beginning, and not able to discern the principles from which these things come into being” (</a:t>
            </a:r>
            <a:r>
              <a:rPr lang="en-GB" sz="1800" dirty="0" err="1">
                <a:latin typeface="Bookman Old Style" pitchFamily="18" charset="0"/>
              </a:rPr>
              <a:t>Iamblichus</a:t>
            </a:r>
            <a:r>
              <a:rPr lang="en-GB" sz="1800" dirty="0">
                <a:latin typeface="Bookman Old Style" pitchFamily="18" charset="0"/>
              </a:rPr>
              <a:t>, </a:t>
            </a:r>
            <a:r>
              <a:rPr lang="en-GB" sz="1800" i="1" dirty="0">
                <a:latin typeface="Bookman Old Style" pitchFamily="18" charset="0"/>
              </a:rPr>
              <a:t>De </a:t>
            </a:r>
            <a:r>
              <a:rPr lang="en-GB" sz="1800" i="1" dirty="0" err="1">
                <a:latin typeface="Bookman Old Style" pitchFamily="18" charset="0"/>
              </a:rPr>
              <a:t>Mysteriis</a:t>
            </a:r>
            <a:r>
              <a:rPr lang="en-GB" sz="1800" dirty="0">
                <a:latin typeface="Bookman Old Style" pitchFamily="18" charset="0"/>
              </a:rPr>
              <a:t>, 3.31 (175.12-176.1; 179.9-180.3)</a:t>
            </a:r>
          </a:p>
          <a:p>
            <a:pPr marL="273050" indent="-273050" eaLnBrk="1" hangingPunct="1">
              <a:buClr>
                <a:schemeClr val="tx1"/>
              </a:buClr>
              <a:buFont typeface="Wingdings 2" pitchFamily="18" charset="2"/>
              <a:buChar char=""/>
            </a:pPr>
            <a:r>
              <a:rPr lang="en-GB" sz="1800" dirty="0">
                <a:latin typeface="Bookman Old Style" pitchFamily="18" charset="0"/>
              </a:rPr>
              <a:t>The Christian nature of this question; the “atheists.”</a:t>
            </a:r>
            <a:endParaRPr lang="en-US" sz="1800" dirty="0">
              <a:latin typeface="Bookman Old Style" pitchFamily="18" charset="0"/>
            </a:endParaRPr>
          </a:p>
        </p:txBody>
      </p:sp>
      <p:pic>
        <p:nvPicPr>
          <p:cNvPr id="5" name="Picture 4" descr="Porphyry angel demon Hague MMW 10A11 437v.jpg"/>
          <p:cNvPicPr>
            <a:picLocks noChangeAspect="1"/>
          </p:cNvPicPr>
          <p:nvPr/>
        </p:nvPicPr>
        <p:blipFill>
          <a:blip r:embed="rId3"/>
          <a:srcRect l="16252" t="6667" r="12877" b="22222"/>
          <a:stretch>
            <a:fillRect/>
          </a:stretch>
        </p:blipFill>
        <p:spPr>
          <a:xfrm>
            <a:off x="6143624" y="838200"/>
            <a:ext cx="3000375" cy="4572000"/>
          </a:xfrm>
          <a:prstGeom prst="rect">
            <a:avLst/>
          </a:prstGeom>
        </p:spPr>
      </p:pic>
      <p:sp>
        <p:nvSpPr>
          <p:cNvPr id="6" name="TextBox 5"/>
          <p:cNvSpPr txBox="1"/>
          <p:nvPr/>
        </p:nvSpPr>
        <p:spPr>
          <a:xfrm>
            <a:off x="5943600" y="5562600"/>
            <a:ext cx="3200400" cy="1354217"/>
          </a:xfrm>
          <a:prstGeom prst="rect">
            <a:avLst/>
          </a:prstGeom>
          <a:noFill/>
        </p:spPr>
        <p:txBody>
          <a:bodyPr wrap="square" rtlCol="0">
            <a:spAutoFit/>
          </a:bodyPr>
          <a:lstStyle/>
          <a:p>
            <a:r>
              <a:rPr lang="en-US" sz="1600" dirty="0"/>
              <a:t>Image: Porphyry pointing out bad &amp; deceptive </a:t>
            </a:r>
            <a:r>
              <a:rPr lang="en-US" sz="1600" i="1" dirty="0" err="1"/>
              <a:t>daimones</a:t>
            </a:r>
            <a:r>
              <a:rPr lang="en-US" sz="1600" dirty="0"/>
              <a:t>. No. 403, The Hague, Museum </a:t>
            </a:r>
            <a:r>
              <a:rPr lang="en-US" sz="1600" dirty="0" err="1"/>
              <a:t>Meermano-Westreenianum</a:t>
            </a:r>
            <a:r>
              <a:rPr lang="en-US" sz="1600" dirty="0"/>
              <a:t>, 10 A 11, fol. 437v. </a:t>
            </a:r>
          </a:p>
          <a:p>
            <a:endParaRPr lang="en-US" dirty="0"/>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Title 1"/>
          <p:cNvSpPr>
            <a:spLocks noGrp="1"/>
          </p:cNvSpPr>
          <p:nvPr>
            <p:ph type="title"/>
          </p:nvPr>
        </p:nvSpPr>
        <p:spPr>
          <a:xfrm>
            <a:off x="457200" y="0"/>
            <a:ext cx="8229600" cy="1071563"/>
          </a:xfrm>
        </p:spPr>
        <p:txBody>
          <a:bodyPr/>
          <a:lstStyle/>
          <a:p>
            <a:pPr eaLnBrk="1" hangingPunct="1"/>
            <a:r>
              <a:rPr lang="en-GB" sz="3200" dirty="0">
                <a:latin typeface="Bookman Old Style" pitchFamily="18" charset="0"/>
              </a:rPr>
              <a:t>The Parallel between </a:t>
            </a:r>
            <a:r>
              <a:rPr lang="en-GB" sz="3200" dirty="0" err="1">
                <a:latin typeface="Bookman Old Style" pitchFamily="18" charset="0"/>
              </a:rPr>
              <a:t>Iamblichus</a:t>
            </a:r>
            <a:r>
              <a:rPr lang="en-GB" sz="3200" dirty="0">
                <a:latin typeface="Bookman Old Style" pitchFamily="18" charset="0"/>
              </a:rPr>
              <a:t>’ </a:t>
            </a:r>
            <a:r>
              <a:rPr lang="en-GB" sz="3200" i="1" dirty="0">
                <a:latin typeface="Bookman Old Style" pitchFamily="18" charset="0"/>
              </a:rPr>
              <a:t>De </a:t>
            </a:r>
            <a:r>
              <a:rPr lang="en-GB" sz="3200" i="1" dirty="0" err="1">
                <a:latin typeface="Bookman Old Style" pitchFamily="18" charset="0"/>
              </a:rPr>
              <a:t>Mysteriis</a:t>
            </a:r>
            <a:r>
              <a:rPr lang="en-GB" sz="3200" dirty="0">
                <a:latin typeface="Bookman Old Style" pitchFamily="18" charset="0"/>
              </a:rPr>
              <a:t> and the </a:t>
            </a:r>
            <a:r>
              <a:rPr lang="en-GB" sz="3200" i="1" dirty="0" err="1">
                <a:latin typeface="Bookman Old Style" pitchFamily="18" charset="0"/>
              </a:rPr>
              <a:t>Hermetica</a:t>
            </a:r>
            <a:endParaRPr lang="en-US" sz="3200" i="1" dirty="0">
              <a:latin typeface="Bookman Old Style" pitchFamily="18" charset="0"/>
            </a:endParaRPr>
          </a:p>
        </p:txBody>
      </p:sp>
      <p:sp>
        <p:nvSpPr>
          <p:cNvPr id="33796" name="Content Placeholder 2"/>
          <p:cNvSpPr>
            <a:spLocks noGrp="1"/>
          </p:cNvSpPr>
          <p:nvPr>
            <p:ph idx="1"/>
          </p:nvPr>
        </p:nvSpPr>
        <p:spPr>
          <a:xfrm>
            <a:off x="152400" y="1295400"/>
            <a:ext cx="8229600" cy="4768850"/>
          </a:xfrm>
        </p:spPr>
        <p:txBody>
          <a:bodyPr/>
          <a:lstStyle/>
          <a:p>
            <a:pPr marL="273050" indent="-273050" eaLnBrk="1" hangingPunct="1">
              <a:lnSpc>
                <a:spcPct val="90000"/>
              </a:lnSpc>
              <a:buFont typeface="Wingdings 2" pitchFamily="18" charset="2"/>
              <a:buChar char=""/>
            </a:pPr>
            <a:r>
              <a:rPr lang="en-GB" sz="2800" dirty="0">
                <a:latin typeface="Bookman Old Style" pitchFamily="18" charset="0"/>
              </a:rPr>
              <a:t>The possibility of a parallel between the exchange of Porphyry and </a:t>
            </a:r>
            <a:r>
              <a:rPr lang="en-GB" sz="2800" dirty="0" err="1">
                <a:latin typeface="Bookman Old Style" pitchFamily="18" charset="0"/>
              </a:rPr>
              <a:t>Iamblichus</a:t>
            </a:r>
            <a:r>
              <a:rPr lang="en-GB" sz="2800" dirty="0">
                <a:latin typeface="Bookman Old Style" pitchFamily="18" charset="0"/>
              </a:rPr>
              <a:t> and the philosophical writings of the </a:t>
            </a:r>
            <a:r>
              <a:rPr lang="en-GB" sz="2800" i="1" dirty="0" err="1">
                <a:latin typeface="Bookman Old Style" pitchFamily="18" charset="0"/>
              </a:rPr>
              <a:t>Hermetica</a:t>
            </a:r>
            <a:r>
              <a:rPr lang="en-GB" sz="2800" dirty="0">
                <a:latin typeface="Bookman Old Style" pitchFamily="18" charset="0"/>
              </a:rPr>
              <a:t>, many of which were written in dialogue form for the purpose of philosophical </a:t>
            </a:r>
            <a:r>
              <a:rPr lang="en-GB" sz="2800" dirty="0" err="1">
                <a:latin typeface="Bookman Old Style" pitchFamily="18" charset="0"/>
              </a:rPr>
              <a:t>paideia</a:t>
            </a:r>
            <a:r>
              <a:rPr lang="en-GB" sz="2800" dirty="0">
                <a:latin typeface="Bookman Old Style" pitchFamily="18" charset="0"/>
              </a:rPr>
              <a:t>:</a:t>
            </a:r>
          </a:p>
          <a:p>
            <a:pPr marL="273050" indent="-273050" eaLnBrk="1" hangingPunct="1">
              <a:lnSpc>
                <a:spcPct val="90000"/>
              </a:lnSpc>
              <a:buFont typeface="Wingdings 2" pitchFamily="18" charset="2"/>
              <a:buChar char=""/>
            </a:pPr>
            <a:r>
              <a:rPr lang="en-GB" sz="2800" dirty="0">
                <a:latin typeface="Bookman Old Style" pitchFamily="18" charset="0"/>
              </a:rPr>
              <a:t>The Egyptian pseudonym adopted by </a:t>
            </a:r>
            <a:r>
              <a:rPr lang="en-GB" sz="2800" dirty="0" err="1">
                <a:latin typeface="Bookman Old Style" pitchFamily="18" charset="0"/>
              </a:rPr>
              <a:t>Iamblichus</a:t>
            </a:r>
            <a:r>
              <a:rPr lang="en-GB" sz="2800" dirty="0">
                <a:latin typeface="Bookman Old Style" pitchFamily="18" charset="0"/>
              </a:rPr>
              <a:t>.</a:t>
            </a:r>
          </a:p>
          <a:p>
            <a:pPr marL="273050" indent="-273050" eaLnBrk="1" hangingPunct="1">
              <a:lnSpc>
                <a:spcPct val="90000"/>
              </a:lnSpc>
              <a:buFont typeface="Wingdings 2" pitchFamily="18" charset="2"/>
              <a:buChar char=""/>
            </a:pPr>
            <a:r>
              <a:rPr lang="en-GB" sz="2800" dirty="0">
                <a:latin typeface="Bookman Old Style" pitchFamily="18" charset="0"/>
              </a:rPr>
              <a:t>Similarities in structure: </a:t>
            </a:r>
          </a:p>
          <a:p>
            <a:pPr marL="273050" indent="-273050" eaLnBrk="1" hangingPunct="1">
              <a:lnSpc>
                <a:spcPct val="90000"/>
              </a:lnSpc>
              <a:buClr>
                <a:srgbClr val="9BBB59"/>
              </a:buClr>
              <a:buFont typeface="Wingdings" pitchFamily="2" charset="2"/>
              <a:buNone/>
            </a:pPr>
            <a:r>
              <a:rPr lang="en-GB" sz="2800" dirty="0">
                <a:latin typeface="Bookman Old Style" pitchFamily="18" charset="0"/>
              </a:rPr>
              <a:t>philosophical dialogue discussing </a:t>
            </a:r>
          </a:p>
          <a:p>
            <a:pPr marL="273050" indent="-273050" eaLnBrk="1" hangingPunct="1">
              <a:lnSpc>
                <a:spcPct val="90000"/>
              </a:lnSpc>
              <a:buClr>
                <a:srgbClr val="9BBB59"/>
              </a:buClr>
              <a:buFont typeface="Wingdings" pitchFamily="2" charset="2"/>
              <a:buNone/>
            </a:pPr>
            <a:r>
              <a:rPr lang="en-GB" sz="2800" dirty="0">
                <a:latin typeface="Bookman Old Style" pitchFamily="18" charset="0"/>
              </a:rPr>
              <a:t>metaphysical and religious </a:t>
            </a:r>
          </a:p>
          <a:p>
            <a:pPr marL="273050" indent="-273050" eaLnBrk="1" hangingPunct="1">
              <a:lnSpc>
                <a:spcPct val="90000"/>
              </a:lnSpc>
              <a:buClr>
                <a:srgbClr val="9BBB59"/>
              </a:buClr>
              <a:buFont typeface="Wingdings" pitchFamily="2" charset="2"/>
              <a:buNone/>
            </a:pPr>
            <a:r>
              <a:rPr lang="en-GB" sz="2800" dirty="0">
                <a:latin typeface="Bookman Old Style" pitchFamily="18" charset="0"/>
              </a:rPr>
              <a:t>phenomena.</a:t>
            </a:r>
            <a:endParaRPr lang="en-US" sz="2800" dirty="0">
              <a:latin typeface="Bookman Old Style" pitchFamily="18" charset="0"/>
            </a:endParaRPr>
          </a:p>
        </p:txBody>
      </p:sp>
      <p:pic>
        <p:nvPicPr>
          <p:cNvPr id="5" name="Picture 2" descr="https://media.getty.edu/museum/images/web/enlarge/01254801.jpg"/>
          <p:cNvPicPr>
            <a:picLocks noChangeAspect="1" noChangeArrowheads="1"/>
          </p:cNvPicPr>
          <p:nvPr/>
        </p:nvPicPr>
        <p:blipFill>
          <a:blip r:embed="rId3" cstate="print"/>
          <a:srcRect l="11429" t="10771" r="14286" b="11136"/>
          <a:stretch>
            <a:fillRect/>
          </a:stretch>
        </p:blipFill>
        <p:spPr bwMode="auto">
          <a:xfrm>
            <a:off x="6203731" y="3733800"/>
            <a:ext cx="2801007" cy="3124200"/>
          </a:xfrm>
          <a:prstGeom prst="rect">
            <a:avLst/>
          </a:prstGeom>
          <a:noFill/>
        </p:spPr>
      </p:pic>
      <p:sp>
        <p:nvSpPr>
          <p:cNvPr id="6" name="TextBox 5"/>
          <p:cNvSpPr txBox="1"/>
          <p:nvPr/>
        </p:nvSpPr>
        <p:spPr>
          <a:xfrm>
            <a:off x="152400" y="6096000"/>
            <a:ext cx="6477000" cy="584775"/>
          </a:xfrm>
          <a:prstGeom prst="rect">
            <a:avLst/>
          </a:prstGeom>
          <a:noFill/>
        </p:spPr>
        <p:txBody>
          <a:bodyPr wrap="square" rtlCol="0">
            <a:spAutoFit/>
          </a:bodyPr>
          <a:lstStyle/>
          <a:p>
            <a:r>
              <a:rPr lang="en-US" sz="1600" dirty="0"/>
              <a:t>Image: Ptolemy and Hermes confer. Silver plate with relief decoration,</a:t>
            </a:r>
          </a:p>
          <a:p>
            <a:r>
              <a:rPr lang="en-US" sz="1600" dirty="0"/>
              <a:t>500-600 CE. Open Content Program, J. Paul Getty Museum</a:t>
            </a: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rrowheads="1"/>
          </p:cNvSpPr>
          <p:nvPr>
            <p:ph type="title"/>
          </p:nvPr>
        </p:nvSpPr>
        <p:spPr>
          <a:xfrm>
            <a:off x="228600" y="457200"/>
            <a:ext cx="8610600" cy="795338"/>
          </a:xfrm>
        </p:spPr>
        <p:txBody>
          <a:bodyPr>
            <a:normAutofit fontScale="90000"/>
          </a:bodyPr>
          <a:lstStyle/>
          <a:p>
            <a:pPr eaLnBrk="1" hangingPunct="1"/>
            <a:r>
              <a:rPr lang="en-GB" sz="4000" dirty="0">
                <a:latin typeface="Bookman Old Style" pitchFamily="18" charset="0"/>
              </a:rPr>
              <a:t>The Prologue of </a:t>
            </a:r>
            <a:r>
              <a:rPr lang="en-GB" sz="4000" dirty="0" err="1">
                <a:latin typeface="Bookman Old Style" pitchFamily="18" charset="0"/>
              </a:rPr>
              <a:t>Iamblichus</a:t>
            </a:r>
            <a:r>
              <a:rPr lang="en-GB" sz="4000" dirty="0">
                <a:latin typeface="Bookman Old Style" pitchFamily="18" charset="0"/>
              </a:rPr>
              <a:t>’ </a:t>
            </a:r>
            <a:r>
              <a:rPr lang="en-GB" sz="4000" i="1" dirty="0">
                <a:latin typeface="Bookman Old Style" pitchFamily="18" charset="0"/>
              </a:rPr>
              <a:t>De </a:t>
            </a:r>
            <a:r>
              <a:rPr lang="en-GB" sz="4000" i="1" dirty="0" err="1">
                <a:latin typeface="Bookman Old Style" pitchFamily="18" charset="0"/>
              </a:rPr>
              <a:t>Mysteriis</a:t>
            </a:r>
            <a:endParaRPr lang="en-US" sz="4000" i="1" dirty="0">
              <a:latin typeface="Bookman Old Style" pitchFamily="18" charset="0"/>
            </a:endParaRPr>
          </a:p>
        </p:txBody>
      </p:sp>
      <p:sp>
        <p:nvSpPr>
          <p:cNvPr id="34819" name="Rectangle 3"/>
          <p:cNvSpPr>
            <a:spLocks noGrp="1" noChangeArrowheads="1"/>
          </p:cNvSpPr>
          <p:nvPr>
            <p:ph idx="1"/>
          </p:nvPr>
        </p:nvSpPr>
        <p:spPr>
          <a:xfrm>
            <a:off x="323850" y="1600200"/>
            <a:ext cx="8229600" cy="5257800"/>
          </a:xfrm>
        </p:spPr>
        <p:txBody>
          <a:bodyPr>
            <a:normAutofit fontScale="92500" lnSpcReduction="20000"/>
          </a:bodyPr>
          <a:lstStyle/>
          <a:p>
            <a:pPr marL="273050" indent="-273050" eaLnBrk="1" hangingPunct="1">
              <a:lnSpc>
                <a:spcPct val="90000"/>
              </a:lnSpc>
              <a:buClr>
                <a:srgbClr val="9BBB59"/>
              </a:buClr>
              <a:buFont typeface="Wingdings" pitchFamily="2" charset="2"/>
              <a:buNone/>
            </a:pPr>
            <a:r>
              <a:rPr lang="en-GB" sz="2200" dirty="0"/>
              <a:t>	</a:t>
            </a:r>
            <a:r>
              <a:rPr lang="en-GB" sz="2400" dirty="0">
                <a:latin typeface="Bookman Old Style" pitchFamily="18" charset="0"/>
              </a:rPr>
              <a:t>“It is to him [i.e. Hermes] that our ancestors in particular dedicated the fruits of their wisdom, attributing all their own writings to Hermes.  And if we, for our part, receive from this god our due share of favour, such as we are capable of receiving, you, for your part, do well in laying before the priests questions about theology, such as they love to deal with, and which pertain to their expertise; and, at the same time, assuming that the letter sent to my student </a:t>
            </a:r>
            <a:r>
              <a:rPr lang="en-GB" sz="2400" dirty="0" err="1">
                <a:latin typeface="Bookman Old Style" pitchFamily="18" charset="0"/>
              </a:rPr>
              <a:t>Anebo</a:t>
            </a:r>
            <a:r>
              <a:rPr lang="en-GB" sz="2400" dirty="0">
                <a:latin typeface="Bookman Old Style" pitchFamily="18" charset="0"/>
              </a:rPr>
              <a:t> may be addressed equally well to me, it is reasonable for me to grant you a true reply to your enquiries.” (</a:t>
            </a:r>
            <a:r>
              <a:rPr lang="en-GB" sz="2400" dirty="0" err="1">
                <a:latin typeface="Bookman Old Style" pitchFamily="18" charset="0"/>
              </a:rPr>
              <a:t>Iamblichus</a:t>
            </a:r>
            <a:r>
              <a:rPr lang="en-GB" sz="2400" dirty="0">
                <a:latin typeface="Bookman Old Style" pitchFamily="18" charset="0"/>
              </a:rPr>
              <a:t>, </a:t>
            </a:r>
            <a:r>
              <a:rPr lang="en-GB" sz="2400" i="1" dirty="0">
                <a:latin typeface="Bookman Old Style" pitchFamily="18" charset="0"/>
              </a:rPr>
              <a:t>De </a:t>
            </a:r>
            <a:r>
              <a:rPr lang="en-GB" sz="2400" i="1" dirty="0" err="1">
                <a:latin typeface="Bookman Old Style" pitchFamily="18" charset="0"/>
              </a:rPr>
              <a:t>Mys</a:t>
            </a:r>
            <a:r>
              <a:rPr lang="en-GB" sz="2400" dirty="0" err="1">
                <a:latin typeface="Bookman Old Style" pitchFamily="18" charset="0"/>
              </a:rPr>
              <a:t>teriis</a:t>
            </a:r>
            <a:r>
              <a:rPr lang="en-GB" sz="2400" dirty="0">
                <a:latin typeface="Bookman Old Style" pitchFamily="18" charset="0"/>
              </a:rPr>
              <a:t>, 1.1 (2.1-7)</a:t>
            </a:r>
          </a:p>
          <a:p>
            <a:pPr marL="273050" indent="-273050" eaLnBrk="1" hangingPunct="1">
              <a:lnSpc>
                <a:spcPct val="90000"/>
              </a:lnSpc>
              <a:buClr>
                <a:srgbClr val="9BBB59"/>
              </a:buClr>
              <a:buFont typeface="Wingdings" pitchFamily="2" charset="2"/>
              <a:buNone/>
            </a:pPr>
            <a:endParaRPr lang="en-GB" sz="2400" dirty="0">
              <a:latin typeface="Bookman Old Style" pitchFamily="18" charset="0"/>
            </a:endParaRPr>
          </a:p>
          <a:p>
            <a:pPr marL="273050" indent="-273050" eaLnBrk="1" hangingPunct="1">
              <a:lnSpc>
                <a:spcPct val="90000"/>
              </a:lnSpc>
              <a:buFont typeface="Wingdings 2" pitchFamily="18" charset="2"/>
              <a:buChar char=""/>
            </a:pPr>
            <a:r>
              <a:rPr lang="en-GB" sz="2400" dirty="0">
                <a:latin typeface="Bookman Old Style" pitchFamily="18" charset="0"/>
              </a:rPr>
              <a:t>The divine patronage of Hermes: The status of himself as an exegete and his text as a </a:t>
            </a:r>
            <a:r>
              <a:rPr lang="en-GB" sz="2400" i="1" dirty="0" err="1">
                <a:latin typeface="Bookman Old Style" pitchFamily="18" charset="0"/>
              </a:rPr>
              <a:t>symbolon</a:t>
            </a:r>
            <a:r>
              <a:rPr lang="en-GB" sz="2400" dirty="0">
                <a:latin typeface="Bookman Old Style" pitchFamily="18" charset="0"/>
              </a:rPr>
              <a:t> in the chain of Hermes.</a:t>
            </a:r>
          </a:p>
          <a:p>
            <a:pPr marL="273050" indent="-273050" eaLnBrk="1" hangingPunct="1">
              <a:lnSpc>
                <a:spcPct val="90000"/>
              </a:lnSpc>
              <a:buFont typeface="Wingdings 2" pitchFamily="18" charset="2"/>
              <a:buChar char=""/>
            </a:pPr>
            <a:r>
              <a:rPr lang="en-GB" sz="2400" dirty="0">
                <a:latin typeface="Bookman Old Style" pitchFamily="18" charset="0"/>
              </a:rPr>
              <a:t>The “</a:t>
            </a:r>
            <a:r>
              <a:rPr lang="en-GB" sz="2400" dirty="0" err="1">
                <a:latin typeface="Bookman Old Style" pitchFamily="18" charset="0"/>
              </a:rPr>
              <a:t>Hermaic</a:t>
            </a:r>
            <a:r>
              <a:rPr lang="en-GB" sz="2400" dirty="0">
                <a:latin typeface="Bookman Old Style" pitchFamily="18" charset="0"/>
              </a:rPr>
              <a:t> chain”: Porphyry, Proclus</a:t>
            </a:r>
          </a:p>
          <a:p>
            <a:pPr marL="273050" indent="-273050" eaLnBrk="1" hangingPunct="1">
              <a:lnSpc>
                <a:spcPct val="90000"/>
              </a:lnSpc>
              <a:buFont typeface="Wingdings 2" pitchFamily="18" charset="2"/>
              <a:buChar char=""/>
            </a:pPr>
            <a:r>
              <a:rPr lang="en-GB" sz="2400" dirty="0">
                <a:latin typeface="Bookman Old Style" pitchFamily="18" charset="0"/>
              </a:rPr>
              <a:t>References to “the way of Hermes” and “the books of Hermes.”</a:t>
            </a:r>
          </a:p>
        </p:txBody>
      </p:sp>
    </p:spTree>
  </p:cSld>
  <p:clrMapOvr>
    <a:masterClrMapping/>
  </p:clrMapOvr>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2383</TotalTime>
  <Words>2289</Words>
  <Application>Microsoft Office PowerPoint</Application>
  <PresentationFormat>On-screen Show (4:3)</PresentationFormat>
  <Paragraphs>144</Paragraphs>
  <Slides>18</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宋体</vt:lpstr>
      <vt:lpstr>Arial</vt:lpstr>
      <vt:lpstr>Bookman Old Style</vt:lpstr>
      <vt:lpstr>Calibri</vt:lpstr>
      <vt:lpstr>Lucida Sans Unicode</vt:lpstr>
      <vt:lpstr>Wingdings</vt:lpstr>
      <vt:lpstr>Wingdings 2</vt:lpstr>
      <vt:lpstr>Office Theme</vt:lpstr>
      <vt:lpstr> COSMOLOGY, MAGIC AND DIVINATION  </vt:lpstr>
      <vt:lpstr>Assignment 1: Critical Review</vt:lpstr>
      <vt:lpstr>Assignment 1: Writing your critical review</vt:lpstr>
      <vt:lpstr>Assignment 1: Writing your critical review</vt:lpstr>
      <vt:lpstr>Assignment 1: Writing your critical review</vt:lpstr>
      <vt:lpstr>Iamblichus’ De Mysteriis</vt:lpstr>
      <vt:lpstr>PowerPoint Presentation</vt:lpstr>
      <vt:lpstr>Late Antiquity: Intellectual, religious and cultural contexts</vt:lpstr>
      <vt:lpstr>Iamblichus’ De Mysteriis</vt:lpstr>
      <vt:lpstr>The debate between Porphyry and Iamblichus in the Letter to Anebo and De Mysteriis</vt:lpstr>
      <vt:lpstr>The Exchange between Porphyry and Iamblichus as Dialogue</vt:lpstr>
      <vt:lpstr>Dialogue in Neoplatonism</vt:lpstr>
      <vt:lpstr>Porphyry’s Letter to Anebo</vt:lpstr>
      <vt:lpstr> Reassessing Porphyry</vt:lpstr>
      <vt:lpstr>The Letter to Anebo</vt:lpstr>
      <vt:lpstr> The Questions of the Letter to Anebo</vt:lpstr>
      <vt:lpstr>The Parallel between Iamblichus’ De Mysteriis and the Hermetica</vt:lpstr>
      <vt:lpstr>The Prologue of Iamblichus’ De Mysteriis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COSMOLOGY, MAGIC AND DIVINATION 2020  (HPCA7005)</dc:title>
  <dc:creator>Dorian</dc:creator>
  <cp:lastModifiedBy>Addey, Crystal</cp:lastModifiedBy>
  <cp:revision>171</cp:revision>
  <dcterms:created xsi:type="dcterms:W3CDTF">2020-04-25T18:02:21Z</dcterms:created>
  <dcterms:modified xsi:type="dcterms:W3CDTF">2022-02-15T14:34:02Z</dcterms:modified>
</cp:coreProperties>
</file>