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Lst>
  <p:sldSz cy="5143500" cx="9144000"/>
  <p:notesSz cx="6858000" cy="9144000"/>
  <p:embeddedFontLst>
    <p:embeddedFont>
      <p:font typeface="Roboto"/>
      <p:regular r:id="rId15"/>
      <p:bold r:id="rId16"/>
      <p:italic r:id="rId17"/>
      <p:boldItalic r:id="rId18"/>
    </p:embeddedFont>
    <p:embeddedFont>
      <p:font typeface="Montserrat"/>
      <p:regular r:id="rId19"/>
      <p:bold r:id="rId20"/>
      <p:italic r:id="rId21"/>
      <p:boldItalic r:id="rId22"/>
    </p:embeddedFont>
    <p:embeddedFont>
      <p:font typeface="Lato"/>
      <p:regular r:id="rId23"/>
      <p:bold r:id="rId24"/>
      <p:italic r:id="rId25"/>
      <p:boldItalic r:id="rId2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Montserrat-bold.fntdata"/><Relationship Id="rId22" Type="http://schemas.openxmlformats.org/officeDocument/2006/relationships/font" Target="fonts/Montserrat-boldItalic.fntdata"/><Relationship Id="rId21" Type="http://schemas.openxmlformats.org/officeDocument/2006/relationships/font" Target="fonts/Montserrat-italic.fntdata"/><Relationship Id="rId24" Type="http://schemas.openxmlformats.org/officeDocument/2006/relationships/font" Target="fonts/Lato-bold.fntdata"/><Relationship Id="rId23" Type="http://schemas.openxmlformats.org/officeDocument/2006/relationships/font" Target="fonts/Lato-regular.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Lato-boldItalic.fntdata"/><Relationship Id="rId25" Type="http://schemas.openxmlformats.org/officeDocument/2006/relationships/font" Target="fonts/Lato-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font" Target="fonts/Roboto-regular.fntdata"/><Relationship Id="rId14" Type="http://schemas.openxmlformats.org/officeDocument/2006/relationships/slide" Target="slides/slide9.xml"/><Relationship Id="rId17" Type="http://schemas.openxmlformats.org/officeDocument/2006/relationships/font" Target="fonts/Roboto-italic.fntdata"/><Relationship Id="rId16" Type="http://schemas.openxmlformats.org/officeDocument/2006/relationships/font" Target="fonts/Roboto-bold.fntdata"/><Relationship Id="rId19" Type="http://schemas.openxmlformats.org/officeDocument/2006/relationships/font" Target="fonts/Montserrat-regular.fntdata"/><Relationship Id="rId18" Type="http://schemas.openxmlformats.org/officeDocument/2006/relationships/font" Target="fonts/Roboto-boldItalic.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g3f5a58faa67_0_1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g3f5a58faa67_0_1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g3f5ab8a6328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7" name="Google Shape;137;g3f5ab8a6328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g3f5a58faa67_0_17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2" name="Google Shape;142;g3f5a58faa67_0_17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6" name="Shape 146"/>
        <p:cNvGrpSpPr/>
        <p:nvPr/>
      </p:nvGrpSpPr>
      <p:grpSpPr>
        <a:xfrm>
          <a:off x="0" y="0"/>
          <a:ext cx="0" cy="0"/>
          <a:chOff x="0" y="0"/>
          <a:chExt cx="0" cy="0"/>
        </a:xfrm>
      </p:grpSpPr>
      <p:sp>
        <p:nvSpPr>
          <p:cNvPr id="147" name="Google Shape;147;g3f5a58faa67_0_1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8" name="Google Shape;148;g3f5a58faa67_0_1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3" name="Shape 153"/>
        <p:cNvGrpSpPr/>
        <p:nvPr/>
      </p:nvGrpSpPr>
      <p:grpSpPr>
        <a:xfrm>
          <a:off x="0" y="0"/>
          <a:ext cx="0" cy="0"/>
          <a:chOff x="0" y="0"/>
          <a:chExt cx="0" cy="0"/>
        </a:xfrm>
      </p:grpSpPr>
      <p:sp>
        <p:nvSpPr>
          <p:cNvPr id="154" name="Google Shape;154;g3f5a58faa67_0_15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5" name="Google Shape;155;g3f5a58faa67_0_15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0" name="Shape 160"/>
        <p:cNvGrpSpPr/>
        <p:nvPr/>
      </p:nvGrpSpPr>
      <p:grpSpPr>
        <a:xfrm>
          <a:off x="0" y="0"/>
          <a:ext cx="0" cy="0"/>
          <a:chOff x="0" y="0"/>
          <a:chExt cx="0" cy="0"/>
        </a:xfrm>
      </p:grpSpPr>
      <p:sp>
        <p:nvSpPr>
          <p:cNvPr id="161" name="Google Shape;161;g3f5a58faa67_0_15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2" name="Google Shape;162;g3f5a58faa67_0_15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 name="Shape 167"/>
        <p:cNvGrpSpPr/>
        <p:nvPr/>
      </p:nvGrpSpPr>
      <p:grpSpPr>
        <a:xfrm>
          <a:off x="0" y="0"/>
          <a:ext cx="0" cy="0"/>
          <a:chOff x="0" y="0"/>
          <a:chExt cx="0" cy="0"/>
        </a:xfrm>
      </p:grpSpPr>
      <p:sp>
        <p:nvSpPr>
          <p:cNvPr id="168" name="Google Shape;168;g3f5a58faa67_0_20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9" name="Google Shape;169;g3f5a58faa67_0_20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4" name="Shape 174"/>
        <p:cNvGrpSpPr/>
        <p:nvPr/>
      </p:nvGrpSpPr>
      <p:grpSpPr>
        <a:xfrm>
          <a:off x="0" y="0"/>
          <a:ext cx="0" cy="0"/>
          <a:chOff x="0" y="0"/>
          <a:chExt cx="0" cy="0"/>
        </a:xfrm>
      </p:grpSpPr>
      <p:sp>
        <p:nvSpPr>
          <p:cNvPr id="175" name="Google Shape;175;g3f5a58faa67_0_2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6" name="Google Shape;176;g3f5a58faa67_0_2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g3f5a58faa67_0_19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2" name="Google Shape;182;g3f5a58faa67_0_19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fmla="val 0"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fmla="val 50000"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rot="-5400000">
              <a:off x="150" y="1145825"/>
              <a:ext cx="3996600" cy="3996900"/>
            </a:xfrm>
            <a:prstGeom prst="diagStripe">
              <a:avLst>
                <a:gd fmla="val 58774"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2"/>
            <p:cNvSpPr/>
            <p:nvPr/>
          </p:nvSpPr>
          <p:spPr>
            <a:xfrm rot="-5400000">
              <a:off x="1646" y="-75"/>
              <a:ext cx="2299800" cy="23001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2"/>
            <p:cNvSpPr/>
            <p:nvPr/>
          </p:nvSpPr>
          <p:spPr>
            <a:xfrm flipH="1">
              <a:off x="652821" y="590035"/>
              <a:ext cx="2300100" cy="2299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6" name="Google Shape;16;p2"/>
          <p:cNvSpPr txBox="1"/>
          <p:nvPr>
            <p:ph type="ctrTitle"/>
          </p:nvPr>
        </p:nvSpPr>
        <p:spPr>
          <a:xfrm>
            <a:off x="3537150" y="1578400"/>
            <a:ext cx="5017500" cy="1578900"/>
          </a:xfrm>
          <a:prstGeom prst="rect">
            <a:avLst/>
          </a:prstGeom>
        </p:spPr>
        <p:txBody>
          <a:bodyPr anchorCtr="0" anchor="t" bIns="91425" lIns="91425" spcFirstLastPara="1" rIns="91425" wrap="square" tIns="91425">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17" name="Google Shape;17;p2"/>
          <p:cNvSpPr txBox="1"/>
          <p:nvPr>
            <p:ph idx="1" type="subTitle"/>
          </p:nvPr>
        </p:nvSpPr>
        <p:spPr>
          <a:xfrm>
            <a:off x="5083950" y="3924925"/>
            <a:ext cx="3470700" cy="5061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18" name="Google Shape;18;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9"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3"/>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 name="Google Shape;23;p3"/>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3"/>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3"/>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3"/>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3"/>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3"/>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3"/>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3"/>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3"/>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3"/>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3"/>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3"/>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3"/>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 name="Google Shape;36;p3"/>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3"/>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3"/>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9" name="Google Shape;39;p3"/>
          <p:cNvSpPr txBox="1"/>
          <p:nvPr>
            <p:ph type="title"/>
          </p:nvPr>
        </p:nvSpPr>
        <p:spPr>
          <a:xfrm>
            <a:off x="823850" y="2053000"/>
            <a:ext cx="4587000" cy="1148700"/>
          </a:xfrm>
          <a:prstGeom prst="rect">
            <a:avLst/>
          </a:prstGeom>
        </p:spPr>
        <p:txBody>
          <a:bodyPr anchorCtr="0" anchor="ctr"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40" name="Google Shape;40;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4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4"/>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5" name="Google Shape;45;p4"/>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6" name="Google Shape;46;p4"/>
          <p:cNvSpPr txBox="1"/>
          <p:nvPr>
            <p:ph idx="1" type="body"/>
          </p:nvPr>
        </p:nvSpPr>
        <p:spPr>
          <a:xfrm>
            <a:off x="1297500" y="1567550"/>
            <a:ext cx="70389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47" name="Google Shape;47;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48"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5"/>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2" name="Google Shape;52;p5"/>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53" name="Google Shape;53;p5"/>
          <p:cNvSpPr txBox="1"/>
          <p:nvPr>
            <p:ph idx="1" type="body"/>
          </p:nvPr>
        </p:nvSpPr>
        <p:spPr>
          <a:xfrm>
            <a:off x="1297500" y="1567550"/>
            <a:ext cx="34032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4" name="Google Shape;54;p5"/>
          <p:cNvSpPr txBox="1"/>
          <p:nvPr>
            <p:ph idx="2" type="body"/>
          </p:nvPr>
        </p:nvSpPr>
        <p:spPr>
          <a:xfrm>
            <a:off x="4933221" y="1567550"/>
            <a:ext cx="34032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5" name="Google Shape;55;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6"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6"/>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0" name="Google Shape;60;p6"/>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1" name="Google Shape;61;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62"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7"/>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6" name="Google Shape;66;p7"/>
          <p:cNvSpPr txBox="1"/>
          <p:nvPr>
            <p:ph type="title"/>
          </p:nvPr>
        </p:nvSpPr>
        <p:spPr>
          <a:xfrm>
            <a:off x="1297500" y="393750"/>
            <a:ext cx="3798900" cy="1493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7" name="Google Shape;67;p7"/>
          <p:cNvSpPr txBox="1"/>
          <p:nvPr>
            <p:ph idx="1" type="body"/>
          </p:nvPr>
        </p:nvSpPr>
        <p:spPr>
          <a:xfrm>
            <a:off x="1297500" y="1972550"/>
            <a:ext cx="3798900" cy="24159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8" name="Google Shape;68;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69"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8"/>
            <p:cNvSpPr/>
            <p:nvPr/>
          </p:nvSpPr>
          <p:spPr>
            <a:xfrm rot="5400000">
              <a:off x="4840825" y="6000"/>
              <a:ext cx="42987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8"/>
            <p:cNvSpPr/>
            <p:nvPr/>
          </p:nvSpPr>
          <p:spPr>
            <a:xfrm rot="-5400000">
              <a:off x="5618399" y="123664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8"/>
            <p:cNvSpPr/>
            <p:nvPr/>
          </p:nvSpPr>
          <p:spPr>
            <a:xfrm flipH="1">
              <a:off x="5849857" y="144407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8"/>
            <p:cNvSpPr/>
            <p:nvPr/>
          </p:nvSpPr>
          <p:spPr>
            <a:xfrm rot="-5400000">
              <a:off x="5987081" y="246974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8"/>
            <p:cNvSpPr/>
            <p:nvPr/>
          </p:nvSpPr>
          <p:spPr>
            <a:xfrm flipH="1">
              <a:off x="6222115" y="2677179"/>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 name="Google Shape;77;p8"/>
            <p:cNvSpPr/>
            <p:nvPr/>
          </p:nvSpPr>
          <p:spPr>
            <a:xfrm rot="-5400000">
              <a:off x="6675341" y="186224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8"/>
            <p:cNvSpPr/>
            <p:nvPr/>
          </p:nvSpPr>
          <p:spPr>
            <a:xfrm flipH="1">
              <a:off x="6908099" y="2069680"/>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8"/>
            <p:cNvSpPr/>
            <p:nvPr/>
          </p:nvSpPr>
          <p:spPr>
            <a:xfrm rot="-5400000">
              <a:off x="6861141" y="247808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8"/>
            <p:cNvSpPr/>
            <p:nvPr/>
          </p:nvSpPr>
          <p:spPr>
            <a:xfrm flipH="1">
              <a:off x="7965266" y="269319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8"/>
            <p:cNvSpPr/>
            <p:nvPr/>
          </p:nvSpPr>
          <p:spPr>
            <a:xfrm flipH="1">
              <a:off x="8145082" y="330903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8"/>
            <p:cNvSpPr/>
            <p:nvPr/>
          </p:nvSpPr>
          <p:spPr>
            <a:xfrm rot="-5400000">
              <a:off x="7047599" y="309534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8"/>
            <p:cNvSpPr/>
            <p:nvPr/>
          </p:nvSpPr>
          <p:spPr>
            <a:xfrm flipH="1">
              <a:off x="7276649" y="330278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 name="Google Shape;84;p8"/>
            <p:cNvSpPr/>
            <p:nvPr/>
          </p:nvSpPr>
          <p:spPr>
            <a:xfrm rot="-5400000">
              <a:off x="7227414" y="3711189"/>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8"/>
            <p:cNvSpPr/>
            <p:nvPr/>
          </p:nvSpPr>
          <p:spPr>
            <a:xfrm flipH="1">
              <a:off x="7462448" y="391862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 name="Google Shape;86;p8"/>
            <p:cNvSpPr/>
            <p:nvPr/>
          </p:nvSpPr>
          <p:spPr>
            <a:xfrm rot="-5400000">
              <a:off x="8102491" y="37188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8"/>
            <p:cNvSpPr/>
            <p:nvPr/>
          </p:nvSpPr>
          <p:spPr>
            <a:xfrm flipH="1">
              <a:off x="8334533" y="392629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8"/>
            <p:cNvSpPr/>
            <p:nvPr/>
          </p:nvSpPr>
          <p:spPr>
            <a:xfrm rot="-5400000">
              <a:off x="8288290" y="433470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9" name="Google Shape;89;p8"/>
          <p:cNvSpPr txBox="1"/>
          <p:nvPr>
            <p:ph type="title"/>
          </p:nvPr>
        </p:nvSpPr>
        <p:spPr>
          <a:xfrm>
            <a:off x="823850" y="866775"/>
            <a:ext cx="4587000" cy="3521100"/>
          </a:xfrm>
          <a:prstGeom prst="rect">
            <a:avLst/>
          </a:prstGeom>
        </p:spPr>
        <p:txBody>
          <a:bodyPr anchorCtr="0" anchor="ctr"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90" name="Google Shape;90;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9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9"/>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5" name="Google Shape;95;p9"/>
          <p:cNvSpPr txBox="1"/>
          <p:nvPr>
            <p:ph type="title"/>
          </p:nvPr>
        </p:nvSpPr>
        <p:spPr>
          <a:xfrm>
            <a:off x="1297500" y="1658325"/>
            <a:ext cx="3036300" cy="17517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96" name="Google Shape;96;p9"/>
          <p:cNvSpPr txBox="1"/>
          <p:nvPr>
            <p:ph idx="1" type="subTitle"/>
          </p:nvPr>
        </p:nvSpPr>
        <p:spPr>
          <a:xfrm>
            <a:off x="1297500" y="3538000"/>
            <a:ext cx="3036300" cy="5061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97" name="Google Shape;97;p9"/>
          <p:cNvSpPr txBox="1"/>
          <p:nvPr>
            <p:ph idx="2" type="body"/>
          </p:nvPr>
        </p:nvSpPr>
        <p:spPr>
          <a:xfrm>
            <a:off x="4648200" y="1696600"/>
            <a:ext cx="3676800" cy="2347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98" name="Google Shape;98;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99"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fmla="val 50000" name="adj"/>
              </a:avLst>
            </a:prstGeom>
            <a:solidFill>
              <a:schemeClr val="lt1">
                <a:alpha val="96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10"/>
            <p:cNvSpPr/>
            <p:nvPr/>
          </p:nvSpPr>
          <p:spPr>
            <a:xfrm flipH="1">
              <a:off x="154125" y="3925529"/>
              <a:ext cx="544800" cy="544800"/>
            </a:xfrm>
            <a:prstGeom prst="diagStripe">
              <a:avLst>
                <a:gd fmla="val 50000" name="adj"/>
              </a:avLst>
            </a:prstGeom>
            <a:solidFill>
              <a:schemeClr val="lt1">
                <a:alpha val="96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3" name="Google Shape;103;p10"/>
          <p:cNvSpPr txBox="1"/>
          <p:nvPr>
            <p:ph idx="1" type="body"/>
          </p:nvPr>
        </p:nvSpPr>
        <p:spPr>
          <a:xfrm>
            <a:off x="812725" y="4305375"/>
            <a:ext cx="6936000" cy="5238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300"/>
              <a:buNone/>
              <a:defRPr/>
            </a:lvl1pPr>
          </a:lstStyle>
          <a:p/>
        </p:txBody>
      </p:sp>
      <p:sp>
        <p:nvSpPr>
          <p:cNvPr id="104" name="Google Shape;104;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05"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11"/>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11"/>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 name="Google Shape;110;p11"/>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11"/>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11"/>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11"/>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11"/>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 name="Google Shape;115;p11"/>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 name="Google Shape;116;p11"/>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11"/>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11"/>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11"/>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 name="Google Shape;120;p11"/>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11"/>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11"/>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11"/>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11"/>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25" name="Google Shape;125;p11"/>
          <p:cNvSpPr txBox="1"/>
          <p:nvPr>
            <p:ph hasCustomPrompt="1" type="title"/>
          </p:nvPr>
        </p:nvSpPr>
        <p:spPr>
          <a:xfrm>
            <a:off x="823850" y="1284675"/>
            <a:ext cx="4776000" cy="1300800"/>
          </a:xfrm>
          <a:prstGeom prst="rect">
            <a:avLst/>
          </a:prstGeom>
        </p:spPr>
        <p:txBody>
          <a:bodyPr anchorCtr="0" anchor="t" bIns="91425" lIns="91425" spcFirstLastPara="1" rIns="91425" wrap="square" tIns="91425">
            <a:norm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p:nvPr>
            <p:ph idx="1" type="body"/>
          </p:nvPr>
        </p:nvSpPr>
        <p:spPr>
          <a:xfrm>
            <a:off x="823850" y="2643124"/>
            <a:ext cx="4776000" cy="12189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127" name="Google Shape;12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28" name="Shape 128"/>
        <p:cNvGrpSpPr/>
        <p:nvPr/>
      </p:nvGrpSpPr>
      <p:grpSpPr>
        <a:xfrm>
          <a:off x="0" y="0"/>
          <a:ext cx="0" cy="0"/>
          <a:chOff x="0" y="0"/>
          <a:chExt cx="0" cy="0"/>
        </a:xfrm>
      </p:grpSpPr>
      <p:sp>
        <p:nvSpPr>
          <p:cNvPr id="129" name="Google Shape;12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focus">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indent="-298450" lvl="1" marL="9144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2pPr>
            <a:lvl3pPr indent="-298450" lvl="2" marL="13716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3pPr>
            <a:lvl4pPr indent="-298450" lvl="3" marL="18288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4pPr>
            <a:lvl5pPr indent="-298450" lvl="4" marL="22860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5pPr>
            <a:lvl6pPr indent="-298450" lvl="5" marL="27432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6pPr>
            <a:lvl7pPr indent="-298450" lvl="6" marL="32004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7pPr>
            <a:lvl8pPr indent="-298450" lvl="7" marL="36576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8pPr>
            <a:lvl9pPr indent="-298450" lvl="8" marL="41148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pl"/>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9.xml"/><Relationship Id="rId3" Type="http://schemas.openxmlformats.org/officeDocument/2006/relationships/hyperlink" Target="https://doi.org/10.1016/j.sbspro.2016.09.057" TargetMode="External"/><Relationship Id="rId4" Type="http://schemas.openxmlformats.org/officeDocument/2006/relationships/hyperlink" Target="https://ssrn.com/abstract=4545832"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13"/>
          <p:cNvSpPr txBox="1"/>
          <p:nvPr>
            <p:ph idx="1" type="body"/>
          </p:nvPr>
        </p:nvSpPr>
        <p:spPr>
          <a:xfrm>
            <a:off x="1000625" y="336200"/>
            <a:ext cx="6936000" cy="4580400"/>
          </a:xfrm>
          <a:prstGeom prst="rect">
            <a:avLst/>
          </a:prstGeom>
        </p:spPr>
        <p:txBody>
          <a:bodyPr anchorCtr="0" anchor="ctr" bIns="91425" lIns="91425" spcFirstLastPara="1" rIns="91425" wrap="square" tIns="91425">
            <a:normAutofit lnSpcReduction="10000"/>
          </a:bodyPr>
          <a:lstStyle/>
          <a:p>
            <a:pPr indent="0" lvl="0" marL="0" rtl="0" algn="l">
              <a:spcBef>
                <a:spcPts val="0"/>
              </a:spcBef>
              <a:spcAft>
                <a:spcPts val="0"/>
              </a:spcAft>
              <a:buClr>
                <a:srgbClr val="000000"/>
              </a:buClr>
              <a:buSzPts val="3333"/>
              <a:buFont typeface="Arial"/>
              <a:buNone/>
            </a:pPr>
            <a:r>
              <a:rPr b="1" lang="pl" sz="2667">
                <a:latin typeface="Roboto"/>
                <a:ea typeface="Roboto"/>
                <a:cs typeface="Roboto"/>
                <a:sym typeface="Roboto"/>
              </a:rPr>
              <a:t>Title: </a:t>
            </a:r>
            <a:r>
              <a:rPr lang="pl" sz="2667">
                <a:latin typeface="Roboto"/>
                <a:ea typeface="Roboto"/>
                <a:cs typeface="Roboto"/>
                <a:sym typeface="Roboto"/>
              </a:rPr>
              <a:t>Organisation Structure Presentation</a:t>
            </a:r>
            <a:endParaRPr sz="2667">
              <a:latin typeface="Roboto"/>
              <a:ea typeface="Roboto"/>
              <a:cs typeface="Roboto"/>
              <a:sym typeface="Roboto"/>
            </a:endParaRPr>
          </a:p>
          <a:p>
            <a:pPr indent="0" lvl="0" marL="0" rtl="0" algn="l">
              <a:spcBef>
                <a:spcPts val="0"/>
              </a:spcBef>
              <a:spcAft>
                <a:spcPts val="0"/>
              </a:spcAft>
              <a:buClr>
                <a:srgbClr val="000000"/>
              </a:buClr>
              <a:buSzPts val="3333"/>
              <a:buFont typeface="Arial"/>
              <a:buNone/>
            </a:pPr>
            <a:r>
              <a:t/>
            </a:r>
            <a:endParaRPr sz="2667">
              <a:latin typeface="Roboto"/>
              <a:ea typeface="Roboto"/>
              <a:cs typeface="Roboto"/>
              <a:sym typeface="Roboto"/>
            </a:endParaRPr>
          </a:p>
          <a:p>
            <a:pPr indent="0" lvl="0" marL="0" rtl="0" algn="l">
              <a:spcBef>
                <a:spcPts val="0"/>
              </a:spcBef>
              <a:spcAft>
                <a:spcPts val="0"/>
              </a:spcAft>
              <a:buClr>
                <a:srgbClr val="000000"/>
              </a:buClr>
              <a:buSzPts val="3333"/>
              <a:buFont typeface="Arial"/>
              <a:buNone/>
            </a:pPr>
            <a:r>
              <a:rPr b="1" lang="pl" sz="2667">
                <a:latin typeface="Roboto"/>
                <a:ea typeface="Roboto"/>
                <a:cs typeface="Roboto"/>
                <a:sym typeface="Roboto"/>
              </a:rPr>
              <a:t>Student: </a:t>
            </a:r>
            <a:endParaRPr b="1" sz="2667">
              <a:latin typeface="Roboto"/>
              <a:ea typeface="Roboto"/>
              <a:cs typeface="Roboto"/>
              <a:sym typeface="Roboto"/>
            </a:endParaRPr>
          </a:p>
          <a:p>
            <a:pPr indent="0" lvl="0" marL="0" rtl="0" algn="l">
              <a:spcBef>
                <a:spcPts val="0"/>
              </a:spcBef>
              <a:spcAft>
                <a:spcPts val="0"/>
              </a:spcAft>
              <a:buClr>
                <a:srgbClr val="000000"/>
              </a:buClr>
              <a:buSzPts val="3333"/>
              <a:buFont typeface="Arial"/>
              <a:buNone/>
            </a:pPr>
            <a:r>
              <a:rPr lang="pl" sz="2667">
                <a:latin typeface="Roboto"/>
                <a:ea typeface="Roboto"/>
                <a:cs typeface="Roboto"/>
                <a:sym typeface="Roboto"/>
              </a:rPr>
              <a:t>Wojciech Bialogonski (2417477)</a:t>
            </a:r>
            <a:endParaRPr sz="2667">
              <a:latin typeface="Roboto"/>
              <a:ea typeface="Roboto"/>
              <a:cs typeface="Roboto"/>
              <a:sym typeface="Roboto"/>
            </a:endParaRPr>
          </a:p>
          <a:p>
            <a:pPr indent="0" lvl="0" marL="0" rtl="0" algn="l">
              <a:spcBef>
                <a:spcPts val="0"/>
              </a:spcBef>
              <a:spcAft>
                <a:spcPts val="0"/>
              </a:spcAft>
              <a:buClr>
                <a:srgbClr val="000000"/>
              </a:buClr>
              <a:buSzPts val="3333"/>
              <a:buFont typeface="Arial"/>
              <a:buNone/>
            </a:pPr>
            <a:r>
              <a:t/>
            </a:r>
            <a:endParaRPr sz="2667">
              <a:latin typeface="Roboto"/>
              <a:ea typeface="Roboto"/>
              <a:cs typeface="Roboto"/>
              <a:sym typeface="Roboto"/>
            </a:endParaRPr>
          </a:p>
          <a:p>
            <a:pPr indent="0" lvl="0" marL="0" rtl="0" algn="l">
              <a:spcBef>
                <a:spcPts val="0"/>
              </a:spcBef>
              <a:spcAft>
                <a:spcPts val="0"/>
              </a:spcAft>
              <a:buClr>
                <a:srgbClr val="000000"/>
              </a:buClr>
              <a:buSzPts val="3333"/>
              <a:buFont typeface="Arial"/>
              <a:buNone/>
            </a:pPr>
            <a:r>
              <a:rPr b="1" lang="pl" sz="2667">
                <a:latin typeface="Roboto"/>
                <a:ea typeface="Roboto"/>
                <a:cs typeface="Roboto"/>
                <a:sym typeface="Roboto"/>
              </a:rPr>
              <a:t>Lecturer:</a:t>
            </a:r>
            <a:r>
              <a:rPr lang="pl" sz="2667">
                <a:latin typeface="Roboto"/>
                <a:ea typeface="Roboto"/>
                <a:cs typeface="Roboto"/>
                <a:sym typeface="Roboto"/>
              </a:rPr>
              <a:t> Mubashir Qurashi </a:t>
            </a:r>
            <a:endParaRPr sz="2667">
              <a:latin typeface="Roboto"/>
              <a:ea typeface="Roboto"/>
              <a:cs typeface="Roboto"/>
              <a:sym typeface="Roboto"/>
            </a:endParaRPr>
          </a:p>
          <a:p>
            <a:pPr indent="0" lvl="0" marL="0" rtl="0" algn="l">
              <a:spcBef>
                <a:spcPts val="0"/>
              </a:spcBef>
              <a:spcAft>
                <a:spcPts val="0"/>
              </a:spcAft>
              <a:buClr>
                <a:srgbClr val="000000"/>
              </a:buClr>
              <a:buSzPts val="3333"/>
              <a:buFont typeface="Arial"/>
              <a:buNone/>
            </a:pPr>
            <a:r>
              <a:t/>
            </a:r>
            <a:endParaRPr sz="2667">
              <a:latin typeface="Roboto"/>
              <a:ea typeface="Roboto"/>
              <a:cs typeface="Roboto"/>
              <a:sym typeface="Roboto"/>
            </a:endParaRPr>
          </a:p>
          <a:p>
            <a:pPr indent="0" lvl="0" marL="0" rtl="0" algn="l">
              <a:spcBef>
                <a:spcPts val="0"/>
              </a:spcBef>
              <a:spcAft>
                <a:spcPts val="0"/>
              </a:spcAft>
              <a:buNone/>
            </a:pPr>
            <a:r>
              <a:rPr b="1" lang="pl" sz="2667">
                <a:latin typeface="Roboto"/>
                <a:ea typeface="Roboto"/>
                <a:cs typeface="Roboto"/>
                <a:sym typeface="Roboto"/>
              </a:rPr>
              <a:t>Class</a:t>
            </a:r>
            <a:r>
              <a:rPr lang="pl" sz="2667">
                <a:latin typeface="Roboto"/>
                <a:ea typeface="Roboto"/>
                <a:cs typeface="Roboto"/>
                <a:sym typeface="Roboto"/>
              </a:rPr>
              <a:t>: Understanding Organisational Structure and Culture (LCBB4009_LON)</a:t>
            </a:r>
            <a:endParaRPr b="1" sz="2350">
              <a:solidFill>
                <a:srgbClr val="FFFFFF"/>
              </a:solidFill>
              <a:highlight>
                <a:srgbClr val="FFFFFF"/>
              </a:highlight>
              <a:latin typeface="Roboto"/>
              <a:ea typeface="Roboto"/>
              <a:cs typeface="Roboto"/>
              <a:sym typeface="Roboto"/>
            </a:endParaRPr>
          </a:p>
          <a:p>
            <a:pPr indent="0" lvl="0" marL="0" rtl="0" algn="l">
              <a:lnSpc>
                <a:spcPct val="115000"/>
              </a:lnSpc>
              <a:spcBef>
                <a:spcPts val="0"/>
              </a:spcBef>
              <a:spcAft>
                <a:spcPts val="0"/>
              </a:spcAft>
              <a:buNone/>
            </a:pPr>
            <a:r>
              <a:t/>
            </a:r>
            <a:endParaRPr sz="1100">
              <a:solidFill>
                <a:srgbClr val="000000"/>
              </a:solidFill>
              <a:latin typeface="Arial"/>
              <a:ea typeface="Arial"/>
              <a:cs typeface="Arial"/>
              <a:sym typeface="Arial"/>
            </a:endParaRPr>
          </a:p>
          <a:p>
            <a:pPr indent="0" lvl="0" marL="0" rtl="0" algn="l">
              <a:spcBef>
                <a:spcPts val="0"/>
              </a:spcBef>
              <a:spcAft>
                <a:spcPts val="0"/>
              </a:spcAft>
              <a:buClr>
                <a:srgbClr val="000000"/>
              </a:buClr>
              <a:buSzPts val="3333"/>
              <a:buFont typeface="Arial"/>
              <a:buNone/>
            </a:pPr>
            <a:r>
              <a:t/>
            </a:r>
            <a:endParaRPr sz="2667">
              <a:latin typeface="Roboto"/>
              <a:ea typeface="Roboto"/>
              <a:cs typeface="Roboto"/>
              <a:sym typeface="Roboto"/>
            </a:endParaRPr>
          </a:p>
          <a:p>
            <a:pPr indent="0" lvl="0" marL="0" rtl="0" algn="l">
              <a:spcBef>
                <a:spcPts val="0"/>
              </a:spcBef>
              <a:spcAft>
                <a:spcPts val="0"/>
              </a:spcAft>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8" name="Shape 138"/>
        <p:cNvGrpSpPr/>
        <p:nvPr/>
      </p:nvGrpSpPr>
      <p:grpSpPr>
        <a:xfrm>
          <a:off x="0" y="0"/>
          <a:ext cx="0" cy="0"/>
          <a:chOff x="0" y="0"/>
          <a:chExt cx="0" cy="0"/>
        </a:xfrm>
      </p:grpSpPr>
      <p:sp>
        <p:nvSpPr>
          <p:cNvPr id="139" name="Google Shape;139;p14"/>
          <p:cNvSpPr txBox="1"/>
          <p:nvPr>
            <p:ph idx="1" type="body"/>
          </p:nvPr>
        </p:nvSpPr>
        <p:spPr>
          <a:xfrm>
            <a:off x="930150" y="406650"/>
            <a:ext cx="6936000" cy="3726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pl" sz="2400"/>
              <a:t>Table of Contents:</a:t>
            </a:r>
            <a:endParaRPr b="1" sz="2400"/>
          </a:p>
          <a:p>
            <a:pPr indent="0" lvl="0" marL="0" rtl="0" algn="l">
              <a:spcBef>
                <a:spcPts val="0"/>
              </a:spcBef>
              <a:spcAft>
                <a:spcPts val="0"/>
              </a:spcAft>
              <a:buNone/>
            </a:pPr>
            <a:r>
              <a:t/>
            </a:r>
            <a:endParaRPr b="1" sz="2400"/>
          </a:p>
          <a:p>
            <a:pPr indent="-349250" lvl="0" marL="457200" rtl="0" algn="l">
              <a:spcBef>
                <a:spcPts val="0"/>
              </a:spcBef>
              <a:spcAft>
                <a:spcPts val="0"/>
              </a:spcAft>
              <a:buSzPts val="1900"/>
              <a:buAutoNum type="arabicPeriod"/>
            </a:pPr>
            <a:r>
              <a:rPr lang="pl" sz="1900"/>
              <a:t>Title</a:t>
            </a:r>
            <a:endParaRPr sz="1900"/>
          </a:p>
          <a:p>
            <a:pPr indent="-349250" lvl="0" marL="457200" rtl="0" algn="l">
              <a:spcBef>
                <a:spcPts val="0"/>
              </a:spcBef>
              <a:spcAft>
                <a:spcPts val="0"/>
              </a:spcAft>
              <a:buSzPts val="1900"/>
              <a:buAutoNum type="arabicPeriod"/>
            </a:pPr>
            <a:r>
              <a:rPr lang="pl" sz="1900"/>
              <a:t>Table of Contents</a:t>
            </a:r>
            <a:endParaRPr sz="1900"/>
          </a:p>
          <a:p>
            <a:pPr indent="-349250" lvl="0" marL="457200" rtl="0" algn="l">
              <a:spcBef>
                <a:spcPts val="0"/>
              </a:spcBef>
              <a:spcAft>
                <a:spcPts val="0"/>
              </a:spcAft>
              <a:buSzPts val="1900"/>
              <a:buAutoNum type="arabicPeriod"/>
            </a:pPr>
            <a:r>
              <a:rPr lang="pl" sz="1900"/>
              <a:t>Organisational</a:t>
            </a:r>
            <a:r>
              <a:rPr lang="pl" sz="1900"/>
              <a:t> Structure</a:t>
            </a:r>
            <a:endParaRPr sz="1900"/>
          </a:p>
          <a:p>
            <a:pPr indent="-349250" lvl="0" marL="457200" rtl="0" algn="l">
              <a:spcBef>
                <a:spcPts val="0"/>
              </a:spcBef>
              <a:spcAft>
                <a:spcPts val="0"/>
              </a:spcAft>
              <a:buSzPts val="1900"/>
              <a:buAutoNum type="arabicPeriod"/>
            </a:pPr>
            <a:r>
              <a:rPr lang="pl" sz="1900"/>
              <a:t>Simple Structure</a:t>
            </a:r>
            <a:endParaRPr sz="1900"/>
          </a:p>
          <a:p>
            <a:pPr indent="-349250" lvl="0" marL="457200" rtl="0" algn="l">
              <a:spcBef>
                <a:spcPts val="0"/>
              </a:spcBef>
              <a:spcAft>
                <a:spcPts val="0"/>
              </a:spcAft>
              <a:buSzPts val="1900"/>
              <a:buAutoNum type="arabicPeriod"/>
            </a:pPr>
            <a:r>
              <a:rPr lang="pl" sz="1900"/>
              <a:t>Functional Structure</a:t>
            </a:r>
            <a:endParaRPr sz="1900"/>
          </a:p>
          <a:p>
            <a:pPr indent="-349250" lvl="0" marL="457200" rtl="0" algn="l">
              <a:spcBef>
                <a:spcPts val="0"/>
              </a:spcBef>
              <a:spcAft>
                <a:spcPts val="0"/>
              </a:spcAft>
              <a:buSzPts val="1900"/>
              <a:buAutoNum type="arabicPeriod"/>
            </a:pPr>
            <a:r>
              <a:rPr lang="pl" sz="1900"/>
              <a:t>Divisional Structure</a:t>
            </a:r>
            <a:endParaRPr sz="1900"/>
          </a:p>
          <a:p>
            <a:pPr indent="-349250" lvl="0" marL="457200" rtl="0" algn="l">
              <a:spcBef>
                <a:spcPts val="0"/>
              </a:spcBef>
              <a:spcAft>
                <a:spcPts val="0"/>
              </a:spcAft>
              <a:buSzPts val="1900"/>
              <a:buAutoNum type="arabicPeriod"/>
            </a:pPr>
            <a:r>
              <a:rPr lang="pl" sz="1900"/>
              <a:t>Application to a UK Business</a:t>
            </a:r>
            <a:endParaRPr sz="1900"/>
          </a:p>
          <a:p>
            <a:pPr indent="-349250" lvl="0" marL="457200" rtl="0" algn="l">
              <a:spcBef>
                <a:spcPts val="0"/>
              </a:spcBef>
              <a:spcAft>
                <a:spcPts val="0"/>
              </a:spcAft>
              <a:buSzPts val="1900"/>
              <a:buAutoNum type="arabicPeriod"/>
            </a:pPr>
            <a:r>
              <a:rPr lang="pl" sz="1900"/>
              <a:t>Conclusion</a:t>
            </a:r>
            <a:endParaRPr sz="1900"/>
          </a:p>
          <a:p>
            <a:pPr indent="-349250" lvl="0" marL="457200" rtl="0" algn="l">
              <a:spcBef>
                <a:spcPts val="0"/>
              </a:spcBef>
              <a:spcAft>
                <a:spcPts val="0"/>
              </a:spcAft>
              <a:buSzPts val="1900"/>
              <a:buAutoNum type="arabicPeriod"/>
            </a:pPr>
            <a:r>
              <a:rPr lang="pl" sz="1900"/>
              <a:t>References</a:t>
            </a:r>
            <a:endParaRPr sz="19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3" name="Shape 143"/>
        <p:cNvGrpSpPr/>
        <p:nvPr/>
      </p:nvGrpSpPr>
      <p:grpSpPr>
        <a:xfrm>
          <a:off x="0" y="0"/>
          <a:ext cx="0" cy="0"/>
          <a:chOff x="0" y="0"/>
          <a:chExt cx="0" cy="0"/>
        </a:xfrm>
      </p:grpSpPr>
      <p:sp>
        <p:nvSpPr>
          <p:cNvPr id="144" name="Google Shape;144;p15"/>
          <p:cNvSpPr txBox="1"/>
          <p:nvPr>
            <p:ph type="ctrTitle"/>
          </p:nvPr>
        </p:nvSpPr>
        <p:spPr>
          <a:xfrm>
            <a:off x="2002700" y="98750"/>
            <a:ext cx="6765600" cy="7233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pl"/>
              <a:t>Organisational Structure</a:t>
            </a:r>
            <a:endParaRPr/>
          </a:p>
        </p:txBody>
      </p:sp>
      <p:sp>
        <p:nvSpPr>
          <p:cNvPr id="145" name="Google Shape;145;p15"/>
          <p:cNvSpPr txBox="1"/>
          <p:nvPr/>
        </p:nvSpPr>
        <p:spPr>
          <a:xfrm>
            <a:off x="3178475" y="923800"/>
            <a:ext cx="6043800" cy="4000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pl" sz="1300">
                <a:solidFill>
                  <a:schemeClr val="lt1"/>
                </a:solidFill>
                <a:latin typeface="Montserrat"/>
                <a:ea typeface="Montserrat"/>
                <a:cs typeface="Montserrat"/>
                <a:sym typeface="Montserrat"/>
              </a:rPr>
              <a:t>Organisational structure is the framework that defines how roles, authority, and resources are organised within an organisation to achieve its goals.</a:t>
            </a:r>
            <a:endParaRPr sz="1300">
              <a:solidFill>
                <a:schemeClr val="lt1"/>
              </a:solidFill>
              <a:latin typeface="Montserrat"/>
              <a:ea typeface="Montserrat"/>
              <a:cs typeface="Montserrat"/>
              <a:sym typeface="Montserrat"/>
            </a:endParaRPr>
          </a:p>
          <a:p>
            <a:pPr indent="0" lvl="0" marL="0" rtl="0" algn="l">
              <a:spcBef>
                <a:spcPts val="0"/>
              </a:spcBef>
              <a:spcAft>
                <a:spcPts val="0"/>
              </a:spcAft>
              <a:buNone/>
            </a:pPr>
            <a:r>
              <a:t/>
            </a:r>
            <a:endParaRPr sz="1300">
              <a:solidFill>
                <a:schemeClr val="lt1"/>
              </a:solidFill>
              <a:latin typeface="Montserrat"/>
              <a:ea typeface="Montserrat"/>
              <a:cs typeface="Montserrat"/>
              <a:sym typeface="Montserrat"/>
            </a:endParaRPr>
          </a:p>
          <a:p>
            <a:pPr indent="0" lvl="0" marL="0" rtl="0" algn="l">
              <a:spcBef>
                <a:spcPts val="0"/>
              </a:spcBef>
              <a:spcAft>
                <a:spcPts val="0"/>
              </a:spcAft>
              <a:buNone/>
            </a:pPr>
            <a:r>
              <a:rPr lang="pl" sz="1300">
                <a:solidFill>
                  <a:schemeClr val="lt1"/>
                </a:solidFill>
                <a:latin typeface="Montserrat"/>
                <a:ea typeface="Montserrat"/>
                <a:cs typeface="Montserrat"/>
                <a:sym typeface="Montserrat"/>
              </a:rPr>
              <a:t>Why it is important:</a:t>
            </a:r>
            <a:endParaRPr sz="1300">
              <a:solidFill>
                <a:schemeClr val="lt1"/>
              </a:solidFill>
              <a:latin typeface="Montserrat"/>
              <a:ea typeface="Montserrat"/>
              <a:cs typeface="Montserrat"/>
              <a:sym typeface="Montserrat"/>
            </a:endParaRPr>
          </a:p>
          <a:p>
            <a:pPr indent="-311150" lvl="0" marL="457200" rtl="0" algn="l">
              <a:spcBef>
                <a:spcPts val="0"/>
              </a:spcBef>
              <a:spcAft>
                <a:spcPts val="0"/>
              </a:spcAft>
              <a:buClr>
                <a:schemeClr val="lt1"/>
              </a:buClr>
              <a:buSzPts val="1300"/>
              <a:buFont typeface="Montserrat"/>
              <a:buChar char="-"/>
            </a:pPr>
            <a:r>
              <a:rPr lang="pl" sz="1300">
                <a:solidFill>
                  <a:schemeClr val="lt1"/>
                </a:solidFill>
                <a:latin typeface="Montserrat"/>
                <a:ea typeface="Montserrat"/>
                <a:cs typeface="Montserrat"/>
                <a:sym typeface="Montserrat"/>
              </a:rPr>
              <a:t>Clearly defines roles and responsibilities</a:t>
            </a:r>
            <a:endParaRPr sz="1300">
              <a:solidFill>
                <a:schemeClr val="lt1"/>
              </a:solidFill>
              <a:latin typeface="Montserrat"/>
              <a:ea typeface="Montserrat"/>
              <a:cs typeface="Montserrat"/>
              <a:sym typeface="Montserrat"/>
            </a:endParaRPr>
          </a:p>
          <a:p>
            <a:pPr indent="-311150" lvl="0" marL="457200" rtl="0" algn="l">
              <a:spcBef>
                <a:spcPts val="0"/>
              </a:spcBef>
              <a:spcAft>
                <a:spcPts val="0"/>
              </a:spcAft>
              <a:buClr>
                <a:schemeClr val="lt1"/>
              </a:buClr>
              <a:buSzPts val="1300"/>
              <a:buFont typeface="Montserrat"/>
              <a:buChar char="-"/>
            </a:pPr>
            <a:r>
              <a:rPr lang="pl" sz="1300">
                <a:solidFill>
                  <a:schemeClr val="lt1"/>
                </a:solidFill>
                <a:latin typeface="Montserrat"/>
                <a:ea typeface="Montserrat"/>
                <a:cs typeface="Montserrat"/>
                <a:sym typeface="Montserrat"/>
              </a:rPr>
              <a:t>Establishes hierarchy</a:t>
            </a:r>
            <a:endParaRPr sz="1300">
              <a:solidFill>
                <a:schemeClr val="lt1"/>
              </a:solidFill>
              <a:latin typeface="Montserrat"/>
              <a:ea typeface="Montserrat"/>
              <a:cs typeface="Montserrat"/>
              <a:sym typeface="Montserrat"/>
            </a:endParaRPr>
          </a:p>
          <a:p>
            <a:pPr indent="-311150" lvl="0" marL="457200" rtl="0" algn="l">
              <a:spcBef>
                <a:spcPts val="0"/>
              </a:spcBef>
              <a:spcAft>
                <a:spcPts val="0"/>
              </a:spcAft>
              <a:buClr>
                <a:schemeClr val="lt1"/>
              </a:buClr>
              <a:buSzPts val="1300"/>
              <a:buFont typeface="Montserrat"/>
              <a:buChar char="-"/>
            </a:pPr>
            <a:r>
              <a:rPr lang="pl" sz="1300">
                <a:solidFill>
                  <a:schemeClr val="lt1"/>
                </a:solidFill>
                <a:latin typeface="Montserrat"/>
                <a:ea typeface="Montserrat"/>
                <a:cs typeface="Montserrat"/>
                <a:sym typeface="Montserrat"/>
              </a:rPr>
              <a:t>Provides a framework for communication</a:t>
            </a:r>
            <a:endParaRPr sz="1300">
              <a:solidFill>
                <a:schemeClr val="lt1"/>
              </a:solidFill>
              <a:latin typeface="Montserrat"/>
              <a:ea typeface="Montserrat"/>
              <a:cs typeface="Montserrat"/>
              <a:sym typeface="Montserrat"/>
            </a:endParaRPr>
          </a:p>
          <a:p>
            <a:pPr indent="-311150" lvl="0" marL="457200" rtl="0" algn="l">
              <a:spcBef>
                <a:spcPts val="0"/>
              </a:spcBef>
              <a:spcAft>
                <a:spcPts val="0"/>
              </a:spcAft>
              <a:buClr>
                <a:schemeClr val="lt1"/>
              </a:buClr>
              <a:buSzPts val="1300"/>
              <a:buFont typeface="Montserrat"/>
              <a:buChar char="-"/>
            </a:pPr>
            <a:r>
              <a:rPr lang="pl" sz="1300">
                <a:solidFill>
                  <a:schemeClr val="lt1"/>
                </a:solidFill>
                <a:latin typeface="Montserrat"/>
                <a:ea typeface="Montserrat"/>
                <a:cs typeface="Montserrat"/>
                <a:sym typeface="Montserrat"/>
              </a:rPr>
              <a:t>Helps to avoid duplication of work</a:t>
            </a:r>
            <a:endParaRPr sz="1300">
              <a:solidFill>
                <a:schemeClr val="lt1"/>
              </a:solidFill>
              <a:latin typeface="Montserrat"/>
              <a:ea typeface="Montserrat"/>
              <a:cs typeface="Montserrat"/>
              <a:sym typeface="Montserrat"/>
            </a:endParaRPr>
          </a:p>
          <a:p>
            <a:pPr indent="-311150" lvl="0" marL="457200" rtl="0" algn="l">
              <a:spcBef>
                <a:spcPts val="0"/>
              </a:spcBef>
              <a:spcAft>
                <a:spcPts val="0"/>
              </a:spcAft>
              <a:buClr>
                <a:schemeClr val="lt1"/>
              </a:buClr>
              <a:buSzPts val="1300"/>
              <a:buFont typeface="Montserrat"/>
              <a:buChar char="-"/>
            </a:pPr>
            <a:r>
              <a:rPr lang="pl" sz="1300">
                <a:solidFill>
                  <a:schemeClr val="lt1"/>
                </a:solidFill>
                <a:latin typeface="Montserrat"/>
                <a:ea typeface="Montserrat"/>
                <a:cs typeface="Montserrat"/>
                <a:sym typeface="Montserrat"/>
              </a:rPr>
              <a:t>Supports efficient decision making</a:t>
            </a:r>
            <a:endParaRPr sz="1300">
              <a:solidFill>
                <a:schemeClr val="lt1"/>
              </a:solidFill>
              <a:latin typeface="Montserrat"/>
              <a:ea typeface="Montserrat"/>
              <a:cs typeface="Montserrat"/>
              <a:sym typeface="Montserrat"/>
            </a:endParaRPr>
          </a:p>
          <a:p>
            <a:pPr indent="0" lvl="0" marL="0" rtl="0" algn="l">
              <a:spcBef>
                <a:spcPts val="0"/>
              </a:spcBef>
              <a:spcAft>
                <a:spcPts val="0"/>
              </a:spcAft>
              <a:buNone/>
            </a:pPr>
            <a:r>
              <a:t/>
            </a:r>
            <a:endParaRPr sz="1300">
              <a:solidFill>
                <a:schemeClr val="lt1"/>
              </a:solidFill>
              <a:latin typeface="Montserrat"/>
              <a:ea typeface="Montserrat"/>
              <a:cs typeface="Montserrat"/>
              <a:sym typeface="Montserrat"/>
            </a:endParaRPr>
          </a:p>
          <a:p>
            <a:pPr indent="0" lvl="0" marL="0" rtl="0" algn="l">
              <a:spcBef>
                <a:spcPts val="0"/>
              </a:spcBef>
              <a:spcAft>
                <a:spcPts val="0"/>
              </a:spcAft>
              <a:buNone/>
            </a:pPr>
            <a:r>
              <a:rPr lang="pl" sz="1300">
                <a:solidFill>
                  <a:schemeClr val="lt1"/>
                </a:solidFill>
                <a:latin typeface="Montserrat"/>
                <a:ea typeface="Montserrat"/>
                <a:cs typeface="Montserrat"/>
                <a:sym typeface="Montserrat"/>
              </a:rPr>
              <a:t>An organisation chart is a diagram of an organisation structure meant to visualize the fundamental characteristics of the structure. (</a:t>
            </a:r>
            <a:r>
              <a:rPr lang="pl" sz="900">
                <a:solidFill>
                  <a:schemeClr val="lt1"/>
                </a:solidFill>
                <a:latin typeface="Montserrat"/>
                <a:ea typeface="Montserrat"/>
                <a:cs typeface="Montserrat"/>
                <a:sym typeface="Montserrat"/>
              </a:rPr>
              <a:t>Ahmady, 2016) (Gutterman, 2023)</a:t>
            </a:r>
            <a:endParaRPr sz="1300">
              <a:solidFill>
                <a:schemeClr val="lt1"/>
              </a:solidFill>
              <a:latin typeface="Montserrat"/>
              <a:ea typeface="Montserrat"/>
              <a:cs typeface="Montserrat"/>
              <a:sym typeface="Montserrat"/>
            </a:endParaRPr>
          </a:p>
          <a:p>
            <a:pPr indent="0" lvl="0" marL="0" rtl="0" algn="l">
              <a:spcBef>
                <a:spcPts val="0"/>
              </a:spcBef>
              <a:spcAft>
                <a:spcPts val="0"/>
              </a:spcAft>
              <a:buNone/>
            </a:pPr>
            <a:r>
              <a:t/>
            </a:r>
            <a:endParaRPr sz="1300">
              <a:solidFill>
                <a:schemeClr val="lt1"/>
              </a:solidFill>
              <a:latin typeface="Montserrat"/>
              <a:ea typeface="Montserrat"/>
              <a:cs typeface="Montserrat"/>
              <a:sym typeface="Montserrat"/>
            </a:endParaRPr>
          </a:p>
          <a:p>
            <a:pPr indent="0" lvl="0" marL="0" rtl="0" algn="l">
              <a:spcBef>
                <a:spcPts val="0"/>
              </a:spcBef>
              <a:spcAft>
                <a:spcPts val="0"/>
              </a:spcAft>
              <a:buNone/>
            </a:pPr>
            <a:r>
              <a:rPr lang="pl" sz="1300">
                <a:solidFill>
                  <a:schemeClr val="lt1"/>
                </a:solidFill>
                <a:latin typeface="Montserrat"/>
                <a:ea typeface="Montserrat"/>
                <a:cs typeface="Montserrat"/>
                <a:sym typeface="Montserrat"/>
              </a:rPr>
              <a:t>Why it is important:</a:t>
            </a:r>
            <a:endParaRPr sz="1300">
              <a:solidFill>
                <a:schemeClr val="lt1"/>
              </a:solidFill>
              <a:latin typeface="Montserrat"/>
              <a:ea typeface="Montserrat"/>
              <a:cs typeface="Montserrat"/>
              <a:sym typeface="Montserrat"/>
            </a:endParaRPr>
          </a:p>
          <a:p>
            <a:pPr indent="-311150" lvl="0" marL="457200" rtl="0" algn="l">
              <a:spcBef>
                <a:spcPts val="0"/>
              </a:spcBef>
              <a:spcAft>
                <a:spcPts val="0"/>
              </a:spcAft>
              <a:buClr>
                <a:schemeClr val="lt1"/>
              </a:buClr>
              <a:buSzPts val="1300"/>
              <a:buFont typeface="Montserrat"/>
              <a:buChar char="-"/>
            </a:pPr>
            <a:r>
              <a:rPr lang="pl" sz="1300">
                <a:solidFill>
                  <a:schemeClr val="lt1"/>
                </a:solidFill>
                <a:latin typeface="Montserrat"/>
                <a:ea typeface="Montserrat"/>
                <a:cs typeface="Montserrat"/>
                <a:sym typeface="Montserrat"/>
              </a:rPr>
              <a:t>Simplifies the concept so that is it is easier to understand and apply to an organisation</a:t>
            </a:r>
            <a:endParaRPr sz="1300">
              <a:solidFill>
                <a:schemeClr val="lt1"/>
              </a:solidFill>
              <a:latin typeface="Montserrat"/>
              <a:ea typeface="Montserrat"/>
              <a:cs typeface="Montserrat"/>
              <a:sym typeface="Montserrat"/>
            </a:endParaRPr>
          </a:p>
          <a:p>
            <a:pPr indent="0" lvl="0" marL="0" rtl="0" algn="l">
              <a:spcBef>
                <a:spcPts val="0"/>
              </a:spcBef>
              <a:spcAft>
                <a:spcPts val="0"/>
              </a:spcAft>
              <a:buNone/>
            </a:pPr>
            <a:r>
              <a:t/>
            </a:r>
            <a:endParaRPr sz="1300">
              <a:solidFill>
                <a:schemeClr val="lt1"/>
              </a:solidFill>
              <a:latin typeface="Montserrat"/>
              <a:ea typeface="Montserrat"/>
              <a:cs typeface="Montserrat"/>
              <a:sym typeface="Montserrat"/>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9" name="Shape 149"/>
        <p:cNvGrpSpPr/>
        <p:nvPr/>
      </p:nvGrpSpPr>
      <p:grpSpPr>
        <a:xfrm>
          <a:off x="0" y="0"/>
          <a:ext cx="0" cy="0"/>
          <a:chOff x="0" y="0"/>
          <a:chExt cx="0" cy="0"/>
        </a:xfrm>
      </p:grpSpPr>
      <p:sp>
        <p:nvSpPr>
          <p:cNvPr id="150" name="Google Shape;150;p16"/>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pl"/>
              <a:t>Simple Structure</a:t>
            </a:r>
            <a:endParaRPr/>
          </a:p>
        </p:txBody>
      </p:sp>
      <p:sp>
        <p:nvSpPr>
          <p:cNvPr id="151" name="Google Shape;151;p16"/>
          <p:cNvSpPr txBox="1"/>
          <p:nvPr>
            <p:ph idx="1" type="body"/>
          </p:nvPr>
        </p:nvSpPr>
        <p:spPr>
          <a:xfrm>
            <a:off x="4189550" y="255600"/>
            <a:ext cx="4884000" cy="4632300"/>
          </a:xfrm>
          <a:prstGeom prst="rect">
            <a:avLst/>
          </a:prstGeom>
        </p:spPr>
        <p:txBody>
          <a:bodyPr anchorCtr="0" anchor="t" bIns="91425" lIns="91425" spcFirstLastPara="1" rIns="91425" wrap="square" tIns="91425">
            <a:normAutofit fontScale="55000" lnSpcReduction="20000"/>
          </a:bodyPr>
          <a:lstStyle/>
          <a:p>
            <a:pPr indent="0" lvl="0" marL="0" rtl="0" algn="l">
              <a:spcBef>
                <a:spcPts val="1200"/>
              </a:spcBef>
              <a:spcAft>
                <a:spcPts val="0"/>
              </a:spcAft>
              <a:buNone/>
            </a:pPr>
            <a:r>
              <a:rPr lang="pl" sz="2400">
                <a:latin typeface="Montserrat"/>
                <a:ea typeface="Montserrat"/>
                <a:cs typeface="Montserrat"/>
                <a:sym typeface="Montserrat"/>
              </a:rPr>
              <a:t>A simple structure has few management levels, where decision-making is centralised around one leader. It is commonly used by small businesses and start-ups because it allows for quick communication and flexibility.</a:t>
            </a:r>
            <a:endParaRPr sz="2400">
              <a:latin typeface="Montserrat"/>
              <a:ea typeface="Montserrat"/>
              <a:cs typeface="Montserrat"/>
              <a:sym typeface="Montserrat"/>
            </a:endParaRPr>
          </a:p>
          <a:p>
            <a:pPr indent="0" lvl="0" marL="0" rtl="0" algn="l">
              <a:spcBef>
                <a:spcPts val="1200"/>
              </a:spcBef>
              <a:spcAft>
                <a:spcPts val="0"/>
              </a:spcAft>
              <a:buNone/>
            </a:pPr>
            <a:r>
              <a:rPr lang="pl" sz="2400">
                <a:latin typeface="Montserrat"/>
                <a:ea typeface="Montserrat"/>
                <a:cs typeface="Montserrat"/>
                <a:sym typeface="Montserrat"/>
              </a:rPr>
              <a:t>Characteristics:</a:t>
            </a:r>
            <a:endParaRPr sz="2400">
              <a:latin typeface="Montserrat"/>
              <a:ea typeface="Montserrat"/>
              <a:cs typeface="Montserrat"/>
              <a:sym typeface="Montserrat"/>
            </a:endParaRPr>
          </a:p>
          <a:p>
            <a:pPr indent="-312420" lvl="0" marL="457200" rtl="0" algn="l">
              <a:spcBef>
                <a:spcPts val="1200"/>
              </a:spcBef>
              <a:spcAft>
                <a:spcPts val="0"/>
              </a:spcAft>
              <a:buSzPct val="100000"/>
              <a:buFont typeface="Montserrat"/>
              <a:buChar char="❖"/>
            </a:pPr>
            <a:r>
              <a:rPr lang="pl" sz="2400">
                <a:latin typeface="Montserrat"/>
                <a:ea typeface="Montserrat"/>
                <a:cs typeface="Montserrat"/>
                <a:sym typeface="Montserrat"/>
              </a:rPr>
              <a:t>Flat hierarchy with few management levels.</a:t>
            </a:r>
            <a:endParaRPr sz="2400">
              <a:latin typeface="Montserrat"/>
              <a:ea typeface="Montserrat"/>
              <a:cs typeface="Montserrat"/>
              <a:sym typeface="Montserrat"/>
            </a:endParaRPr>
          </a:p>
          <a:p>
            <a:pPr indent="-312420" lvl="0" marL="457200" rtl="0" algn="l">
              <a:spcBef>
                <a:spcPts val="0"/>
              </a:spcBef>
              <a:spcAft>
                <a:spcPts val="0"/>
              </a:spcAft>
              <a:buSzPct val="100000"/>
              <a:buFont typeface="Montserrat"/>
              <a:buChar char="❖"/>
            </a:pPr>
            <a:r>
              <a:rPr lang="pl" sz="2400">
                <a:latin typeface="Montserrat"/>
                <a:ea typeface="Montserrat"/>
                <a:cs typeface="Montserrat"/>
                <a:sym typeface="Montserrat"/>
              </a:rPr>
              <a:t>Centralised decision-making by the owner or senior leader.</a:t>
            </a:r>
            <a:endParaRPr sz="2400">
              <a:latin typeface="Montserrat"/>
              <a:ea typeface="Montserrat"/>
              <a:cs typeface="Montserrat"/>
              <a:sym typeface="Montserrat"/>
            </a:endParaRPr>
          </a:p>
          <a:p>
            <a:pPr indent="-312420" lvl="0" marL="457200" rtl="0" algn="l">
              <a:spcBef>
                <a:spcPts val="0"/>
              </a:spcBef>
              <a:spcAft>
                <a:spcPts val="0"/>
              </a:spcAft>
              <a:buSzPct val="100000"/>
              <a:buFont typeface="Montserrat"/>
              <a:buChar char="❖"/>
            </a:pPr>
            <a:r>
              <a:rPr lang="pl" sz="2400">
                <a:latin typeface="Montserrat"/>
                <a:ea typeface="Montserrat"/>
                <a:cs typeface="Montserrat"/>
                <a:sym typeface="Montserrat"/>
              </a:rPr>
              <a:t>Informal communication and flexible roles.</a:t>
            </a:r>
            <a:endParaRPr sz="2400">
              <a:latin typeface="Montserrat"/>
              <a:ea typeface="Montserrat"/>
              <a:cs typeface="Montserrat"/>
              <a:sym typeface="Montserrat"/>
            </a:endParaRPr>
          </a:p>
          <a:p>
            <a:pPr indent="-312420" lvl="0" marL="457200" rtl="0" algn="l">
              <a:spcBef>
                <a:spcPts val="0"/>
              </a:spcBef>
              <a:spcAft>
                <a:spcPts val="0"/>
              </a:spcAft>
              <a:buSzPct val="100000"/>
              <a:buFont typeface="Montserrat"/>
              <a:buChar char="❖"/>
            </a:pPr>
            <a:r>
              <a:rPr lang="pl" sz="2400">
                <a:latin typeface="Montserrat"/>
                <a:ea typeface="Montserrat"/>
                <a:cs typeface="Montserrat"/>
                <a:sym typeface="Montserrat"/>
              </a:rPr>
              <a:t>Limited departmentalisation or specialisation.</a:t>
            </a:r>
            <a:endParaRPr sz="2400">
              <a:latin typeface="Montserrat"/>
              <a:ea typeface="Montserrat"/>
              <a:cs typeface="Montserrat"/>
              <a:sym typeface="Montserrat"/>
            </a:endParaRPr>
          </a:p>
          <a:p>
            <a:pPr indent="-312420" lvl="0" marL="457200" rtl="0" algn="l">
              <a:spcBef>
                <a:spcPts val="0"/>
              </a:spcBef>
              <a:spcAft>
                <a:spcPts val="0"/>
              </a:spcAft>
              <a:buSzPct val="100000"/>
              <a:buFont typeface="Montserrat"/>
              <a:buChar char="❖"/>
            </a:pPr>
            <a:r>
              <a:rPr lang="pl" sz="2400">
                <a:latin typeface="Montserrat"/>
                <a:ea typeface="Montserrat"/>
                <a:cs typeface="Montserrat"/>
                <a:sym typeface="Montserrat"/>
              </a:rPr>
              <a:t>Quick decision-making and fast response to change.</a:t>
            </a:r>
            <a:endParaRPr sz="2400">
              <a:latin typeface="Montserrat"/>
              <a:ea typeface="Montserrat"/>
              <a:cs typeface="Montserrat"/>
              <a:sym typeface="Montserrat"/>
            </a:endParaRPr>
          </a:p>
          <a:p>
            <a:pPr indent="-312420" lvl="0" marL="457200" rtl="0" algn="l">
              <a:spcBef>
                <a:spcPts val="0"/>
              </a:spcBef>
              <a:spcAft>
                <a:spcPts val="0"/>
              </a:spcAft>
              <a:buSzPct val="100000"/>
              <a:buFont typeface="Montserrat"/>
              <a:buChar char="❖"/>
            </a:pPr>
            <a:r>
              <a:rPr lang="pl" sz="2400">
                <a:latin typeface="Montserrat"/>
                <a:ea typeface="Montserrat"/>
                <a:cs typeface="Montserrat"/>
                <a:sym typeface="Montserrat"/>
              </a:rPr>
              <a:t>Low administrative and operating costs.</a:t>
            </a:r>
            <a:endParaRPr sz="2400">
              <a:latin typeface="Montserrat"/>
              <a:ea typeface="Montserrat"/>
              <a:cs typeface="Montserrat"/>
              <a:sym typeface="Montserrat"/>
            </a:endParaRPr>
          </a:p>
          <a:p>
            <a:pPr indent="-312420" lvl="0" marL="457200" rtl="0" algn="l">
              <a:spcBef>
                <a:spcPts val="0"/>
              </a:spcBef>
              <a:spcAft>
                <a:spcPts val="0"/>
              </a:spcAft>
              <a:buSzPct val="100000"/>
              <a:buFont typeface="Montserrat"/>
              <a:buChar char="❖"/>
            </a:pPr>
            <a:r>
              <a:rPr lang="pl" sz="2400">
                <a:latin typeface="Montserrat"/>
                <a:ea typeface="Montserrat"/>
                <a:cs typeface="Montserrat"/>
                <a:sym typeface="Montserrat"/>
              </a:rPr>
              <a:t>Works best for small organisations or businesses in the early stages of growth.</a:t>
            </a:r>
            <a:endParaRPr sz="2400">
              <a:latin typeface="Montserrat"/>
              <a:ea typeface="Montserrat"/>
              <a:cs typeface="Montserrat"/>
              <a:sym typeface="Montserrat"/>
            </a:endParaRPr>
          </a:p>
          <a:p>
            <a:pPr indent="-312420" lvl="0" marL="457200" rtl="0" algn="l">
              <a:spcBef>
                <a:spcPts val="0"/>
              </a:spcBef>
              <a:spcAft>
                <a:spcPts val="0"/>
              </a:spcAft>
              <a:buSzPct val="100000"/>
              <a:buFont typeface="Montserrat"/>
              <a:buChar char="❖"/>
            </a:pPr>
            <a:r>
              <a:rPr lang="pl" sz="2400">
                <a:latin typeface="Montserrat"/>
                <a:ea typeface="Montserrat"/>
                <a:cs typeface="Montserrat"/>
                <a:sym typeface="Montserrat"/>
              </a:rPr>
              <a:t>Can become less effective as the organisation expands due to increased workload on leaders. </a:t>
            </a:r>
            <a:r>
              <a:rPr i="1" lang="pl" sz="2400">
                <a:latin typeface="Montserrat"/>
                <a:ea typeface="Montserrat"/>
                <a:cs typeface="Montserrat"/>
                <a:sym typeface="Montserrat"/>
              </a:rPr>
              <a:t>(</a:t>
            </a:r>
            <a:r>
              <a:rPr i="1" lang="pl" sz="2163">
                <a:latin typeface="Montserrat"/>
                <a:ea typeface="Montserrat"/>
                <a:cs typeface="Montserrat"/>
                <a:sym typeface="Montserrat"/>
              </a:rPr>
              <a:t>AIHR, 2024)</a:t>
            </a:r>
            <a:endParaRPr i="1" sz="2400">
              <a:latin typeface="Montserrat"/>
              <a:ea typeface="Montserrat"/>
              <a:cs typeface="Montserrat"/>
              <a:sym typeface="Montserrat"/>
            </a:endParaRPr>
          </a:p>
          <a:p>
            <a:pPr indent="0" lvl="0" marL="0" rtl="0" algn="l">
              <a:spcBef>
                <a:spcPts val="1200"/>
              </a:spcBef>
              <a:spcAft>
                <a:spcPts val="1200"/>
              </a:spcAft>
              <a:buNone/>
            </a:pPr>
            <a:r>
              <a:t/>
            </a:r>
            <a:endParaRPr sz="2400">
              <a:latin typeface="Montserrat"/>
              <a:ea typeface="Montserrat"/>
              <a:cs typeface="Montserrat"/>
              <a:sym typeface="Montserrat"/>
            </a:endParaRPr>
          </a:p>
        </p:txBody>
      </p:sp>
      <p:pic>
        <p:nvPicPr>
          <p:cNvPr id="152" name="Google Shape;152;p16"/>
          <p:cNvPicPr preferRelativeResize="0"/>
          <p:nvPr/>
        </p:nvPicPr>
        <p:blipFill>
          <a:blip r:embed="rId3">
            <a:alphaModFix/>
          </a:blip>
          <a:stretch>
            <a:fillRect/>
          </a:stretch>
        </p:blipFill>
        <p:spPr>
          <a:xfrm>
            <a:off x="245900" y="1577150"/>
            <a:ext cx="3884749" cy="26623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6" name="Shape 156"/>
        <p:cNvGrpSpPr/>
        <p:nvPr/>
      </p:nvGrpSpPr>
      <p:grpSpPr>
        <a:xfrm>
          <a:off x="0" y="0"/>
          <a:ext cx="0" cy="0"/>
          <a:chOff x="0" y="0"/>
          <a:chExt cx="0" cy="0"/>
        </a:xfrm>
      </p:grpSpPr>
      <p:sp>
        <p:nvSpPr>
          <p:cNvPr id="157" name="Google Shape;157;p17"/>
          <p:cNvSpPr txBox="1"/>
          <p:nvPr>
            <p:ph type="title"/>
          </p:nvPr>
        </p:nvSpPr>
        <p:spPr>
          <a:xfrm>
            <a:off x="1297500" y="393750"/>
            <a:ext cx="7038900" cy="1962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pl"/>
              <a:t>Functional </a:t>
            </a:r>
            <a:endParaRPr/>
          </a:p>
          <a:p>
            <a:pPr indent="0" lvl="0" marL="0" rtl="0" algn="l">
              <a:spcBef>
                <a:spcPts val="0"/>
              </a:spcBef>
              <a:spcAft>
                <a:spcPts val="0"/>
              </a:spcAft>
              <a:buNone/>
            </a:pPr>
            <a:r>
              <a:rPr lang="pl"/>
              <a:t>Structure</a:t>
            </a:r>
            <a:endParaRPr/>
          </a:p>
        </p:txBody>
      </p:sp>
      <p:sp>
        <p:nvSpPr>
          <p:cNvPr id="158" name="Google Shape;158;p17"/>
          <p:cNvSpPr txBox="1"/>
          <p:nvPr>
            <p:ph idx="1" type="body"/>
          </p:nvPr>
        </p:nvSpPr>
        <p:spPr>
          <a:xfrm>
            <a:off x="4189550" y="255600"/>
            <a:ext cx="4884000" cy="4632300"/>
          </a:xfrm>
          <a:prstGeom prst="rect">
            <a:avLst/>
          </a:prstGeom>
        </p:spPr>
        <p:txBody>
          <a:bodyPr anchorCtr="0" anchor="t" bIns="91425" lIns="91425" spcFirstLastPara="1" rIns="91425" wrap="square" tIns="91425">
            <a:normAutofit fontScale="47500"/>
          </a:bodyPr>
          <a:lstStyle/>
          <a:p>
            <a:pPr indent="0" lvl="0" marL="0" marR="0" rtl="0" algn="l">
              <a:lnSpc>
                <a:spcPct val="115000"/>
              </a:lnSpc>
              <a:spcBef>
                <a:spcPts val="1400"/>
              </a:spcBef>
              <a:spcAft>
                <a:spcPts val="0"/>
              </a:spcAft>
              <a:buNone/>
            </a:pPr>
            <a:r>
              <a:rPr lang="pl" sz="2400">
                <a:latin typeface="Montserrat"/>
                <a:ea typeface="Montserrat"/>
                <a:cs typeface="Montserrat"/>
                <a:sym typeface="Montserrat"/>
              </a:rPr>
              <a:t>In a functional structure employees are grouped into departments based on their specialised skills or functions, such as marketing or human resources. This structure improves efficiency by allowing employees to focus on their area of expertise.</a:t>
            </a:r>
            <a:endParaRPr sz="2400">
              <a:latin typeface="Montserrat"/>
              <a:ea typeface="Montserrat"/>
              <a:cs typeface="Montserrat"/>
              <a:sym typeface="Montserrat"/>
            </a:endParaRPr>
          </a:p>
          <a:p>
            <a:pPr indent="0" lvl="0" marL="0" marR="0" rtl="0" algn="l">
              <a:lnSpc>
                <a:spcPct val="115000"/>
              </a:lnSpc>
              <a:spcBef>
                <a:spcPts val="1400"/>
              </a:spcBef>
              <a:spcAft>
                <a:spcPts val="0"/>
              </a:spcAft>
              <a:buNone/>
            </a:pPr>
            <a:r>
              <a:rPr lang="pl" sz="2400">
                <a:latin typeface="Montserrat"/>
                <a:ea typeface="Montserrat"/>
                <a:cs typeface="Montserrat"/>
                <a:sym typeface="Montserrat"/>
              </a:rPr>
              <a:t>Characteristics:</a:t>
            </a:r>
            <a:endParaRPr sz="2400">
              <a:latin typeface="Montserrat"/>
              <a:ea typeface="Montserrat"/>
              <a:cs typeface="Montserrat"/>
              <a:sym typeface="Montserrat"/>
            </a:endParaRPr>
          </a:p>
          <a:p>
            <a:pPr indent="-300990" lvl="0" marL="457200" marR="0" rtl="0" algn="l">
              <a:lnSpc>
                <a:spcPct val="115000"/>
              </a:lnSpc>
              <a:spcBef>
                <a:spcPts val="1400"/>
              </a:spcBef>
              <a:spcAft>
                <a:spcPts val="0"/>
              </a:spcAft>
              <a:buSzPct val="100000"/>
              <a:buFont typeface="Montserrat"/>
              <a:buChar char="❖"/>
            </a:pPr>
            <a:r>
              <a:rPr lang="pl" sz="2400">
                <a:latin typeface="Montserrat"/>
                <a:ea typeface="Montserrat"/>
                <a:cs typeface="Montserrat"/>
                <a:sym typeface="Montserrat"/>
              </a:rPr>
              <a:t>Employees are grouped by specialised functions or departments.</a:t>
            </a:r>
            <a:endParaRPr sz="2400">
              <a:latin typeface="Montserrat"/>
              <a:ea typeface="Montserrat"/>
              <a:cs typeface="Montserrat"/>
              <a:sym typeface="Montserrat"/>
            </a:endParaRPr>
          </a:p>
          <a:p>
            <a:pPr indent="-300990" lvl="0" marL="457200" marR="0" rtl="0" algn="l">
              <a:lnSpc>
                <a:spcPct val="115000"/>
              </a:lnSpc>
              <a:spcBef>
                <a:spcPts val="0"/>
              </a:spcBef>
              <a:spcAft>
                <a:spcPts val="0"/>
              </a:spcAft>
              <a:buSzPct val="100000"/>
              <a:buFont typeface="Montserrat"/>
              <a:buChar char="❖"/>
            </a:pPr>
            <a:r>
              <a:rPr lang="pl" sz="2400">
                <a:latin typeface="Montserrat"/>
                <a:ea typeface="Montserrat"/>
                <a:cs typeface="Montserrat"/>
                <a:sym typeface="Montserrat"/>
              </a:rPr>
              <a:t>Clear hierarchy within each department.</a:t>
            </a:r>
            <a:endParaRPr sz="2400">
              <a:latin typeface="Montserrat"/>
              <a:ea typeface="Montserrat"/>
              <a:cs typeface="Montserrat"/>
              <a:sym typeface="Montserrat"/>
            </a:endParaRPr>
          </a:p>
          <a:p>
            <a:pPr indent="-300990" lvl="0" marL="457200" marR="0" rtl="0" algn="l">
              <a:lnSpc>
                <a:spcPct val="115000"/>
              </a:lnSpc>
              <a:spcBef>
                <a:spcPts val="0"/>
              </a:spcBef>
              <a:spcAft>
                <a:spcPts val="0"/>
              </a:spcAft>
              <a:buSzPct val="100000"/>
              <a:buFont typeface="Montserrat"/>
              <a:buChar char="❖"/>
            </a:pPr>
            <a:r>
              <a:rPr lang="pl" sz="2400">
                <a:latin typeface="Montserrat"/>
                <a:ea typeface="Montserrat"/>
                <a:cs typeface="Montserrat"/>
                <a:sym typeface="Montserrat"/>
              </a:rPr>
              <a:t>Department managers oversee specific functional areas.</a:t>
            </a:r>
            <a:endParaRPr sz="2400">
              <a:latin typeface="Montserrat"/>
              <a:ea typeface="Montserrat"/>
              <a:cs typeface="Montserrat"/>
              <a:sym typeface="Montserrat"/>
            </a:endParaRPr>
          </a:p>
          <a:p>
            <a:pPr indent="-300990" lvl="0" marL="457200" marR="0" rtl="0" algn="l">
              <a:lnSpc>
                <a:spcPct val="115000"/>
              </a:lnSpc>
              <a:spcBef>
                <a:spcPts val="0"/>
              </a:spcBef>
              <a:spcAft>
                <a:spcPts val="0"/>
              </a:spcAft>
              <a:buSzPct val="100000"/>
              <a:buFont typeface="Montserrat"/>
              <a:buChar char="❖"/>
            </a:pPr>
            <a:r>
              <a:rPr lang="pl" sz="2400">
                <a:latin typeface="Montserrat"/>
                <a:ea typeface="Montserrat"/>
                <a:cs typeface="Montserrat"/>
                <a:sym typeface="Montserrat"/>
              </a:rPr>
              <a:t>High level of specialisation and expertise.</a:t>
            </a:r>
            <a:endParaRPr sz="2400">
              <a:latin typeface="Montserrat"/>
              <a:ea typeface="Montserrat"/>
              <a:cs typeface="Montserrat"/>
              <a:sym typeface="Montserrat"/>
            </a:endParaRPr>
          </a:p>
          <a:p>
            <a:pPr indent="-300990" lvl="0" marL="457200" marR="0" rtl="0" algn="l">
              <a:lnSpc>
                <a:spcPct val="115000"/>
              </a:lnSpc>
              <a:spcBef>
                <a:spcPts val="0"/>
              </a:spcBef>
              <a:spcAft>
                <a:spcPts val="0"/>
              </a:spcAft>
              <a:buSzPct val="100000"/>
              <a:buFont typeface="Montserrat"/>
              <a:buChar char="❖"/>
            </a:pPr>
            <a:r>
              <a:rPr lang="pl" sz="2400">
                <a:latin typeface="Montserrat"/>
                <a:ea typeface="Montserrat"/>
                <a:cs typeface="Montserrat"/>
                <a:sym typeface="Montserrat"/>
              </a:rPr>
              <a:t>Improved efficiency through division of labour.</a:t>
            </a:r>
            <a:endParaRPr sz="2400">
              <a:latin typeface="Montserrat"/>
              <a:ea typeface="Montserrat"/>
              <a:cs typeface="Montserrat"/>
              <a:sym typeface="Montserrat"/>
            </a:endParaRPr>
          </a:p>
          <a:p>
            <a:pPr indent="-300990" lvl="0" marL="457200" marR="0" rtl="0" algn="l">
              <a:lnSpc>
                <a:spcPct val="115000"/>
              </a:lnSpc>
              <a:spcBef>
                <a:spcPts val="0"/>
              </a:spcBef>
              <a:spcAft>
                <a:spcPts val="0"/>
              </a:spcAft>
              <a:buSzPct val="100000"/>
              <a:buFont typeface="Montserrat"/>
              <a:buChar char="❖"/>
            </a:pPr>
            <a:r>
              <a:rPr lang="pl" sz="2400">
                <a:latin typeface="Montserrat"/>
                <a:ea typeface="Montserrat"/>
                <a:cs typeface="Montserrat"/>
                <a:sym typeface="Montserrat"/>
              </a:rPr>
              <a:t>Clear career progression within departments.</a:t>
            </a:r>
            <a:endParaRPr sz="2400">
              <a:latin typeface="Montserrat"/>
              <a:ea typeface="Montserrat"/>
              <a:cs typeface="Montserrat"/>
              <a:sym typeface="Montserrat"/>
            </a:endParaRPr>
          </a:p>
          <a:p>
            <a:pPr indent="-300990" lvl="0" marL="457200" marR="0" rtl="0" algn="l">
              <a:lnSpc>
                <a:spcPct val="115000"/>
              </a:lnSpc>
              <a:spcBef>
                <a:spcPts val="0"/>
              </a:spcBef>
              <a:spcAft>
                <a:spcPts val="0"/>
              </a:spcAft>
              <a:buSzPct val="100000"/>
              <a:buFont typeface="Montserrat"/>
              <a:buChar char="❖"/>
            </a:pPr>
            <a:r>
              <a:rPr lang="pl" sz="2400">
                <a:latin typeface="Montserrat"/>
                <a:ea typeface="Montserrat"/>
                <a:cs typeface="Montserrat"/>
                <a:sym typeface="Montserrat"/>
              </a:rPr>
              <a:t>Communication is strongest within departments but can be weaker between departments.</a:t>
            </a:r>
            <a:endParaRPr sz="2400">
              <a:latin typeface="Montserrat"/>
              <a:ea typeface="Montserrat"/>
              <a:cs typeface="Montserrat"/>
              <a:sym typeface="Montserrat"/>
            </a:endParaRPr>
          </a:p>
          <a:p>
            <a:pPr indent="-300990" lvl="0" marL="457200" marR="0" rtl="0" algn="l">
              <a:lnSpc>
                <a:spcPct val="115000"/>
              </a:lnSpc>
              <a:spcBef>
                <a:spcPts val="0"/>
              </a:spcBef>
              <a:spcAft>
                <a:spcPts val="0"/>
              </a:spcAft>
              <a:buSzPct val="100000"/>
              <a:buFont typeface="Montserrat"/>
              <a:buChar char="❖"/>
            </a:pPr>
            <a:r>
              <a:rPr lang="pl" sz="2400">
                <a:latin typeface="Montserrat"/>
                <a:ea typeface="Montserrat"/>
                <a:cs typeface="Montserrat"/>
                <a:sym typeface="Montserrat"/>
              </a:rPr>
              <a:t>Best suited to medium and large organisations with specialised operations. </a:t>
            </a:r>
            <a:r>
              <a:rPr i="1" lang="pl" sz="2400">
                <a:latin typeface="Montserrat"/>
                <a:ea typeface="Montserrat"/>
                <a:cs typeface="Montserrat"/>
                <a:sym typeface="Montserrat"/>
              </a:rPr>
              <a:t>(</a:t>
            </a:r>
            <a:r>
              <a:rPr i="1" lang="pl" sz="2163">
                <a:latin typeface="Montserrat"/>
                <a:ea typeface="Montserrat"/>
                <a:cs typeface="Montserrat"/>
                <a:sym typeface="Montserrat"/>
              </a:rPr>
              <a:t>AIHR, 2024)</a:t>
            </a:r>
            <a:endParaRPr i="1" sz="1100">
              <a:solidFill>
                <a:srgbClr val="000000"/>
              </a:solidFill>
              <a:latin typeface="Arial"/>
              <a:ea typeface="Arial"/>
              <a:cs typeface="Arial"/>
              <a:sym typeface="Arial"/>
            </a:endParaRPr>
          </a:p>
          <a:p>
            <a:pPr indent="0" lvl="0" marL="457200" rtl="0" algn="l">
              <a:spcBef>
                <a:spcPts val="1200"/>
              </a:spcBef>
              <a:spcAft>
                <a:spcPts val="0"/>
              </a:spcAft>
              <a:buNone/>
            </a:pPr>
            <a:r>
              <a:t/>
            </a:r>
            <a:endParaRPr sz="2400">
              <a:latin typeface="Montserrat"/>
              <a:ea typeface="Montserrat"/>
              <a:cs typeface="Montserrat"/>
              <a:sym typeface="Montserrat"/>
            </a:endParaRPr>
          </a:p>
          <a:p>
            <a:pPr indent="0" lvl="0" marL="0" rtl="0" algn="l">
              <a:spcBef>
                <a:spcPts val="1200"/>
              </a:spcBef>
              <a:spcAft>
                <a:spcPts val="1200"/>
              </a:spcAft>
              <a:buNone/>
            </a:pPr>
            <a:r>
              <a:t/>
            </a:r>
            <a:endParaRPr sz="2400">
              <a:latin typeface="Montserrat"/>
              <a:ea typeface="Montserrat"/>
              <a:cs typeface="Montserrat"/>
              <a:sym typeface="Montserrat"/>
            </a:endParaRPr>
          </a:p>
        </p:txBody>
      </p:sp>
      <p:pic>
        <p:nvPicPr>
          <p:cNvPr id="159" name="Google Shape;159;p17"/>
          <p:cNvPicPr preferRelativeResize="0"/>
          <p:nvPr/>
        </p:nvPicPr>
        <p:blipFill>
          <a:blip r:embed="rId3">
            <a:alphaModFix/>
          </a:blip>
          <a:stretch>
            <a:fillRect/>
          </a:stretch>
        </p:blipFill>
        <p:spPr>
          <a:xfrm>
            <a:off x="168000" y="1519025"/>
            <a:ext cx="3946801" cy="2720474"/>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3" name="Shape 163"/>
        <p:cNvGrpSpPr/>
        <p:nvPr/>
      </p:nvGrpSpPr>
      <p:grpSpPr>
        <a:xfrm>
          <a:off x="0" y="0"/>
          <a:ext cx="0" cy="0"/>
          <a:chOff x="0" y="0"/>
          <a:chExt cx="0" cy="0"/>
        </a:xfrm>
      </p:grpSpPr>
      <p:sp>
        <p:nvSpPr>
          <p:cNvPr id="164" name="Google Shape;164;p18"/>
          <p:cNvSpPr txBox="1"/>
          <p:nvPr>
            <p:ph type="title"/>
          </p:nvPr>
        </p:nvSpPr>
        <p:spPr>
          <a:xfrm>
            <a:off x="1297500" y="393750"/>
            <a:ext cx="7038900" cy="1860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pl"/>
              <a:t>Divisional </a:t>
            </a:r>
            <a:endParaRPr/>
          </a:p>
          <a:p>
            <a:pPr indent="0" lvl="0" marL="0" rtl="0" algn="l">
              <a:spcBef>
                <a:spcPts val="0"/>
              </a:spcBef>
              <a:spcAft>
                <a:spcPts val="0"/>
              </a:spcAft>
              <a:buNone/>
            </a:pPr>
            <a:r>
              <a:rPr lang="pl"/>
              <a:t>Structure</a:t>
            </a:r>
            <a:endParaRPr/>
          </a:p>
        </p:txBody>
      </p:sp>
      <p:sp>
        <p:nvSpPr>
          <p:cNvPr id="165" name="Google Shape;165;p18"/>
          <p:cNvSpPr txBox="1"/>
          <p:nvPr>
            <p:ph idx="1" type="body"/>
          </p:nvPr>
        </p:nvSpPr>
        <p:spPr>
          <a:xfrm>
            <a:off x="4189550" y="255600"/>
            <a:ext cx="4884000" cy="4632300"/>
          </a:xfrm>
          <a:prstGeom prst="rect">
            <a:avLst/>
          </a:prstGeom>
        </p:spPr>
        <p:txBody>
          <a:bodyPr anchorCtr="0" anchor="t" bIns="91425" lIns="91425" spcFirstLastPara="1" rIns="91425" wrap="square" tIns="91425">
            <a:normAutofit fontScale="55000" lnSpcReduction="20000"/>
          </a:bodyPr>
          <a:lstStyle/>
          <a:p>
            <a:pPr indent="0" lvl="0" marL="0" marR="0" rtl="0" algn="l">
              <a:lnSpc>
                <a:spcPct val="115000"/>
              </a:lnSpc>
              <a:spcBef>
                <a:spcPts val="1400"/>
              </a:spcBef>
              <a:spcAft>
                <a:spcPts val="0"/>
              </a:spcAft>
              <a:buNone/>
            </a:pPr>
            <a:r>
              <a:rPr lang="pl" sz="2400">
                <a:latin typeface="Montserrat"/>
                <a:ea typeface="Montserrat"/>
                <a:cs typeface="Montserrat"/>
                <a:sym typeface="Montserrat"/>
              </a:rPr>
              <a:t>In a divisional structure, business is divided into separate divisions based on products, services, customers, or geographic regions. Each division operates with its own functional departments and is responsible for its own performance.</a:t>
            </a:r>
            <a:endParaRPr sz="2400">
              <a:latin typeface="Montserrat"/>
              <a:ea typeface="Montserrat"/>
              <a:cs typeface="Montserrat"/>
              <a:sym typeface="Montserrat"/>
            </a:endParaRPr>
          </a:p>
          <a:p>
            <a:pPr indent="0" lvl="0" marL="0" marR="0" rtl="0" algn="l">
              <a:lnSpc>
                <a:spcPct val="115000"/>
              </a:lnSpc>
              <a:spcBef>
                <a:spcPts val="1400"/>
              </a:spcBef>
              <a:spcAft>
                <a:spcPts val="0"/>
              </a:spcAft>
              <a:buNone/>
            </a:pPr>
            <a:r>
              <a:rPr lang="pl" sz="2400">
                <a:latin typeface="Montserrat"/>
                <a:ea typeface="Montserrat"/>
                <a:cs typeface="Montserrat"/>
                <a:sym typeface="Montserrat"/>
              </a:rPr>
              <a:t>Characteristics:</a:t>
            </a:r>
            <a:endParaRPr sz="2400">
              <a:latin typeface="Montserrat"/>
              <a:ea typeface="Montserrat"/>
              <a:cs typeface="Montserrat"/>
              <a:sym typeface="Montserrat"/>
            </a:endParaRPr>
          </a:p>
          <a:p>
            <a:pPr indent="-312420" lvl="0" marL="457200" marR="0" rtl="0" algn="l">
              <a:lnSpc>
                <a:spcPct val="115000"/>
              </a:lnSpc>
              <a:spcBef>
                <a:spcPts val="1400"/>
              </a:spcBef>
              <a:spcAft>
                <a:spcPts val="0"/>
              </a:spcAft>
              <a:buSzPct val="100000"/>
              <a:buFont typeface="Montserrat"/>
              <a:buChar char="❖"/>
            </a:pPr>
            <a:r>
              <a:rPr lang="pl" sz="2400">
                <a:latin typeface="Montserrat"/>
                <a:ea typeface="Montserrat"/>
                <a:cs typeface="Montserrat"/>
                <a:sym typeface="Montserrat"/>
              </a:rPr>
              <a:t>Organised around products, services, markets, or geographic regions.</a:t>
            </a:r>
            <a:endParaRPr sz="2400">
              <a:latin typeface="Montserrat"/>
              <a:ea typeface="Montserrat"/>
              <a:cs typeface="Montserrat"/>
              <a:sym typeface="Montserrat"/>
            </a:endParaRPr>
          </a:p>
          <a:p>
            <a:pPr indent="-312420" lvl="0" marL="457200" marR="0" rtl="0" algn="l">
              <a:lnSpc>
                <a:spcPct val="115000"/>
              </a:lnSpc>
              <a:spcBef>
                <a:spcPts val="0"/>
              </a:spcBef>
              <a:spcAft>
                <a:spcPts val="0"/>
              </a:spcAft>
              <a:buSzPct val="100000"/>
              <a:buFont typeface="Montserrat"/>
              <a:buChar char="❖"/>
            </a:pPr>
            <a:r>
              <a:rPr lang="pl" sz="2400">
                <a:latin typeface="Montserrat"/>
                <a:ea typeface="Montserrat"/>
                <a:cs typeface="Montserrat"/>
                <a:sym typeface="Montserrat"/>
              </a:rPr>
              <a:t>Each division has its own departments</a:t>
            </a:r>
            <a:endParaRPr sz="2400">
              <a:latin typeface="Montserrat"/>
              <a:ea typeface="Montserrat"/>
              <a:cs typeface="Montserrat"/>
              <a:sym typeface="Montserrat"/>
            </a:endParaRPr>
          </a:p>
          <a:p>
            <a:pPr indent="-312420" lvl="0" marL="457200" marR="0" rtl="0" algn="l">
              <a:lnSpc>
                <a:spcPct val="115000"/>
              </a:lnSpc>
              <a:spcBef>
                <a:spcPts val="0"/>
              </a:spcBef>
              <a:spcAft>
                <a:spcPts val="0"/>
              </a:spcAft>
              <a:buSzPct val="100000"/>
              <a:buFont typeface="Montserrat"/>
              <a:buChar char="❖"/>
            </a:pPr>
            <a:r>
              <a:rPr lang="pl" sz="2400">
                <a:latin typeface="Montserrat"/>
                <a:ea typeface="Montserrat"/>
                <a:cs typeface="Montserrat"/>
                <a:sym typeface="Montserrat"/>
              </a:rPr>
              <a:t>Divisions operate with a high degree of autonomy.</a:t>
            </a:r>
            <a:endParaRPr sz="2400">
              <a:latin typeface="Montserrat"/>
              <a:ea typeface="Montserrat"/>
              <a:cs typeface="Montserrat"/>
              <a:sym typeface="Montserrat"/>
            </a:endParaRPr>
          </a:p>
          <a:p>
            <a:pPr indent="-312420" lvl="0" marL="457200" marR="0" rtl="0" algn="l">
              <a:lnSpc>
                <a:spcPct val="115000"/>
              </a:lnSpc>
              <a:spcBef>
                <a:spcPts val="0"/>
              </a:spcBef>
              <a:spcAft>
                <a:spcPts val="0"/>
              </a:spcAft>
              <a:buSzPct val="100000"/>
              <a:buFont typeface="Montserrat"/>
              <a:buChar char="❖"/>
            </a:pPr>
            <a:r>
              <a:rPr lang="pl" sz="2400">
                <a:latin typeface="Montserrat"/>
                <a:ea typeface="Montserrat"/>
                <a:cs typeface="Montserrat"/>
                <a:sym typeface="Montserrat"/>
              </a:rPr>
              <a:t>Decision-making is decentralised to divisional managers.</a:t>
            </a:r>
            <a:endParaRPr sz="2400">
              <a:latin typeface="Montserrat"/>
              <a:ea typeface="Montserrat"/>
              <a:cs typeface="Montserrat"/>
              <a:sym typeface="Montserrat"/>
            </a:endParaRPr>
          </a:p>
          <a:p>
            <a:pPr indent="-312420" lvl="0" marL="457200" marR="0" rtl="0" algn="l">
              <a:lnSpc>
                <a:spcPct val="115000"/>
              </a:lnSpc>
              <a:spcBef>
                <a:spcPts val="0"/>
              </a:spcBef>
              <a:spcAft>
                <a:spcPts val="0"/>
              </a:spcAft>
              <a:buSzPct val="100000"/>
              <a:buFont typeface="Montserrat"/>
              <a:buChar char="❖"/>
            </a:pPr>
            <a:r>
              <a:rPr lang="pl" sz="2400">
                <a:latin typeface="Montserrat"/>
                <a:ea typeface="Montserrat"/>
                <a:cs typeface="Montserrat"/>
                <a:sym typeface="Montserrat"/>
              </a:rPr>
              <a:t>Enables greater focus on customer or market needs.</a:t>
            </a:r>
            <a:endParaRPr sz="2400">
              <a:latin typeface="Montserrat"/>
              <a:ea typeface="Montserrat"/>
              <a:cs typeface="Montserrat"/>
              <a:sym typeface="Montserrat"/>
            </a:endParaRPr>
          </a:p>
          <a:p>
            <a:pPr indent="-312420" lvl="0" marL="457200" marR="0" rtl="0" algn="l">
              <a:lnSpc>
                <a:spcPct val="115000"/>
              </a:lnSpc>
              <a:spcBef>
                <a:spcPts val="0"/>
              </a:spcBef>
              <a:spcAft>
                <a:spcPts val="0"/>
              </a:spcAft>
              <a:buSzPct val="100000"/>
              <a:buFont typeface="Montserrat"/>
              <a:buChar char="❖"/>
            </a:pPr>
            <a:r>
              <a:rPr lang="pl" sz="2400">
                <a:latin typeface="Montserrat"/>
                <a:ea typeface="Montserrat"/>
                <a:cs typeface="Montserrat"/>
                <a:sym typeface="Montserrat"/>
              </a:rPr>
              <a:t>Improves flexibility and responsiveness to changes in different markets.</a:t>
            </a:r>
            <a:endParaRPr sz="2400">
              <a:latin typeface="Montserrat"/>
              <a:ea typeface="Montserrat"/>
              <a:cs typeface="Montserrat"/>
              <a:sym typeface="Montserrat"/>
            </a:endParaRPr>
          </a:p>
          <a:p>
            <a:pPr indent="-312420" lvl="0" marL="457200" marR="0" rtl="0" algn="l">
              <a:lnSpc>
                <a:spcPct val="115000"/>
              </a:lnSpc>
              <a:spcBef>
                <a:spcPts val="0"/>
              </a:spcBef>
              <a:spcAft>
                <a:spcPts val="0"/>
              </a:spcAft>
              <a:buSzPct val="100000"/>
              <a:buFont typeface="Montserrat"/>
              <a:buChar char="❖"/>
            </a:pPr>
            <a:r>
              <a:rPr lang="pl" sz="2400">
                <a:latin typeface="Montserrat"/>
                <a:ea typeface="Montserrat"/>
                <a:cs typeface="Montserrat"/>
                <a:sym typeface="Montserrat"/>
              </a:rPr>
              <a:t>Can result in duplication of resources and higher operating costs.</a:t>
            </a:r>
            <a:endParaRPr sz="2400">
              <a:latin typeface="Montserrat"/>
              <a:ea typeface="Montserrat"/>
              <a:cs typeface="Montserrat"/>
              <a:sym typeface="Montserrat"/>
            </a:endParaRPr>
          </a:p>
          <a:p>
            <a:pPr indent="-312420" lvl="0" marL="457200" marR="0" rtl="0" algn="l">
              <a:lnSpc>
                <a:spcPct val="115000"/>
              </a:lnSpc>
              <a:spcBef>
                <a:spcPts val="0"/>
              </a:spcBef>
              <a:spcAft>
                <a:spcPts val="0"/>
              </a:spcAft>
              <a:buSzPct val="100000"/>
              <a:buFont typeface="Montserrat"/>
              <a:buChar char="❖"/>
            </a:pPr>
            <a:r>
              <a:rPr lang="pl" sz="2400">
                <a:latin typeface="Montserrat"/>
                <a:ea typeface="Montserrat"/>
                <a:cs typeface="Montserrat"/>
                <a:sym typeface="Montserrat"/>
              </a:rPr>
              <a:t>Best suited to large organisations with diverse products or operations across multiple regions. </a:t>
            </a:r>
            <a:r>
              <a:rPr i="1" lang="pl" sz="2400">
                <a:latin typeface="Montserrat"/>
                <a:ea typeface="Montserrat"/>
                <a:cs typeface="Montserrat"/>
                <a:sym typeface="Montserrat"/>
              </a:rPr>
              <a:t>(</a:t>
            </a:r>
            <a:r>
              <a:rPr i="1" lang="pl" sz="2163">
                <a:latin typeface="Montserrat"/>
                <a:ea typeface="Montserrat"/>
                <a:cs typeface="Montserrat"/>
                <a:sym typeface="Montserrat"/>
              </a:rPr>
              <a:t>AIHR, 2024)</a:t>
            </a:r>
            <a:endParaRPr i="1" sz="2400">
              <a:latin typeface="Montserrat"/>
              <a:ea typeface="Montserrat"/>
              <a:cs typeface="Montserrat"/>
              <a:sym typeface="Montserrat"/>
            </a:endParaRPr>
          </a:p>
        </p:txBody>
      </p:sp>
      <p:pic>
        <p:nvPicPr>
          <p:cNvPr id="166" name="Google Shape;166;p18"/>
          <p:cNvPicPr preferRelativeResize="0"/>
          <p:nvPr/>
        </p:nvPicPr>
        <p:blipFill>
          <a:blip r:embed="rId3">
            <a:alphaModFix/>
          </a:blip>
          <a:stretch>
            <a:fillRect/>
          </a:stretch>
        </p:blipFill>
        <p:spPr>
          <a:xfrm>
            <a:off x="241575" y="1487850"/>
            <a:ext cx="3912476" cy="289972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0" name="Shape 170"/>
        <p:cNvGrpSpPr/>
        <p:nvPr/>
      </p:nvGrpSpPr>
      <p:grpSpPr>
        <a:xfrm>
          <a:off x="0" y="0"/>
          <a:ext cx="0" cy="0"/>
          <a:chOff x="0" y="0"/>
          <a:chExt cx="0" cy="0"/>
        </a:xfrm>
      </p:grpSpPr>
      <p:sp>
        <p:nvSpPr>
          <p:cNvPr id="171" name="Google Shape;171;p19"/>
          <p:cNvSpPr txBox="1"/>
          <p:nvPr>
            <p:ph type="title"/>
          </p:nvPr>
        </p:nvSpPr>
        <p:spPr>
          <a:xfrm>
            <a:off x="1297500" y="237175"/>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pl"/>
              <a:t>Application to a UK Business</a:t>
            </a:r>
            <a:endParaRPr/>
          </a:p>
        </p:txBody>
      </p:sp>
      <p:sp>
        <p:nvSpPr>
          <p:cNvPr id="172" name="Google Shape;172;p19"/>
          <p:cNvSpPr txBox="1"/>
          <p:nvPr>
            <p:ph idx="1" type="body"/>
          </p:nvPr>
        </p:nvSpPr>
        <p:spPr>
          <a:xfrm>
            <a:off x="1297500" y="798500"/>
            <a:ext cx="4566300" cy="4180500"/>
          </a:xfrm>
          <a:prstGeom prst="rect">
            <a:avLst/>
          </a:prstGeom>
        </p:spPr>
        <p:txBody>
          <a:bodyPr anchorCtr="0" anchor="t" bIns="91425" lIns="91425" spcFirstLastPara="1" rIns="91425" wrap="square" tIns="91425">
            <a:normAutofit fontScale="70000" lnSpcReduction="20000"/>
          </a:bodyPr>
          <a:lstStyle/>
          <a:p>
            <a:pPr indent="0" lvl="0" marL="0" rtl="0" algn="l">
              <a:spcBef>
                <a:spcPts val="0"/>
              </a:spcBef>
              <a:spcAft>
                <a:spcPts val="0"/>
              </a:spcAft>
              <a:buNone/>
            </a:pPr>
            <a:r>
              <a:rPr lang="pl" sz="2201"/>
              <a:t>If we were to take a Tesco Supermarket as an example, then:</a:t>
            </a:r>
            <a:endParaRPr sz="2201"/>
          </a:p>
          <a:p>
            <a:pPr indent="0" lvl="0" marL="0" rtl="0" algn="l">
              <a:spcBef>
                <a:spcPts val="1200"/>
              </a:spcBef>
              <a:spcAft>
                <a:spcPts val="0"/>
              </a:spcAft>
              <a:buNone/>
            </a:pPr>
            <a:r>
              <a:rPr lang="pl" sz="2201"/>
              <a:t>A functional structure is the most suitable because employees are organised into specialist departments, improving efficiency and customer service.</a:t>
            </a:r>
            <a:endParaRPr sz="2201"/>
          </a:p>
          <a:p>
            <a:pPr indent="0" lvl="0" marL="0" rtl="0" algn="l">
              <a:spcBef>
                <a:spcPts val="1200"/>
              </a:spcBef>
              <a:spcAft>
                <a:spcPts val="0"/>
              </a:spcAft>
              <a:buNone/>
            </a:pPr>
            <a:r>
              <a:rPr lang="pl" sz="2201"/>
              <a:t>Reasons why:</a:t>
            </a:r>
            <a:endParaRPr sz="2201"/>
          </a:p>
          <a:p>
            <a:pPr indent="-326455" lvl="0" marL="457200" rtl="0" algn="l">
              <a:spcBef>
                <a:spcPts val="1200"/>
              </a:spcBef>
              <a:spcAft>
                <a:spcPts val="0"/>
              </a:spcAft>
              <a:buSzPct val="100000"/>
              <a:buChar char="❖"/>
            </a:pPr>
            <a:r>
              <a:rPr lang="pl" sz="2201"/>
              <a:t>Clear departments (e.g., Grocery, Customer Service, HR).</a:t>
            </a:r>
            <a:endParaRPr sz="2201"/>
          </a:p>
          <a:p>
            <a:pPr indent="-326455" lvl="0" marL="457200" rtl="0" algn="l">
              <a:spcBef>
                <a:spcPts val="0"/>
              </a:spcBef>
              <a:spcAft>
                <a:spcPts val="0"/>
              </a:spcAft>
              <a:buSzPct val="100000"/>
              <a:buChar char="❖"/>
            </a:pPr>
            <a:r>
              <a:rPr lang="pl" sz="2201"/>
              <a:t>Defined roles and reporting lines.</a:t>
            </a:r>
            <a:endParaRPr sz="2201"/>
          </a:p>
          <a:p>
            <a:pPr indent="-326455" lvl="0" marL="457200" rtl="0" algn="l">
              <a:spcBef>
                <a:spcPts val="0"/>
              </a:spcBef>
              <a:spcAft>
                <a:spcPts val="0"/>
              </a:spcAft>
              <a:buSzPct val="100000"/>
              <a:buChar char="❖"/>
            </a:pPr>
            <a:r>
              <a:rPr lang="pl" sz="2201"/>
              <a:t>Specialised staff improve productivity.</a:t>
            </a:r>
            <a:endParaRPr sz="2201"/>
          </a:p>
          <a:p>
            <a:pPr indent="-326455" lvl="0" marL="457200" rtl="0" algn="l">
              <a:spcBef>
                <a:spcPts val="0"/>
              </a:spcBef>
              <a:spcAft>
                <a:spcPts val="0"/>
              </a:spcAft>
              <a:buSzPct val="100000"/>
              <a:buChar char="❖"/>
            </a:pPr>
            <a:r>
              <a:rPr lang="pl" sz="2201"/>
              <a:t>Supports efficient daily store operations.</a:t>
            </a:r>
            <a:endParaRPr sz="2201"/>
          </a:p>
          <a:p>
            <a:pPr indent="-326455" lvl="0" marL="457200" rtl="0" algn="l">
              <a:spcBef>
                <a:spcPts val="0"/>
              </a:spcBef>
              <a:spcAft>
                <a:spcPts val="0"/>
              </a:spcAft>
              <a:buSzPct val="100000"/>
              <a:buChar char="❖"/>
            </a:pPr>
            <a:r>
              <a:rPr lang="pl" sz="2201"/>
              <a:t>Easy for managers to supervise and coordinate teams.</a:t>
            </a:r>
            <a:endParaRPr/>
          </a:p>
          <a:p>
            <a:pPr indent="0" lvl="0" marL="0" rtl="0" algn="l">
              <a:spcBef>
                <a:spcPts val="1200"/>
              </a:spcBef>
              <a:spcAft>
                <a:spcPts val="1200"/>
              </a:spcAft>
              <a:buNone/>
            </a:pPr>
            <a:r>
              <a:t/>
            </a:r>
            <a:endParaRPr/>
          </a:p>
        </p:txBody>
      </p:sp>
      <p:pic>
        <p:nvPicPr>
          <p:cNvPr id="173" name="Google Shape;173;p19"/>
          <p:cNvPicPr preferRelativeResize="0"/>
          <p:nvPr/>
        </p:nvPicPr>
        <p:blipFill>
          <a:blip r:embed="rId3">
            <a:alphaModFix/>
          </a:blip>
          <a:stretch>
            <a:fillRect/>
          </a:stretch>
        </p:blipFill>
        <p:spPr>
          <a:xfrm>
            <a:off x="5863800" y="1276050"/>
            <a:ext cx="3014076" cy="228249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7" name="Shape 177"/>
        <p:cNvGrpSpPr/>
        <p:nvPr/>
      </p:nvGrpSpPr>
      <p:grpSpPr>
        <a:xfrm>
          <a:off x="0" y="0"/>
          <a:ext cx="0" cy="0"/>
          <a:chOff x="0" y="0"/>
          <a:chExt cx="0" cy="0"/>
        </a:xfrm>
      </p:grpSpPr>
      <p:sp>
        <p:nvSpPr>
          <p:cNvPr id="178" name="Google Shape;178;p20"/>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pl"/>
              <a:t>Conclusion</a:t>
            </a:r>
            <a:endParaRPr/>
          </a:p>
        </p:txBody>
      </p:sp>
      <p:sp>
        <p:nvSpPr>
          <p:cNvPr id="179" name="Google Shape;179;p20"/>
          <p:cNvSpPr txBox="1"/>
          <p:nvPr>
            <p:ph idx="1" type="body"/>
          </p:nvPr>
        </p:nvSpPr>
        <p:spPr>
          <a:xfrm>
            <a:off x="1297500" y="1091050"/>
            <a:ext cx="7038900" cy="3387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pl" sz="1600"/>
              <a:t>Overall points to take away:</a:t>
            </a:r>
            <a:endParaRPr sz="1600"/>
          </a:p>
          <a:p>
            <a:pPr indent="-330200" lvl="0" marL="457200" rtl="0" algn="l">
              <a:spcBef>
                <a:spcPts val="1200"/>
              </a:spcBef>
              <a:spcAft>
                <a:spcPts val="0"/>
              </a:spcAft>
              <a:buSzPts val="1600"/>
              <a:buChar char="-"/>
            </a:pPr>
            <a:r>
              <a:rPr lang="pl" sz="1600"/>
              <a:t>Organisational Structures help to improve </a:t>
            </a:r>
            <a:r>
              <a:rPr lang="pl" sz="1600"/>
              <a:t>efficiency</a:t>
            </a:r>
            <a:r>
              <a:rPr lang="pl" sz="1600"/>
              <a:t> and keep an organisation running smoothly</a:t>
            </a:r>
            <a:endParaRPr sz="1600"/>
          </a:p>
          <a:p>
            <a:pPr indent="-330200" lvl="0" marL="457200" rtl="0" algn="l">
              <a:spcBef>
                <a:spcPts val="0"/>
              </a:spcBef>
              <a:spcAft>
                <a:spcPts val="0"/>
              </a:spcAft>
              <a:buSzPts val="1600"/>
              <a:buChar char="-"/>
            </a:pPr>
            <a:r>
              <a:rPr lang="pl" sz="1600"/>
              <a:t>The different organisational structures each have advantages and disadvantages</a:t>
            </a:r>
            <a:endParaRPr sz="1600"/>
          </a:p>
          <a:p>
            <a:pPr indent="-330200" lvl="0" marL="457200" rtl="0" algn="l">
              <a:spcBef>
                <a:spcPts val="0"/>
              </a:spcBef>
              <a:spcAft>
                <a:spcPts val="0"/>
              </a:spcAft>
              <a:buSzPts val="1600"/>
              <a:buChar char="-"/>
            </a:pPr>
            <a:r>
              <a:rPr lang="pl" sz="1600"/>
              <a:t>The different structures are each more suitable to specific types of organisations</a:t>
            </a:r>
            <a:endParaRPr sz="1600"/>
          </a:p>
          <a:p>
            <a:pPr indent="-311150" lvl="0" marL="457200" rtl="0" algn="l">
              <a:spcBef>
                <a:spcPts val="0"/>
              </a:spcBef>
              <a:spcAft>
                <a:spcPts val="0"/>
              </a:spcAft>
              <a:buSzPts val="1300"/>
              <a:buChar char="-"/>
            </a:pPr>
            <a:r>
              <a:rPr lang="pl" sz="1600"/>
              <a:t>Organisational charts are useful for deciding which organisation structure to pick (</a:t>
            </a:r>
            <a:r>
              <a:rPr lang="pl" sz="1200">
                <a:latin typeface="Montserrat"/>
                <a:ea typeface="Montserrat"/>
                <a:cs typeface="Montserrat"/>
                <a:sym typeface="Montserrat"/>
              </a:rPr>
              <a:t>AIHR, 2024) (Ahmady, 2016) (Gutterman, 2023)</a:t>
            </a:r>
            <a:endParaRPr sz="160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3" name="Shape 183"/>
        <p:cNvGrpSpPr/>
        <p:nvPr/>
      </p:nvGrpSpPr>
      <p:grpSpPr>
        <a:xfrm>
          <a:off x="0" y="0"/>
          <a:ext cx="0" cy="0"/>
          <a:chOff x="0" y="0"/>
          <a:chExt cx="0" cy="0"/>
        </a:xfrm>
      </p:grpSpPr>
      <p:sp>
        <p:nvSpPr>
          <p:cNvPr id="184" name="Google Shape;184;p21"/>
          <p:cNvSpPr txBox="1"/>
          <p:nvPr>
            <p:ph idx="1" type="body"/>
          </p:nvPr>
        </p:nvSpPr>
        <p:spPr>
          <a:xfrm>
            <a:off x="812725" y="335100"/>
            <a:ext cx="6936000" cy="44943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pl"/>
              <a:t>References:</a:t>
            </a:r>
            <a:endParaRPr/>
          </a:p>
          <a:p>
            <a:pPr indent="0" lvl="0" marL="0" rtl="0" algn="l">
              <a:spcBef>
                <a:spcPts val="0"/>
              </a:spcBef>
              <a:spcAft>
                <a:spcPts val="0"/>
              </a:spcAft>
              <a:buNone/>
            </a:pPr>
            <a:r>
              <a:t/>
            </a:r>
            <a:endParaRPr/>
          </a:p>
          <a:p>
            <a:pPr indent="-285750" lvl="0" marL="457200" rtl="0" algn="l">
              <a:spcBef>
                <a:spcPts val="0"/>
              </a:spcBef>
              <a:spcAft>
                <a:spcPts val="0"/>
              </a:spcAft>
              <a:buSzPts val="900"/>
              <a:buFont typeface="Montserrat"/>
              <a:buAutoNum type="arabicPeriod"/>
            </a:pPr>
            <a:r>
              <a:rPr lang="pl" sz="900">
                <a:latin typeface="Montserrat"/>
                <a:ea typeface="Montserrat"/>
                <a:cs typeface="Montserrat"/>
                <a:sym typeface="Montserrat"/>
              </a:rPr>
              <a:t>Ahmady, G.A., Mehrpour, M. and Nikooravesh, A. (2016) 'Organizational Structure', Procedia - Social and Behavioral Sciences, 230, pp. 455–462.</a:t>
            </a:r>
            <a:r>
              <a:rPr lang="pl" sz="900">
                <a:uFill>
                  <a:noFill/>
                </a:uFill>
                <a:latin typeface="Montserrat"/>
                <a:ea typeface="Montserrat"/>
                <a:cs typeface="Montserrat"/>
                <a:sym typeface="Montserrat"/>
                <a:hlinkClick r:id="rId3"/>
              </a:rPr>
              <a:t> https://doi.org/10.1016/j.sbspro.2016.09.057</a:t>
            </a:r>
            <a:r>
              <a:rPr lang="pl" sz="900">
                <a:latin typeface="Montserrat"/>
                <a:ea typeface="Montserrat"/>
                <a:cs typeface="Montserrat"/>
                <a:sym typeface="Montserrat"/>
              </a:rPr>
              <a:t>  </a:t>
            </a:r>
            <a:endParaRPr sz="900">
              <a:latin typeface="Montserrat"/>
              <a:ea typeface="Montserrat"/>
              <a:cs typeface="Montserrat"/>
              <a:sym typeface="Montserrat"/>
            </a:endParaRPr>
          </a:p>
          <a:p>
            <a:pPr indent="-285750" lvl="0" marL="457200" rtl="0" algn="l">
              <a:spcBef>
                <a:spcPts val="0"/>
              </a:spcBef>
              <a:spcAft>
                <a:spcPts val="0"/>
              </a:spcAft>
              <a:buSzPts val="900"/>
              <a:buFont typeface="Montserrat"/>
              <a:buAutoNum type="arabicPeriod"/>
            </a:pPr>
            <a:r>
              <a:rPr lang="pl" sz="900">
                <a:latin typeface="Montserrat"/>
                <a:ea typeface="Montserrat"/>
                <a:cs typeface="Montserrat"/>
                <a:sym typeface="Montserrat"/>
              </a:rPr>
              <a:t>Gutterman</a:t>
            </a:r>
            <a:r>
              <a:rPr lang="pl" sz="900">
                <a:latin typeface="Montserrat"/>
                <a:ea typeface="Montserrat"/>
                <a:cs typeface="Montserrat"/>
                <a:sym typeface="Montserrat"/>
              </a:rPr>
              <a:t>, Alan S., Organizational Structure (2023). Available at SSRN: </a:t>
            </a:r>
            <a:r>
              <a:rPr lang="pl" sz="900">
                <a:uFill>
                  <a:noFill/>
                </a:uFill>
                <a:latin typeface="Montserrat"/>
                <a:ea typeface="Montserrat"/>
                <a:cs typeface="Montserrat"/>
                <a:sym typeface="Montserrat"/>
                <a:hlinkClick r:id="rId4"/>
              </a:rPr>
              <a:t>https://ssrn.com/abstract=454583</a:t>
            </a:r>
            <a:endParaRPr sz="900">
              <a:latin typeface="Montserrat"/>
              <a:ea typeface="Montserrat"/>
              <a:cs typeface="Montserrat"/>
              <a:sym typeface="Montserrat"/>
            </a:endParaRPr>
          </a:p>
          <a:p>
            <a:pPr indent="-285750" lvl="0" marL="457200" rtl="0" algn="l">
              <a:spcBef>
                <a:spcPts val="0"/>
              </a:spcBef>
              <a:spcAft>
                <a:spcPts val="0"/>
              </a:spcAft>
              <a:buSzPts val="900"/>
              <a:buFont typeface="Montserrat"/>
              <a:buAutoNum type="arabicPeriod"/>
            </a:pPr>
            <a:r>
              <a:rPr lang="pl" sz="900">
                <a:latin typeface="Montserrat"/>
                <a:ea typeface="Montserrat"/>
                <a:cs typeface="Montserrat"/>
                <a:sym typeface="Montserrat"/>
              </a:rPr>
              <a:t>AIHR (2024). Simple Structure. [online] AIHR. Available at: https://www.aihr.com/hr-glossary/simple-structure/ [Accessed 23 July 2026]. </a:t>
            </a:r>
            <a:endParaRPr sz="900">
              <a:latin typeface="Montserrat"/>
              <a:ea typeface="Montserrat"/>
              <a:cs typeface="Montserrat"/>
              <a:sym typeface="Montserrat"/>
            </a:endParaRPr>
          </a:p>
          <a:p>
            <a:pPr indent="-285750" lvl="0" marL="457200" rtl="0" algn="l">
              <a:spcBef>
                <a:spcPts val="0"/>
              </a:spcBef>
              <a:spcAft>
                <a:spcPts val="0"/>
              </a:spcAft>
              <a:buSzPts val="900"/>
              <a:buFont typeface="Montserrat"/>
              <a:buAutoNum type="arabicPeriod"/>
            </a:pPr>
            <a:r>
              <a:rPr lang="pl" sz="900">
                <a:latin typeface="Montserrat"/>
                <a:ea typeface="Montserrat"/>
                <a:cs typeface="Montserrat"/>
                <a:sym typeface="Montserrat"/>
              </a:rPr>
              <a:t>AIHR (2024). Divisional Structure. [online] AIHR. Available at: https://www.aihr.com/hr-glossary/divisional-structure/ [Accessed 23 July 2026]. </a:t>
            </a:r>
            <a:endParaRPr sz="900">
              <a:latin typeface="Montserrat"/>
              <a:ea typeface="Montserrat"/>
              <a:cs typeface="Montserrat"/>
              <a:sym typeface="Montserrat"/>
            </a:endParaRPr>
          </a:p>
          <a:p>
            <a:pPr indent="-298450" lvl="0" marL="457200" rtl="0" algn="l">
              <a:spcBef>
                <a:spcPts val="0"/>
              </a:spcBef>
              <a:spcAft>
                <a:spcPts val="0"/>
              </a:spcAft>
              <a:buSzPts val="1100"/>
              <a:buFont typeface="Arial"/>
              <a:buAutoNum type="arabicPeriod"/>
            </a:pPr>
            <a:r>
              <a:rPr lang="pl" sz="900">
                <a:latin typeface="Montserrat"/>
                <a:ea typeface="Montserrat"/>
                <a:cs typeface="Montserrat"/>
                <a:sym typeface="Montserrat"/>
              </a:rPr>
              <a:t>AIHR (2025). Functional Organizational Structure. [online] AIHR. Available at: https://www.aihr.com/hr-glossary/functional-organizational-structure/ [Accessed 23 July 2026]. </a:t>
            </a:r>
            <a:endParaRPr sz="1100">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