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handoutMasterIdLst>
    <p:handoutMasterId r:id="rId14"/>
  </p:handoutMasterIdLst>
  <p:sldIdLst>
    <p:sldId id="256" r:id="rId2"/>
    <p:sldId id="269" r:id="rId3"/>
    <p:sldId id="257" r:id="rId4"/>
    <p:sldId id="258" r:id="rId5"/>
    <p:sldId id="259" r:id="rId6"/>
    <p:sldId id="267" r:id="rId7"/>
    <p:sldId id="268" r:id="rId8"/>
    <p:sldId id="264" r:id="rId9"/>
    <p:sldId id="263"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54"/>
    <p:restoredTop sz="86951"/>
  </p:normalViewPr>
  <p:slideViewPr>
    <p:cSldViewPr snapToGrid="0" snapToObjects="1">
      <p:cViewPr>
        <p:scale>
          <a:sx n="100" d="100"/>
          <a:sy n="100" d="100"/>
        </p:scale>
        <p:origin x="1560" y="40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97" d="100"/>
          <a:sy n="97" d="100"/>
        </p:scale>
        <p:origin x="3688" y="208"/>
      </p:cViewPr>
      <p:guideLst/>
    </p:cSldViewPr>
  </p:notes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handoutMaster" Target="handoutMasters/handoutMaster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73248AF-7372-9B41-B3F0-143A656AB984}" type="datetimeFigureOut">
              <a:rPr lang="en-GB" smtClean="0"/>
              <a:t>22/01/2018</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49B8D4-C0E5-F447-8AC5-08B2777648FE}" type="slidenum">
              <a:rPr lang="en-GB" smtClean="0"/>
              <a:t>‹#›</a:t>
            </a:fld>
            <a:endParaRPr lang="en-GB"/>
          </a:p>
        </p:txBody>
      </p:sp>
    </p:spTree>
    <p:extLst>
      <p:ext uri="{BB962C8B-B14F-4D97-AF65-F5344CB8AC3E}">
        <p14:creationId xmlns:p14="http://schemas.microsoft.com/office/powerpoint/2010/main" val="11712147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EAF13F-5209-8E44-8EA1-1D140D53D1AC}" type="datetimeFigureOut">
              <a:rPr lang="en-GB" smtClean="0"/>
              <a:t>22/01/2018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A8C90B-5BB0-FA44-8F48-F8A58D286ABF}" type="slidenum">
              <a:rPr lang="en-GB" smtClean="0"/>
              <a:t>‹#›</a:t>
            </a:fld>
            <a:endParaRPr lang="en-GB"/>
          </a:p>
        </p:txBody>
      </p:sp>
    </p:spTree>
    <p:extLst>
      <p:ext uri="{BB962C8B-B14F-4D97-AF65-F5344CB8AC3E}">
        <p14:creationId xmlns:p14="http://schemas.microsoft.com/office/powerpoint/2010/main" val="423836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A8C90B-5BB0-FA44-8F48-F8A58D286ABF}" type="slidenum">
              <a:rPr lang="en-GB" smtClean="0"/>
              <a:t>1</a:t>
            </a:fld>
            <a:endParaRPr lang="en-GB"/>
          </a:p>
        </p:txBody>
      </p:sp>
    </p:spTree>
    <p:extLst>
      <p:ext uri="{BB962C8B-B14F-4D97-AF65-F5344CB8AC3E}">
        <p14:creationId xmlns:p14="http://schemas.microsoft.com/office/powerpoint/2010/main" val="138947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main emphasis of my dissertation is on society. Namely, societal reactions to Christianity, Constantine and the change seen across the century. In the case of this dissertation, it</a:t>
            </a:r>
            <a:r>
              <a:rPr lang="mr-IN" baseline="0" dirty="0" smtClean="0"/>
              <a:t>’</a:t>
            </a:r>
            <a:r>
              <a:rPr lang="en-GB" baseline="0" dirty="0" smtClean="0"/>
              <a:t>s important that I let the argument develop along with research, because in the latter stages of research it could be that I find something that completely changes my outlook on the topic. </a:t>
            </a:r>
          </a:p>
          <a:p>
            <a:r>
              <a:rPr lang="en-GB" baseline="0" dirty="0" smtClean="0"/>
              <a:t>What and how? Three areas </a:t>
            </a:r>
            <a:r>
              <a:rPr lang="mr-IN" baseline="0" dirty="0" smtClean="0"/>
              <a:t>–</a:t>
            </a:r>
            <a:r>
              <a:rPr lang="en-GB" baseline="0" dirty="0" smtClean="0"/>
              <a:t> splitting into three distinct areas will keep research tidy. As well as providing clear check points to refer back to for m own benefit, as well as looking at sources. It will make the argument clearer and make my response more accurate. </a:t>
            </a:r>
            <a:endParaRPr lang="en-GB" dirty="0"/>
          </a:p>
        </p:txBody>
      </p:sp>
      <p:sp>
        <p:nvSpPr>
          <p:cNvPr id="4" name="Slide Number Placeholder 3"/>
          <p:cNvSpPr>
            <a:spLocks noGrp="1"/>
          </p:cNvSpPr>
          <p:nvPr>
            <p:ph type="sldNum" sz="quarter" idx="10"/>
          </p:nvPr>
        </p:nvSpPr>
        <p:spPr/>
        <p:txBody>
          <a:bodyPr/>
          <a:lstStyle/>
          <a:p>
            <a:fld id="{0DA8C90B-5BB0-FA44-8F48-F8A58D286ABF}" type="slidenum">
              <a:rPr lang="en-GB" smtClean="0"/>
              <a:t>2</a:t>
            </a:fld>
            <a:endParaRPr lang="en-GB"/>
          </a:p>
        </p:txBody>
      </p:sp>
    </p:spTree>
    <p:extLst>
      <p:ext uri="{BB962C8B-B14F-4D97-AF65-F5344CB8AC3E}">
        <p14:creationId xmlns:p14="http://schemas.microsoft.com/office/powerpoint/2010/main" val="1636584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primary</a:t>
            </a:r>
            <a:r>
              <a:rPr lang="en-GB" baseline="0" dirty="0" smtClean="0"/>
              <a:t> research has been undertaken on the dissertation as a whole and where do the most of the gaps seem to come from, has this changed where focus has started. Why are these important? </a:t>
            </a:r>
          </a:p>
          <a:p>
            <a:pPr marL="171450" indent="-171450">
              <a:buFontTx/>
              <a:buChar char="-"/>
            </a:pPr>
            <a:r>
              <a:rPr lang="en-GB" baseline="0" dirty="0" smtClean="0"/>
              <a:t>The Edict of Tolerance and Milan: Why? They give us key dates. They tell us in a legal document what it changing - it would be the least bias document. </a:t>
            </a:r>
          </a:p>
          <a:p>
            <a:pPr marL="171450" indent="-171450">
              <a:buFontTx/>
              <a:buChar char="-"/>
            </a:pPr>
            <a:r>
              <a:rPr lang="en-GB" baseline="0" dirty="0" smtClean="0"/>
              <a:t>Constantine </a:t>
            </a:r>
            <a:r>
              <a:rPr lang="mr-IN" baseline="0" dirty="0" smtClean="0"/>
              <a:t>–</a:t>
            </a:r>
            <a:r>
              <a:rPr lang="en-GB" baseline="0" dirty="0" smtClean="0"/>
              <a:t> why the first Christian Emperor? Background, early life. </a:t>
            </a:r>
          </a:p>
          <a:p>
            <a:pPr marL="171450" indent="-171450">
              <a:buFontTx/>
              <a:buChar char="-"/>
            </a:pPr>
            <a:r>
              <a:rPr lang="en-GB" baseline="0" dirty="0" smtClean="0"/>
              <a:t>Society </a:t>
            </a:r>
            <a:r>
              <a:rPr lang="mr-IN" baseline="0" dirty="0" smtClean="0"/>
              <a:t>–</a:t>
            </a:r>
            <a:r>
              <a:rPr lang="en-GB" baseline="0" dirty="0" smtClean="0"/>
              <a:t> what was the social atmosphere of the Roman Empire like at the time </a:t>
            </a:r>
            <a:r>
              <a:rPr lang="mr-IN" baseline="0" dirty="0" smtClean="0"/>
              <a:t>–</a:t>
            </a:r>
            <a:r>
              <a:rPr lang="en-GB" baseline="0" dirty="0" smtClean="0"/>
              <a:t> especially with religion. How important was it, how was it used in daily life. </a:t>
            </a:r>
            <a:endParaRPr lang="en-GB" dirty="0"/>
          </a:p>
        </p:txBody>
      </p:sp>
      <p:sp>
        <p:nvSpPr>
          <p:cNvPr id="4" name="Slide Number Placeholder 3"/>
          <p:cNvSpPr>
            <a:spLocks noGrp="1"/>
          </p:cNvSpPr>
          <p:nvPr>
            <p:ph type="sldNum" sz="quarter" idx="10"/>
          </p:nvPr>
        </p:nvSpPr>
        <p:spPr/>
        <p:txBody>
          <a:bodyPr/>
          <a:lstStyle/>
          <a:p>
            <a:fld id="{0DA8C90B-5BB0-FA44-8F48-F8A58D286ABF}" type="slidenum">
              <a:rPr lang="en-GB" smtClean="0"/>
              <a:t>3</a:t>
            </a:fld>
            <a:endParaRPr lang="en-GB"/>
          </a:p>
        </p:txBody>
      </p:sp>
    </p:spTree>
    <p:extLst>
      <p:ext uri="{BB962C8B-B14F-4D97-AF65-F5344CB8AC3E}">
        <p14:creationId xmlns:p14="http://schemas.microsoft.com/office/powerpoint/2010/main" val="210378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A8C90B-5BB0-FA44-8F48-F8A58D286ABF}" type="slidenum">
              <a:rPr lang="en-GB" smtClean="0"/>
              <a:t>4</a:t>
            </a:fld>
            <a:endParaRPr lang="en-GB"/>
          </a:p>
        </p:txBody>
      </p:sp>
    </p:spTree>
    <p:extLst>
      <p:ext uri="{BB962C8B-B14F-4D97-AF65-F5344CB8AC3E}">
        <p14:creationId xmlns:p14="http://schemas.microsoft.com/office/powerpoint/2010/main" val="19284971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Who?</a:t>
            </a:r>
            <a:r>
              <a:rPr lang="en-GB" baseline="0" dirty="0" smtClean="0"/>
              <a:t> </a:t>
            </a:r>
          </a:p>
          <a:p>
            <a:r>
              <a:rPr lang="en-GB" baseline="0" dirty="0" smtClean="0"/>
              <a:t>What are they saying? </a:t>
            </a:r>
            <a:endParaRPr lang="en-GB" dirty="0"/>
          </a:p>
        </p:txBody>
      </p:sp>
      <p:sp>
        <p:nvSpPr>
          <p:cNvPr id="4" name="Slide Number Placeholder 3"/>
          <p:cNvSpPr>
            <a:spLocks noGrp="1"/>
          </p:cNvSpPr>
          <p:nvPr>
            <p:ph type="sldNum" sz="quarter" idx="10"/>
          </p:nvPr>
        </p:nvSpPr>
        <p:spPr/>
        <p:txBody>
          <a:bodyPr/>
          <a:lstStyle/>
          <a:p>
            <a:fld id="{0DA8C90B-5BB0-FA44-8F48-F8A58D286ABF}" type="slidenum">
              <a:rPr lang="en-GB" smtClean="0"/>
              <a:t>5</a:t>
            </a:fld>
            <a:endParaRPr lang="en-GB"/>
          </a:p>
        </p:txBody>
      </p:sp>
    </p:spTree>
    <p:extLst>
      <p:ext uri="{BB962C8B-B14F-4D97-AF65-F5344CB8AC3E}">
        <p14:creationId xmlns:p14="http://schemas.microsoft.com/office/powerpoint/2010/main" val="1667606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A8C90B-5BB0-FA44-8F48-F8A58D286ABF}" type="slidenum">
              <a:rPr lang="en-GB" smtClean="0"/>
              <a:t>6</a:t>
            </a:fld>
            <a:endParaRPr lang="en-GB"/>
          </a:p>
        </p:txBody>
      </p:sp>
    </p:spTree>
    <p:extLst>
      <p:ext uri="{BB962C8B-B14F-4D97-AF65-F5344CB8AC3E}">
        <p14:creationId xmlns:p14="http://schemas.microsoft.com/office/powerpoint/2010/main" val="2056027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smtClean="0"/>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smtClean="0"/>
              <a:pPr/>
              <a:t>1/22/18</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smtClean="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1/22/18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smtClean="0"/>
              <a:pPr/>
              <a:t>1/22/18</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smtClean="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smtClean="0"/>
              <a:t>1/22/18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smtClean="0"/>
              <a:t>1/22/18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smtClean="0"/>
              <a:t>1/22/18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smtClean="0"/>
              <a:t>1/22/18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smtClean="0"/>
              <a:t>1/22/18</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smtClean="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smtClean="0"/>
              <a:t>1/22/18</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1/22/18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1/22/18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smtClean="0"/>
              <a:pPr/>
              <a:t>1/22/18</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smtClean="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348689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0574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20574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600" dirty="0" smtClean="0"/>
              <a:t>Social reactions and perceptions to the rise of Christianity under Constantine the great through to the end of the fourth century.</a:t>
            </a:r>
            <a:endParaRPr lang="en-GB" sz="3600" dirty="0"/>
          </a:p>
        </p:txBody>
      </p:sp>
      <p:sp>
        <p:nvSpPr>
          <p:cNvPr id="3" name="Subtitle 2"/>
          <p:cNvSpPr>
            <a:spLocks noGrp="1"/>
          </p:cNvSpPr>
          <p:nvPr>
            <p:ph type="subTitle" idx="1"/>
          </p:nvPr>
        </p:nvSpPr>
        <p:spPr/>
        <p:txBody>
          <a:bodyPr>
            <a:normAutofit lnSpcReduction="10000"/>
          </a:bodyPr>
          <a:lstStyle/>
          <a:p>
            <a:r>
              <a:rPr lang="en-GB" dirty="0" smtClean="0"/>
              <a:t>By Hannah Kozdoj</a:t>
            </a:r>
          </a:p>
          <a:p>
            <a:r>
              <a:rPr lang="en-GB" dirty="0" smtClean="0"/>
              <a:t>Student number: 1502320</a:t>
            </a:r>
            <a:endParaRPr lang="en-GB" dirty="0"/>
          </a:p>
        </p:txBody>
      </p:sp>
    </p:spTree>
    <p:extLst>
      <p:ext uri="{BB962C8B-B14F-4D97-AF65-F5344CB8AC3E}">
        <p14:creationId xmlns:p14="http://schemas.microsoft.com/office/powerpoint/2010/main" val="20621732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1229" y="139699"/>
            <a:ext cx="8187071" cy="749301"/>
          </a:xfrm>
        </p:spPr>
        <p:txBody>
          <a:bodyPr>
            <a:normAutofit/>
          </a:bodyPr>
          <a:lstStyle/>
          <a:p>
            <a:r>
              <a:rPr lang="en-GB" sz="3200" dirty="0" smtClean="0"/>
              <a:t>The point of this research. </a:t>
            </a:r>
            <a:endParaRPr lang="en-GB" sz="3200" dirty="0"/>
          </a:p>
        </p:txBody>
      </p:sp>
      <p:sp>
        <p:nvSpPr>
          <p:cNvPr id="3" name="Text Placeholder 2"/>
          <p:cNvSpPr>
            <a:spLocks noGrp="1"/>
          </p:cNvSpPr>
          <p:nvPr>
            <p:ph type="body" idx="1"/>
          </p:nvPr>
        </p:nvSpPr>
        <p:spPr>
          <a:xfrm>
            <a:off x="2976820" y="990601"/>
            <a:ext cx="8072180" cy="5537199"/>
          </a:xfrm>
        </p:spPr>
        <p:txBody>
          <a:bodyPr>
            <a:noAutofit/>
          </a:bodyPr>
          <a:lstStyle/>
          <a:p>
            <a:r>
              <a:rPr lang="en-GB" sz="1700" cap="none" dirty="0" smtClean="0"/>
              <a:t>WHAT IS MY ARGUMENT</a:t>
            </a:r>
            <a:r>
              <a:rPr lang="en-GB" sz="1700" cap="none" dirty="0" smtClean="0"/>
              <a:t>?</a:t>
            </a:r>
          </a:p>
          <a:p>
            <a:endParaRPr lang="en-GB" sz="1700" cap="none" dirty="0" smtClean="0"/>
          </a:p>
          <a:p>
            <a:pPr algn="ctr"/>
            <a:r>
              <a:rPr lang="en-GB" sz="1700" b="0" i="1" cap="none" spc="0" dirty="0"/>
              <a:t>How much does the majority matter in religion? Analysing societal classes and roles during the change of religion in the Empire. What did Constantine and his successors do to help or hinder this transition among the masses?</a:t>
            </a:r>
          </a:p>
          <a:p>
            <a:r>
              <a:rPr lang="en-GB" sz="1700" b="0" cap="none" spc="0" dirty="0" smtClean="0"/>
              <a:t>My </a:t>
            </a:r>
            <a:r>
              <a:rPr lang="en-GB" sz="1700" b="0" cap="none" spc="0" dirty="0" smtClean="0"/>
              <a:t>argument is still changing and developing with ongoing research. However, it revolves around society and politics and its relationship with religion. </a:t>
            </a:r>
          </a:p>
          <a:p>
            <a:endParaRPr lang="en-GB" sz="1700" cap="none" dirty="0" smtClean="0"/>
          </a:p>
          <a:p>
            <a:r>
              <a:rPr lang="en-GB" sz="1700" cap="none" dirty="0" smtClean="0"/>
              <a:t>WHAT I’M HOPING TO </a:t>
            </a:r>
            <a:r>
              <a:rPr lang="en-GB" sz="1700" cap="none" dirty="0" smtClean="0"/>
              <a:t>ACHIEVE</a:t>
            </a:r>
          </a:p>
          <a:p>
            <a:r>
              <a:rPr lang="en-GB" sz="1700" b="0" cap="none" spc="0" dirty="0" smtClean="0"/>
              <a:t>An analysis and commentary on society around this changing time: looking at the elite, sub-elite, plebs and politicians and how laws passed may have appealed to different classes.  </a:t>
            </a:r>
          </a:p>
          <a:p>
            <a:endParaRPr lang="en-GB" sz="1700" cap="none" dirty="0" smtClean="0"/>
          </a:p>
          <a:p>
            <a:r>
              <a:rPr lang="en-GB" sz="1700" cap="none" dirty="0" smtClean="0"/>
              <a:t>HOW I’M GOING TO ACHIEVE THIS.</a:t>
            </a:r>
          </a:p>
          <a:p>
            <a:r>
              <a:rPr lang="en-GB" sz="1700" b="0" cap="none" spc="0" dirty="0" smtClean="0"/>
              <a:t>Tackling the research in three distinct areas </a:t>
            </a:r>
            <a:r>
              <a:rPr lang="mr-IN" sz="1700" b="0" cap="none" spc="0" dirty="0" smtClean="0"/>
              <a:t>–</a:t>
            </a:r>
            <a:r>
              <a:rPr lang="en-GB" sz="1700" b="0" cap="none" spc="0" dirty="0" smtClean="0"/>
              <a:t> </a:t>
            </a:r>
          </a:p>
          <a:p>
            <a:pPr marL="342900" indent="-342900">
              <a:buFont typeface="Courier New" charset="0"/>
              <a:buChar char="o"/>
            </a:pPr>
            <a:r>
              <a:rPr lang="en-GB" sz="1700" b="0" cap="none" spc="0" dirty="0" smtClean="0"/>
              <a:t>Before Constantine. </a:t>
            </a:r>
          </a:p>
          <a:p>
            <a:pPr marL="342900" indent="-342900">
              <a:buFont typeface="Courier New" charset="0"/>
              <a:buChar char="o"/>
            </a:pPr>
            <a:r>
              <a:rPr lang="en-GB" sz="1700" b="0" cap="none" spc="0" dirty="0" smtClean="0"/>
              <a:t>During Constantine. </a:t>
            </a:r>
          </a:p>
          <a:p>
            <a:pPr marL="342900" indent="-342900">
              <a:buFont typeface="Courier New" charset="0"/>
              <a:buChar char="o"/>
            </a:pPr>
            <a:r>
              <a:rPr lang="en-GB" sz="1700" b="0" cap="none" spc="0" dirty="0" smtClean="0"/>
              <a:t>Post Constantine. </a:t>
            </a:r>
            <a:endParaRPr lang="en-GB" sz="1700" b="0" cap="none" spc="0" dirty="0"/>
          </a:p>
        </p:txBody>
      </p:sp>
    </p:spTree>
    <p:extLst>
      <p:ext uri="{BB962C8B-B14F-4D97-AF65-F5344CB8AC3E}">
        <p14:creationId xmlns:p14="http://schemas.microsoft.com/office/powerpoint/2010/main" val="1856602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251678" y="382385"/>
            <a:ext cx="10178322" cy="849515"/>
          </a:xfrm>
        </p:spPr>
        <p:txBody>
          <a:bodyPr/>
          <a:lstStyle/>
          <a:p>
            <a:r>
              <a:rPr lang="en-GB" dirty="0" smtClean="0"/>
              <a:t>Research undertaken.</a:t>
            </a:r>
            <a:endParaRPr lang="en-GB" dirty="0"/>
          </a:p>
        </p:txBody>
      </p:sp>
      <p:sp>
        <p:nvSpPr>
          <p:cNvPr id="7" name="Content Placeholder 6"/>
          <p:cNvSpPr>
            <a:spLocks noGrp="1"/>
          </p:cNvSpPr>
          <p:nvPr>
            <p:ph idx="1"/>
          </p:nvPr>
        </p:nvSpPr>
        <p:spPr>
          <a:xfrm>
            <a:off x="1251678" y="1333500"/>
            <a:ext cx="10178322" cy="5422899"/>
          </a:xfrm>
        </p:spPr>
        <p:txBody>
          <a:bodyPr>
            <a:normAutofit lnSpcReduction="10000"/>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Three main research areas have been undertaken thus far in my research: </a:t>
            </a:r>
          </a:p>
          <a:p>
            <a:pPr marL="0" marR="0" lvl="0" indent="0" defTabSz="914400" eaLnBrk="1" fontAlgn="auto" latinLnBrk="0" hangingPunct="1">
              <a:lnSpc>
                <a:spcPct val="100000"/>
              </a:lnSpc>
              <a:spcBef>
                <a:spcPts val="0"/>
              </a:spcBef>
              <a:spcAft>
                <a:spcPts val="0"/>
              </a:spcAft>
              <a:buClrTx/>
              <a:buSzTx/>
              <a:buFontTx/>
              <a:buNone/>
              <a:tabLst/>
              <a:defRPr/>
            </a:pPr>
            <a:endParaRPr lang="en-GB" dirty="0" smtClean="0"/>
          </a:p>
          <a:p>
            <a:pPr marR="0" lvl="0" defTabSz="914400" eaLnBrk="1" fontAlgn="auto" latinLnBrk="0" hangingPunct="1">
              <a:lnSpc>
                <a:spcPct val="100000"/>
              </a:lnSpc>
              <a:spcBef>
                <a:spcPts val="0"/>
              </a:spcBef>
              <a:spcAft>
                <a:spcPts val="0"/>
              </a:spcAft>
              <a:buClrTx/>
              <a:buSzTx/>
              <a:buFont typeface="Courier New" charset="0"/>
              <a:buChar char="o"/>
              <a:tabLst/>
              <a:defRPr/>
            </a:pPr>
            <a:r>
              <a:rPr lang="en-GB" dirty="0" smtClean="0"/>
              <a:t>Edict of  Tolerance and Edict of Milan.</a:t>
            </a:r>
          </a:p>
          <a:p>
            <a:pPr lvl="1">
              <a:lnSpc>
                <a:spcPct val="100000"/>
              </a:lnSpc>
              <a:spcBef>
                <a:spcPts val="0"/>
              </a:spcBef>
              <a:buClrTx/>
              <a:buFont typeface="Courier New" charset="0"/>
              <a:buChar char="o"/>
              <a:defRPr/>
            </a:pPr>
            <a:r>
              <a:rPr lang="en-GB" dirty="0" smtClean="0"/>
              <a:t>Why these are considered the turning point for Christianity in the Roman Empire </a:t>
            </a:r>
            <a:r>
              <a:rPr lang="en-GB" dirty="0" smtClean="0"/>
              <a:t/>
            </a:r>
            <a:br>
              <a:rPr lang="en-GB" dirty="0" smtClean="0"/>
            </a:br>
            <a:r>
              <a:rPr lang="mr-IN" dirty="0" smtClean="0"/>
              <a:t>–</a:t>
            </a:r>
            <a:r>
              <a:rPr lang="en-GB" dirty="0" smtClean="0"/>
              <a:t> </a:t>
            </a:r>
            <a:r>
              <a:rPr lang="en-GB" dirty="0" smtClean="0"/>
              <a:t>what do they consist of and what do they mean? </a:t>
            </a:r>
          </a:p>
          <a:p>
            <a:pPr lvl="1">
              <a:lnSpc>
                <a:spcPct val="100000"/>
              </a:lnSpc>
              <a:spcBef>
                <a:spcPts val="0"/>
              </a:spcBef>
              <a:buClrTx/>
              <a:buFont typeface="Courier New" charset="0"/>
              <a:buChar char="o"/>
              <a:defRPr/>
            </a:pPr>
            <a:r>
              <a:rPr lang="en-GB" dirty="0" smtClean="0"/>
              <a:t>Key date:  AD 311 </a:t>
            </a:r>
            <a:r>
              <a:rPr lang="mr-IN" dirty="0" smtClean="0"/>
              <a:t>–</a:t>
            </a:r>
            <a:r>
              <a:rPr lang="en-GB" dirty="0" smtClean="0"/>
              <a:t> The Edict of Tolerance - Elliot 1996: 115. </a:t>
            </a:r>
          </a:p>
          <a:p>
            <a:pPr lvl="1">
              <a:lnSpc>
                <a:spcPct val="100000"/>
              </a:lnSpc>
              <a:spcBef>
                <a:spcPts val="0"/>
              </a:spcBef>
              <a:buClrTx/>
              <a:buFont typeface="Courier New" charset="0"/>
              <a:buChar char="o"/>
              <a:defRPr/>
            </a:pPr>
            <a:r>
              <a:rPr lang="en-GB" dirty="0" smtClean="0"/>
              <a:t>Key date: </a:t>
            </a:r>
            <a:r>
              <a:rPr lang="en-GB" dirty="0" smtClean="0"/>
              <a:t> AD </a:t>
            </a:r>
            <a:r>
              <a:rPr lang="en-GB" dirty="0" smtClean="0"/>
              <a:t>312 </a:t>
            </a:r>
            <a:r>
              <a:rPr lang="mr-IN" dirty="0" smtClean="0"/>
              <a:t>–</a:t>
            </a:r>
            <a:r>
              <a:rPr lang="en-GB" dirty="0" smtClean="0"/>
              <a:t> The Edict of Milan - Sordi 1988: 133. </a:t>
            </a:r>
            <a:r>
              <a:rPr lang="en-GB" dirty="0" smtClean="0"/>
              <a:t/>
            </a:r>
            <a:br>
              <a:rPr lang="en-GB" dirty="0" smtClean="0"/>
            </a:br>
            <a:r>
              <a:rPr lang="en-GB" dirty="0" smtClean="0"/>
              <a:t>Sordi </a:t>
            </a:r>
            <a:r>
              <a:rPr lang="en-GB" dirty="0" smtClean="0"/>
              <a:t>1998: 134,  acknowledges this date of AD 312 as an important turning point in religious history. </a:t>
            </a:r>
          </a:p>
          <a:p>
            <a:pPr lvl="1">
              <a:lnSpc>
                <a:spcPct val="100000"/>
              </a:lnSpc>
              <a:spcBef>
                <a:spcPts val="0"/>
              </a:spcBef>
              <a:buClrTx/>
              <a:buFont typeface="Courier New" charset="0"/>
              <a:buChar char="o"/>
              <a:defRPr/>
            </a:pPr>
            <a:endParaRPr lang="en-GB" dirty="0" smtClean="0"/>
          </a:p>
          <a:p>
            <a:pPr marR="0" lvl="0" defTabSz="914400" eaLnBrk="1" fontAlgn="auto" latinLnBrk="0" hangingPunct="1">
              <a:lnSpc>
                <a:spcPct val="100000"/>
              </a:lnSpc>
              <a:spcBef>
                <a:spcPts val="0"/>
              </a:spcBef>
              <a:spcAft>
                <a:spcPts val="0"/>
              </a:spcAft>
              <a:buClrTx/>
              <a:buSzTx/>
              <a:buFont typeface="Courier New" charset="0"/>
              <a:buChar char="o"/>
              <a:tabLst/>
              <a:defRPr/>
            </a:pPr>
            <a:r>
              <a:rPr lang="en-GB" dirty="0" smtClean="0"/>
              <a:t>Understanding and background of Constantine. </a:t>
            </a:r>
          </a:p>
          <a:p>
            <a:pPr lvl="1">
              <a:lnSpc>
                <a:spcPct val="100000"/>
              </a:lnSpc>
              <a:spcBef>
                <a:spcPts val="0"/>
              </a:spcBef>
              <a:buClrTx/>
              <a:buFont typeface="Courier New" charset="0"/>
              <a:buChar char="o"/>
              <a:defRPr/>
            </a:pPr>
            <a:r>
              <a:rPr lang="en-GB" dirty="0" smtClean="0"/>
              <a:t>Was there a particular reason for his actions? What do we know about Constantine from before he became Emperor? </a:t>
            </a:r>
          </a:p>
          <a:p>
            <a:pPr lvl="1">
              <a:lnSpc>
                <a:spcPct val="100000"/>
              </a:lnSpc>
              <a:spcBef>
                <a:spcPts val="0"/>
              </a:spcBef>
              <a:buClrTx/>
              <a:buFont typeface="Courier New" charset="0"/>
              <a:buChar char="o"/>
              <a:defRPr/>
            </a:pPr>
            <a:r>
              <a:rPr lang="en-GB" dirty="0" smtClean="0"/>
              <a:t>At what point did it become evident that Constantine was a Christian </a:t>
            </a:r>
            <a:r>
              <a:rPr lang="en-GB" dirty="0" smtClean="0"/>
              <a:t>Emperor - was he at all?</a:t>
            </a:r>
            <a:endParaRPr lang="en-GB" dirty="0" smtClean="0"/>
          </a:p>
          <a:p>
            <a:pPr lvl="1">
              <a:lnSpc>
                <a:spcPct val="100000"/>
              </a:lnSpc>
              <a:spcBef>
                <a:spcPts val="0"/>
              </a:spcBef>
              <a:buClrTx/>
              <a:buFont typeface="Courier New" charset="0"/>
              <a:buChar char="o"/>
              <a:defRPr/>
            </a:pPr>
            <a:r>
              <a:rPr lang="en-GB" dirty="0" smtClean="0"/>
              <a:t>Key scholar: Elliot 1996, Barnes 1981. </a:t>
            </a:r>
          </a:p>
          <a:p>
            <a:pPr lvl="1">
              <a:lnSpc>
                <a:spcPct val="100000"/>
              </a:lnSpc>
              <a:spcBef>
                <a:spcPts val="0"/>
              </a:spcBef>
              <a:buClrTx/>
              <a:buFont typeface="Courier New" charset="0"/>
              <a:buChar char="o"/>
              <a:defRPr/>
            </a:pPr>
            <a:endParaRPr lang="en-GB" dirty="0" smtClean="0"/>
          </a:p>
          <a:p>
            <a:pPr marR="0" lvl="0" defTabSz="914400" eaLnBrk="1" fontAlgn="auto" latinLnBrk="0" hangingPunct="1">
              <a:lnSpc>
                <a:spcPct val="100000"/>
              </a:lnSpc>
              <a:spcBef>
                <a:spcPts val="0"/>
              </a:spcBef>
              <a:spcAft>
                <a:spcPts val="0"/>
              </a:spcAft>
              <a:buClrTx/>
              <a:buSzTx/>
              <a:buFont typeface="Courier New" charset="0"/>
              <a:buChar char="o"/>
              <a:tabLst/>
              <a:defRPr/>
            </a:pPr>
            <a:r>
              <a:rPr lang="en-GB" dirty="0" smtClean="0"/>
              <a:t>Understanding where society was before this change in religion took place. </a:t>
            </a:r>
          </a:p>
          <a:p>
            <a:pPr lvl="1">
              <a:lnSpc>
                <a:spcPct val="100000"/>
              </a:lnSpc>
              <a:spcBef>
                <a:spcPts val="0"/>
              </a:spcBef>
              <a:buClrTx/>
              <a:buFont typeface="Courier New" charset="0"/>
              <a:buChar char="o"/>
              <a:defRPr/>
            </a:pPr>
            <a:r>
              <a:rPr lang="en-GB" dirty="0" smtClean="0"/>
              <a:t>This will give a base level for society at which all other research will be compared to. </a:t>
            </a:r>
          </a:p>
          <a:p>
            <a:pPr lvl="1">
              <a:lnSpc>
                <a:spcPct val="100000"/>
              </a:lnSpc>
              <a:spcBef>
                <a:spcPts val="0"/>
              </a:spcBef>
              <a:buClrTx/>
              <a:buFont typeface="Courier New" charset="0"/>
              <a:buChar char="o"/>
              <a:defRPr/>
            </a:pPr>
            <a:r>
              <a:rPr lang="en-GB" dirty="0" smtClean="0"/>
              <a:t>Was this change in religion necessary </a:t>
            </a:r>
            <a:r>
              <a:rPr lang="mr-IN" dirty="0" smtClean="0"/>
              <a:t>–</a:t>
            </a:r>
            <a:r>
              <a:rPr lang="en-GB" dirty="0" smtClean="0"/>
              <a:t> </a:t>
            </a:r>
            <a:r>
              <a:rPr lang="en-GB" dirty="0" smtClean="0"/>
              <a:t>Di</a:t>
            </a:r>
            <a:r>
              <a:rPr lang="en-GB" dirty="0" smtClean="0"/>
              <a:t>d </a:t>
            </a:r>
            <a:r>
              <a:rPr lang="en-GB" dirty="0" smtClean="0"/>
              <a:t>Constantine feel it was appropriate to change the religion of the Empire? </a:t>
            </a:r>
            <a:endParaRPr lang="en-GB" dirty="0"/>
          </a:p>
          <a:p>
            <a:pPr lvl="1">
              <a:lnSpc>
                <a:spcPct val="100000"/>
              </a:lnSpc>
              <a:spcBef>
                <a:spcPts val="0"/>
              </a:spcBef>
              <a:buClrTx/>
              <a:buFont typeface="Courier New" charset="0"/>
              <a:buChar char="o"/>
              <a:defRPr/>
            </a:pPr>
            <a:r>
              <a:rPr lang="en-GB" dirty="0" smtClean="0"/>
              <a:t>Key scholar: Green 2010.</a:t>
            </a:r>
          </a:p>
          <a:p>
            <a:pPr lvl="1">
              <a:lnSpc>
                <a:spcPct val="100000"/>
              </a:lnSpc>
              <a:spcBef>
                <a:spcPts val="0"/>
              </a:spcBef>
              <a:buClrTx/>
              <a:buFont typeface="Courier New" charset="0"/>
              <a:buChar char="o"/>
              <a:defRPr/>
            </a:pPr>
            <a:endParaRPr lang="en-GB" dirty="0" smtClean="0"/>
          </a:p>
          <a:p>
            <a:pPr marR="0" lvl="0" defTabSz="914400" eaLnBrk="1" fontAlgn="auto" latinLnBrk="0" hangingPunct="1">
              <a:lnSpc>
                <a:spcPct val="100000"/>
              </a:lnSpc>
              <a:spcBef>
                <a:spcPts val="0"/>
              </a:spcBef>
              <a:spcAft>
                <a:spcPts val="0"/>
              </a:spcAft>
              <a:buClrTx/>
              <a:buSzTx/>
              <a:buFont typeface="Courier New" charset="0"/>
              <a:buChar char="o"/>
              <a:tabLst/>
              <a:defRPr/>
            </a:pPr>
            <a:endParaRPr lang="en-GB" dirty="0" smtClean="0"/>
          </a:p>
          <a:p>
            <a:pPr marR="0" lvl="0" defTabSz="914400" eaLnBrk="1" fontAlgn="auto" latinLnBrk="0" hangingPunct="1">
              <a:lnSpc>
                <a:spcPct val="100000"/>
              </a:lnSpc>
              <a:spcBef>
                <a:spcPts val="0"/>
              </a:spcBef>
              <a:spcAft>
                <a:spcPts val="0"/>
              </a:spcAft>
              <a:buClrTx/>
              <a:buSzTx/>
              <a:buFont typeface="Courier New" charset="0"/>
              <a:buChar char="o"/>
              <a:tabLst/>
              <a:defRPr/>
            </a:pPr>
            <a:endParaRPr lang="en-GB" dirty="0"/>
          </a:p>
          <a:p>
            <a:pPr marR="0" lvl="0" defTabSz="914400" eaLnBrk="1" fontAlgn="auto" latinLnBrk="0" hangingPunct="1">
              <a:lnSpc>
                <a:spcPct val="100000"/>
              </a:lnSpc>
              <a:spcBef>
                <a:spcPts val="0"/>
              </a:spcBef>
              <a:spcAft>
                <a:spcPts val="0"/>
              </a:spcAft>
              <a:buClrTx/>
              <a:buSzTx/>
              <a:buFont typeface="Courier New" charset="0"/>
              <a:buChar char="o"/>
              <a:tabLst/>
              <a:defRPr/>
            </a:pPr>
            <a:endParaRPr lang="en-GB" dirty="0" smtClean="0"/>
          </a:p>
          <a:p>
            <a:pPr marR="0" lvl="0" defTabSz="914400" eaLnBrk="1" fontAlgn="auto" latinLnBrk="0" hangingPunct="1">
              <a:lnSpc>
                <a:spcPct val="100000"/>
              </a:lnSpc>
              <a:spcBef>
                <a:spcPts val="0"/>
              </a:spcBef>
              <a:spcAft>
                <a:spcPts val="0"/>
              </a:spcAft>
              <a:buClrTx/>
              <a:buSzTx/>
              <a:buFont typeface="Courier New" charset="0"/>
              <a:buChar char="o"/>
              <a:tabLst/>
              <a:defRPr/>
            </a:pPr>
            <a:endParaRPr lang="en-GB" dirty="0" smtClean="0"/>
          </a:p>
        </p:txBody>
      </p:sp>
    </p:spTree>
    <p:extLst>
      <p:ext uri="{BB962C8B-B14F-4D97-AF65-F5344CB8AC3E}">
        <p14:creationId xmlns:p14="http://schemas.microsoft.com/office/powerpoint/2010/main" val="707855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2" end="1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13" end="1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14" end="1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00316"/>
          </a:xfrm>
        </p:spPr>
        <p:txBody>
          <a:bodyPr/>
          <a:lstStyle/>
          <a:p>
            <a:r>
              <a:rPr lang="en-GB" dirty="0" smtClean="0"/>
              <a:t>Focused research areas.</a:t>
            </a:r>
            <a:endParaRPr lang="en-GB" dirty="0"/>
          </a:p>
        </p:txBody>
      </p:sp>
      <p:sp>
        <p:nvSpPr>
          <p:cNvPr id="3" name="Content Placeholder 2"/>
          <p:cNvSpPr>
            <a:spLocks noGrp="1"/>
          </p:cNvSpPr>
          <p:nvPr>
            <p:ph idx="1"/>
          </p:nvPr>
        </p:nvSpPr>
        <p:spPr>
          <a:xfrm>
            <a:off x="1251678" y="1282700"/>
            <a:ext cx="10178322" cy="5283199"/>
          </a:xfrm>
        </p:spPr>
        <p:txBody>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u="sng" dirty="0" smtClean="0"/>
              <a:t>EARLY RELIGION AND EARLY CHRISITIANITY IN THE EMPIRE. </a:t>
            </a:r>
            <a:endParaRPr lang="en-GB" u="sng" dirty="0"/>
          </a:p>
          <a:p>
            <a:pPr marL="0" marR="0" lvl="0" indent="0" defTabSz="914400" eaLnBrk="1" fontAlgn="auto" latinLnBrk="0" hangingPunct="1">
              <a:lnSpc>
                <a:spcPct val="100000"/>
              </a:lnSpc>
              <a:spcBef>
                <a:spcPts val="0"/>
              </a:spcBef>
              <a:spcAft>
                <a:spcPts val="0"/>
              </a:spcAft>
              <a:buClrTx/>
              <a:buSzTx/>
              <a:buFontTx/>
              <a:buNone/>
              <a:tabLst/>
              <a:defRPr/>
            </a:pPr>
            <a:endParaRPr lang="en-GB"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What</a:t>
            </a:r>
            <a:r>
              <a:rPr lang="en-GB" i="1" dirty="0" smtClean="0"/>
              <a:t> </a:t>
            </a:r>
            <a:r>
              <a:rPr lang="en-GB" dirty="0" smtClean="0"/>
              <a:t>was happening in the Roman Empire before Constantine? </a:t>
            </a:r>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Humphries makes a compelling argument saying, ‘</a:t>
            </a:r>
            <a:r>
              <a:rPr lang="mr-IN" dirty="0" smtClean="0"/>
              <a:t>…</a:t>
            </a:r>
            <a:r>
              <a:rPr lang="en-GB" dirty="0" smtClean="0"/>
              <a:t>the conversion of Constantine, while it represents an important landmark, does not mark a complete break in the development of Christianity’ (Humphries 2006: 11). It is evident that the development of early Christianity in society was not an issue that began or was solved quickly (Humphries 2006: 11 </a:t>
            </a:r>
            <a:r>
              <a:rPr lang="mr-IN" dirty="0" smtClean="0"/>
              <a:t>–</a:t>
            </a:r>
            <a:r>
              <a:rPr lang="en-GB" dirty="0" smtClean="0"/>
              <a:t> 12). </a:t>
            </a:r>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Sordi puts forward the argument that the relationship, or rather lack of, between the state and Christianity ‘was almost never a </a:t>
            </a:r>
            <a:r>
              <a:rPr lang="en-GB" u="sng" dirty="0" smtClean="0"/>
              <a:t>political</a:t>
            </a:r>
            <a:r>
              <a:rPr lang="en-GB" dirty="0" smtClean="0"/>
              <a:t> one’ (Sordi 1988: 4). </a:t>
            </a:r>
            <a:endParaRPr lang="en-GB" dirty="0"/>
          </a:p>
          <a:p>
            <a:pPr marL="0" marR="0" lvl="0" indent="0" algn="ctr" defTabSz="914400" eaLnBrk="1" fontAlgn="auto" latinLnBrk="0" hangingPunct="1">
              <a:lnSpc>
                <a:spcPct val="100000"/>
              </a:lnSpc>
              <a:spcBef>
                <a:spcPts val="0"/>
              </a:spcBef>
              <a:spcAft>
                <a:spcPts val="0"/>
              </a:spcAft>
              <a:buClrTx/>
              <a:buSzTx/>
              <a:buFontTx/>
              <a:buNone/>
              <a:tabLst/>
              <a:defRPr/>
            </a:pPr>
            <a:endParaRPr lang="en-GB" u="sng" dirty="0" smtClean="0"/>
          </a:p>
          <a:p>
            <a:pPr marL="0" marR="0" lvl="0" indent="0" algn="ctr" defTabSz="914400" eaLnBrk="1" fontAlgn="auto" latinLnBrk="0" hangingPunct="1">
              <a:lnSpc>
                <a:spcPct val="100000"/>
              </a:lnSpc>
              <a:spcBef>
                <a:spcPts val="0"/>
              </a:spcBef>
              <a:spcAft>
                <a:spcPts val="0"/>
              </a:spcAft>
              <a:buClrTx/>
              <a:buSzTx/>
              <a:buFontTx/>
              <a:buNone/>
              <a:tabLst/>
              <a:defRPr/>
            </a:pPr>
            <a:r>
              <a:rPr lang="en-GB" u="sng" dirty="0" smtClean="0"/>
              <a:t>CONSTANTINE</a:t>
            </a:r>
            <a:r>
              <a:rPr lang="en-GB" u="sng" dirty="0" smtClean="0"/>
              <a:t>. </a:t>
            </a:r>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It was under Constantine that the Christian Church began the process that meant the church was to become ‘the major political and social as well as religious institution of medieval Christendom’. (Humphries 2006: 10). </a:t>
            </a:r>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Potential that Constantine was bought up as a Christian. (Elliot 1996: 19). By Constantine taking the rule as a Christian simply carrying on his lifestyle or to make a statement? If the latter is the case, what does this say about Constantine? </a:t>
            </a:r>
            <a:endParaRPr lang="en-GB" dirty="0"/>
          </a:p>
          <a:p>
            <a:pPr marL="0" marR="0" lvl="0" indent="0" algn="ctr" defTabSz="914400" eaLnBrk="1" fontAlgn="auto" latinLnBrk="0" hangingPunct="1">
              <a:lnSpc>
                <a:spcPct val="100000"/>
              </a:lnSpc>
              <a:spcBef>
                <a:spcPts val="0"/>
              </a:spcBef>
              <a:spcAft>
                <a:spcPts val="0"/>
              </a:spcAft>
              <a:buClrTx/>
              <a:buSzTx/>
              <a:buFontTx/>
              <a:buNone/>
              <a:tabLst/>
              <a:defRPr/>
            </a:pPr>
            <a:endParaRPr lang="en-GB" u="sng" dirty="0" smtClean="0"/>
          </a:p>
        </p:txBody>
      </p:sp>
    </p:spTree>
    <p:extLst>
      <p:ext uri="{BB962C8B-B14F-4D97-AF65-F5344CB8AC3E}">
        <p14:creationId xmlns:p14="http://schemas.microsoft.com/office/powerpoint/2010/main" val="467955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the sources say?</a:t>
            </a:r>
            <a:endParaRPr lang="en-GB" dirty="0"/>
          </a:p>
        </p:txBody>
      </p:sp>
      <p:sp>
        <p:nvSpPr>
          <p:cNvPr id="3" name="Content Placeholder 2"/>
          <p:cNvSpPr>
            <a:spLocks noGrp="1"/>
          </p:cNvSpPr>
          <p:nvPr>
            <p:ph idx="1"/>
          </p:nvPr>
        </p:nvSpPr>
        <p:spPr>
          <a:xfrm>
            <a:off x="1251678" y="1193800"/>
            <a:ext cx="10178322" cy="5486399"/>
          </a:xfrm>
        </p:spPr>
        <p:txBody>
          <a:bodyPr>
            <a:normAutofit fontScale="925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Modern Scholarship: ‘</a:t>
            </a:r>
            <a:r>
              <a:rPr lang="en-GB" dirty="0" smtClean="0"/>
              <a:t>When </a:t>
            </a:r>
            <a:r>
              <a:rPr lang="en-GB" dirty="0" smtClean="0"/>
              <a:t>Christianity first appeared in history, the known world was united by two traditions of Greek culture and Roman political theory. The meeting of these two traditions</a:t>
            </a:r>
            <a:r>
              <a:rPr lang="mr-IN" dirty="0" smtClean="0"/>
              <a:t>…</a:t>
            </a:r>
            <a:r>
              <a:rPr lang="en-GB" dirty="0" smtClean="0"/>
              <a:t>led the people of the times to feel they were participating for the first time in a truly universal experience</a:t>
            </a:r>
            <a:r>
              <a:rPr lang="en-GB" dirty="0" smtClean="0"/>
              <a:t>’ </a:t>
            </a:r>
            <a:r>
              <a:rPr lang="en-GB" dirty="0" smtClean="0"/>
              <a:t>(Sordi 1988: 156). </a:t>
            </a:r>
            <a:endParaRPr lang="en-GB" dirty="0" smtClean="0"/>
          </a:p>
          <a:p>
            <a:pPr marR="0" lvl="0" defTabSz="914400" eaLnBrk="1" fontAlgn="auto" latinLnBrk="0" hangingPunct="1">
              <a:lnSpc>
                <a:spcPct val="100000"/>
              </a:lnSpc>
              <a:spcBef>
                <a:spcPts val="0"/>
              </a:spcBef>
              <a:spcAft>
                <a:spcPts val="0"/>
              </a:spcAft>
              <a:buClrTx/>
              <a:buSzTx/>
              <a:buFont typeface="Courier New" charset="0"/>
              <a:buChar char="o"/>
              <a:tabLst/>
              <a:defRPr/>
            </a:pPr>
            <a:r>
              <a:rPr lang="en-GB" dirty="0" smtClean="0"/>
              <a:t>Universal experience </a:t>
            </a:r>
            <a:r>
              <a:rPr lang="mr-IN" dirty="0" smtClean="0"/>
              <a:t>–</a:t>
            </a:r>
            <a:r>
              <a:rPr lang="en-GB" dirty="0" smtClean="0"/>
              <a:t> sense of community. </a:t>
            </a:r>
            <a:endParaRPr lang="en-GB" dirty="0"/>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 </a:t>
            </a:r>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Elliot 1996: 98 states that had Constantine not been a Christian, then certain laws pertaining to Christianity certainly would not have been passed. </a:t>
            </a:r>
            <a:endParaRPr lang="en-GB" dirty="0" smtClean="0"/>
          </a:p>
          <a:p>
            <a:pPr>
              <a:lnSpc>
                <a:spcPct val="100000"/>
              </a:lnSpc>
              <a:spcBef>
                <a:spcPts val="0"/>
              </a:spcBef>
              <a:buClrTx/>
              <a:defRPr/>
            </a:pPr>
            <a:r>
              <a:rPr lang="en-GB" dirty="0" smtClean="0"/>
              <a:t>In this case, would bias have been an issue. Is this bought to the forefront because of Constantine being this Christian Emperor. </a:t>
            </a:r>
            <a:endParaRPr lang="en-GB"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GB" dirty="0"/>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Sordi argues that throughout his time, his campaigns, or rather, propaganda was specifically aimed at pagans in the hopes that they would convert. (Sordi 1988: 133). </a:t>
            </a:r>
          </a:p>
          <a:p>
            <a:pPr marR="0" lvl="0" defTabSz="914400" eaLnBrk="1" fontAlgn="auto" latinLnBrk="0" hangingPunct="1">
              <a:lnSpc>
                <a:spcPct val="100000"/>
              </a:lnSpc>
              <a:spcBef>
                <a:spcPts val="0"/>
              </a:spcBef>
              <a:spcAft>
                <a:spcPts val="0"/>
              </a:spcAft>
              <a:buClrTx/>
              <a:buSzTx/>
              <a:buFont typeface="Courier New" charset="0"/>
              <a:buChar char="o"/>
              <a:tabLst/>
              <a:defRPr/>
            </a:pPr>
            <a:r>
              <a:rPr lang="en-GB" dirty="0" smtClean="0"/>
              <a:t>Propaganda </a:t>
            </a:r>
            <a:r>
              <a:rPr lang="mr-IN" dirty="0" smtClean="0"/>
              <a:t>–</a:t>
            </a:r>
            <a:r>
              <a:rPr lang="en-GB" dirty="0" smtClean="0"/>
              <a:t> implication of political motivation? </a:t>
            </a:r>
          </a:p>
          <a:p>
            <a:pPr lvl="1">
              <a:lnSpc>
                <a:spcPct val="100000"/>
              </a:lnSpc>
              <a:spcBef>
                <a:spcPts val="0"/>
              </a:spcBef>
              <a:buClrTx/>
              <a:buFont typeface="Courier New" charset="0"/>
              <a:buChar char="o"/>
            </a:pPr>
            <a:r>
              <a:rPr lang="en-GB" dirty="0" smtClean="0"/>
              <a:t>If political motivation is at the heart of the religious movement, does this take away from the notion of Constantine as a Christian Emperor</a:t>
            </a:r>
            <a:r>
              <a:rPr lang="en-GB" dirty="0" smtClean="0"/>
              <a:t>.</a:t>
            </a:r>
          </a:p>
          <a:p>
            <a:pPr>
              <a:lnSpc>
                <a:spcPct val="100000"/>
              </a:lnSpc>
              <a:spcBef>
                <a:spcPts val="0"/>
              </a:spcBef>
              <a:buClrTx/>
              <a:buFont typeface="Courier New" charset="0"/>
              <a:buChar char="o"/>
            </a:pPr>
            <a:r>
              <a:rPr lang="en-GB" dirty="0" smtClean="0"/>
              <a:t>Barnes also uses the word propaganda in relation to Constantine’s promises made as Emperor. (Barnes 1981: 208).</a:t>
            </a:r>
          </a:p>
          <a:p>
            <a:pPr>
              <a:lnSpc>
                <a:spcPct val="100000"/>
              </a:lnSpc>
              <a:spcBef>
                <a:spcPts val="0"/>
              </a:spcBef>
              <a:buClrTx/>
              <a:buFont typeface="Courier New" charset="0"/>
              <a:buChar char="o"/>
            </a:pPr>
            <a:endParaRPr lang="en-GB" dirty="0"/>
          </a:p>
          <a:p>
            <a:pPr>
              <a:lnSpc>
                <a:spcPct val="100000"/>
              </a:lnSpc>
              <a:spcBef>
                <a:spcPts val="0"/>
              </a:spcBef>
              <a:buClrTx/>
              <a:buFont typeface="Courier New" charset="0"/>
              <a:buChar char="o"/>
            </a:pPr>
            <a:r>
              <a:rPr lang="en-GB" dirty="0" smtClean="0"/>
              <a:t> Ancient Sources: so far, most sources considered have been modern scholarship in order to gain knowledge. As far as ancient sources are concerned they will prove more useful and heavily when focusing back into ideas around societal reactions and perceptions and being able to read and analyse first-hand accounts. </a:t>
            </a:r>
            <a:endParaRPr lang="en-GB" dirty="0" smtClean="0"/>
          </a:p>
        </p:txBody>
      </p:sp>
    </p:spTree>
    <p:extLst>
      <p:ext uri="{BB962C8B-B14F-4D97-AF65-F5344CB8AC3E}">
        <p14:creationId xmlns:p14="http://schemas.microsoft.com/office/powerpoint/2010/main" val="8485531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61684" y="2216268"/>
            <a:ext cx="3130216" cy="1847732"/>
          </a:xfrm>
        </p:spPr>
        <p:txBody>
          <a:bodyPr>
            <a:normAutofit/>
          </a:bodyPr>
          <a:lstStyle/>
          <a:p>
            <a:r>
              <a:rPr lang="en-GB" sz="2800" dirty="0" smtClean="0"/>
              <a:t>Problems with the research. </a:t>
            </a:r>
            <a:endParaRPr lang="en-GB" sz="2800" dirty="0"/>
          </a:p>
        </p:txBody>
      </p:sp>
      <p:sp>
        <p:nvSpPr>
          <p:cNvPr id="3" name="Content Placeholder 2"/>
          <p:cNvSpPr>
            <a:spLocks noGrp="1"/>
          </p:cNvSpPr>
          <p:nvPr>
            <p:ph idx="1"/>
          </p:nvPr>
        </p:nvSpPr>
        <p:spPr>
          <a:xfrm>
            <a:off x="663451" y="526676"/>
            <a:ext cx="6158418" cy="5734423"/>
          </a:xfrm>
        </p:spPr>
        <p:txBody>
          <a:bodyPr>
            <a:normAutofit fontScale="925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000" dirty="0" smtClean="0"/>
              <a:t>The main issues that have come from the research undertaken revolve around bias. </a:t>
            </a:r>
          </a:p>
          <a:p>
            <a:pPr marL="0" marR="0" lvl="0" indent="0" defTabSz="914400" eaLnBrk="1" fontAlgn="auto" latinLnBrk="0" hangingPunct="1">
              <a:lnSpc>
                <a:spcPct val="100000"/>
              </a:lnSpc>
              <a:spcBef>
                <a:spcPts val="0"/>
              </a:spcBef>
              <a:spcAft>
                <a:spcPts val="0"/>
              </a:spcAft>
              <a:buClrTx/>
              <a:buSzTx/>
              <a:buFontTx/>
              <a:buNone/>
              <a:tabLst/>
              <a:defRPr/>
            </a:pPr>
            <a:r>
              <a:rPr lang="en-GB" sz="2000" dirty="0" smtClean="0"/>
              <a:t>For example:</a:t>
            </a:r>
          </a:p>
          <a:p>
            <a:pPr marL="0" marR="0" lvl="0" indent="0" defTabSz="914400" eaLnBrk="1" fontAlgn="auto" latinLnBrk="0" hangingPunct="1">
              <a:lnSpc>
                <a:spcPct val="100000"/>
              </a:lnSpc>
              <a:spcBef>
                <a:spcPts val="0"/>
              </a:spcBef>
              <a:spcAft>
                <a:spcPts val="0"/>
              </a:spcAft>
              <a:buClrTx/>
              <a:buSzTx/>
              <a:buFontTx/>
              <a:buNone/>
              <a:tabLst/>
              <a:defRPr/>
            </a:pPr>
            <a:r>
              <a:rPr lang="en-GB" sz="2000" dirty="0" smtClean="0"/>
              <a:t>Looking at Constantine in particular, the most in depth source to consider is Eusebius’ </a:t>
            </a:r>
            <a:r>
              <a:rPr lang="en-GB" sz="2000" i="1" dirty="0" smtClean="0"/>
              <a:t>Church History </a:t>
            </a:r>
            <a:r>
              <a:rPr lang="en-GB" sz="2000" dirty="0" smtClean="0"/>
              <a:t>as well as </a:t>
            </a:r>
            <a:r>
              <a:rPr lang="en-GB" sz="2000" i="1" dirty="0" smtClean="0"/>
              <a:t>The Life of Constantine. </a:t>
            </a:r>
            <a:r>
              <a:rPr lang="en-GB" sz="2000" i="1" dirty="0"/>
              <a:t> </a:t>
            </a:r>
            <a:r>
              <a:rPr lang="en-GB" sz="2000" dirty="0" smtClean="0"/>
              <a:t>(in the case of the life of Constantine, I am yet to find a suitable translation for use in this dissertation. </a:t>
            </a:r>
            <a:endParaRPr lang="en-GB" sz="2000" i="1"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sz="2000" dirty="0" smtClean="0"/>
              <a:t>Although evidence shows he would have been writing at a similar time, would his relationship with Constantine been a source for concern? (Barnes 1981: 265). </a:t>
            </a:r>
            <a:endParaRPr lang="en-GB" sz="2000" i="1"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GB" sz="2000" i="1" dirty="0"/>
          </a:p>
          <a:p>
            <a:pPr marL="0" marR="0" lvl="0" indent="0" defTabSz="914400" eaLnBrk="1" fontAlgn="auto" latinLnBrk="0" hangingPunct="1">
              <a:lnSpc>
                <a:spcPct val="100000"/>
              </a:lnSpc>
              <a:spcBef>
                <a:spcPts val="0"/>
              </a:spcBef>
              <a:spcAft>
                <a:spcPts val="0"/>
              </a:spcAft>
              <a:buClrTx/>
              <a:buSzTx/>
              <a:buFontTx/>
              <a:buNone/>
              <a:tabLst/>
              <a:defRPr/>
            </a:pPr>
            <a:r>
              <a:rPr lang="en-GB" sz="2000" u="sng" dirty="0" smtClean="0"/>
              <a:t>‘Pagan’ </a:t>
            </a:r>
            <a:r>
              <a:rPr lang="en-GB" sz="2000" u="sng" dirty="0" smtClean="0"/>
              <a:t>and Christian sources. </a:t>
            </a:r>
            <a:endParaRPr lang="en-GB" sz="2000" u="sng" dirty="0" smtClean="0"/>
          </a:p>
          <a:p>
            <a:pPr marR="0" lvl="0" defTabSz="914400" eaLnBrk="1" fontAlgn="auto" latinLnBrk="0" hangingPunct="1">
              <a:lnSpc>
                <a:spcPct val="100000"/>
              </a:lnSpc>
              <a:spcBef>
                <a:spcPts val="0"/>
              </a:spcBef>
              <a:spcAft>
                <a:spcPts val="0"/>
              </a:spcAft>
              <a:buClrTx/>
              <a:buSzTx/>
              <a:buFont typeface="Courier New" charset="0"/>
              <a:buChar char="o"/>
              <a:tabLst/>
              <a:defRPr/>
            </a:pPr>
            <a:r>
              <a:rPr lang="en-GB" sz="2000" dirty="0" smtClean="0"/>
              <a:t>One reference in modern scholarship: </a:t>
            </a:r>
          </a:p>
          <a:p>
            <a:pPr marL="0" marR="0" lvl="0" indent="0" defTabSz="914400" eaLnBrk="1" fontAlgn="auto" latinLnBrk="0" hangingPunct="1">
              <a:lnSpc>
                <a:spcPct val="100000"/>
              </a:lnSpc>
              <a:spcBef>
                <a:spcPts val="0"/>
              </a:spcBef>
              <a:spcAft>
                <a:spcPts val="0"/>
              </a:spcAft>
              <a:buClrTx/>
              <a:buSzTx/>
              <a:buNone/>
              <a:tabLst/>
              <a:defRPr/>
            </a:pPr>
            <a:r>
              <a:rPr lang="en-GB" sz="2000" dirty="0" smtClean="0"/>
              <a:t>‘Constantine now owed allegiance to another God, outside the pantheon of Roman state. Pagan writers were later to affirm that this gesture caused great offence’. (Barnes 1981: 44). </a:t>
            </a:r>
            <a:endParaRPr lang="en-GB" sz="2000" dirty="0" smtClean="0"/>
          </a:p>
          <a:p>
            <a:pPr marR="0" lvl="0" defTabSz="914400" eaLnBrk="1" fontAlgn="auto" latinLnBrk="0" hangingPunct="1">
              <a:lnSpc>
                <a:spcPct val="100000"/>
              </a:lnSpc>
              <a:spcBef>
                <a:spcPts val="0"/>
              </a:spcBef>
              <a:spcAft>
                <a:spcPts val="0"/>
              </a:spcAft>
              <a:buClrTx/>
              <a:buSzTx/>
              <a:buFont typeface="Courier New" charset="0"/>
              <a:buChar char="o"/>
              <a:tabLst/>
              <a:defRPr/>
            </a:pPr>
            <a:r>
              <a:rPr lang="en-GB" sz="2000" dirty="0" smtClean="0"/>
              <a:t>Although yet to look into these in more depth, it would be fair to assume that the accounts from people of different religious denominations would show a completely different perspective of Constantine and life around this time under his rule. </a:t>
            </a:r>
            <a:endParaRPr lang="en-GB" sz="2000" dirty="0"/>
          </a:p>
        </p:txBody>
      </p:sp>
    </p:spTree>
    <p:extLst>
      <p:ext uri="{BB962C8B-B14F-4D97-AF65-F5344CB8AC3E}">
        <p14:creationId xmlns:p14="http://schemas.microsoft.com/office/powerpoint/2010/main" val="2081432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5184" y="2082799"/>
            <a:ext cx="3295316" cy="1511301"/>
          </a:xfrm>
        </p:spPr>
        <p:txBody>
          <a:bodyPr>
            <a:noAutofit/>
          </a:bodyPr>
          <a:lstStyle/>
          <a:p>
            <a:r>
              <a:rPr lang="en-GB" sz="2800" dirty="0" smtClean="0"/>
              <a:t>Overcoming these issues.</a:t>
            </a:r>
            <a:endParaRPr lang="en-GB" sz="2800" dirty="0"/>
          </a:p>
        </p:txBody>
      </p:sp>
      <p:sp>
        <p:nvSpPr>
          <p:cNvPr id="3" name="Content Placeholder 2"/>
          <p:cNvSpPr>
            <a:spLocks noGrp="1"/>
          </p:cNvSpPr>
          <p:nvPr>
            <p:ph idx="1"/>
          </p:nvPr>
        </p:nvSpPr>
        <p:spPr>
          <a:xfrm>
            <a:off x="625351" y="345886"/>
            <a:ext cx="6158418" cy="6334313"/>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000" dirty="0" smtClean="0"/>
              <a:t>How these issues were dealt with: </a:t>
            </a:r>
          </a:p>
          <a:p>
            <a:pPr marL="0" marR="0" lvl="0" indent="0" defTabSz="914400" eaLnBrk="1" fontAlgn="auto" latinLnBrk="0" hangingPunct="1">
              <a:lnSpc>
                <a:spcPct val="100000"/>
              </a:lnSpc>
              <a:spcBef>
                <a:spcPts val="0"/>
              </a:spcBef>
              <a:spcAft>
                <a:spcPts val="0"/>
              </a:spcAft>
              <a:buClrTx/>
              <a:buSzTx/>
              <a:buFontTx/>
              <a:buNone/>
              <a:tabLst/>
              <a:defRPr/>
            </a:pPr>
            <a:endParaRPr lang="en-GB" sz="2000"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sz="2000" dirty="0" smtClean="0"/>
              <a:t>With cases of bias, the most effective way of overcoming some issues was and is reading modern scholarship on the topic, most prominently in the case of Eusebius and Constantine, in order to gain information on what scholars specialising in that area make of the texts. </a:t>
            </a:r>
          </a:p>
          <a:p>
            <a:pPr marR="0" lvl="0" defTabSz="914400" eaLnBrk="1" fontAlgn="auto" latinLnBrk="0" hangingPunct="1">
              <a:lnSpc>
                <a:spcPct val="100000"/>
              </a:lnSpc>
              <a:spcBef>
                <a:spcPts val="0"/>
              </a:spcBef>
              <a:spcAft>
                <a:spcPts val="0"/>
              </a:spcAft>
              <a:buClrTx/>
              <a:buSzTx/>
              <a:buFont typeface="Courier New" charset="0"/>
              <a:buChar char="o"/>
              <a:tabLst/>
              <a:defRPr/>
            </a:pPr>
            <a:r>
              <a:rPr lang="en-GB" sz="2000" dirty="0" smtClean="0"/>
              <a:t>Key scholar: Grant 1980. </a:t>
            </a:r>
            <a:endParaRPr lang="en-GB" sz="2000" dirty="0"/>
          </a:p>
          <a:p>
            <a:pPr marL="0" marR="0" lvl="0" indent="0" defTabSz="914400" eaLnBrk="1" fontAlgn="auto" latinLnBrk="0" hangingPunct="1">
              <a:lnSpc>
                <a:spcPct val="100000"/>
              </a:lnSpc>
              <a:spcBef>
                <a:spcPts val="0"/>
              </a:spcBef>
              <a:spcAft>
                <a:spcPts val="0"/>
              </a:spcAft>
              <a:buClrTx/>
              <a:buSzTx/>
              <a:buNone/>
              <a:tabLst/>
              <a:defRPr/>
            </a:pPr>
            <a:r>
              <a:rPr lang="en-GB" sz="2000" dirty="0" smtClean="0"/>
              <a:t>Grant makes the argument that </a:t>
            </a:r>
            <a:r>
              <a:rPr lang="en-GB" sz="2000" dirty="0" smtClean="0"/>
              <a:t>Eusebius</a:t>
            </a:r>
            <a:r>
              <a:rPr lang="en-GB" sz="2000" dirty="0" smtClean="0"/>
              <a:t>’ work is inadequate and there is evidence to show that there are contradictions within the works (Grant 1980: 1). </a:t>
            </a:r>
          </a:p>
          <a:p>
            <a:pPr marL="0" marR="0" lvl="0" indent="0" defTabSz="914400" eaLnBrk="1" fontAlgn="auto" latinLnBrk="0" hangingPunct="1">
              <a:lnSpc>
                <a:spcPct val="100000"/>
              </a:lnSpc>
              <a:spcBef>
                <a:spcPts val="0"/>
              </a:spcBef>
              <a:spcAft>
                <a:spcPts val="0"/>
              </a:spcAft>
              <a:buClrTx/>
              <a:buSzTx/>
              <a:buNone/>
              <a:tabLst/>
              <a:defRPr/>
            </a:pPr>
            <a:r>
              <a:rPr lang="en-GB" sz="2000" dirty="0" smtClean="0"/>
              <a:t>‘The only way to understand the </a:t>
            </a:r>
            <a:r>
              <a:rPr lang="en-GB" sz="2000" i="1" dirty="0" smtClean="0"/>
              <a:t>Church History </a:t>
            </a:r>
            <a:r>
              <a:rPr lang="en-GB" sz="2000" dirty="0" smtClean="0"/>
              <a:t>is to view it as a process, not a finished achievement’. (Grant 1980: 10). </a:t>
            </a:r>
          </a:p>
          <a:p>
            <a:pPr marR="0" lvl="0" defTabSz="914400" eaLnBrk="1" fontAlgn="auto" latinLnBrk="0" hangingPunct="1">
              <a:lnSpc>
                <a:spcPct val="100000"/>
              </a:lnSpc>
              <a:spcBef>
                <a:spcPts val="0"/>
              </a:spcBef>
              <a:spcAft>
                <a:spcPts val="0"/>
              </a:spcAft>
              <a:buClrTx/>
              <a:buSzTx/>
              <a:buFont typeface="Courier New" charset="0"/>
              <a:buChar char="o"/>
              <a:tabLst/>
              <a:defRPr/>
            </a:pPr>
            <a:r>
              <a:rPr lang="en-GB" sz="2000" dirty="0" smtClean="0"/>
              <a:t>Key scholar: Barnes 1981.</a:t>
            </a:r>
          </a:p>
          <a:p>
            <a:pPr marL="0" marR="0" lvl="0" indent="0" defTabSz="914400" eaLnBrk="1" fontAlgn="auto" latinLnBrk="0" hangingPunct="1">
              <a:lnSpc>
                <a:spcPct val="100000"/>
              </a:lnSpc>
              <a:spcBef>
                <a:spcPts val="0"/>
              </a:spcBef>
              <a:spcAft>
                <a:spcPts val="0"/>
              </a:spcAft>
              <a:buClrTx/>
              <a:buSzTx/>
              <a:buNone/>
              <a:tabLst/>
              <a:defRPr/>
            </a:pPr>
            <a:r>
              <a:rPr lang="en-GB" sz="2000" dirty="0" smtClean="0"/>
              <a:t>‘</a:t>
            </a:r>
            <a:r>
              <a:rPr lang="mr-IN" sz="2000" dirty="0" smtClean="0"/>
              <a:t>…</a:t>
            </a:r>
            <a:r>
              <a:rPr lang="en-GB" sz="2000" dirty="0" smtClean="0"/>
              <a:t>the literary character of the work</a:t>
            </a:r>
            <a:r>
              <a:rPr lang="mr-IN" sz="2000" dirty="0" smtClean="0"/>
              <a:t>…</a:t>
            </a:r>
            <a:r>
              <a:rPr lang="en-GB" sz="2000" dirty="0"/>
              <a:t> </a:t>
            </a:r>
            <a:r>
              <a:rPr lang="en-GB" sz="2000" dirty="0" smtClean="0"/>
              <a:t>might seem to imply that </a:t>
            </a:r>
            <a:r>
              <a:rPr lang="en-GB" sz="2000" dirty="0" smtClean="0"/>
              <a:t>Eusebius </a:t>
            </a:r>
            <a:r>
              <a:rPr lang="en-GB" sz="2000" dirty="0" smtClean="0"/>
              <a:t>has collected the materials for a history, rather than composed a proper history</a:t>
            </a:r>
            <a:r>
              <a:rPr lang="mr-IN" sz="2000" dirty="0" smtClean="0"/>
              <a:t>…</a:t>
            </a:r>
            <a:r>
              <a:rPr lang="en-GB" sz="2000" dirty="0" smtClean="0"/>
              <a:t>’ (Barnes 1981: 128). </a:t>
            </a:r>
            <a:endParaRPr lang="en-GB" sz="2000" dirty="0"/>
          </a:p>
          <a:p>
            <a:pPr marL="0" marR="0" lvl="0" indent="0" defTabSz="914400" eaLnBrk="1" fontAlgn="auto" latinLnBrk="0" hangingPunct="1">
              <a:lnSpc>
                <a:spcPct val="100000"/>
              </a:lnSpc>
              <a:spcBef>
                <a:spcPts val="0"/>
              </a:spcBef>
              <a:spcAft>
                <a:spcPts val="0"/>
              </a:spcAft>
              <a:buClrTx/>
              <a:buSzTx/>
              <a:buNone/>
              <a:tabLst/>
              <a:defRPr/>
            </a:pPr>
            <a:endParaRPr lang="en-GB" sz="2000" dirty="0" smtClean="0"/>
          </a:p>
        </p:txBody>
      </p:sp>
    </p:spTree>
    <p:extLst>
      <p:ext uri="{BB962C8B-B14F-4D97-AF65-F5344CB8AC3E}">
        <p14:creationId xmlns:p14="http://schemas.microsoft.com/office/powerpoint/2010/main" val="1729438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this important?</a:t>
            </a:r>
            <a:endParaRPr lang="en-GB" dirty="0"/>
          </a:p>
        </p:txBody>
      </p:sp>
      <p:sp>
        <p:nvSpPr>
          <p:cNvPr id="3" name="Content Placeholder 2"/>
          <p:cNvSpPr>
            <a:spLocks noGrp="1"/>
          </p:cNvSpPr>
          <p:nvPr>
            <p:ph idx="1"/>
          </p:nvPr>
        </p:nvSpPr>
        <p:spPr>
          <a:xfrm>
            <a:off x="1251678" y="1473201"/>
            <a:ext cx="10178322" cy="4634992"/>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The research undertaken so far is integral for the basis of the argument of the entire dissertation. </a:t>
            </a:r>
            <a:r>
              <a:rPr lang="en-GB" dirty="0" smtClean="0"/>
              <a:t> </a:t>
            </a:r>
          </a:p>
          <a:p>
            <a:pPr marL="0" marR="0" lvl="0" indent="0" defTabSz="914400" eaLnBrk="1" fontAlgn="auto" latinLnBrk="0" hangingPunct="1">
              <a:lnSpc>
                <a:spcPct val="100000"/>
              </a:lnSpc>
              <a:spcBef>
                <a:spcPts val="0"/>
              </a:spcBef>
              <a:spcAft>
                <a:spcPts val="0"/>
              </a:spcAft>
              <a:buClrTx/>
              <a:buSzTx/>
              <a:buFontTx/>
              <a:buNone/>
              <a:tabLst/>
              <a:defRPr/>
            </a:pPr>
            <a:endParaRPr lang="en-GB"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However, it is important to remember the main aim of the dissertation: societal reactions and perceptions </a:t>
            </a:r>
            <a:r>
              <a:rPr lang="mr-IN" dirty="0" smtClean="0"/>
              <a:t>–</a:t>
            </a:r>
            <a:r>
              <a:rPr lang="en-GB" dirty="0" smtClean="0"/>
              <a:t> </a:t>
            </a:r>
            <a:endParaRPr lang="en-GB"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What are the people thinking at this time? </a:t>
            </a:r>
          </a:p>
          <a:p>
            <a:pPr marL="0" marR="0" lvl="0" indent="0" defTabSz="914400" eaLnBrk="1" fontAlgn="auto" latinLnBrk="0" hangingPunct="1">
              <a:lnSpc>
                <a:spcPct val="100000"/>
              </a:lnSpc>
              <a:spcBef>
                <a:spcPts val="0"/>
              </a:spcBef>
              <a:spcAft>
                <a:spcPts val="0"/>
              </a:spcAft>
              <a:buClrTx/>
              <a:buSzTx/>
              <a:buFontTx/>
              <a:buNone/>
              <a:tabLst/>
              <a:defRPr/>
            </a:pPr>
            <a:r>
              <a:rPr lang="en-GB" dirty="0"/>
              <a:t>	</a:t>
            </a:r>
            <a:r>
              <a:rPr lang="en-GB" dirty="0" smtClean="0"/>
              <a:t>Different social classes: elite, sub-elite, politicians and plebs. </a:t>
            </a:r>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Where can I find evidence for this? </a:t>
            </a:r>
          </a:p>
          <a:p>
            <a:pPr>
              <a:lnSpc>
                <a:spcPct val="100000"/>
              </a:lnSpc>
              <a:spcBef>
                <a:spcPts val="0"/>
              </a:spcBef>
              <a:buClrTx/>
              <a:buFont typeface="Courier New" charset="0"/>
              <a:buChar char="o"/>
              <a:defRPr/>
            </a:pPr>
            <a:r>
              <a:rPr lang="en-GB" dirty="0" smtClean="0"/>
              <a:t>Key text:  Theosdian code (For this, I am yet to find a suitable translation for this text).</a:t>
            </a:r>
          </a:p>
          <a:p>
            <a:pPr>
              <a:lnSpc>
                <a:spcPct val="100000"/>
              </a:lnSpc>
              <a:spcBef>
                <a:spcPts val="0"/>
              </a:spcBef>
              <a:buClrTx/>
              <a:buFont typeface="Courier New" charset="0"/>
              <a:buChar char="o"/>
              <a:defRPr/>
            </a:pPr>
            <a:r>
              <a:rPr lang="en-GB" dirty="0" smtClean="0"/>
              <a:t>Later Roman authors writing of Constantine’s successors. </a:t>
            </a:r>
          </a:p>
          <a:p>
            <a:pPr marL="0" indent="0">
              <a:lnSpc>
                <a:spcPct val="100000"/>
              </a:lnSpc>
              <a:spcBef>
                <a:spcPts val="0"/>
              </a:spcBef>
              <a:buClrTx/>
              <a:buNone/>
              <a:defRPr/>
            </a:pPr>
            <a:endParaRPr lang="en-GB" dirty="0"/>
          </a:p>
          <a:p>
            <a:pPr marL="0" indent="0">
              <a:lnSpc>
                <a:spcPct val="100000"/>
              </a:lnSpc>
              <a:spcBef>
                <a:spcPts val="0"/>
              </a:spcBef>
              <a:buClrTx/>
              <a:buNone/>
              <a:defRPr/>
            </a:pPr>
            <a:r>
              <a:rPr lang="en-GB" dirty="0" smtClean="0"/>
              <a:t>It is and still remains important to continue upon the line of research that I am currently on as understanding the background to personal and political motivations, allows for wider and more in-depth analysis of what social reactions and perceptions would be to these findings and events. </a:t>
            </a:r>
          </a:p>
          <a:p>
            <a:pPr marL="0" indent="0">
              <a:lnSpc>
                <a:spcPct val="100000"/>
              </a:lnSpc>
              <a:spcBef>
                <a:spcPts val="0"/>
              </a:spcBef>
              <a:buClrTx/>
              <a:buNone/>
              <a:defRPr/>
            </a:pPr>
            <a:endParaRPr lang="en-GB" dirty="0" smtClean="0"/>
          </a:p>
        </p:txBody>
      </p:sp>
    </p:spTree>
    <p:extLst>
      <p:ext uri="{BB962C8B-B14F-4D97-AF65-F5344CB8AC3E}">
        <p14:creationId xmlns:p14="http://schemas.microsoft.com/office/powerpoint/2010/main" val="45570578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how does this link into the bigger picture?</a:t>
            </a:r>
            <a:endParaRPr lang="en-GB" dirty="0"/>
          </a:p>
        </p:txBody>
      </p:sp>
      <p:sp>
        <p:nvSpPr>
          <p:cNvPr id="5" name="Content Placeholder 4"/>
          <p:cNvSpPr>
            <a:spLocks noGrp="1"/>
          </p:cNvSpPr>
          <p:nvPr>
            <p:ph sz="half" idx="1"/>
          </p:nvPr>
        </p:nvSpPr>
        <p:spPr>
          <a:xfrm>
            <a:off x="1251678" y="1874516"/>
            <a:ext cx="4806222" cy="4754883"/>
          </a:xfrm>
          <a:ln>
            <a:solidFill>
              <a:schemeClr val="tx1"/>
            </a:solidFill>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GB" u="sng" dirty="0" smtClean="0"/>
              <a:t>EARLY CHRISTIANITY.</a:t>
            </a:r>
          </a:p>
          <a:p>
            <a:pPr marL="0" marR="0" lvl="0" indent="0" defTabSz="914400" eaLnBrk="1" fontAlgn="auto" latinLnBrk="0" hangingPunct="1">
              <a:lnSpc>
                <a:spcPct val="100000"/>
              </a:lnSpc>
              <a:spcBef>
                <a:spcPts val="0"/>
              </a:spcBef>
              <a:spcAft>
                <a:spcPts val="0"/>
              </a:spcAft>
              <a:buClrTx/>
              <a:buSzTx/>
              <a:buFontTx/>
              <a:buNone/>
              <a:tabLst/>
              <a:defRPr/>
            </a:pPr>
            <a:endParaRPr lang="en-GB" u="sng" dirty="0"/>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Following Christianity from its origins will show what change, if any, the religion saw in the early years and what this meant for the followers. By analysing and securing knowledge on early Christianity pre-Constantine, by the end of the dissertation, the changes made by Constantine will appear more well founded in evidence and have clear contrasts to the Christianity seen beforehand. </a:t>
            </a:r>
            <a:endParaRPr lang="en-GB" dirty="0"/>
          </a:p>
        </p:txBody>
      </p:sp>
      <p:sp>
        <p:nvSpPr>
          <p:cNvPr id="6" name="Content Placeholder 5"/>
          <p:cNvSpPr>
            <a:spLocks noGrp="1"/>
          </p:cNvSpPr>
          <p:nvPr>
            <p:ph sz="half" idx="2"/>
          </p:nvPr>
        </p:nvSpPr>
        <p:spPr>
          <a:xfrm>
            <a:off x="6057900" y="1874515"/>
            <a:ext cx="5372100" cy="4754883"/>
          </a:xfrm>
          <a:ln>
            <a:solidFill>
              <a:schemeClr val="tx1"/>
            </a:solidFill>
          </a:ln>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GB" u="sng" dirty="0" smtClean="0"/>
              <a:t>CONSTANTINE. </a:t>
            </a:r>
          </a:p>
          <a:p>
            <a:pPr marL="0" marR="0" lvl="0" indent="0" defTabSz="914400" eaLnBrk="1" fontAlgn="auto" latinLnBrk="0" hangingPunct="1">
              <a:lnSpc>
                <a:spcPct val="100000"/>
              </a:lnSpc>
              <a:spcBef>
                <a:spcPts val="0"/>
              </a:spcBef>
              <a:spcAft>
                <a:spcPts val="0"/>
              </a:spcAft>
              <a:buClrTx/>
              <a:buSzTx/>
              <a:buFontTx/>
              <a:buNone/>
              <a:tabLst/>
              <a:defRPr/>
            </a:pPr>
            <a:endParaRPr lang="en-GB" u="sng" dirty="0"/>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Key figure in exploring the topic. </a:t>
            </a:r>
          </a:p>
          <a:p>
            <a:pPr marL="0" marR="0" lvl="0" indent="0" defTabSz="914400" eaLnBrk="1" fontAlgn="auto" latinLnBrk="0" hangingPunct="1">
              <a:lnSpc>
                <a:spcPct val="100000"/>
              </a:lnSpc>
              <a:spcBef>
                <a:spcPts val="0"/>
              </a:spcBef>
              <a:spcAft>
                <a:spcPts val="0"/>
              </a:spcAft>
              <a:buClrTx/>
              <a:buSzTx/>
              <a:buFontTx/>
              <a:buNone/>
              <a:tabLst/>
              <a:defRPr/>
            </a:pPr>
            <a:r>
              <a:rPr lang="en-GB" dirty="0" smtClean="0"/>
              <a:t>Referring back to a quote by Elliot 1996: 98 </a:t>
            </a:r>
            <a:r>
              <a:rPr lang="mr-IN" dirty="0" smtClean="0"/>
              <a:t>–</a:t>
            </a:r>
            <a:r>
              <a:rPr lang="en-GB" dirty="0" smtClean="0"/>
              <a:t> laws not being made should Constantine had not been a Christian. Even further links are made in Sordi’s work, questioning whether the religious conversion of Constantine was a religious or political strategy. (Sordi 1988: 134)This provides a direct link to the latter stages of research that will revolve around the political role of Constantine and how his religion influenced politics and vice versa. </a:t>
            </a:r>
            <a:endParaRPr lang="en-GB" dirty="0"/>
          </a:p>
        </p:txBody>
      </p:sp>
    </p:spTree>
    <p:extLst>
      <p:ext uri="{BB962C8B-B14F-4D97-AF65-F5344CB8AC3E}">
        <p14:creationId xmlns:p14="http://schemas.microsoft.com/office/powerpoint/2010/main" val="1815811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bg/>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6"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this mean for the rest of my research?</a:t>
            </a:r>
            <a:endParaRPr lang="en-GB" dirty="0"/>
          </a:p>
        </p:txBody>
      </p:sp>
      <p:sp>
        <p:nvSpPr>
          <p:cNvPr id="3" name="Content Placeholder 2"/>
          <p:cNvSpPr>
            <a:spLocks noGrp="1"/>
          </p:cNvSpPr>
          <p:nvPr>
            <p:ph idx="1"/>
          </p:nvPr>
        </p:nvSpPr>
        <p:spPr>
          <a:xfrm>
            <a:off x="1251678" y="1968500"/>
            <a:ext cx="10178322" cy="4571999"/>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WHAT’S NEXT? </a:t>
            </a:r>
          </a:p>
          <a:p>
            <a:pPr marL="0" marR="0" lvl="0" indent="0" defTabSz="914400" eaLnBrk="1" fontAlgn="auto" latinLnBrk="0" hangingPunct="1">
              <a:lnSpc>
                <a:spcPct val="100000"/>
              </a:lnSpc>
              <a:spcBef>
                <a:spcPts val="0"/>
              </a:spcBef>
              <a:spcAft>
                <a:spcPts val="0"/>
              </a:spcAft>
              <a:buClrTx/>
              <a:buSzTx/>
              <a:buFontTx/>
              <a:buNone/>
              <a:tabLst/>
              <a:defRPr/>
            </a:pPr>
            <a:endParaRPr lang="en-GB" dirty="0" smtClean="0"/>
          </a:p>
          <a:p>
            <a:pPr marR="0" lvl="0" defTabSz="914400" eaLnBrk="1" fontAlgn="auto" latinLnBrk="0" hangingPunct="1">
              <a:lnSpc>
                <a:spcPct val="100000"/>
              </a:lnSpc>
              <a:spcBef>
                <a:spcPts val="0"/>
              </a:spcBef>
              <a:spcAft>
                <a:spcPts val="0"/>
              </a:spcAft>
              <a:buClrTx/>
              <a:buSzTx/>
              <a:buFont typeface="Courier New" charset="0"/>
              <a:buChar char="o"/>
              <a:tabLst/>
              <a:defRPr/>
            </a:pPr>
            <a:r>
              <a:rPr lang="en-GB" dirty="0" smtClean="0"/>
              <a:t>The next step for this dissertation will be linking the two together cohesively </a:t>
            </a:r>
            <a:r>
              <a:rPr lang="mr-IN" dirty="0" smtClean="0"/>
              <a:t>–</a:t>
            </a:r>
            <a:r>
              <a:rPr lang="en-GB" dirty="0" smtClean="0"/>
              <a:t> in order to do this, the lead up to Constantine becoming Emperor will be researched in more depth, as well as his time as Emperor. </a:t>
            </a:r>
          </a:p>
          <a:p>
            <a:pPr lvl="1">
              <a:lnSpc>
                <a:spcPct val="100000"/>
              </a:lnSpc>
              <a:spcBef>
                <a:spcPts val="0"/>
              </a:spcBef>
              <a:buClrTx/>
              <a:buFont typeface="Courier New" charset="0"/>
              <a:buChar char="o"/>
            </a:pPr>
            <a:r>
              <a:rPr lang="en-GB" dirty="0" smtClean="0"/>
              <a:t>Within this, looking at different laws that we put in place as well as accounts of different people living under Constantine in order to gauge some sense of public opinion.</a:t>
            </a:r>
          </a:p>
          <a:p>
            <a:pPr lvl="1">
              <a:lnSpc>
                <a:spcPct val="100000"/>
              </a:lnSpc>
              <a:spcBef>
                <a:spcPts val="0"/>
              </a:spcBef>
              <a:buClrTx/>
              <a:buFont typeface="Courier New" charset="0"/>
              <a:buChar char="o"/>
            </a:pPr>
            <a:r>
              <a:rPr lang="en-GB" dirty="0" smtClean="0"/>
              <a:t>Looking into the political life of Constantine, and the latter part of his time as Emperor- and linking in some earlier research on the early life of Constantine. </a:t>
            </a:r>
          </a:p>
          <a:p>
            <a:pPr lvl="1">
              <a:lnSpc>
                <a:spcPct val="100000"/>
              </a:lnSpc>
              <a:spcBef>
                <a:spcPts val="0"/>
              </a:spcBef>
              <a:buClrTx/>
              <a:buFont typeface="Courier New" charset="0"/>
              <a:buChar char="o"/>
            </a:pPr>
            <a:r>
              <a:rPr lang="en-GB" dirty="0" smtClean="0"/>
              <a:t>Researching post-Constantine and seeing how quickly things began to change once again, with a new Emperor. </a:t>
            </a:r>
          </a:p>
          <a:p>
            <a:pPr lvl="2">
              <a:lnSpc>
                <a:spcPct val="100000"/>
              </a:lnSpc>
              <a:spcBef>
                <a:spcPts val="0"/>
              </a:spcBef>
              <a:buClrTx/>
              <a:buFont typeface="Courier New" charset="0"/>
              <a:buChar char="o"/>
            </a:pPr>
            <a:r>
              <a:rPr lang="en-GB" dirty="0" smtClean="0"/>
              <a:t>What was Constantine’s legacy? What did he do for Christianity as a religion?</a:t>
            </a:r>
          </a:p>
          <a:p>
            <a:pPr marL="0" indent="0">
              <a:lnSpc>
                <a:spcPct val="100000"/>
              </a:lnSpc>
              <a:spcBef>
                <a:spcPts val="0"/>
              </a:spcBef>
              <a:buClrTx/>
              <a:buNone/>
            </a:pPr>
            <a:endParaRPr lang="en-GB" dirty="0"/>
          </a:p>
          <a:p>
            <a:pPr marL="457200" lvl="1" indent="0">
              <a:lnSpc>
                <a:spcPct val="100000"/>
              </a:lnSpc>
              <a:spcBef>
                <a:spcPts val="0"/>
              </a:spcBef>
              <a:buClrTx/>
              <a:buNone/>
            </a:pPr>
            <a:endParaRPr lang="en-GB" dirty="0"/>
          </a:p>
        </p:txBody>
      </p:sp>
    </p:spTree>
    <p:extLst>
      <p:ext uri="{BB962C8B-B14F-4D97-AF65-F5344CB8AC3E}">
        <p14:creationId xmlns:p14="http://schemas.microsoft.com/office/powerpoint/2010/main" val="11204937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900315"/>
          </a:xfrm>
        </p:spPr>
        <p:txBody>
          <a:bodyPr/>
          <a:lstStyle/>
          <a:p>
            <a:r>
              <a:rPr lang="en-GB" dirty="0" smtClean="0"/>
              <a:t>Bibliography. </a:t>
            </a:r>
            <a:endParaRPr lang="en-GB" dirty="0"/>
          </a:p>
        </p:txBody>
      </p:sp>
      <p:sp>
        <p:nvSpPr>
          <p:cNvPr id="3" name="Content Placeholder 2"/>
          <p:cNvSpPr>
            <a:spLocks noGrp="1"/>
          </p:cNvSpPr>
          <p:nvPr>
            <p:ph idx="1"/>
          </p:nvPr>
        </p:nvSpPr>
        <p:spPr>
          <a:xfrm>
            <a:off x="1251678" y="1282700"/>
            <a:ext cx="10178322" cy="5575299"/>
          </a:xfrm>
        </p:spPr>
        <p:txBody>
          <a:bodyPr>
            <a:normAutofit lnSpcReduction="10000"/>
          </a:bodyPr>
          <a:lstStyle/>
          <a:p>
            <a:pPr marL="0" marR="0" lvl="0" indent="0" defTabSz="914400" eaLnBrk="1" fontAlgn="auto" latinLnBrk="0" hangingPunct="1">
              <a:lnSpc>
                <a:spcPct val="100000"/>
              </a:lnSpc>
              <a:spcBef>
                <a:spcPts val="0"/>
              </a:spcBef>
              <a:spcAft>
                <a:spcPts val="0"/>
              </a:spcAft>
              <a:buClrTx/>
              <a:buSzTx/>
              <a:buFontTx/>
              <a:buNone/>
              <a:tabLst/>
              <a:defRPr/>
            </a:pPr>
            <a:r>
              <a:rPr lang="en-GB" u="sng" dirty="0" smtClean="0"/>
              <a:t>ANCIENT SOURCES. </a:t>
            </a:r>
          </a:p>
          <a:p>
            <a:pPr marL="0" marR="0" lvl="0" indent="0" defTabSz="914400" eaLnBrk="1" fontAlgn="auto" latinLnBrk="0" hangingPunct="1">
              <a:lnSpc>
                <a:spcPct val="100000"/>
              </a:lnSpc>
              <a:spcBef>
                <a:spcPts val="0"/>
              </a:spcBef>
              <a:spcAft>
                <a:spcPts val="0"/>
              </a:spcAft>
              <a:buClrTx/>
              <a:buSzTx/>
              <a:buFontTx/>
              <a:buNone/>
              <a:tabLst/>
              <a:defRPr/>
            </a:pPr>
            <a:endParaRPr lang="en-GB" sz="1600" u="sng" dirty="0"/>
          </a:p>
          <a:p>
            <a:pPr marL="0" marR="0" lvl="0" indent="0" defTabSz="914400" eaLnBrk="1" fontAlgn="auto" latinLnBrk="0" hangingPunct="1">
              <a:lnSpc>
                <a:spcPct val="100000"/>
              </a:lnSpc>
              <a:spcBef>
                <a:spcPts val="0"/>
              </a:spcBef>
              <a:spcAft>
                <a:spcPts val="0"/>
              </a:spcAft>
              <a:buClrTx/>
              <a:buSzTx/>
              <a:buFontTx/>
              <a:buNone/>
              <a:tabLst/>
              <a:defRPr/>
            </a:pPr>
            <a:r>
              <a:rPr lang="en-GB" sz="1600" dirty="0" smtClean="0"/>
              <a:t>Eusebius</a:t>
            </a:r>
            <a:r>
              <a:rPr lang="en-GB" sz="1600" dirty="0"/>
              <a:t>, </a:t>
            </a:r>
            <a:r>
              <a:rPr lang="en-GB" sz="1600" i="1" dirty="0"/>
              <a:t>Ecclesiastical History Volume I: Books 1 – 5. </a:t>
            </a:r>
            <a:r>
              <a:rPr lang="en-GB" sz="1600" dirty="0"/>
              <a:t>K. Lake (trans.). 1926. Cambridge, MA: Harvard University Press. </a:t>
            </a:r>
            <a:r>
              <a:rPr lang="en-GB" sz="1600" dirty="0" smtClean="0"/>
              <a:t>Eusebius</a:t>
            </a:r>
            <a:r>
              <a:rPr lang="en-GB" sz="1600" dirty="0"/>
              <a:t>, </a:t>
            </a:r>
            <a:r>
              <a:rPr lang="en-GB" sz="1600" i="1" dirty="0"/>
              <a:t>Ecclesiastical History, Volume II: Books 6 – 10. </a:t>
            </a:r>
            <a:r>
              <a:rPr lang="en-GB" sz="1600" dirty="0"/>
              <a:t>J. E. L. Oulton (trans.). 1932. Cambridge, MA: Harvard University Press. </a:t>
            </a:r>
            <a:endParaRPr lang="en-GB" sz="1600" dirty="0" smtClean="0"/>
          </a:p>
          <a:p>
            <a:pPr marL="0" indent="0">
              <a:lnSpc>
                <a:spcPct val="100000"/>
              </a:lnSpc>
              <a:spcBef>
                <a:spcPts val="0"/>
              </a:spcBef>
              <a:buClrTx/>
              <a:buNone/>
            </a:pPr>
            <a:r>
              <a:rPr lang="en-GB" sz="1600" dirty="0"/>
              <a:t>Libanius, </a:t>
            </a:r>
            <a:r>
              <a:rPr lang="en-GB" sz="1600" i="1" dirty="0"/>
              <a:t>Letters. </a:t>
            </a:r>
            <a:r>
              <a:rPr lang="en-GB" sz="1600" dirty="0"/>
              <a:t>A. F. Norman. (trans.). 2014. Cambridge MA: Harvard University Press.</a:t>
            </a:r>
          </a:p>
          <a:p>
            <a:pPr marL="0" indent="0">
              <a:lnSpc>
                <a:spcPct val="100000"/>
              </a:lnSpc>
              <a:spcBef>
                <a:spcPts val="0"/>
              </a:spcBef>
              <a:buClrTx/>
              <a:buNone/>
            </a:pPr>
            <a:r>
              <a:rPr lang="en-GB" sz="1600" dirty="0"/>
              <a:t>Lactantius, </a:t>
            </a:r>
            <a:r>
              <a:rPr lang="en-GB" sz="1600" i="1" dirty="0"/>
              <a:t>De Mortibus Persecutorum. </a:t>
            </a:r>
            <a:r>
              <a:rPr lang="en-GB" sz="1600" dirty="0"/>
              <a:t>J. L. Creed (trans.). 1984. Oxford: Oxford University Press. </a:t>
            </a:r>
          </a:p>
          <a:p>
            <a:pPr marL="0" marR="0" lvl="0" indent="0" defTabSz="914400" eaLnBrk="1" fontAlgn="auto" latinLnBrk="0" hangingPunct="1">
              <a:lnSpc>
                <a:spcPct val="100000"/>
              </a:lnSpc>
              <a:spcBef>
                <a:spcPts val="0"/>
              </a:spcBef>
              <a:spcAft>
                <a:spcPts val="0"/>
              </a:spcAft>
              <a:buClrTx/>
              <a:buSzTx/>
              <a:buFontTx/>
              <a:buNone/>
              <a:tabLst/>
              <a:defRPr/>
            </a:pPr>
            <a:endParaRPr lang="en-GB" sz="1600" dirty="0"/>
          </a:p>
          <a:p>
            <a:pPr marL="0" marR="0" lvl="0" indent="0" defTabSz="914400" eaLnBrk="1" fontAlgn="auto" latinLnBrk="0" hangingPunct="1">
              <a:lnSpc>
                <a:spcPct val="100000"/>
              </a:lnSpc>
              <a:spcBef>
                <a:spcPts val="0"/>
              </a:spcBef>
              <a:spcAft>
                <a:spcPts val="0"/>
              </a:spcAft>
              <a:buClrTx/>
              <a:buSzTx/>
              <a:buFontTx/>
              <a:buNone/>
              <a:tabLst/>
              <a:defRPr/>
            </a:pPr>
            <a:endParaRPr lang="en-GB" sz="1600" u="sng"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u="sng" dirty="0" smtClean="0"/>
              <a:t>MODERN SCHOLARSHIP. </a:t>
            </a:r>
          </a:p>
          <a:p>
            <a:pPr marL="0" marR="0" lvl="0" indent="0" defTabSz="914400" eaLnBrk="1" fontAlgn="auto" latinLnBrk="0" hangingPunct="1">
              <a:lnSpc>
                <a:spcPct val="100000"/>
              </a:lnSpc>
              <a:spcBef>
                <a:spcPts val="0"/>
              </a:spcBef>
              <a:spcAft>
                <a:spcPts val="0"/>
              </a:spcAft>
              <a:buClrTx/>
              <a:buSzTx/>
              <a:buFontTx/>
              <a:buNone/>
              <a:tabLst/>
              <a:defRPr/>
            </a:pPr>
            <a:endParaRPr lang="en-GB" u="sng"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sz="1600" dirty="0" smtClean="0"/>
              <a:t>Barnes</a:t>
            </a:r>
            <a:r>
              <a:rPr lang="en-GB" sz="1600" dirty="0"/>
              <a:t>, T. D. 1981. </a:t>
            </a:r>
            <a:r>
              <a:rPr lang="en-GB" sz="1600" i="1" dirty="0"/>
              <a:t>Constantine and Eusibius. </a:t>
            </a:r>
            <a:r>
              <a:rPr lang="en-GB" sz="1600" dirty="0"/>
              <a:t>London, England: Harvard University Press. </a:t>
            </a:r>
            <a:endParaRPr lang="en-GB" sz="1600"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sz="1600" dirty="0" smtClean="0"/>
              <a:t>Drake, H. A. 2011. ‘Intolerance, Religious Violence and Political Legitimacy in Late Antiquity’. </a:t>
            </a:r>
            <a:r>
              <a:rPr lang="en-GB" sz="1600" i="1" dirty="0" smtClean="0"/>
              <a:t>Journal of the American Academy of Religion. </a:t>
            </a:r>
            <a:r>
              <a:rPr lang="en-GB" sz="1600" dirty="0" smtClean="0"/>
              <a:t>79, 1, March, 193 </a:t>
            </a:r>
            <a:r>
              <a:rPr lang="mr-IN" sz="1600" dirty="0" smtClean="0"/>
              <a:t>–</a:t>
            </a:r>
            <a:r>
              <a:rPr lang="en-GB" sz="1600" dirty="0" smtClean="0"/>
              <a:t> 235. </a:t>
            </a:r>
            <a:endParaRPr lang="en-GB" sz="1600"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sz="1600" dirty="0" smtClean="0"/>
              <a:t>Elliot</a:t>
            </a:r>
            <a:r>
              <a:rPr lang="en-GB" sz="1600" dirty="0"/>
              <a:t>, T. G. 1996. </a:t>
            </a:r>
            <a:r>
              <a:rPr lang="en-GB" sz="1600" i="1" dirty="0"/>
              <a:t>The Christianity of Constantine the Great. </a:t>
            </a:r>
            <a:r>
              <a:rPr lang="en-GB" sz="1600" dirty="0"/>
              <a:t>Scranton: University of Scranton </a:t>
            </a:r>
            <a:r>
              <a:rPr lang="en-GB" sz="1600" dirty="0" smtClean="0"/>
              <a:t>Press.</a:t>
            </a:r>
          </a:p>
          <a:p>
            <a:pPr marL="0" marR="0" lvl="0" indent="0" defTabSz="914400" eaLnBrk="1" fontAlgn="auto" latinLnBrk="0" hangingPunct="1">
              <a:lnSpc>
                <a:spcPct val="100000"/>
              </a:lnSpc>
              <a:spcBef>
                <a:spcPts val="0"/>
              </a:spcBef>
              <a:spcAft>
                <a:spcPts val="0"/>
              </a:spcAft>
              <a:buClrTx/>
              <a:buSzTx/>
              <a:buFontTx/>
              <a:buNone/>
              <a:tabLst/>
              <a:defRPr/>
            </a:pPr>
            <a:r>
              <a:rPr lang="en-GB" sz="1600" dirty="0" smtClean="0"/>
              <a:t>Foakes-Jackson</a:t>
            </a:r>
            <a:r>
              <a:rPr lang="en-GB" sz="1600" dirty="0"/>
              <a:t>, F. J. 1924. </a:t>
            </a:r>
            <a:r>
              <a:rPr lang="en-GB" sz="1600" i="1" dirty="0"/>
              <a:t>Studies in the life of the Early Church. </a:t>
            </a:r>
            <a:r>
              <a:rPr lang="en-GB" sz="1600" dirty="0" smtClean="0"/>
              <a:t>London: Hodder </a:t>
            </a:r>
            <a:r>
              <a:rPr lang="en-GB" sz="1600" dirty="0"/>
              <a:t>&amp; Stoughton </a:t>
            </a:r>
            <a:r>
              <a:rPr lang="en-GB" sz="1600" dirty="0" smtClean="0"/>
              <a:t>Limited</a:t>
            </a:r>
            <a:r>
              <a:rPr lang="en-GB" sz="1600" dirty="0"/>
              <a:t>.</a:t>
            </a:r>
            <a:endParaRPr lang="en-GB" sz="1600"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sz="1600" dirty="0" smtClean="0"/>
              <a:t>Grant</a:t>
            </a:r>
            <a:r>
              <a:rPr lang="en-GB" sz="1600" dirty="0"/>
              <a:t>, R. M. 1980. </a:t>
            </a:r>
            <a:r>
              <a:rPr lang="en-GB" sz="1600" i="1" dirty="0"/>
              <a:t>Eusibius as Church Historian. </a:t>
            </a:r>
            <a:r>
              <a:rPr lang="en-GB" sz="1600" dirty="0"/>
              <a:t>Oxford: Clarendon Press. </a:t>
            </a:r>
            <a:endParaRPr lang="en-GB" sz="1600"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sz="1600" dirty="0" smtClean="0"/>
              <a:t>Green</a:t>
            </a:r>
            <a:r>
              <a:rPr lang="en-GB" sz="1600" dirty="0"/>
              <a:t>, B. 2010. </a:t>
            </a:r>
            <a:r>
              <a:rPr lang="en-GB" sz="1600" i="1" dirty="0"/>
              <a:t>Christianity in Ancient Rome. The First Three Centuries. </a:t>
            </a:r>
            <a:r>
              <a:rPr lang="en-GB" sz="1600" dirty="0"/>
              <a:t>London: T &amp; T Clark International. </a:t>
            </a:r>
            <a:endParaRPr lang="en-GB" sz="1600"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sz="1600" dirty="0" smtClean="0"/>
              <a:t>Humphries</a:t>
            </a:r>
            <a:r>
              <a:rPr lang="en-GB" sz="1600" dirty="0"/>
              <a:t>, M. 2006. </a:t>
            </a:r>
            <a:r>
              <a:rPr lang="en-GB" sz="1600" i="1" dirty="0"/>
              <a:t>Early Christianity. </a:t>
            </a:r>
            <a:r>
              <a:rPr lang="en-GB" sz="1600" dirty="0"/>
              <a:t>Abingdon, Oxon: Routledge. </a:t>
            </a:r>
            <a:endParaRPr lang="en-GB" sz="1600"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sz="1600" dirty="0" smtClean="0"/>
              <a:t>Markus</a:t>
            </a:r>
            <a:r>
              <a:rPr lang="en-GB" sz="1600" dirty="0"/>
              <a:t>, R. A. 1974. </a:t>
            </a:r>
            <a:r>
              <a:rPr lang="en-GB" sz="1600" i="1" dirty="0"/>
              <a:t>Christianity in the Roman World. </a:t>
            </a:r>
            <a:r>
              <a:rPr lang="en-GB" sz="1600" dirty="0"/>
              <a:t>London: Thames and Hudson. </a:t>
            </a:r>
            <a:endParaRPr lang="en-GB" sz="1600"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sz="1600" dirty="0" smtClean="0"/>
              <a:t>Sordi</a:t>
            </a:r>
            <a:r>
              <a:rPr lang="en-GB" sz="1600" dirty="0"/>
              <a:t>, M.  Annabel Bedini (trans.). 1988. </a:t>
            </a:r>
            <a:r>
              <a:rPr lang="en-GB" sz="1600" i="1" dirty="0"/>
              <a:t>The Christians and the Roman Empire. </a:t>
            </a:r>
            <a:r>
              <a:rPr lang="en-GB" sz="1600" dirty="0"/>
              <a:t>London: Routledge. </a:t>
            </a:r>
            <a:endParaRPr lang="en-GB" sz="1600" dirty="0" smtClean="0"/>
          </a:p>
          <a:p>
            <a:pPr marL="0" marR="0" lvl="0" indent="0" defTabSz="914400" eaLnBrk="1" fontAlgn="auto" latinLnBrk="0" hangingPunct="1">
              <a:lnSpc>
                <a:spcPct val="100000"/>
              </a:lnSpc>
              <a:spcBef>
                <a:spcPts val="0"/>
              </a:spcBef>
              <a:spcAft>
                <a:spcPts val="0"/>
              </a:spcAft>
              <a:buClrTx/>
              <a:buSzTx/>
              <a:buFontTx/>
              <a:buNone/>
              <a:tabLst/>
              <a:defRPr/>
            </a:pPr>
            <a:r>
              <a:rPr lang="en-GB" sz="1600" dirty="0" smtClean="0"/>
              <a:t>Stambaugh</a:t>
            </a:r>
            <a:r>
              <a:rPr lang="en-GB" sz="1600" dirty="0"/>
              <a:t>, J and Balch, D. 1986. </a:t>
            </a:r>
            <a:r>
              <a:rPr lang="en-GB" sz="1600" i="1" dirty="0"/>
              <a:t>The Social World of the First Christians. </a:t>
            </a:r>
            <a:r>
              <a:rPr lang="en-GB" sz="1600" dirty="0"/>
              <a:t>London: SPCK. </a:t>
            </a:r>
          </a:p>
          <a:p>
            <a:pPr marL="0" marR="0" lvl="0" indent="0" defTabSz="914400" eaLnBrk="1" fontAlgn="auto" latinLnBrk="0" hangingPunct="1">
              <a:lnSpc>
                <a:spcPct val="100000"/>
              </a:lnSpc>
              <a:spcBef>
                <a:spcPts val="0"/>
              </a:spcBef>
              <a:spcAft>
                <a:spcPts val="0"/>
              </a:spcAft>
              <a:buClrTx/>
              <a:buSzTx/>
              <a:buFontTx/>
              <a:buNone/>
              <a:tabLst/>
              <a:defRPr/>
            </a:pPr>
            <a:endParaRPr lang="en-GB" sz="16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GB" sz="16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GB" sz="1600" dirty="0"/>
          </a:p>
        </p:txBody>
      </p:sp>
    </p:spTree>
    <p:extLst>
      <p:ext uri="{BB962C8B-B14F-4D97-AF65-F5344CB8AC3E}">
        <p14:creationId xmlns:p14="http://schemas.microsoft.com/office/powerpoint/2010/main" val="853750655"/>
      </p:ext>
    </p:extLst>
  </p:cSld>
  <p:clrMapOvr>
    <a:masterClrMapping/>
  </p:clrMapOvr>
  <p:timing>
    <p:tnLst>
      <p:par>
        <p:cTn id="1" dur="indefinite" restart="never" nodeType="tmRoot"/>
      </p:par>
    </p:tnLst>
  </p:timing>
</p:sld>
</file>

<file path=ppt/theme/theme1.xml><?xml version="1.0" encoding="utf-8"?>
<a:theme xmlns:a="http://schemas.openxmlformats.org/drawingml/2006/main" name="Badg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Badge">
      <a:majorFont>
        <a:latin typeface="Impact" panose="020B0806030902050204"/>
        <a:ea typeface=""/>
        <a:cs typeface=""/>
      </a:majorFont>
      <a:minorFont>
        <a:latin typeface="Gill Sans MT" panose="020B0502020104020203"/>
        <a:ea typeface=""/>
        <a:cs typeface=""/>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Badge</Template>
  <TotalTime>622</TotalTime>
  <Words>2005</Words>
  <Application>Microsoft Macintosh PowerPoint</Application>
  <PresentationFormat>Widescreen</PresentationFormat>
  <Paragraphs>141</Paragraphs>
  <Slides>11</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Calibri</vt:lpstr>
      <vt:lpstr>Courier New</vt:lpstr>
      <vt:lpstr>Gill Sans MT</vt:lpstr>
      <vt:lpstr>Impact</vt:lpstr>
      <vt:lpstr>Mangal</vt:lpstr>
      <vt:lpstr>Arial</vt:lpstr>
      <vt:lpstr>Badge</vt:lpstr>
      <vt:lpstr>Social reactions and perceptions to the rise of Christianity under Constantine the great through to the end of the fourth century.</vt:lpstr>
      <vt:lpstr>The point of this research. </vt:lpstr>
      <vt:lpstr>Research undertaken.</vt:lpstr>
      <vt:lpstr>Focused research areas.</vt:lpstr>
      <vt:lpstr>What do the sources say?</vt:lpstr>
      <vt:lpstr>Problems with the research. </vt:lpstr>
      <vt:lpstr>Overcoming these issues.</vt:lpstr>
      <vt:lpstr>Why is this important?</vt:lpstr>
      <vt:lpstr>how does this link into the bigger picture?</vt:lpstr>
      <vt:lpstr>What does this mean for the rest of my research?</vt:lpstr>
      <vt:lpstr>Bibliography. </vt:lpstr>
    </vt:vector>
  </TitlesOfParts>
  <Company/>
  <LinksUpToDate>false</LinksUpToDate>
  <SharedDoc>false</SharedDoc>
  <HyperlinksChanged>false</HyperlinksChanged>
  <AppVersion>15.0029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reactions and perceptions to the rise of Christianity under Constantine the great through to the end of the fourth century.</dc:title>
  <dc:creator>Hannah Kozdoj</dc:creator>
  <cp:lastModifiedBy>Hannah Kozdoj</cp:lastModifiedBy>
  <cp:revision>64</cp:revision>
  <cp:lastPrinted>2018-01-21T23:04:29Z</cp:lastPrinted>
  <dcterms:created xsi:type="dcterms:W3CDTF">2018-01-20T13:19:40Z</dcterms:created>
  <dcterms:modified xsi:type="dcterms:W3CDTF">2018-01-22T21:06:38Z</dcterms:modified>
</cp:coreProperties>
</file>