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746" r:id="rId5"/>
    <p:sldId id="651" r:id="rId6"/>
    <p:sldId id="737" r:id="rId7"/>
    <p:sldId id="738" r:id="rId8"/>
    <p:sldId id="742" r:id="rId9"/>
    <p:sldId id="743" r:id="rId10"/>
    <p:sldId id="744" r:id="rId11"/>
    <p:sldId id="748" r:id="rId12"/>
    <p:sldId id="740" r:id="rId13"/>
    <p:sldId id="749" r:id="rId14"/>
    <p:sldId id="750" r:id="rId15"/>
    <p:sldId id="745" r:id="rId16"/>
    <p:sldId id="751" r:id="rId17"/>
    <p:sldId id="752" r:id="rId18"/>
    <p:sldId id="694" r:id="rId19"/>
    <p:sldId id="729" r:id="rId20"/>
    <p:sldId id="736" r:id="rId21"/>
    <p:sldId id="732" r:id="rId22"/>
    <p:sldId id="747" r:id="rId23"/>
    <p:sldId id="735" r:id="rId24"/>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000" autoAdjust="0"/>
    <p:restoredTop sz="94660"/>
  </p:normalViewPr>
  <p:slideViewPr>
    <p:cSldViewPr>
      <p:cViewPr varScale="1">
        <p:scale>
          <a:sx n="63" d="100"/>
          <a:sy n="63" d="100"/>
        </p:scale>
        <p:origin x="792" y="48"/>
      </p:cViewPr>
      <p:guideLst>
        <p:guide orient="horz" pos="2160"/>
        <p:guide pos="2880"/>
      </p:guideLst>
    </p:cSldViewPr>
  </p:slideViewPr>
  <p:notesTextViewPr>
    <p:cViewPr>
      <p:scale>
        <a:sx n="1" d="1"/>
        <a:sy n="1" d="1"/>
      </p:scale>
      <p:origin x="0" y="0"/>
    </p:cViewPr>
  </p:notesTextViewPr>
  <p:sorterViewPr>
    <p:cViewPr>
      <p:scale>
        <a:sx n="100" d="100"/>
        <a:sy n="100" d="100"/>
      </p:scale>
      <p:origin x="0" y="-2708"/>
    </p:cViewPr>
  </p:sorterViewPr>
  <p:notesViewPr>
    <p:cSldViewPr>
      <p:cViewPr varScale="1">
        <p:scale>
          <a:sx n="83" d="100"/>
          <a:sy n="83" d="100"/>
        </p:scale>
        <p:origin x="-2166" y="-7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96D292DE-8B7A-4254-AA83-74C1F4DD4AF0}" type="datetimeFigureOut">
              <a:rPr lang="en-GB" smtClean="0"/>
              <a:t>03/12/2020</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0198" tIns="45099" rIns="90198" bIns="45099" rtlCol="0"/>
          <a:lstStyle>
            <a:lvl1pPr algn="r">
              <a:defRPr sz="1200"/>
            </a:lvl1pPr>
          </a:lstStyle>
          <a:p>
            <a:fld id="{5364D323-399C-4AAA-BBEB-EF6019C98CFD}" type="datetimeFigureOut">
              <a:rPr lang="en-GB" smtClean="0"/>
              <a:t>03/12/2020</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198" tIns="45099" rIns="90198" bIns="450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0198" tIns="45099" rIns="90198" bIns="45099" rtlCol="0" anchor="b"/>
          <a:lstStyle>
            <a:lvl1pPr algn="r">
              <a:defRPr sz="1200"/>
            </a:lvl1pPr>
          </a:lstStyle>
          <a:p>
            <a:fld id="{426634E9-DEFB-4C1C-AB5F-B2A042B43AB2}" type="slidenum">
              <a:rPr lang="en-GB" smtClean="0"/>
              <a:t>‹#›</a:t>
            </a:fld>
            <a:endParaRPr lang="en-GB"/>
          </a:p>
        </p:txBody>
      </p:sp>
    </p:spTree>
    <p:extLst>
      <p:ext uri="{BB962C8B-B14F-4D97-AF65-F5344CB8AC3E}">
        <p14:creationId xmlns:p14="http://schemas.microsoft.com/office/powerpoint/2010/main" val="1741330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6634E9-DEFB-4C1C-AB5F-B2A042B43AB2}" type="slidenum">
              <a:rPr lang="en-GB" smtClean="0"/>
              <a:t>3</a:t>
            </a:fld>
            <a:endParaRPr lang="en-GB"/>
          </a:p>
        </p:txBody>
      </p:sp>
    </p:spTree>
    <p:extLst>
      <p:ext uri="{BB962C8B-B14F-4D97-AF65-F5344CB8AC3E}">
        <p14:creationId xmlns:p14="http://schemas.microsoft.com/office/powerpoint/2010/main" val="20752789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CBA9665A-F3E1-4E0E-B30E-D99E7776C2E0}" type="datetime1">
              <a:rPr lang="en-GB" smtClean="0"/>
              <a:t>03/12/2020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A0FE27-9C08-4E2E-905F-A1EF0A64C5AA}" type="datetime1">
              <a:rPr lang="en-GB" smtClean="0"/>
              <a:t>03/12/2020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98A259-269F-4E5D-9566-1D70B4DD0B44}" type="datetime1">
              <a:rPr lang="en-GB" smtClean="0"/>
              <a:t>03/12/2020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F0B8579-2D84-460D-84BC-F3411CC6CE62}" type="datetime1">
              <a:rPr lang="en-GB" smtClean="0"/>
              <a:t>03/12/2020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9FFBAC-773B-4580-9C36-ABB896EFAA72}" type="datetime1">
              <a:rPr lang="en-GB" smtClean="0"/>
              <a:t>03/12/2020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3264A93-0088-4D1F-BF2F-E045CBB1E956}" type="datetime1">
              <a:rPr lang="en-GB" smtClean="0"/>
              <a:t>03/12/2020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209833-8306-4F65-8FF6-32B451B96DB7}" type="datetime1">
              <a:rPr lang="en-GB" smtClean="0"/>
              <a:t>03/12/2020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6EE7D7-CE00-48B8-8AB2-4B116C1F4AF2}" type="datetime1">
              <a:rPr lang="en-GB" smtClean="0"/>
              <a:t>03/12/2020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705D3E-94E2-4AB6-B70B-E048E9F4D7A9}" type="datetime1">
              <a:rPr lang="en-GB" smtClean="0"/>
              <a:t>03/12/2020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EBCEE5-D377-4034-9D33-454AA72548B8}" type="datetime1">
              <a:rPr lang="en-GB" smtClean="0"/>
              <a:t>03/12/2020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917E72-0141-4E73-B9B8-6D301A2501DD}" type="datetime1">
              <a:rPr lang="en-GB" smtClean="0"/>
              <a:t>03/12/2020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EB94ABA-F011-4440-97EE-561DB8182814}" type="datetime1">
              <a:rPr lang="en-GB" smtClean="0"/>
              <a:t>03/12/2020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asuwt.org.uk/local-association-national-executive.html" TargetMode="External"/><Relationship Id="rId2" Type="http://schemas.openxmlformats.org/officeDocument/2006/relationships/hyperlink" Target="tel:+442920546080" TargetMode="Externa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hyperlink" Target="https://targetjobs.co.uk/careers-advice"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hyperlink" Target="https://www.prospects.ac.uk/careers-advice/cvs-and-cover-letters/writing-a-personal-statement-for-your-cv" TargetMode="External"/><Relationship Id="rId13" Type="http://schemas.openxmlformats.org/officeDocument/2006/relationships/hyperlink" Target="https://www.prospects.ac.uk/postgraduate-study/masters-degrees/online-learning" TargetMode="External"/><Relationship Id="rId3" Type="http://schemas.openxmlformats.org/officeDocument/2006/relationships/hyperlink" Target="https://www.prospects.ac.uk/careers-advice/interview-tips/telephone-interviews" TargetMode="External"/><Relationship Id="rId7" Type="http://schemas.openxmlformats.org/officeDocument/2006/relationships/hyperlink" Target="https://www.prospects.ac.uk/careers-advice/cvs-and-cover-letters/how-to-write-a-cv" TargetMode="External"/><Relationship Id="rId12" Type="http://schemas.openxmlformats.org/officeDocument/2006/relationships/hyperlink" Target="https://www.prospects.ac.uk/jobs-and-work-experience/self-employment/self-employment-and-covid-19" TargetMode="External"/><Relationship Id="rId17" Type="http://schemas.openxmlformats.org/officeDocument/2006/relationships/image" Target="../media/image16.jpeg"/><Relationship Id="rId2" Type="http://schemas.openxmlformats.org/officeDocument/2006/relationships/hyperlink" Target="https://www.prospects.ac.uk/careers-advice/interview-tips/video-interview-tips" TargetMode="External"/><Relationship Id="rId16" Type="http://schemas.openxmlformats.org/officeDocument/2006/relationships/hyperlink" Target="https://www.prospects.ac.uk/applying-for-university/university-life/looking-after-your-mental-health-at-university" TargetMode="External"/><Relationship Id="rId1" Type="http://schemas.openxmlformats.org/officeDocument/2006/relationships/slideLayout" Target="../slideLayouts/slideLayout7.xml"/><Relationship Id="rId6" Type="http://schemas.openxmlformats.org/officeDocument/2006/relationships/hyperlink" Target="https://www.prospects.ac.uk/careers-advice/getting-a-job/7-ways-to-improve-graduate-employability" TargetMode="External"/><Relationship Id="rId11" Type="http://schemas.openxmlformats.org/officeDocument/2006/relationships/hyperlink" Target="https://www.prospects.ac.uk/jobs-and-work-experience/self-employment/freelancing" TargetMode="External"/><Relationship Id="rId5" Type="http://schemas.openxmlformats.org/officeDocument/2006/relationships/hyperlink" Target="https://www.prospects.ac.uk/applying-for-university/university-life/how-universities-are-changing-in-the-wake-of-covid-19" TargetMode="External"/><Relationship Id="rId15" Type="http://schemas.openxmlformats.org/officeDocument/2006/relationships/hyperlink" Target="https://www.prospects.ac.uk/careers-advice/getting-a-job/skills-shortages-and-covid-19" TargetMode="External"/><Relationship Id="rId10" Type="http://schemas.openxmlformats.org/officeDocument/2006/relationships/hyperlink" Target="https://www.prospects.ac.uk/careers-advice/getting-a-job/social-media-and-job-hunting" TargetMode="External"/><Relationship Id="rId4" Type="http://schemas.openxmlformats.org/officeDocument/2006/relationships/hyperlink" Target="https://www.prospects.ac.uk/careers-advice/getting-a-job/job-hunting-in-a-pandemic" TargetMode="External"/><Relationship Id="rId9" Type="http://schemas.openxmlformats.org/officeDocument/2006/relationships/hyperlink" Target="https://www.prospects.ac.uk/careers-advice/cvs-and-cover-letters/create-a-great-video-cv" TargetMode="External"/><Relationship Id="rId14" Type="http://schemas.openxmlformats.org/officeDocument/2006/relationships/hyperlink" Target="https://www.prospects.ac.uk/jobs-and-work-experience/work-experience-and-internships/virtual-work-experienc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uwtsd.careercentre.me/Interview360" TargetMode="External"/><Relationship Id="rId2" Type="http://schemas.openxmlformats.org/officeDocument/2006/relationships/image" Target="../media/image17.jpg"/><Relationship Id="rId1" Type="http://schemas.openxmlformats.org/officeDocument/2006/relationships/slideLayout" Target="../slideLayouts/slideLayout6.xml"/><Relationship Id="rId4" Type="http://schemas.openxmlformats.org/officeDocument/2006/relationships/hyperlink" Target="https://uwtsd.careercentre.me/resources/elearning/Hub.aspx?search=Online%20interview%20t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D9093-082C-41E6-9484-BF78F6BE2054}"/>
              </a:ext>
            </a:extLst>
          </p:cNvPr>
          <p:cNvSpPr>
            <a:spLocks noGrp="1"/>
          </p:cNvSpPr>
          <p:nvPr>
            <p:ph type="ctrTitle"/>
          </p:nvPr>
        </p:nvSpPr>
        <p:spPr>
          <a:xfrm>
            <a:off x="1259632" y="980728"/>
            <a:ext cx="7772400" cy="1470025"/>
          </a:xfrm>
        </p:spPr>
        <p:txBody>
          <a:bodyPr>
            <a:noAutofit/>
          </a:bodyPr>
          <a:lstStyle/>
          <a:p>
            <a:pPr algn="r"/>
            <a:r>
              <a:rPr lang="en-GB" sz="2800" dirty="0" err="1">
                <a:solidFill>
                  <a:schemeClr val="bg1"/>
                </a:solidFill>
                <a:latin typeface="Segoe UI Light" panose="020B0502040204020203" pitchFamily="34" charset="0"/>
                <a:cs typeface="Segoe UI Light" panose="020B0502040204020203" pitchFamily="34" charset="0"/>
              </a:rPr>
              <a:t>Sylwadau</a:t>
            </a:r>
            <a:r>
              <a:rPr lang="en-GB" sz="2800" dirty="0">
                <a:solidFill>
                  <a:schemeClr val="bg1"/>
                </a:solidFill>
                <a:latin typeface="Segoe UI Light" panose="020B0502040204020203" pitchFamily="34" charset="0"/>
                <a:cs typeface="Segoe UI Light" panose="020B0502040204020203" pitchFamily="34" charset="0"/>
              </a:rPr>
              <a:t> o </a:t>
            </a:r>
            <a:r>
              <a:rPr lang="en-GB" sz="2800" dirty="0" err="1">
                <a:solidFill>
                  <a:schemeClr val="bg1"/>
                </a:solidFill>
                <a:latin typeface="Segoe UI Light" panose="020B0502040204020203" pitchFamily="34" charset="0"/>
                <a:cs typeface="Segoe UI Light" panose="020B0502040204020203" pitchFamily="34" charset="0"/>
              </a:rPr>
              <a:t>reng</a:t>
            </a:r>
            <a:r>
              <a:rPr lang="en-GB" sz="2800" dirty="0">
                <a:solidFill>
                  <a:schemeClr val="bg1"/>
                </a:solidFill>
                <a:latin typeface="Segoe UI Light" panose="020B0502040204020203" pitchFamily="34" charset="0"/>
                <a:cs typeface="Segoe UI Light" panose="020B0502040204020203" pitchFamily="34" charset="0"/>
              </a:rPr>
              <a:t> </a:t>
            </a:r>
            <a:r>
              <a:rPr lang="en-GB" sz="2800" dirty="0" err="1">
                <a:solidFill>
                  <a:schemeClr val="bg1"/>
                </a:solidFill>
                <a:latin typeface="Segoe UI Light" panose="020B0502040204020203" pitchFamily="34" charset="0"/>
                <a:cs typeface="Segoe UI Light" panose="020B0502040204020203" pitchFamily="34" charset="0"/>
              </a:rPr>
              <a:t>flaen</a:t>
            </a:r>
            <a:r>
              <a:rPr lang="en-GB" sz="2800" dirty="0">
                <a:solidFill>
                  <a:schemeClr val="bg1"/>
                </a:solidFill>
                <a:latin typeface="Segoe UI Light" panose="020B0502040204020203" pitchFamily="34" charset="0"/>
                <a:cs typeface="Segoe UI Light" panose="020B0502040204020203" pitchFamily="34" charset="0"/>
              </a:rPr>
              <a:t> </a:t>
            </a:r>
            <a:r>
              <a:rPr lang="en-GB" sz="2800" dirty="0" err="1">
                <a:solidFill>
                  <a:schemeClr val="bg1"/>
                </a:solidFill>
                <a:latin typeface="Segoe UI Light" panose="020B0502040204020203" pitchFamily="34" charset="0"/>
                <a:cs typeface="Segoe UI Light" panose="020B0502040204020203" pitchFamily="34" charset="0"/>
              </a:rPr>
              <a:t>cyfweliad</a:t>
            </a:r>
            <a:r>
              <a:rPr lang="en-GB" sz="2800" dirty="0">
                <a:solidFill>
                  <a:schemeClr val="bg1"/>
                </a:solidFill>
                <a:latin typeface="Segoe UI Light" panose="020B0502040204020203" pitchFamily="34" charset="0"/>
                <a:cs typeface="Segoe UI Light" panose="020B0502040204020203" pitchFamily="34" charset="0"/>
              </a:rPr>
              <a:t> y panel</a:t>
            </a:r>
            <a:br>
              <a:rPr lang="en-GB" sz="2800" dirty="0">
                <a:solidFill>
                  <a:schemeClr val="bg1"/>
                </a:solidFill>
                <a:latin typeface="Segoe UI Light" panose="020B0502040204020203" pitchFamily="34" charset="0"/>
                <a:cs typeface="Segoe UI Light" panose="020B0502040204020203" pitchFamily="34" charset="0"/>
              </a:rPr>
            </a:br>
            <a:r>
              <a:rPr lang="en-GB" sz="2800" dirty="0">
                <a:solidFill>
                  <a:schemeClr val="bg1"/>
                </a:solidFill>
                <a:latin typeface="Segoe UI Light" panose="020B0502040204020203" pitchFamily="34" charset="0"/>
                <a:cs typeface="Segoe UI Light" panose="020B0502040204020203" pitchFamily="34" charset="0"/>
              </a:rPr>
              <a:t>Observations from the panel interview front line </a:t>
            </a:r>
          </a:p>
        </p:txBody>
      </p:sp>
      <p:sp>
        <p:nvSpPr>
          <p:cNvPr id="4" name="Slide Number Placeholder 3">
            <a:extLst>
              <a:ext uri="{FF2B5EF4-FFF2-40B4-BE49-F238E27FC236}">
                <a16:creationId xmlns:a16="http://schemas.microsoft.com/office/drawing/2014/main" id="{ADFD201D-5946-4F20-BF8D-ABB6D29DBE8F}"/>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608100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053" y="274638"/>
            <a:ext cx="8443747" cy="922114"/>
          </a:xfrm>
        </p:spPr>
        <p:txBody>
          <a:bodyPr>
            <a:normAutofit/>
          </a:bodyPr>
          <a:lstStyle/>
          <a:p>
            <a:pPr algn="l"/>
            <a:r>
              <a:rPr lang="en-GB" sz="3200" dirty="0" err="1">
                <a:solidFill>
                  <a:srgbClr val="002060"/>
                </a:solidFill>
                <a:latin typeface="Segoe UI Light" panose="020B0502040204020203" pitchFamily="34" charset="0"/>
                <a:cs typeface="Segoe UI Light" panose="020B0502040204020203" pitchFamily="34" charset="0"/>
              </a:rPr>
              <a:t>Profiad</a:t>
            </a:r>
            <a:r>
              <a:rPr lang="en-GB" sz="3200" dirty="0">
                <a:solidFill>
                  <a:srgbClr val="002060"/>
                </a:solidFill>
                <a:latin typeface="Segoe UI Light" panose="020B0502040204020203" pitchFamily="34" charset="0"/>
                <a:cs typeface="Segoe UI Light" panose="020B0502040204020203" pitchFamily="34" charset="0"/>
              </a:rPr>
              <a:t> AD Mark              Mark’s HR experience</a:t>
            </a:r>
          </a:p>
        </p:txBody>
      </p:sp>
      <p:sp>
        <p:nvSpPr>
          <p:cNvPr id="3" name="Content Placeholder 2"/>
          <p:cNvSpPr>
            <a:spLocks noGrp="1"/>
          </p:cNvSpPr>
          <p:nvPr>
            <p:ph sz="half" idx="1"/>
          </p:nvPr>
        </p:nvSpPr>
        <p:spPr>
          <a:xfrm>
            <a:off x="243053" y="1310596"/>
            <a:ext cx="4392488" cy="5214747"/>
          </a:xfrm>
        </p:spPr>
        <p:txBody>
          <a:bodyPr>
            <a:noAutofit/>
          </a:bodyPr>
          <a:lstStyle/>
          <a:p>
            <a:r>
              <a:rPr lang="cy-GB" sz="2400" dirty="0">
                <a:solidFill>
                  <a:srgbClr val="002060"/>
                </a:solidFill>
                <a:latin typeface="Segoe UI Light" panose="020B0502040204020203" pitchFamily="34" charset="0"/>
                <a:cs typeface="Segoe UI Light" panose="020B0502040204020203" pitchFamily="34" charset="0"/>
              </a:rPr>
              <a:t>Dim </a:t>
            </a:r>
            <a:r>
              <a:rPr lang="cy-GB" sz="2400" dirty="0" err="1">
                <a:solidFill>
                  <a:srgbClr val="002060"/>
                </a:solidFill>
                <a:latin typeface="Segoe UI Light" panose="020B0502040204020203" pitchFamily="34" charset="0"/>
                <a:cs typeface="Segoe UI Light" panose="020B0502040204020203" pitchFamily="34" charset="0"/>
              </a:rPr>
              <a:t>shwd</a:t>
            </a:r>
            <a:r>
              <a:rPr lang="cy-GB" sz="2400" dirty="0">
                <a:solidFill>
                  <a:srgbClr val="002060"/>
                </a:solidFill>
                <a:latin typeface="Segoe UI Light" panose="020B0502040204020203" pitchFamily="34" charset="0"/>
                <a:cs typeface="Segoe UI Light" panose="020B0502040204020203" pitchFamily="34" charset="0"/>
              </a:rPr>
              <a:t> peth â cyfweliad anffurfiol neu </a:t>
            </a:r>
            <a:r>
              <a:rPr lang="cy-GB" sz="2400" i="1" dirty="0">
                <a:solidFill>
                  <a:srgbClr val="002060"/>
                </a:solidFill>
                <a:latin typeface="Segoe UI Light" panose="020B0502040204020203" pitchFamily="34" charset="0"/>
                <a:cs typeface="Segoe UI Light" panose="020B0502040204020203" pitchFamily="34" charset="0"/>
              </a:rPr>
              <a:t>sgwrs gloi</a:t>
            </a:r>
          </a:p>
          <a:p>
            <a:r>
              <a:rPr lang="cy-GB" sz="2400" dirty="0">
                <a:solidFill>
                  <a:srgbClr val="002060"/>
                </a:solidFill>
                <a:latin typeface="Segoe UI Light" panose="020B0502040204020203" pitchFamily="34" charset="0"/>
                <a:cs typeface="Segoe UI Light" panose="020B0502040204020203" pitchFamily="34" charset="0"/>
              </a:rPr>
              <a:t>Barnu o’r dechrau </a:t>
            </a:r>
          </a:p>
          <a:p>
            <a:r>
              <a:rPr lang="cy-GB" sz="2400" dirty="0">
                <a:solidFill>
                  <a:srgbClr val="002060"/>
                </a:solidFill>
                <a:latin typeface="Segoe UI Light" panose="020B0502040204020203" pitchFamily="34" charset="0"/>
                <a:cs typeface="Segoe UI Light" panose="020B0502040204020203" pitchFamily="34" charset="0"/>
              </a:rPr>
              <a:t>Ansawdd yn amrywio'n </a:t>
            </a:r>
            <a:r>
              <a:rPr lang="cy-GB" sz="2400" u="sng" dirty="0">
                <a:solidFill>
                  <a:srgbClr val="002060"/>
                </a:solidFill>
                <a:latin typeface="Segoe UI Light" panose="020B0502040204020203" pitchFamily="34" charset="0"/>
                <a:cs typeface="Segoe UI Light" panose="020B0502040204020203" pitchFamily="34" charset="0"/>
              </a:rPr>
              <a:t>fawr</a:t>
            </a:r>
            <a:r>
              <a:rPr lang="cy-GB" sz="2400" dirty="0">
                <a:solidFill>
                  <a:srgbClr val="002060"/>
                </a:solidFill>
                <a:latin typeface="Segoe UI Light" panose="020B0502040204020203" pitchFamily="34" charset="0"/>
                <a:cs typeface="Segoe UI Light" panose="020B0502040204020203" pitchFamily="34" charset="0"/>
              </a:rPr>
              <a:t> </a:t>
            </a:r>
          </a:p>
          <a:p>
            <a:r>
              <a:rPr lang="cy-GB" sz="2400" dirty="0">
                <a:solidFill>
                  <a:srgbClr val="002060"/>
                </a:solidFill>
                <a:latin typeface="Segoe UI Light" panose="020B0502040204020203" pitchFamily="34" charset="0"/>
                <a:cs typeface="Segoe UI Light" panose="020B0502040204020203" pitchFamily="34" charset="0"/>
              </a:rPr>
              <a:t>Gall teimlo’n annibynnol o eich ffurflen gais chi</a:t>
            </a:r>
          </a:p>
          <a:p>
            <a:r>
              <a:rPr lang="cy-GB" sz="2400" dirty="0">
                <a:solidFill>
                  <a:srgbClr val="002060"/>
                </a:solidFill>
                <a:latin typeface="Segoe UI Light" panose="020B0502040204020203" pitchFamily="34" charset="0"/>
                <a:cs typeface="Segoe UI Light" panose="020B0502040204020203" pitchFamily="34" charset="0"/>
              </a:rPr>
              <a:t>Ffurfiol / cysondeb </a:t>
            </a:r>
          </a:p>
          <a:p>
            <a:r>
              <a:rPr lang="cy-GB" sz="2400" dirty="0" err="1">
                <a:solidFill>
                  <a:srgbClr val="002060"/>
                </a:solidFill>
                <a:latin typeface="Segoe UI Light" panose="020B0502040204020203" pitchFamily="34" charset="0"/>
                <a:cs typeface="Segoe UI Light" panose="020B0502040204020203" pitchFamily="34" charset="0"/>
              </a:rPr>
              <a:t>Rôlau</a:t>
            </a:r>
            <a:r>
              <a:rPr lang="cy-GB" sz="2400" dirty="0">
                <a:solidFill>
                  <a:srgbClr val="002060"/>
                </a:solidFill>
                <a:latin typeface="Segoe UI Light" panose="020B0502040204020203" pitchFamily="34" charset="0"/>
                <a:cs typeface="Segoe UI Light" panose="020B0502040204020203" pitchFamily="34" charset="0"/>
              </a:rPr>
              <a:t> a'u safbwyntiau gwahanol &amp; ‘eu ongl’</a:t>
            </a:r>
          </a:p>
          <a:p>
            <a:r>
              <a:rPr lang="en-GB" sz="2400" dirty="0" err="1">
                <a:solidFill>
                  <a:srgbClr val="002060"/>
                </a:solidFill>
                <a:latin typeface="Segoe UI Light" panose="020B0502040204020203" pitchFamily="34" charset="0"/>
                <a:cs typeface="Segoe UI Light" panose="020B0502040204020203" pitchFamily="34" charset="0"/>
              </a:rPr>
              <a:t>Caru</a:t>
            </a:r>
            <a:r>
              <a:rPr lang="en-GB" sz="2400" dirty="0">
                <a:solidFill>
                  <a:srgbClr val="002060"/>
                </a:solidFill>
                <a:latin typeface="Segoe UI Light" panose="020B0502040204020203" pitchFamily="34" charset="0"/>
                <a:cs typeface="Segoe UI Light" panose="020B0502040204020203" pitchFamily="34" charset="0"/>
              </a:rPr>
              <a:t> </a:t>
            </a:r>
            <a:r>
              <a:rPr lang="en-GB" sz="2400" dirty="0" err="1">
                <a:solidFill>
                  <a:srgbClr val="002060"/>
                </a:solidFill>
                <a:latin typeface="Segoe UI Light" panose="020B0502040204020203" pitchFamily="34" charset="0"/>
                <a:cs typeface="Segoe UI Light" panose="020B0502040204020203" pitchFamily="34" charset="0"/>
              </a:rPr>
              <a:t>cyfweleion</a:t>
            </a:r>
            <a:r>
              <a:rPr lang="en-GB" sz="2400" dirty="0">
                <a:solidFill>
                  <a:srgbClr val="002060"/>
                </a:solidFill>
                <a:latin typeface="Segoe UI Light" panose="020B0502040204020203" pitchFamily="34" charset="0"/>
                <a:cs typeface="Segoe UI Light" panose="020B0502040204020203" pitchFamily="34" charset="0"/>
              </a:rPr>
              <a:t> </a:t>
            </a:r>
            <a:r>
              <a:rPr lang="en-GB" sz="2400" i="1" dirty="0">
                <a:solidFill>
                  <a:srgbClr val="002060"/>
                </a:solidFill>
                <a:latin typeface="Segoe UI Light" panose="020B0502040204020203" pitchFamily="34" charset="0"/>
                <a:cs typeface="Segoe UI Light" panose="020B0502040204020203" pitchFamily="34" charset="0"/>
              </a:rPr>
              <a:t>‘â </a:t>
            </a:r>
            <a:r>
              <a:rPr lang="en-GB" sz="2400" i="1" dirty="0" err="1">
                <a:solidFill>
                  <a:srgbClr val="002060"/>
                </a:solidFill>
                <a:latin typeface="Segoe UI Light" panose="020B0502040204020203" pitchFamily="34" charset="0"/>
                <a:cs typeface="Segoe UI Light" panose="020B0502040204020203" pitchFamily="34" charset="0"/>
              </a:rPr>
              <a:t>diddordeb</a:t>
            </a:r>
            <a:r>
              <a:rPr lang="en-GB" sz="2400" i="1" dirty="0">
                <a:solidFill>
                  <a:srgbClr val="002060"/>
                </a:solidFill>
                <a:latin typeface="Segoe UI Light" panose="020B0502040204020203" pitchFamily="34" charset="0"/>
                <a:cs typeface="Segoe UI Light" panose="020B0502040204020203" pitchFamily="34" charset="0"/>
              </a:rPr>
              <a:t>’</a:t>
            </a:r>
          </a:p>
        </p:txBody>
      </p:sp>
      <p:sp>
        <p:nvSpPr>
          <p:cNvPr id="4" name="Content Placeholder 3"/>
          <p:cNvSpPr>
            <a:spLocks noGrp="1"/>
          </p:cNvSpPr>
          <p:nvPr>
            <p:ph sz="half" idx="2"/>
          </p:nvPr>
        </p:nvSpPr>
        <p:spPr>
          <a:xfrm>
            <a:off x="4670234" y="1268760"/>
            <a:ext cx="4294253" cy="4685198"/>
          </a:xfrm>
        </p:spPr>
        <p:txBody>
          <a:bodyPr>
            <a:normAutofit/>
          </a:bodyPr>
          <a:lstStyle/>
          <a:p>
            <a:r>
              <a:rPr lang="en-GB" sz="2400" dirty="0">
                <a:solidFill>
                  <a:srgbClr val="002060"/>
                </a:solidFill>
                <a:latin typeface="Segoe UI Light" panose="020B0502040204020203" pitchFamily="34" charset="0"/>
                <a:cs typeface="Segoe UI Light" panose="020B0502040204020203" pitchFamily="34" charset="0"/>
              </a:rPr>
              <a:t>No such thing as an informal interview or </a:t>
            </a:r>
            <a:r>
              <a:rPr lang="en-GB" sz="2400" i="1" dirty="0">
                <a:solidFill>
                  <a:srgbClr val="002060"/>
                </a:solidFill>
                <a:latin typeface="Segoe UI Light" panose="020B0502040204020203" pitchFamily="34" charset="0"/>
                <a:cs typeface="Segoe UI Light" panose="020B0502040204020203" pitchFamily="34" charset="0"/>
              </a:rPr>
              <a:t>quick chat</a:t>
            </a:r>
          </a:p>
          <a:p>
            <a:r>
              <a:rPr lang="en-GB" sz="2400" dirty="0">
                <a:solidFill>
                  <a:srgbClr val="002060"/>
                </a:solidFill>
                <a:latin typeface="Segoe UI Light" panose="020B0502040204020203" pitchFamily="34" charset="0"/>
                <a:cs typeface="Segoe UI Light" panose="020B0502040204020203" pitchFamily="34" charset="0"/>
              </a:rPr>
              <a:t>Judging from the off </a:t>
            </a:r>
          </a:p>
          <a:p>
            <a:r>
              <a:rPr lang="en-GB" sz="2400" dirty="0">
                <a:solidFill>
                  <a:srgbClr val="002060"/>
                </a:solidFill>
                <a:latin typeface="Segoe UI Light" panose="020B0502040204020203" pitchFamily="34" charset="0"/>
                <a:cs typeface="Segoe UI Light" panose="020B0502040204020203" pitchFamily="34" charset="0"/>
              </a:rPr>
              <a:t>Interview</a:t>
            </a:r>
            <a:r>
              <a:rPr lang="en-GB" sz="2400" b="1" u="sng" dirty="0">
                <a:solidFill>
                  <a:srgbClr val="FF0000"/>
                </a:solidFill>
                <a:latin typeface="Segoe UI Light" panose="020B0502040204020203" pitchFamily="34" charset="0"/>
                <a:cs typeface="Segoe UI Light" panose="020B0502040204020203" pitchFamily="34" charset="0"/>
              </a:rPr>
              <a:t>er</a:t>
            </a:r>
            <a:r>
              <a:rPr lang="en-GB" sz="2400" dirty="0">
                <a:solidFill>
                  <a:srgbClr val="002060"/>
                </a:solidFill>
                <a:latin typeface="Segoe UI Light" panose="020B0502040204020203" pitchFamily="34" charset="0"/>
                <a:cs typeface="Segoe UI Light" panose="020B0502040204020203" pitchFamily="34" charset="0"/>
              </a:rPr>
              <a:t> </a:t>
            </a:r>
            <a:r>
              <a:rPr lang="en-GB" sz="2000" dirty="0">
                <a:solidFill>
                  <a:srgbClr val="002060"/>
                </a:solidFill>
                <a:latin typeface="Segoe UI Light" panose="020B0502040204020203" pitchFamily="34" charset="0"/>
                <a:cs typeface="Segoe UI Light" panose="020B0502040204020203" pitchFamily="34" charset="0"/>
              </a:rPr>
              <a:t>quality varies </a:t>
            </a:r>
            <a:r>
              <a:rPr lang="en-GB" sz="2000" u="sng" dirty="0">
                <a:solidFill>
                  <a:srgbClr val="002060"/>
                </a:solidFill>
                <a:latin typeface="Segoe UI Light" panose="020B0502040204020203" pitchFamily="34" charset="0"/>
                <a:cs typeface="Segoe UI Light" panose="020B0502040204020203" pitchFamily="34" charset="0"/>
              </a:rPr>
              <a:t>greatly</a:t>
            </a:r>
          </a:p>
          <a:p>
            <a:r>
              <a:rPr lang="en-GB" sz="2400" dirty="0">
                <a:solidFill>
                  <a:srgbClr val="002060"/>
                </a:solidFill>
                <a:latin typeface="Segoe UI Light" panose="020B0502040204020203" pitchFamily="34" charset="0"/>
                <a:cs typeface="Segoe UI Light" panose="020B0502040204020203" pitchFamily="34" charset="0"/>
              </a:rPr>
              <a:t>Can feel disconnected from your application form </a:t>
            </a:r>
          </a:p>
          <a:p>
            <a:r>
              <a:rPr lang="en-GB" sz="2400" dirty="0">
                <a:solidFill>
                  <a:srgbClr val="002060"/>
                </a:solidFill>
                <a:latin typeface="Segoe UI Light" panose="020B0502040204020203" pitchFamily="34" charset="0"/>
                <a:cs typeface="Segoe UI Light" panose="020B0502040204020203" pitchFamily="34" charset="0"/>
              </a:rPr>
              <a:t>Formal / consistency</a:t>
            </a:r>
          </a:p>
          <a:p>
            <a:r>
              <a:rPr lang="en-GB" sz="2400" dirty="0">
                <a:solidFill>
                  <a:srgbClr val="002060"/>
                </a:solidFill>
                <a:latin typeface="Segoe UI Light" panose="020B0502040204020203" pitchFamily="34" charset="0"/>
                <a:cs typeface="Segoe UI Light" panose="020B0502040204020203" pitchFamily="34" charset="0"/>
              </a:rPr>
              <a:t>Panel members’ roles differ as does their ‘angle’</a:t>
            </a:r>
          </a:p>
          <a:p>
            <a:r>
              <a:rPr lang="en-GB" sz="2400" dirty="0">
                <a:solidFill>
                  <a:srgbClr val="002060"/>
                </a:solidFill>
                <a:latin typeface="Segoe UI Light" panose="020B0502040204020203" pitchFamily="34" charset="0"/>
                <a:cs typeface="Segoe UI Light" panose="020B0502040204020203" pitchFamily="34" charset="0"/>
              </a:rPr>
              <a:t>Love </a:t>
            </a:r>
            <a:r>
              <a:rPr lang="en-GB" sz="2400" i="1" dirty="0">
                <a:solidFill>
                  <a:srgbClr val="002060"/>
                </a:solidFill>
                <a:latin typeface="Segoe UI Light" panose="020B0502040204020203" pitchFamily="34" charset="0"/>
                <a:cs typeface="Segoe UI Light" panose="020B0502040204020203" pitchFamily="34" charset="0"/>
              </a:rPr>
              <a:t>‘interested’ </a:t>
            </a:r>
            <a:r>
              <a:rPr lang="en-GB" sz="2400" dirty="0">
                <a:solidFill>
                  <a:srgbClr val="002060"/>
                </a:solidFill>
                <a:latin typeface="Segoe UI Light" panose="020B0502040204020203" pitchFamily="34" charset="0"/>
                <a:cs typeface="Segoe UI Light" panose="020B0502040204020203" pitchFamily="34" charset="0"/>
              </a:rPr>
              <a:t>interviewees </a:t>
            </a:r>
          </a:p>
          <a:p>
            <a:endParaRPr lang="en-GB" sz="2400" dirty="0">
              <a:latin typeface="Segoe UI Light" panose="020B0502040204020203" pitchFamily="34" charset="0"/>
              <a:cs typeface="Segoe UI Light" panose="020B0502040204020203" pitchFamily="34" charset="0"/>
            </a:endParaRPr>
          </a:p>
          <a:p>
            <a:pPr marL="0" indent="0">
              <a:buNone/>
            </a:pPr>
            <a:endParaRPr lang="en-GB" sz="2400" dirty="0">
              <a:latin typeface="Segoe UI Light" panose="020B0502040204020203" pitchFamily="34" charset="0"/>
              <a:cs typeface="Segoe UI Light" panose="020B0502040204020203" pitchFamily="34" charset="0"/>
            </a:endParaRPr>
          </a:p>
          <a:p>
            <a:endParaRPr lang="en-GB" sz="2400" dirty="0">
              <a:latin typeface="Segoe UI Light" panose="020B0502040204020203" pitchFamily="34" charset="0"/>
              <a:cs typeface="Segoe UI Light" panose="020B0502040204020203" pitchFamily="34" charset="0"/>
            </a:endParaRPr>
          </a:p>
        </p:txBody>
      </p:sp>
      <p:sp>
        <p:nvSpPr>
          <p:cNvPr id="5" name="Slide Number Placeholder 4">
            <a:extLst>
              <a:ext uri="{FF2B5EF4-FFF2-40B4-BE49-F238E27FC236}">
                <a16:creationId xmlns:a16="http://schemas.microsoft.com/office/drawing/2014/main" id="{A0157750-B5C0-4AB0-850D-420BB0CEE41E}"/>
              </a:ext>
            </a:extLst>
          </p:cNvPr>
          <p:cNvSpPr>
            <a:spLocks noGrp="1"/>
          </p:cNvSpPr>
          <p:nvPr>
            <p:ph type="sldNum" sz="quarter" idx="12"/>
          </p:nvPr>
        </p:nvSpPr>
        <p:spPr/>
        <p:txBody>
          <a:bodyPr/>
          <a:lstStyle/>
          <a:p>
            <a:fld id="{AC82685A-BD3A-4230-8D85-804689F67293}" type="slidenum">
              <a:rPr lang="en-GB" smtClean="0"/>
              <a:t>2</a:t>
            </a:fld>
            <a:endParaRPr lang="en-GB" dirty="0"/>
          </a:p>
        </p:txBody>
      </p:sp>
      <p:sp>
        <p:nvSpPr>
          <p:cNvPr id="6" name="Rectangle 5">
            <a:extLst>
              <a:ext uri="{FF2B5EF4-FFF2-40B4-BE49-F238E27FC236}">
                <a16:creationId xmlns:a16="http://schemas.microsoft.com/office/drawing/2014/main" id="{621E031E-3A1D-45BC-8FD0-5EBF95FB0ABC}"/>
              </a:ext>
            </a:extLst>
          </p:cNvPr>
          <p:cNvSpPr/>
          <p:nvPr/>
        </p:nvSpPr>
        <p:spPr>
          <a:xfrm>
            <a:off x="8100392" y="116632"/>
            <a:ext cx="828539" cy="52322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cap="none" spc="0" dirty="0">
                <a:ln/>
                <a:solidFill>
                  <a:schemeClr val="accent6">
                    <a:lumMod val="50000"/>
                  </a:schemeClr>
                </a:solidFill>
                <a:effectLst/>
                <a:latin typeface="Segoe UI Light" panose="020B0502040204020203" pitchFamily="34" charset="0"/>
                <a:cs typeface="Segoe UI Light" panose="020B0502040204020203" pitchFamily="34" charset="0"/>
              </a:rPr>
              <a:t>C5</a:t>
            </a:r>
          </a:p>
        </p:txBody>
      </p:sp>
    </p:spTree>
    <p:extLst>
      <p:ext uri="{BB962C8B-B14F-4D97-AF65-F5344CB8AC3E}">
        <p14:creationId xmlns:p14="http://schemas.microsoft.com/office/powerpoint/2010/main" val="184001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25000"/>
            <a:alpha val="39000"/>
          </a:schemeClr>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04AB1A9-00F9-453A-ADEA-D6131018CD71}"/>
              </a:ext>
            </a:extLst>
          </p:cNvPr>
          <p:cNvSpPr>
            <a:spLocks noGrp="1"/>
          </p:cNvSpPr>
          <p:nvPr>
            <p:ph type="title"/>
          </p:nvPr>
        </p:nvSpPr>
        <p:spPr>
          <a:xfrm>
            <a:off x="457200" y="273050"/>
            <a:ext cx="3008313" cy="1162050"/>
          </a:xfrm>
        </p:spPr>
        <p:txBody>
          <a:bodyPr anchor="b">
            <a:noAutofit/>
          </a:bodyPr>
          <a:lstStyle/>
          <a:p>
            <a:r>
              <a:rPr lang="en-GB" sz="8000" dirty="0"/>
              <a:t>1</a:t>
            </a:r>
          </a:p>
        </p:txBody>
      </p:sp>
      <p:pic>
        <p:nvPicPr>
          <p:cNvPr id="10" name="Content Placeholder 9" descr="A person looking at the camera&#10;&#10;Description automatically generated">
            <a:extLst>
              <a:ext uri="{FF2B5EF4-FFF2-40B4-BE49-F238E27FC236}">
                <a16:creationId xmlns:a16="http://schemas.microsoft.com/office/drawing/2014/main" id="{C2F75006-A2E5-4B56-8CF4-94E6E6E5543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2" b="16270"/>
          <a:stretch/>
        </p:blipFill>
        <p:spPr>
          <a:xfrm>
            <a:off x="3790665" y="136526"/>
            <a:ext cx="5239123" cy="5301052"/>
          </a:xfrm>
          <a:noFill/>
        </p:spPr>
      </p:pic>
      <p:sp>
        <p:nvSpPr>
          <p:cNvPr id="17" name="Text Placeholder 3">
            <a:extLst>
              <a:ext uri="{FF2B5EF4-FFF2-40B4-BE49-F238E27FC236}">
                <a16:creationId xmlns:a16="http://schemas.microsoft.com/office/drawing/2014/main" id="{B74CB203-4A8F-4410-9CCC-A9774ED175E7}"/>
              </a:ext>
            </a:extLst>
          </p:cNvPr>
          <p:cNvSpPr>
            <a:spLocks noGrp="1"/>
          </p:cNvSpPr>
          <p:nvPr>
            <p:ph type="body" sz="half" idx="2"/>
          </p:nvPr>
        </p:nvSpPr>
        <p:spPr>
          <a:xfrm>
            <a:off x="251520" y="1279922"/>
            <a:ext cx="3347665" cy="5101050"/>
          </a:xfrm>
        </p:spPr>
        <p:txBody>
          <a:bodyPr>
            <a:normAutofit/>
          </a:bodyPr>
          <a:lstStyle/>
          <a:p>
            <a:r>
              <a:rPr lang="en-US" sz="2100" b="1" dirty="0">
                <a:latin typeface="Segoe UI Historic" panose="020B0502040204020203" pitchFamily="34" charset="0"/>
                <a:ea typeface="Segoe UI Historic" panose="020B0502040204020203" pitchFamily="34" charset="0"/>
                <a:cs typeface="Segoe UI Historic" panose="020B0502040204020203" pitchFamily="34" charset="0"/>
              </a:rPr>
              <a:t>Mae </a:t>
            </a:r>
            <a:r>
              <a:rPr lang="en-US" sz="2100" b="1" dirty="0" err="1">
                <a:latin typeface="Segoe UI Historic" panose="020B0502040204020203" pitchFamily="34" charset="0"/>
                <a:ea typeface="Segoe UI Historic" panose="020B0502040204020203" pitchFamily="34" charset="0"/>
                <a:cs typeface="Segoe UI Historic" panose="020B0502040204020203" pitchFamily="34" charset="0"/>
              </a:rPr>
              <a:t>cyfweliad</a:t>
            </a:r>
            <a:r>
              <a:rPr lang="en-US" sz="21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b="1" dirty="0" err="1">
                <a:latin typeface="Segoe UI Historic" panose="020B0502040204020203" pitchFamily="34" charset="0"/>
                <a:ea typeface="Segoe UI Historic" panose="020B0502040204020203" pitchFamily="34" charset="0"/>
                <a:cs typeface="Segoe UI Historic" panose="020B0502040204020203" pitchFamily="34" charset="0"/>
              </a:rPr>
              <a:t>bron</a:t>
            </a:r>
            <a:r>
              <a:rPr lang="en-US" sz="2100" b="1" dirty="0">
                <a:latin typeface="Segoe UI Historic" panose="020B0502040204020203" pitchFamily="34" charset="0"/>
                <a:ea typeface="Segoe UI Historic" panose="020B0502040204020203" pitchFamily="34" charset="0"/>
                <a:cs typeface="Segoe UI Historic" panose="020B0502040204020203" pitchFamily="34" charset="0"/>
              </a:rPr>
              <a:t> bob </a:t>
            </a:r>
            <a:r>
              <a:rPr lang="en-US" sz="2100" b="1" dirty="0" err="1">
                <a:latin typeface="Segoe UI Historic" panose="020B0502040204020203" pitchFamily="34" charset="0"/>
                <a:ea typeface="Segoe UI Historic" panose="020B0502040204020203" pitchFamily="34" charset="0"/>
                <a:cs typeface="Segoe UI Historic" panose="020B0502040204020203" pitchFamily="34" charset="0"/>
              </a:rPr>
              <a:t>amser</a:t>
            </a:r>
            <a:r>
              <a:rPr lang="en-US" sz="21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b="1" dirty="0" err="1">
                <a:latin typeface="Segoe UI Historic" panose="020B0502040204020203" pitchFamily="34" charset="0"/>
                <a:ea typeface="Segoe UI Historic" panose="020B0502040204020203" pitchFamily="34" charset="0"/>
                <a:cs typeface="Segoe UI Historic" panose="020B0502040204020203" pitchFamily="34" charset="0"/>
              </a:rPr>
              <a:t>yn</a:t>
            </a:r>
            <a:r>
              <a:rPr lang="en-US" sz="21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b="1" dirty="0" err="1">
                <a:latin typeface="Segoe UI Historic" panose="020B0502040204020203" pitchFamily="34" charset="0"/>
                <a:ea typeface="Segoe UI Historic" panose="020B0502040204020203" pitchFamily="34" charset="0"/>
                <a:cs typeface="Segoe UI Historic" panose="020B0502040204020203" pitchFamily="34" charset="0"/>
              </a:rPr>
              <a:t>gyfle</a:t>
            </a:r>
            <a:r>
              <a:rPr lang="en-US" sz="2100" b="1" dirty="0">
                <a:latin typeface="Segoe UI Historic" panose="020B0502040204020203" pitchFamily="34" charset="0"/>
                <a:ea typeface="Segoe UI Historic" panose="020B0502040204020203" pitchFamily="34" charset="0"/>
                <a:cs typeface="Segoe UI Historic" panose="020B0502040204020203" pitchFamily="34" charset="0"/>
              </a:rPr>
              <a:t>. </a:t>
            </a:r>
          </a:p>
          <a:p>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Mae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mynychu</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cyfweliad</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o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leiaf</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yn</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gyfle</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i</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ddysgu</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myfyrio</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ac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addasu</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ymhellach</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tuag</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gyfweliad</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fel</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100" dirty="0" err="1">
                <a:latin typeface="Segoe UI Historic" panose="020B0502040204020203" pitchFamily="34" charset="0"/>
                <a:ea typeface="Segoe UI Historic" panose="020B0502040204020203" pitchFamily="34" charset="0"/>
                <a:cs typeface="Segoe UI Historic" panose="020B0502040204020203" pitchFamily="34" charset="0"/>
              </a:rPr>
              <a:t>perfformiad</a:t>
            </a:r>
            <a:r>
              <a:rPr lang="en-US" sz="2100" dirty="0">
                <a:latin typeface="Segoe UI Historic" panose="020B0502040204020203" pitchFamily="34" charset="0"/>
                <a:ea typeface="Segoe UI Historic" panose="020B0502040204020203" pitchFamily="34" charset="0"/>
                <a:cs typeface="Segoe UI Historic" panose="020B0502040204020203" pitchFamily="34" charset="0"/>
              </a:rPr>
              <a:t>.</a:t>
            </a:r>
          </a:p>
          <a:p>
            <a:endParaRPr lang="en-US" sz="2000" dirty="0">
              <a:latin typeface="Gautami" panose="020B0502040204020203" pitchFamily="34" charset="0"/>
              <a:ea typeface="Microsoft Sans Serif" panose="020B0604020202020204" pitchFamily="34" charset="0"/>
              <a:cs typeface="Gautami" panose="020B0502040204020203" pitchFamily="34" charset="0"/>
            </a:endParaRPr>
          </a:p>
          <a:p>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An interview is nearly always an opportunity. </a:t>
            </a:r>
          </a:p>
          <a:p>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At the very least  attending interview is an opportunity to learn, reflect and adapt further towards interview as performance. </a:t>
            </a:r>
          </a:p>
        </p:txBody>
      </p:sp>
      <p:sp>
        <p:nvSpPr>
          <p:cNvPr id="5" name="Slide Number Placeholder 4">
            <a:extLst>
              <a:ext uri="{FF2B5EF4-FFF2-40B4-BE49-F238E27FC236}">
                <a16:creationId xmlns:a16="http://schemas.microsoft.com/office/drawing/2014/main" id="{8F63B850-B328-4C82-8694-503F8A5B544A}"/>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pPr>
                <a:spcAft>
                  <a:spcPts val="600"/>
                </a:spcAft>
              </a:pPr>
              <a:t>3</a:t>
            </a:fld>
            <a:endParaRPr lang="en-GB"/>
          </a:p>
        </p:txBody>
      </p:sp>
      <p:sp>
        <p:nvSpPr>
          <p:cNvPr id="11" name="TextBox 10">
            <a:extLst>
              <a:ext uri="{FF2B5EF4-FFF2-40B4-BE49-F238E27FC236}">
                <a16:creationId xmlns:a16="http://schemas.microsoft.com/office/drawing/2014/main" id="{7D72E445-496B-477C-AB5F-4D8051895EE9}"/>
              </a:ext>
            </a:extLst>
          </p:cNvPr>
          <p:cNvSpPr txBox="1"/>
          <p:nvPr/>
        </p:nvSpPr>
        <p:spPr>
          <a:xfrm>
            <a:off x="3790665" y="4201116"/>
            <a:ext cx="4680520" cy="1138773"/>
          </a:xfrm>
          <a:prstGeom prst="rect">
            <a:avLst/>
          </a:prstGeom>
          <a:noFill/>
        </p:spPr>
        <p:txBody>
          <a:bodyPr wrap="square" rtlCol="0">
            <a:spAutoFit/>
          </a:bodyPr>
          <a:lstStyle/>
          <a:p>
            <a:r>
              <a:rPr lang="en-GB" dirty="0">
                <a:solidFill>
                  <a:schemeClr val="bg1"/>
                </a:solidFill>
                <a:latin typeface="Segoe UI Light" panose="020B0502040204020203" pitchFamily="34" charset="0"/>
                <a:cs typeface="Segoe UI Light" panose="020B0502040204020203" pitchFamily="34" charset="0"/>
              </a:rPr>
              <a:t>It is not the strongest of the species that survives, nor the most intelligent that survives. It is the one that is most adaptable to change.</a:t>
            </a:r>
          </a:p>
          <a:p>
            <a:r>
              <a:rPr lang="en-GB" sz="1400" dirty="0">
                <a:solidFill>
                  <a:schemeClr val="bg1"/>
                </a:solidFill>
                <a:latin typeface="Segoe UI Light" panose="020B0502040204020203" pitchFamily="34" charset="0"/>
                <a:cs typeface="Segoe UI Light" panose="020B0502040204020203" pitchFamily="34" charset="0"/>
              </a:rPr>
              <a:t>‘Darwin, On the origin of species’</a:t>
            </a:r>
          </a:p>
        </p:txBody>
      </p:sp>
    </p:spTree>
    <p:extLst>
      <p:ext uri="{BB962C8B-B14F-4D97-AF65-F5344CB8AC3E}">
        <p14:creationId xmlns:p14="http://schemas.microsoft.com/office/powerpoint/2010/main" val="3515178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B4FE-5081-4A22-94E7-FB4A957AC0B1}"/>
              </a:ext>
            </a:extLst>
          </p:cNvPr>
          <p:cNvSpPr>
            <a:spLocks noGrp="1"/>
          </p:cNvSpPr>
          <p:nvPr>
            <p:ph type="title"/>
          </p:nvPr>
        </p:nvSpPr>
        <p:spPr/>
        <p:txBody>
          <a:bodyPr>
            <a:normAutofit fontScale="90000"/>
          </a:bodyPr>
          <a:lstStyle/>
          <a:p>
            <a:r>
              <a:rPr lang="en-GB" sz="8000" dirty="0"/>
              <a:t>2</a:t>
            </a:r>
          </a:p>
        </p:txBody>
      </p:sp>
      <p:pic>
        <p:nvPicPr>
          <p:cNvPr id="7" name="Content Placeholder 6" descr="The fight is won before I step into the ring and dance under those lights; on the long roads and in the gym. &#10;Ali&#10;&#10;Description automatically generated">
            <a:extLst>
              <a:ext uri="{FF2B5EF4-FFF2-40B4-BE49-F238E27FC236}">
                <a16:creationId xmlns:a16="http://schemas.microsoft.com/office/drawing/2014/main" id="{EF83111A-71F4-4521-8905-5DB87B8FA85D}"/>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22720" y="136525"/>
            <a:ext cx="4324074" cy="5410992"/>
          </a:xfrm>
        </p:spPr>
      </p:pic>
      <p:sp>
        <p:nvSpPr>
          <p:cNvPr id="4" name="Text Placeholder 3">
            <a:extLst>
              <a:ext uri="{FF2B5EF4-FFF2-40B4-BE49-F238E27FC236}">
                <a16:creationId xmlns:a16="http://schemas.microsoft.com/office/drawing/2014/main" id="{A4A3B1ED-2B28-438D-8D58-AB3E2EE2FB7D}"/>
              </a:ext>
            </a:extLst>
          </p:cNvPr>
          <p:cNvSpPr>
            <a:spLocks noGrp="1"/>
          </p:cNvSpPr>
          <p:nvPr>
            <p:ph type="body" sz="half" idx="2"/>
          </p:nvPr>
        </p:nvSpPr>
        <p:spPr>
          <a:xfrm>
            <a:off x="457200" y="1435100"/>
            <a:ext cx="3625514" cy="4029891"/>
          </a:xfrm>
        </p:spPr>
        <p:txBody>
          <a:bodyPr>
            <a:normAutofit/>
          </a:bodyPr>
          <a:lstStyle/>
          <a:p>
            <a:r>
              <a:rPr lang="en-GB" sz="2400" b="1" dirty="0" err="1">
                <a:latin typeface="Microsoft Sans Serif" panose="020B0604020202020204" pitchFamily="34" charset="0"/>
                <a:ea typeface="Microsoft Sans Serif" panose="020B0604020202020204" pitchFamily="34" charset="0"/>
                <a:cs typeface="Microsoft Sans Serif" panose="020B0604020202020204" pitchFamily="34" charset="0"/>
              </a:rPr>
              <a:t>Paratowch</a:t>
            </a:r>
            <a:r>
              <a:rPr lang="en-GB" sz="2400" b="1"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b="1" dirty="0" err="1">
                <a:latin typeface="Microsoft Sans Serif" panose="020B0604020202020204" pitchFamily="34" charset="0"/>
                <a:ea typeface="Microsoft Sans Serif" panose="020B0604020202020204" pitchFamily="34" charset="0"/>
                <a:cs typeface="Microsoft Sans Serif" panose="020B0604020202020204" pitchFamily="34" charset="0"/>
              </a:rPr>
              <a:t>yn</a:t>
            </a:r>
            <a:r>
              <a:rPr lang="en-GB" sz="2400" b="1"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b="1" dirty="0" err="1">
                <a:latin typeface="Microsoft Sans Serif" panose="020B0604020202020204" pitchFamily="34" charset="0"/>
                <a:ea typeface="Microsoft Sans Serif" panose="020B0604020202020204" pitchFamily="34" charset="0"/>
                <a:cs typeface="Microsoft Sans Serif" panose="020B0604020202020204" pitchFamily="34" charset="0"/>
              </a:rPr>
              <a:t>effeithiol</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dirty="0" err="1">
                <a:latin typeface="Microsoft Sans Serif" panose="020B0604020202020204" pitchFamily="34" charset="0"/>
                <a:ea typeface="Microsoft Sans Serif" panose="020B0604020202020204" pitchFamily="34" charset="0"/>
                <a:cs typeface="Microsoft Sans Serif" panose="020B0604020202020204" pitchFamily="34" charset="0"/>
              </a:rPr>
              <a:t>yna</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dirty="0" err="1">
                <a:latin typeface="Microsoft Sans Serif" panose="020B0604020202020204" pitchFamily="34" charset="0"/>
                <a:ea typeface="Microsoft Sans Serif" panose="020B0604020202020204" pitchFamily="34" charset="0"/>
                <a:cs typeface="Microsoft Sans Serif" panose="020B0604020202020204" pitchFamily="34" charset="0"/>
              </a:rPr>
              <a:t>gwellwch</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dirty="0" err="1">
                <a:latin typeface="Microsoft Sans Serif" panose="020B0604020202020204" pitchFamily="34" charset="0"/>
                <a:ea typeface="Microsoft Sans Serif" panose="020B0604020202020204" pitchFamily="34" charset="0"/>
                <a:cs typeface="Microsoft Sans Serif" panose="020B0604020202020204" pitchFamily="34" charset="0"/>
              </a:rPr>
              <a:t>eich</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dirty="0" err="1">
                <a:latin typeface="Microsoft Sans Serif" panose="020B0604020202020204" pitchFamily="34" charset="0"/>
                <a:ea typeface="Microsoft Sans Serif" panose="020B0604020202020204" pitchFamily="34" charset="0"/>
                <a:cs typeface="Microsoft Sans Serif" panose="020B0604020202020204" pitchFamily="34" charset="0"/>
              </a:rPr>
              <a:t>paratoad</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dirty="0" err="1">
                <a:latin typeface="Microsoft Sans Serif" panose="020B0604020202020204" pitchFamily="34" charset="0"/>
                <a:ea typeface="Microsoft Sans Serif" panose="020B0604020202020204" pitchFamily="34" charset="0"/>
                <a:cs typeface="Microsoft Sans Serif" panose="020B0604020202020204" pitchFamily="34" charset="0"/>
              </a:rPr>
              <a:t>yn</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dirty="0" err="1">
                <a:latin typeface="Microsoft Sans Serif" panose="020B0604020202020204" pitchFamily="34" charset="0"/>
                <a:ea typeface="Microsoft Sans Serif" panose="020B0604020202020204" pitchFamily="34" charset="0"/>
                <a:cs typeface="Microsoft Sans Serif" panose="020B0604020202020204" pitchFamily="34" charset="0"/>
              </a:rPr>
              <a:t>dilyn</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GB" sz="2400" dirty="0" err="1">
                <a:latin typeface="Microsoft Sans Serif" panose="020B0604020202020204" pitchFamily="34" charset="0"/>
                <a:ea typeface="Microsoft Sans Serif" panose="020B0604020202020204" pitchFamily="34" charset="0"/>
                <a:cs typeface="Microsoft Sans Serif" panose="020B0604020202020204" pitchFamily="34" charset="0"/>
              </a:rPr>
              <a:t>cyfweliadau</a:t>
            </a:r>
            <a:endPar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endParaRPr>
          </a:p>
          <a:p>
            <a:endPar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endParaRPr>
          </a:p>
          <a:p>
            <a:r>
              <a:rPr lang="en-GB" sz="2400" b="1" dirty="0">
                <a:latin typeface="Microsoft Sans Serif" panose="020B0604020202020204" pitchFamily="34" charset="0"/>
                <a:ea typeface="Microsoft Sans Serif" panose="020B0604020202020204" pitchFamily="34" charset="0"/>
                <a:cs typeface="Microsoft Sans Serif" panose="020B0604020202020204" pitchFamily="34" charset="0"/>
              </a:rPr>
              <a:t>Prepare effectively</a:t>
            </a:r>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 </a:t>
            </a:r>
          </a:p>
          <a:p>
            <a:r>
              <a:rPr lang="en-GB" sz="2400" dirty="0">
                <a:latin typeface="Microsoft Sans Serif" panose="020B0604020202020204" pitchFamily="34" charset="0"/>
                <a:ea typeface="Microsoft Sans Serif" panose="020B0604020202020204" pitchFamily="34" charset="0"/>
                <a:cs typeface="Microsoft Sans Serif" panose="020B0604020202020204" pitchFamily="34" charset="0"/>
              </a:rPr>
              <a:t>then improve your preparation following interviews</a:t>
            </a:r>
          </a:p>
        </p:txBody>
      </p:sp>
      <p:sp>
        <p:nvSpPr>
          <p:cNvPr id="5" name="Slide Number Placeholder 4">
            <a:extLst>
              <a:ext uri="{FF2B5EF4-FFF2-40B4-BE49-F238E27FC236}">
                <a16:creationId xmlns:a16="http://schemas.microsoft.com/office/drawing/2014/main" id="{AA4A05F9-A096-491F-8371-B146E566C77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9" name="Rectangle: Rounded Corners 8">
            <a:extLst>
              <a:ext uri="{FF2B5EF4-FFF2-40B4-BE49-F238E27FC236}">
                <a16:creationId xmlns:a16="http://schemas.microsoft.com/office/drawing/2014/main" id="{7A9D02AA-7A3C-4D0D-AE59-14C9B7DD6381}"/>
              </a:ext>
            </a:extLst>
          </p:cNvPr>
          <p:cNvSpPr/>
          <p:nvPr/>
        </p:nvSpPr>
        <p:spPr>
          <a:xfrm>
            <a:off x="4232592" y="5228844"/>
            <a:ext cx="4314202" cy="1152128"/>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latin typeface="Segoe UI Light" panose="020B0502040204020203" pitchFamily="34" charset="0"/>
                <a:cs typeface="Segoe UI Light" panose="020B0502040204020203" pitchFamily="34" charset="0"/>
              </a:rPr>
              <a:t>The fight is won before I step into the ring and dance under those lights; on the long roads and in the gym.   </a:t>
            </a:r>
            <a:r>
              <a:rPr lang="en-GB" i="1" dirty="0">
                <a:solidFill>
                  <a:schemeClr val="tx1">
                    <a:lumMod val="95000"/>
                    <a:lumOff val="5000"/>
                  </a:schemeClr>
                </a:solidFill>
                <a:latin typeface="Segoe UI Light" panose="020B0502040204020203" pitchFamily="34" charset="0"/>
                <a:cs typeface="Segoe UI Light" panose="020B0502040204020203" pitchFamily="34" charset="0"/>
              </a:rPr>
              <a:t>Ali.</a:t>
            </a:r>
            <a:endParaRPr lang="en-GB" i="1" dirty="0">
              <a:solidFill>
                <a:schemeClr val="tx1">
                  <a:lumMod val="95000"/>
                  <a:lumOff val="5000"/>
                </a:schemeClr>
              </a:solidFill>
            </a:endParaRPr>
          </a:p>
        </p:txBody>
      </p:sp>
    </p:spTree>
    <p:extLst>
      <p:ext uri="{BB962C8B-B14F-4D97-AF65-F5344CB8AC3E}">
        <p14:creationId xmlns:p14="http://schemas.microsoft.com/office/powerpoint/2010/main" val="1723202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04AB1A9-00F9-453A-ADEA-D6131018CD71}"/>
              </a:ext>
            </a:extLst>
          </p:cNvPr>
          <p:cNvSpPr>
            <a:spLocks noGrp="1"/>
          </p:cNvSpPr>
          <p:nvPr>
            <p:ph type="title"/>
          </p:nvPr>
        </p:nvSpPr>
        <p:spPr>
          <a:xfrm>
            <a:off x="457200" y="273050"/>
            <a:ext cx="3008313" cy="1162050"/>
          </a:xfrm>
        </p:spPr>
        <p:txBody>
          <a:bodyPr anchor="b">
            <a:noAutofit/>
          </a:bodyPr>
          <a:lstStyle/>
          <a:p>
            <a:r>
              <a:rPr lang="en-GB" sz="8000" dirty="0"/>
              <a:t>3</a:t>
            </a:r>
          </a:p>
        </p:txBody>
      </p:sp>
      <p:sp>
        <p:nvSpPr>
          <p:cNvPr id="17" name="Text Placeholder 3">
            <a:extLst>
              <a:ext uri="{FF2B5EF4-FFF2-40B4-BE49-F238E27FC236}">
                <a16:creationId xmlns:a16="http://schemas.microsoft.com/office/drawing/2014/main" id="{B74CB203-4A8F-4410-9CCC-A9774ED175E7}"/>
              </a:ext>
            </a:extLst>
          </p:cNvPr>
          <p:cNvSpPr>
            <a:spLocks noGrp="1"/>
          </p:cNvSpPr>
          <p:nvPr>
            <p:ph type="body" sz="half" idx="2"/>
          </p:nvPr>
        </p:nvSpPr>
        <p:spPr>
          <a:xfrm>
            <a:off x="457199" y="1435100"/>
            <a:ext cx="3898777" cy="4029891"/>
          </a:xfrm>
        </p:spPr>
        <p:txBody>
          <a:bodyPr>
            <a:normAutofit/>
          </a:bodyPr>
          <a:lstStyle/>
          <a:p>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Trwy</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ddegawdau</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o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gyfweld</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â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phobl</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ni</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welais</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i</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erioed</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cyfwelydd</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panel â stopwatch.</a:t>
            </a:r>
          </a:p>
          <a:p>
            <a:pPr algn="just"/>
            <a:r>
              <a:rPr lang="en-US" sz="2000" b="1" dirty="0" err="1">
                <a:latin typeface="Segoe UI Historic" panose="020B0502040204020203" pitchFamily="34" charset="0"/>
                <a:ea typeface="Segoe UI Historic" panose="020B0502040204020203" pitchFamily="34" charset="0"/>
                <a:cs typeface="Segoe UI Historic" panose="020B0502040204020203" pitchFamily="34" charset="0"/>
              </a:rPr>
              <a:t>Cymerwch</a:t>
            </a:r>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b="1" dirty="0" err="1">
                <a:latin typeface="Segoe UI Historic" panose="020B0502040204020203" pitchFamily="34" charset="0"/>
                <a:ea typeface="Segoe UI Historic" panose="020B0502040204020203" pitchFamily="34" charset="0"/>
                <a:cs typeface="Segoe UI Historic" panose="020B0502040204020203" pitchFamily="34" charset="0"/>
              </a:rPr>
              <a:t>eich</a:t>
            </a:r>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b="1" dirty="0" err="1">
                <a:latin typeface="Segoe UI Historic" panose="020B0502040204020203" pitchFamily="34" charset="0"/>
                <a:ea typeface="Segoe UI Historic" panose="020B0502040204020203" pitchFamily="34" charset="0"/>
                <a:cs typeface="Segoe UI Historic" panose="020B0502040204020203" pitchFamily="34" charset="0"/>
              </a:rPr>
              <a:t>amser</a:t>
            </a:r>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u="sng" dirty="0" err="1">
                <a:latin typeface="Segoe UI Historic" panose="020B0502040204020203" pitchFamily="34" charset="0"/>
                <a:ea typeface="Segoe UI Historic" panose="020B0502040204020203" pitchFamily="34" charset="0"/>
                <a:cs typeface="Segoe UI Historic" panose="020B0502040204020203" pitchFamily="34" charset="0"/>
              </a:rPr>
              <a:t>cyn</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dirty="0" err="1">
                <a:latin typeface="Segoe UI Historic" panose="020B0502040204020203" pitchFamily="34" charset="0"/>
                <a:ea typeface="Segoe UI Historic" panose="020B0502040204020203" pitchFamily="34" charset="0"/>
                <a:cs typeface="Segoe UI Historic" panose="020B0502040204020203" pitchFamily="34" charset="0"/>
              </a:rPr>
              <a:t>ateb</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b="1" dirty="0" err="1">
                <a:latin typeface="Segoe UI Historic" panose="020B0502040204020203" pitchFamily="34" charset="0"/>
                <a:ea typeface="Segoe UI Historic" panose="020B0502040204020203" pitchFamily="34" charset="0"/>
                <a:cs typeface="Segoe UI Historic" panose="020B0502040204020203" pitchFamily="34" charset="0"/>
              </a:rPr>
              <a:t>Meddylwch</a:t>
            </a:r>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b="1" dirty="0" err="1">
                <a:latin typeface="Segoe UI Historic" panose="020B0502040204020203" pitchFamily="34" charset="0"/>
                <a:ea typeface="Segoe UI Historic" panose="020B0502040204020203" pitchFamily="34" charset="0"/>
                <a:cs typeface="Segoe UI Historic" panose="020B0502040204020203" pitchFamily="34" charset="0"/>
              </a:rPr>
              <a:t>yn</a:t>
            </a:r>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 </a:t>
            </a:r>
            <a:r>
              <a:rPr lang="en-US" sz="2000" b="1" dirty="0" err="1">
                <a:latin typeface="Segoe UI Historic" panose="020B0502040204020203" pitchFamily="34" charset="0"/>
                <a:ea typeface="Segoe UI Historic" panose="020B0502040204020203" pitchFamily="34" charset="0"/>
                <a:cs typeface="Segoe UI Historic" panose="020B0502040204020203" pitchFamily="34" charset="0"/>
              </a:rPr>
              <a:t>gyntaf</a:t>
            </a:r>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a:t>
            </a:r>
          </a:p>
          <a:p>
            <a:pPr algn="just"/>
            <a:endParaRPr lang="en-US" sz="2000" dirty="0">
              <a:latin typeface="Segoe UI Historic" panose="020B0502040204020203" pitchFamily="34" charset="0"/>
              <a:ea typeface="Segoe UI Historic" panose="020B0502040204020203" pitchFamily="34" charset="0"/>
              <a:cs typeface="Segoe UI Historic" panose="020B0502040204020203" pitchFamily="34" charset="0"/>
            </a:endParaRPr>
          </a:p>
          <a:p>
            <a:pPr algn="just"/>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Through decades of interviewing people I never once saw a panel interviewer with a stopwatch.</a:t>
            </a:r>
          </a:p>
          <a:p>
            <a:pPr algn="just"/>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Take your time </a:t>
            </a:r>
            <a:r>
              <a:rPr lang="en-US" sz="2000" u="sng" dirty="0">
                <a:latin typeface="Segoe UI Historic" panose="020B0502040204020203" pitchFamily="34" charset="0"/>
                <a:ea typeface="Segoe UI Historic" panose="020B0502040204020203" pitchFamily="34" charset="0"/>
                <a:cs typeface="Segoe UI Historic" panose="020B0502040204020203" pitchFamily="34" charset="0"/>
              </a:rPr>
              <a:t>before</a:t>
            </a:r>
            <a:r>
              <a:rPr lang="en-US" sz="2000" dirty="0">
                <a:latin typeface="Segoe UI Historic" panose="020B0502040204020203" pitchFamily="34" charset="0"/>
                <a:ea typeface="Segoe UI Historic" panose="020B0502040204020203" pitchFamily="34" charset="0"/>
                <a:cs typeface="Segoe UI Historic" panose="020B0502040204020203" pitchFamily="34" charset="0"/>
              </a:rPr>
              <a:t> answering. </a:t>
            </a:r>
            <a:r>
              <a:rPr lang="en-US" sz="2000" b="1" dirty="0">
                <a:latin typeface="Segoe UI Historic" panose="020B0502040204020203" pitchFamily="34" charset="0"/>
                <a:ea typeface="Segoe UI Historic" panose="020B0502040204020203" pitchFamily="34" charset="0"/>
                <a:cs typeface="Segoe UI Historic" panose="020B0502040204020203" pitchFamily="34" charset="0"/>
              </a:rPr>
              <a:t>Think first!  </a:t>
            </a:r>
          </a:p>
        </p:txBody>
      </p:sp>
      <p:sp>
        <p:nvSpPr>
          <p:cNvPr id="5" name="Slide Number Placeholder 4">
            <a:extLst>
              <a:ext uri="{FF2B5EF4-FFF2-40B4-BE49-F238E27FC236}">
                <a16:creationId xmlns:a16="http://schemas.microsoft.com/office/drawing/2014/main" id="{8F63B850-B328-4C82-8694-503F8A5B544A}"/>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pPr>
                <a:spcAft>
                  <a:spcPts val="600"/>
                </a:spcAft>
              </a:pPr>
              <a:t>5</a:t>
            </a:fld>
            <a:endParaRPr lang="en-GB"/>
          </a:p>
        </p:txBody>
      </p:sp>
      <p:pic>
        <p:nvPicPr>
          <p:cNvPr id="9" name="Picture 8" descr="A close up of a clock&#10;&#10;Description automatically generated">
            <a:extLst>
              <a:ext uri="{FF2B5EF4-FFF2-40B4-BE49-F238E27FC236}">
                <a16:creationId xmlns:a16="http://schemas.microsoft.com/office/drawing/2014/main" id="{AD02733F-C4F0-4F9F-B0EF-255595B08F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8123" y="1196902"/>
            <a:ext cx="3333465" cy="4187770"/>
          </a:xfrm>
          <a:prstGeom prst="rect">
            <a:avLst/>
          </a:prstGeom>
        </p:spPr>
      </p:pic>
    </p:spTree>
    <p:extLst>
      <p:ext uri="{BB962C8B-B14F-4D97-AF65-F5344CB8AC3E}">
        <p14:creationId xmlns:p14="http://schemas.microsoft.com/office/powerpoint/2010/main" val="3198082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75000"/>
            <a:alpha val="81000"/>
          </a:schemeClr>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04AB1A9-00F9-453A-ADEA-D6131018CD71}"/>
              </a:ext>
            </a:extLst>
          </p:cNvPr>
          <p:cNvSpPr>
            <a:spLocks noGrp="1"/>
          </p:cNvSpPr>
          <p:nvPr>
            <p:ph type="title"/>
          </p:nvPr>
        </p:nvSpPr>
        <p:spPr>
          <a:xfrm>
            <a:off x="457200" y="273050"/>
            <a:ext cx="3008313" cy="1162050"/>
          </a:xfrm>
        </p:spPr>
        <p:txBody>
          <a:bodyPr anchor="b">
            <a:noAutofit/>
          </a:bodyPr>
          <a:lstStyle/>
          <a:p>
            <a:r>
              <a:rPr lang="en-GB" sz="8000" dirty="0"/>
              <a:t>4</a:t>
            </a:r>
          </a:p>
        </p:txBody>
      </p:sp>
      <p:sp>
        <p:nvSpPr>
          <p:cNvPr id="17" name="Text Placeholder 3">
            <a:extLst>
              <a:ext uri="{FF2B5EF4-FFF2-40B4-BE49-F238E27FC236}">
                <a16:creationId xmlns:a16="http://schemas.microsoft.com/office/drawing/2014/main" id="{B74CB203-4A8F-4410-9CCC-A9774ED175E7}"/>
              </a:ext>
            </a:extLst>
          </p:cNvPr>
          <p:cNvSpPr>
            <a:spLocks noGrp="1"/>
          </p:cNvSpPr>
          <p:nvPr>
            <p:ph type="body" sz="half" idx="2"/>
          </p:nvPr>
        </p:nvSpPr>
        <p:spPr>
          <a:xfrm>
            <a:off x="251520" y="1435100"/>
            <a:ext cx="4104456" cy="5149850"/>
          </a:xfrm>
        </p:spPr>
        <p:txBody>
          <a:bodyPr>
            <a:normAutofit/>
          </a:bodyPr>
          <a:lstStyle/>
          <a:p>
            <a:r>
              <a:rPr lang="en-US" sz="1800" b="1"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Peidiwch</a:t>
            </a:r>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â </a:t>
            </a:r>
            <a:r>
              <a:rPr lang="en-US" sz="1800" b="1"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gadael</a:t>
            </a:r>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b="1"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i</a:t>
            </a:r>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b="1"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ganlyniadau</a:t>
            </a:r>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b="1"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negyddol</a:t>
            </a:r>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b="1"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eich</a:t>
            </a:r>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b="1"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diffinio</a:t>
            </a:r>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p>
          <a:p>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Mae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pob</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cyfweliad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yn</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unigryw</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ac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efallai</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y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bydd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heriau</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ar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hyd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y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ffordd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Fodd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bynnag</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daw</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amser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hefyd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pan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fyddwch</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yn</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y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cyfweliad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cywir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ar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gyfer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y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swydd</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iawn</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ar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yr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amser</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 </a:t>
            </a:r>
            <a:r>
              <a:rPr lang="en-US" sz="1800" dirty="0" err="1">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iawn</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a:t>
            </a:r>
          </a:p>
          <a:p>
            <a:endPar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endParaRPr>
          </a:p>
          <a:p>
            <a:r>
              <a:rPr lang="en-US" sz="1800" b="1"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Don’t let negative outcomes define you. </a:t>
            </a:r>
            <a:r>
              <a:rPr lang="en-US" sz="1800" dirty="0">
                <a:solidFill>
                  <a:schemeClr val="bg1"/>
                </a:solidFill>
                <a:latin typeface="Segoe UI Historic" panose="020B0502040204020203" pitchFamily="34" charset="0"/>
                <a:ea typeface="Segoe UI Historic" panose="020B0502040204020203" pitchFamily="34" charset="0"/>
                <a:cs typeface="Segoe UI Historic" panose="020B0502040204020203" pitchFamily="34" charset="0"/>
              </a:rPr>
              <a:t>Every interview is unique and there may be challenges along the way. However, there will also come a time when you are in the right interview for the right job at the right time.</a:t>
            </a:r>
          </a:p>
          <a:p>
            <a:endParaRPr lang="en-US" sz="1600" dirty="0">
              <a:solidFill>
                <a:schemeClr val="bg1"/>
              </a:solidFill>
            </a:endParaRPr>
          </a:p>
        </p:txBody>
      </p:sp>
      <p:sp>
        <p:nvSpPr>
          <p:cNvPr id="5" name="Slide Number Placeholder 4">
            <a:extLst>
              <a:ext uri="{FF2B5EF4-FFF2-40B4-BE49-F238E27FC236}">
                <a16:creationId xmlns:a16="http://schemas.microsoft.com/office/drawing/2014/main" id="{8F63B850-B328-4C82-8694-503F8A5B544A}"/>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pPr>
                <a:spcAft>
                  <a:spcPts val="600"/>
                </a:spcAft>
              </a:pPr>
              <a:t>6</a:t>
            </a:fld>
            <a:endParaRPr lang="en-GB"/>
          </a:p>
        </p:txBody>
      </p:sp>
      <p:pic>
        <p:nvPicPr>
          <p:cNvPr id="7" name="Content Placeholder 6" descr="A picture containing drawing&#10;&#10;Description automatically generated">
            <a:extLst>
              <a:ext uri="{FF2B5EF4-FFF2-40B4-BE49-F238E27FC236}">
                <a16:creationId xmlns:a16="http://schemas.microsoft.com/office/drawing/2014/main" id="{7B4A3DB7-D642-476A-BF64-900994C7A03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40736" y="339725"/>
            <a:ext cx="4245429" cy="2190750"/>
          </a:xfrm>
        </p:spPr>
      </p:pic>
    </p:spTree>
    <p:extLst>
      <p:ext uri="{BB962C8B-B14F-4D97-AF65-F5344CB8AC3E}">
        <p14:creationId xmlns:p14="http://schemas.microsoft.com/office/powerpoint/2010/main" val="3845340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04AB1A9-00F9-453A-ADEA-D6131018CD71}"/>
              </a:ext>
            </a:extLst>
          </p:cNvPr>
          <p:cNvSpPr>
            <a:spLocks noGrp="1"/>
          </p:cNvSpPr>
          <p:nvPr>
            <p:ph type="title"/>
          </p:nvPr>
        </p:nvSpPr>
        <p:spPr>
          <a:xfrm>
            <a:off x="457200" y="273050"/>
            <a:ext cx="3008313" cy="1162050"/>
          </a:xfrm>
        </p:spPr>
        <p:txBody>
          <a:bodyPr anchor="b">
            <a:noAutofit/>
          </a:bodyPr>
          <a:lstStyle/>
          <a:p>
            <a:r>
              <a:rPr lang="en-GB" sz="8000" dirty="0"/>
              <a:t>5</a:t>
            </a:r>
          </a:p>
        </p:txBody>
      </p:sp>
      <p:sp>
        <p:nvSpPr>
          <p:cNvPr id="17" name="Text Placeholder 3">
            <a:extLst>
              <a:ext uri="{FF2B5EF4-FFF2-40B4-BE49-F238E27FC236}">
                <a16:creationId xmlns:a16="http://schemas.microsoft.com/office/drawing/2014/main" id="{B74CB203-4A8F-4410-9CCC-A9774ED175E7}"/>
              </a:ext>
            </a:extLst>
          </p:cNvPr>
          <p:cNvSpPr>
            <a:spLocks noGrp="1"/>
          </p:cNvSpPr>
          <p:nvPr>
            <p:ph type="body" sz="half" idx="2"/>
          </p:nvPr>
        </p:nvSpPr>
        <p:spPr>
          <a:xfrm>
            <a:off x="457200" y="1435100"/>
            <a:ext cx="3970784" cy="4029891"/>
          </a:xfrm>
        </p:spPr>
        <p:txBody>
          <a:bodyPr>
            <a:normAutofit/>
          </a:bodyPr>
          <a:lstStyle/>
          <a:p>
            <a:pPr algn="just"/>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Weithiau</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 dim </a:t>
            </a:r>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ond</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 mater o </a:t>
            </a:r>
          </a:p>
          <a:p>
            <a:pPr algn="just"/>
            <a:r>
              <a:rPr lang="en-US" sz="2000" b="1" dirty="0">
                <a:latin typeface="Microsoft Sans Serif" panose="020B0604020202020204" pitchFamily="34" charset="0"/>
                <a:ea typeface="Microsoft Sans Serif" panose="020B0604020202020204" pitchFamily="34" charset="0"/>
                <a:cs typeface="Microsoft Sans Serif" panose="020B0604020202020204" pitchFamily="34" charset="0"/>
              </a:rPr>
              <a:t>‘</a:t>
            </a:r>
            <a:r>
              <a:rPr lang="en-US" sz="2000" b="1" dirty="0" err="1">
                <a:latin typeface="Microsoft Sans Serif" panose="020B0604020202020204" pitchFamily="34" charset="0"/>
                <a:ea typeface="Microsoft Sans Serif" panose="020B0604020202020204" pitchFamily="34" charset="0"/>
                <a:cs typeface="Microsoft Sans Serif" panose="020B0604020202020204" pitchFamily="34" charset="0"/>
              </a:rPr>
              <a:t>ffit</a:t>
            </a:r>
            <a:r>
              <a:rPr lang="en-US" sz="2000" b="1"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US" sz="2000" b="1" dirty="0" err="1">
                <a:latin typeface="Microsoft Sans Serif" panose="020B0604020202020204" pitchFamily="34" charset="0"/>
                <a:ea typeface="Microsoft Sans Serif" panose="020B0604020202020204" pitchFamily="34" charset="0"/>
                <a:cs typeface="Microsoft Sans Serif" panose="020B0604020202020204" pitchFamily="34" charset="0"/>
              </a:rPr>
              <a:t>delweddu</a:t>
            </a:r>
            <a:r>
              <a:rPr lang="en-US" sz="2000" b="1"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ydyw</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 a </a:t>
            </a:r>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llai</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 am </a:t>
            </a:r>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eich</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 </a:t>
            </a:r>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galluoedd</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 ac </a:t>
            </a:r>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ansawdd</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 y </a:t>
            </a:r>
            <a:r>
              <a:rPr lang="en-US" sz="2000" dirty="0" err="1">
                <a:latin typeface="Microsoft Sans Serif" panose="020B0604020202020204" pitchFamily="34" charset="0"/>
                <a:ea typeface="Microsoft Sans Serif" panose="020B0604020202020204" pitchFamily="34" charset="0"/>
                <a:cs typeface="Microsoft Sans Serif" panose="020B0604020202020204" pitchFamily="34" charset="0"/>
              </a:rPr>
              <a:t>cyfweliad</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a:t>
            </a:r>
          </a:p>
          <a:p>
            <a:pPr algn="just"/>
            <a:endPar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endParaRPr>
          </a:p>
          <a:p>
            <a:pPr algn="just"/>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Sometimes it’s simply a matter of </a:t>
            </a:r>
            <a:r>
              <a:rPr lang="en-US" sz="2000" b="1" dirty="0">
                <a:latin typeface="Microsoft Sans Serif" panose="020B0604020202020204" pitchFamily="34" charset="0"/>
                <a:ea typeface="Microsoft Sans Serif" panose="020B0604020202020204" pitchFamily="34" charset="0"/>
                <a:cs typeface="Microsoft Sans Serif" panose="020B0604020202020204" pitchFamily="34" charset="0"/>
              </a:rPr>
              <a:t>‘visualized fit’  </a:t>
            </a:r>
            <a:r>
              <a:rPr lang="en-US" sz="2000" dirty="0">
                <a:latin typeface="Microsoft Sans Serif" panose="020B0604020202020204" pitchFamily="34" charset="0"/>
                <a:ea typeface="Microsoft Sans Serif" panose="020B0604020202020204" pitchFamily="34" charset="0"/>
                <a:cs typeface="Microsoft Sans Serif" panose="020B0604020202020204" pitchFamily="34" charset="0"/>
              </a:rPr>
              <a:t>and less about your abilities and quality of interview.</a:t>
            </a:r>
          </a:p>
          <a:p>
            <a:endParaRPr lang="en-US" sz="1600" dirty="0"/>
          </a:p>
          <a:p>
            <a:endParaRPr lang="en-US" sz="1600" b="1" dirty="0"/>
          </a:p>
        </p:txBody>
      </p:sp>
      <p:sp>
        <p:nvSpPr>
          <p:cNvPr id="5" name="Slide Number Placeholder 4">
            <a:extLst>
              <a:ext uri="{FF2B5EF4-FFF2-40B4-BE49-F238E27FC236}">
                <a16:creationId xmlns:a16="http://schemas.microsoft.com/office/drawing/2014/main" id="{8F63B850-B328-4C82-8694-503F8A5B544A}"/>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pPr>
                <a:spcAft>
                  <a:spcPts val="600"/>
                </a:spcAft>
              </a:pPr>
              <a:t>7</a:t>
            </a:fld>
            <a:endParaRPr lang="en-GB"/>
          </a:p>
        </p:txBody>
      </p:sp>
      <p:pic>
        <p:nvPicPr>
          <p:cNvPr id="4" name="Content Placeholder 3" descr="Whole pizza">
            <a:extLst>
              <a:ext uri="{FF2B5EF4-FFF2-40B4-BE49-F238E27FC236}">
                <a16:creationId xmlns:a16="http://schemas.microsoft.com/office/drawing/2014/main" id="{DACA3C18-620F-4A96-884F-F201B5F09E28}"/>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48064" y="1196752"/>
            <a:ext cx="2946425" cy="2946425"/>
          </a:xfrm>
        </p:spPr>
      </p:pic>
    </p:spTree>
    <p:extLst>
      <p:ext uri="{BB962C8B-B14F-4D97-AF65-F5344CB8AC3E}">
        <p14:creationId xmlns:p14="http://schemas.microsoft.com/office/powerpoint/2010/main" val="3915975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4F56B8E-EDFF-4562-8D81-65139A52F76C}"/>
              </a:ext>
            </a:extLst>
          </p:cNvPr>
          <p:cNvSpPr>
            <a:spLocks noGrp="1"/>
          </p:cNvSpPr>
          <p:nvPr>
            <p:ph type="title"/>
          </p:nvPr>
        </p:nvSpPr>
        <p:spPr>
          <a:xfrm>
            <a:off x="457579" y="2415717"/>
            <a:ext cx="8229600" cy="1143000"/>
          </a:xfrm>
        </p:spPr>
        <p:txBody>
          <a:bodyPr>
            <a:noAutofit/>
          </a:bodyPr>
          <a:lstStyle/>
          <a:p>
            <a:r>
              <a:rPr lang="en-GB" sz="5400" dirty="0" err="1">
                <a:solidFill>
                  <a:schemeClr val="tx2">
                    <a:lumMod val="75000"/>
                  </a:schemeClr>
                </a:solidFill>
                <a:latin typeface="Abadi" panose="020B0604020104020204" pitchFamily="34" charset="0"/>
                <a:ea typeface="Batang" panose="020B0503020000020004" pitchFamily="18" charset="-127"/>
              </a:rPr>
              <a:t>O'r</a:t>
            </a:r>
            <a:r>
              <a:rPr lang="en-GB" sz="5400" dirty="0">
                <a:solidFill>
                  <a:schemeClr val="tx2">
                    <a:lumMod val="75000"/>
                  </a:schemeClr>
                </a:solidFill>
                <a:latin typeface="Abadi" panose="020B0604020104020204" pitchFamily="34" charset="0"/>
                <a:ea typeface="Batang" panose="020B0503020000020004" pitchFamily="18" charset="-127"/>
              </a:rPr>
              <a:t> </a:t>
            </a:r>
            <a:r>
              <a:rPr lang="en-GB" sz="5400" dirty="0" err="1">
                <a:solidFill>
                  <a:schemeClr val="tx2">
                    <a:lumMod val="75000"/>
                  </a:schemeClr>
                </a:solidFill>
                <a:latin typeface="Abadi" panose="020B0604020104020204" pitchFamily="34" charset="0"/>
                <a:ea typeface="Batang" panose="020B0503020000020004" pitchFamily="18" charset="-127"/>
              </a:rPr>
              <a:t>diwedd</a:t>
            </a:r>
            <a:br>
              <a:rPr lang="en-GB" sz="5400" dirty="0">
                <a:solidFill>
                  <a:schemeClr val="tx2">
                    <a:lumMod val="75000"/>
                  </a:schemeClr>
                </a:solidFill>
                <a:latin typeface="Abadi" panose="020B0604020104020204" pitchFamily="34" charset="0"/>
                <a:ea typeface="Batang" panose="020B0503020000020004" pitchFamily="18" charset="-127"/>
              </a:rPr>
            </a:br>
            <a:r>
              <a:rPr lang="en-GB" sz="5400" dirty="0" err="1">
                <a:solidFill>
                  <a:schemeClr val="tx2">
                    <a:lumMod val="75000"/>
                  </a:schemeClr>
                </a:solidFill>
                <a:latin typeface="Abadi" panose="020B0604020104020204" pitchFamily="34" charset="0"/>
                <a:ea typeface="Batang" panose="020B0503020000020004" pitchFamily="18" charset="-127"/>
              </a:rPr>
              <a:t>cadwch</a:t>
            </a:r>
            <a:r>
              <a:rPr lang="en-GB" sz="5400" dirty="0">
                <a:solidFill>
                  <a:schemeClr val="tx2">
                    <a:lumMod val="75000"/>
                  </a:schemeClr>
                </a:solidFill>
                <a:latin typeface="Abadi" panose="020B0604020104020204" pitchFamily="34" charset="0"/>
                <a:ea typeface="Batang" panose="020B0503020000020004" pitchFamily="18" charset="-127"/>
              </a:rPr>
              <a:t> </a:t>
            </a:r>
            <a:r>
              <a:rPr lang="en-GB" sz="5400" dirty="0" err="1">
                <a:solidFill>
                  <a:schemeClr val="tx2">
                    <a:lumMod val="75000"/>
                  </a:schemeClr>
                </a:solidFill>
                <a:latin typeface="Abadi" panose="020B0604020104020204" pitchFamily="34" charset="0"/>
                <a:ea typeface="Batang" panose="020B0503020000020004" pitchFamily="18" charset="-127"/>
              </a:rPr>
              <a:t>synnwyr</a:t>
            </a:r>
            <a:r>
              <a:rPr lang="en-GB" sz="5400" dirty="0">
                <a:solidFill>
                  <a:schemeClr val="tx2">
                    <a:lumMod val="75000"/>
                  </a:schemeClr>
                </a:solidFill>
                <a:latin typeface="Abadi" panose="020B0604020104020204" pitchFamily="34" charset="0"/>
                <a:ea typeface="Batang" panose="020B0503020000020004" pitchFamily="18" charset="-127"/>
              </a:rPr>
              <a:t> </a:t>
            </a:r>
            <a:r>
              <a:rPr lang="en-GB" sz="5400" dirty="0" err="1">
                <a:solidFill>
                  <a:schemeClr val="tx2">
                    <a:lumMod val="75000"/>
                  </a:schemeClr>
                </a:solidFill>
                <a:latin typeface="Abadi" panose="020B0604020104020204" pitchFamily="34" charset="0"/>
                <a:ea typeface="Batang" panose="020B0503020000020004" pitchFamily="18" charset="-127"/>
              </a:rPr>
              <a:t>digrifwch</a:t>
            </a:r>
            <a:r>
              <a:rPr lang="en-GB" sz="5400" dirty="0">
                <a:solidFill>
                  <a:schemeClr val="tx2">
                    <a:lumMod val="75000"/>
                  </a:schemeClr>
                </a:solidFill>
                <a:latin typeface="Abadi" panose="020B0604020104020204" pitchFamily="34" charset="0"/>
                <a:ea typeface="Batang" panose="020B0503020000020004" pitchFamily="18" charset="-127"/>
              </a:rPr>
              <a:t>!</a:t>
            </a:r>
            <a:br>
              <a:rPr lang="en-GB" sz="5400" dirty="0">
                <a:solidFill>
                  <a:schemeClr val="tx2">
                    <a:lumMod val="75000"/>
                  </a:schemeClr>
                </a:solidFill>
                <a:latin typeface="Abadi" panose="020B0604020104020204" pitchFamily="34" charset="0"/>
                <a:ea typeface="Batang" panose="020B0503020000020004" pitchFamily="18" charset="-127"/>
              </a:rPr>
            </a:br>
            <a:br>
              <a:rPr lang="en-GB" sz="5400" dirty="0">
                <a:solidFill>
                  <a:schemeClr val="tx2">
                    <a:lumMod val="75000"/>
                  </a:schemeClr>
                </a:solidFill>
                <a:latin typeface="Abadi" panose="020B0604020104020204" pitchFamily="34" charset="0"/>
                <a:ea typeface="Batang" panose="020B0503020000020004" pitchFamily="18" charset="-127"/>
              </a:rPr>
            </a:br>
            <a:r>
              <a:rPr lang="en-GB" sz="5400" dirty="0">
                <a:solidFill>
                  <a:schemeClr val="tx2">
                    <a:lumMod val="75000"/>
                  </a:schemeClr>
                </a:solidFill>
                <a:latin typeface="Abadi" panose="020B0604020104020204" pitchFamily="34" charset="0"/>
                <a:ea typeface="Batang" panose="020B0503020000020004" pitchFamily="18" charset="-127"/>
              </a:rPr>
              <a:t>Finally   </a:t>
            </a:r>
            <a:br>
              <a:rPr lang="en-GB" sz="5400" dirty="0">
                <a:solidFill>
                  <a:schemeClr val="tx2">
                    <a:lumMod val="75000"/>
                  </a:schemeClr>
                </a:solidFill>
                <a:latin typeface="Abadi" panose="020B0604020104020204" pitchFamily="34" charset="0"/>
                <a:ea typeface="Batang" panose="020B0503020000020004" pitchFamily="18" charset="-127"/>
              </a:rPr>
            </a:br>
            <a:r>
              <a:rPr lang="en-GB" sz="5400" dirty="0">
                <a:solidFill>
                  <a:schemeClr val="tx2">
                    <a:lumMod val="75000"/>
                  </a:schemeClr>
                </a:solidFill>
                <a:latin typeface="Abadi" panose="020B0604020104020204" pitchFamily="34" charset="0"/>
                <a:ea typeface="Batang" panose="020B0503020000020004" pitchFamily="18" charset="-127"/>
              </a:rPr>
              <a:t>keep a sense of humour!</a:t>
            </a:r>
          </a:p>
        </p:txBody>
      </p:sp>
      <p:sp>
        <p:nvSpPr>
          <p:cNvPr id="5" name="Slide Number Placeholder 4">
            <a:extLst>
              <a:ext uri="{FF2B5EF4-FFF2-40B4-BE49-F238E27FC236}">
                <a16:creationId xmlns:a16="http://schemas.microsoft.com/office/drawing/2014/main" id="{F7D0DFDA-89C3-4B9C-A650-DC8638C5C733}"/>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83280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7621C3C-327B-4557-9C73-DF5FA3779072}"/>
              </a:ext>
            </a:extLst>
          </p:cNvPr>
          <p:cNvSpPr>
            <a:spLocks noGrp="1"/>
          </p:cNvSpPr>
          <p:nvPr>
            <p:ph type="body" sz="half" idx="2"/>
          </p:nvPr>
        </p:nvSpPr>
        <p:spPr>
          <a:xfrm>
            <a:off x="323528" y="1628800"/>
            <a:ext cx="1512168" cy="3836191"/>
          </a:xfrm>
        </p:spPr>
        <p:txBody>
          <a:bodyPr>
            <a:normAutofit/>
          </a:bodyPr>
          <a:lstStyle/>
          <a:p>
            <a:pPr algn="ctr"/>
            <a:r>
              <a:rPr lang="en-GB" sz="1800" dirty="0" err="1">
                <a:solidFill>
                  <a:srgbClr val="002060"/>
                </a:solidFill>
              </a:rPr>
              <a:t>Oddiwrth</a:t>
            </a:r>
            <a:r>
              <a:rPr lang="en-GB" sz="1800" dirty="0">
                <a:solidFill>
                  <a:srgbClr val="002060"/>
                </a:solidFill>
              </a:rPr>
              <a:t> </a:t>
            </a:r>
            <a:r>
              <a:rPr lang="en-GB" sz="1800" dirty="0" err="1">
                <a:solidFill>
                  <a:srgbClr val="002060"/>
                </a:solidFill>
              </a:rPr>
              <a:t>gyfeillion</a:t>
            </a:r>
            <a:endParaRPr lang="en-GB" sz="1800" dirty="0">
              <a:solidFill>
                <a:srgbClr val="002060"/>
              </a:solidFill>
            </a:endParaRPr>
          </a:p>
          <a:p>
            <a:pPr algn="ctr"/>
            <a:endParaRPr lang="en-GB" sz="1800" dirty="0">
              <a:solidFill>
                <a:srgbClr val="002060"/>
              </a:solidFill>
            </a:endParaRPr>
          </a:p>
          <a:p>
            <a:pPr algn="ctr"/>
            <a:r>
              <a:rPr lang="en-GB" sz="1800" dirty="0">
                <a:solidFill>
                  <a:srgbClr val="002060"/>
                </a:solidFill>
              </a:rPr>
              <a:t>From other colleagues</a:t>
            </a:r>
          </a:p>
        </p:txBody>
      </p:sp>
      <p:sp>
        <p:nvSpPr>
          <p:cNvPr id="5" name="Slide Number Placeholder 4">
            <a:extLst>
              <a:ext uri="{FF2B5EF4-FFF2-40B4-BE49-F238E27FC236}">
                <a16:creationId xmlns:a16="http://schemas.microsoft.com/office/drawing/2014/main" id="{2CB402F4-CED4-41B8-A9F8-778BB6B658B9}"/>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6" name="Content Placeholder 2">
            <a:extLst>
              <a:ext uri="{FF2B5EF4-FFF2-40B4-BE49-F238E27FC236}">
                <a16:creationId xmlns:a16="http://schemas.microsoft.com/office/drawing/2014/main" id="{6921AF97-1ACD-484F-AF1F-151B93117EFB}"/>
              </a:ext>
            </a:extLst>
          </p:cNvPr>
          <p:cNvSpPr>
            <a:spLocks noGrp="1"/>
          </p:cNvSpPr>
          <p:nvPr>
            <p:ph idx="1"/>
          </p:nvPr>
        </p:nvSpPr>
        <p:spPr>
          <a:xfrm>
            <a:off x="2411760" y="548680"/>
            <a:ext cx="6275040" cy="5112568"/>
          </a:xfrm>
        </p:spPr>
        <p:txBody>
          <a:bodyPr>
            <a:normAutofit/>
          </a:bodyPr>
          <a:lstStyle/>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“The poor dab, he interviewed in his prescription sunglasses as he was running and left his bag on the tube (with his glasses)...”</a:t>
            </a:r>
          </a:p>
          <a:p>
            <a:pPr marL="0" indent="0" algn="r">
              <a:buNone/>
            </a:pPr>
            <a:r>
              <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Director of HR at  a London University campus</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“I was mortified for her – she wore a long elasticated skirt and stood on it half way through the presentation, revealing more than her skills …”</a:t>
            </a:r>
          </a:p>
          <a:p>
            <a:pPr marL="0" indent="0" algn="r">
              <a:buNone/>
            </a:pPr>
            <a:r>
              <a:rPr lang="en-GB" sz="1400" i="1"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Director of Careers &amp; Employability, English University</a:t>
            </a:r>
          </a:p>
          <a:p>
            <a:pPr marL="0" indent="0" algn="r">
              <a:buNone/>
            </a:pPr>
            <a:endParaRPr lang="en-GB" sz="1400" i="1"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“I have 14 years’ experience as a HR Interviewer – this is the first time I have had a candidate bring her large dog to an interview …”</a:t>
            </a:r>
          </a:p>
          <a:p>
            <a:pPr marL="0" indent="0" algn="r">
              <a:buNone/>
            </a:pPr>
            <a:r>
              <a:rPr lang="en-GB" sz="1400" i="1"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HR Consultant, Local Authority in Wales</a:t>
            </a:r>
          </a:p>
          <a:p>
            <a:pPr marL="0" indent="0">
              <a:buNone/>
            </a:pPr>
            <a:endParaRPr lang="en-GB" sz="2000" dirty="0">
              <a:solidFill>
                <a:srgbClr val="002060"/>
              </a:solidFill>
            </a:endParaRPr>
          </a:p>
        </p:txBody>
      </p:sp>
      <p:pic>
        <p:nvPicPr>
          <p:cNvPr id="8" name="Graphic 7" descr="Users">
            <a:extLst>
              <a:ext uri="{FF2B5EF4-FFF2-40B4-BE49-F238E27FC236}">
                <a16:creationId xmlns:a16="http://schemas.microsoft.com/office/drawing/2014/main" id="{14343E23-B0FA-491B-BFC8-2E3A916F0F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412" y="457019"/>
            <a:ext cx="914400" cy="914400"/>
          </a:xfrm>
          <a:prstGeom prst="rect">
            <a:avLst/>
          </a:prstGeom>
        </p:spPr>
      </p:pic>
    </p:spTree>
    <p:extLst>
      <p:ext uri="{BB962C8B-B14F-4D97-AF65-F5344CB8AC3E}">
        <p14:creationId xmlns:p14="http://schemas.microsoft.com/office/powerpoint/2010/main" val="1229414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7621C3C-327B-4557-9C73-DF5FA3779072}"/>
              </a:ext>
            </a:extLst>
          </p:cNvPr>
          <p:cNvSpPr>
            <a:spLocks noGrp="1"/>
          </p:cNvSpPr>
          <p:nvPr>
            <p:ph type="body" sz="half" idx="2"/>
          </p:nvPr>
        </p:nvSpPr>
        <p:spPr>
          <a:xfrm>
            <a:off x="323528" y="1628800"/>
            <a:ext cx="1512168" cy="3836191"/>
          </a:xfrm>
        </p:spPr>
        <p:txBody>
          <a:bodyPr>
            <a:normAutofit/>
          </a:bodyPr>
          <a:lstStyle/>
          <a:p>
            <a:pPr algn="ctr"/>
            <a:r>
              <a:rPr lang="en-GB" sz="1800" dirty="0" err="1">
                <a:solidFill>
                  <a:srgbClr val="002060"/>
                </a:solidFill>
              </a:rPr>
              <a:t>Oddiwrth</a:t>
            </a:r>
            <a:r>
              <a:rPr lang="en-GB" sz="1800" dirty="0">
                <a:solidFill>
                  <a:srgbClr val="002060"/>
                </a:solidFill>
              </a:rPr>
              <a:t> </a:t>
            </a:r>
            <a:r>
              <a:rPr lang="en-GB" sz="1800" dirty="0" err="1">
                <a:solidFill>
                  <a:srgbClr val="002060"/>
                </a:solidFill>
              </a:rPr>
              <a:t>gyfeillion</a:t>
            </a:r>
            <a:endParaRPr lang="en-GB" sz="1800" dirty="0">
              <a:solidFill>
                <a:srgbClr val="002060"/>
              </a:solidFill>
            </a:endParaRPr>
          </a:p>
          <a:p>
            <a:pPr algn="ctr"/>
            <a:endParaRPr lang="en-GB" sz="1800" dirty="0">
              <a:solidFill>
                <a:srgbClr val="002060"/>
              </a:solidFill>
            </a:endParaRPr>
          </a:p>
          <a:p>
            <a:pPr algn="ctr"/>
            <a:r>
              <a:rPr lang="en-GB" sz="1800" dirty="0">
                <a:solidFill>
                  <a:srgbClr val="002060"/>
                </a:solidFill>
              </a:rPr>
              <a:t>From other colleagues</a:t>
            </a:r>
          </a:p>
        </p:txBody>
      </p:sp>
      <p:sp>
        <p:nvSpPr>
          <p:cNvPr id="5" name="Slide Number Placeholder 4">
            <a:extLst>
              <a:ext uri="{FF2B5EF4-FFF2-40B4-BE49-F238E27FC236}">
                <a16:creationId xmlns:a16="http://schemas.microsoft.com/office/drawing/2014/main" id="{2CB402F4-CED4-41B8-A9F8-778BB6B658B9}"/>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6" name="Content Placeholder 2">
            <a:extLst>
              <a:ext uri="{FF2B5EF4-FFF2-40B4-BE49-F238E27FC236}">
                <a16:creationId xmlns:a16="http://schemas.microsoft.com/office/drawing/2014/main" id="{6921AF97-1ACD-484F-AF1F-151B93117EFB}"/>
              </a:ext>
            </a:extLst>
          </p:cNvPr>
          <p:cNvSpPr>
            <a:spLocks noGrp="1"/>
          </p:cNvSpPr>
          <p:nvPr>
            <p:ph idx="1"/>
          </p:nvPr>
        </p:nvSpPr>
        <p:spPr>
          <a:xfrm>
            <a:off x="2411760" y="548680"/>
            <a:ext cx="6275040" cy="5112568"/>
          </a:xfrm>
        </p:spPr>
        <p:txBody>
          <a:bodyPr>
            <a:normAutofit/>
          </a:bodyPr>
          <a:lstStyle/>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“The poor dab, he interviewed in his prescription sunglasses as he was running and left his bag on the tube (with his glasses)...”</a:t>
            </a:r>
          </a:p>
          <a:p>
            <a:pPr marL="0" indent="0" algn="r">
              <a:buNone/>
            </a:pPr>
            <a:r>
              <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Director of HR at  a London University campus</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“I was mortified for her – she wore a long elasticated skirt and stood on it half way through the presentation, revealing more than her skills …”</a:t>
            </a:r>
          </a:p>
          <a:p>
            <a:pPr marL="0" indent="0" algn="r">
              <a:buNone/>
            </a:pPr>
            <a:r>
              <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Director of Careers &amp; Employability, English University</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“I have 14 years’ experience as a HR Interviewer – this is the first time I have had a candidate bring her large dog to an interview …”</a:t>
            </a:r>
          </a:p>
          <a:p>
            <a:pPr marL="0" indent="0" algn="r">
              <a:buNone/>
            </a:pPr>
            <a:r>
              <a:rPr lang="en-GB" sz="1400" i="1"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HR Consultant, Local Authority in Wales</a:t>
            </a:r>
          </a:p>
          <a:p>
            <a:pPr marL="0" indent="0">
              <a:buNone/>
            </a:pPr>
            <a:endParaRPr lang="en-GB" sz="2000" dirty="0">
              <a:solidFill>
                <a:srgbClr val="002060"/>
              </a:solidFill>
            </a:endParaRPr>
          </a:p>
        </p:txBody>
      </p:sp>
      <p:pic>
        <p:nvPicPr>
          <p:cNvPr id="8" name="Graphic 7" descr="Users">
            <a:extLst>
              <a:ext uri="{FF2B5EF4-FFF2-40B4-BE49-F238E27FC236}">
                <a16:creationId xmlns:a16="http://schemas.microsoft.com/office/drawing/2014/main" id="{14343E23-B0FA-491B-BFC8-2E3A916F0F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412" y="457019"/>
            <a:ext cx="914400" cy="914400"/>
          </a:xfrm>
          <a:prstGeom prst="rect">
            <a:avLst/>
          </a:prstGeom>
        </p:spPr>
      </p:pic>
    </p:spTree>
    <p:extLst>
      <p:ext uri="{BB962C8B-B14F-4D97-AF65-F5344CB8AC3E}">
        <p14:creationId xmlns:p14="http://schemas.microsoft.com/office/powerpoint/2010/main" val="1654318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7621C3C-327B-4557-9C73-DF5FA3779072}"/>
              </a:ext>
            </a:extLst>
          </p:cNvPr>
          <p:cNvSpPr>
            <a:spLocks noGrp="1"/>
          </p:cNvSpPr>
          <p:nvPr>
            <p:ph type="body" sz="half" idx="2"/>
          </p:nvPr>
        </p:nvSpPr>
        <p:spPr>
          <a:xfrm>
            <a:off x="323528" y="1628800"/>
            <a:ext cx="1512168" cy="3836191"/>
          </a:xfrm>
        </p:spPr>
        <p:txBody>
          <a:bodyPr>
            <a:normAutofit/>
          </a:bodyPr>
          <a:lstStyle/>
          <a:p>
            <a:pPr algn="ctr"/>
            <a:r>
              <a:rPr lang="en-GB" sz="1800" dirty="0" err="1">
                <a:solidFill>
                  <a:srgbClr val="002060"/>
                </a:solidFill>
              </a:rPr>
              <a:t>Oddiwrth</a:t>
            </a:r>
            <a:r>
              <a:rPr lang="en-GB" sz="1800" dirty="0">
                <a:solidFill>
                  <a:srgbClr val="002060"/>
                </a:solidFill>
              </a:rPr>
              <a:t> </a:t>
            </a:r>
            <a:r>
              <a:rPr lang="en-GB" sz="1800" dirty="0" err="1">
                <a:solidFill>
                  <a:srgbClr val="002060"/>
                </a:solidFill>
              </a:rPr>
              <a:t>gyfeillion</a:t>
            </a:r>
            <a:endParaRPr lang="en-GB" sz="1800" dirty="0">
              <a:solidFill>
                <a:srgbClr val="002060"/>
              </a:solidFill>
            </a:endParaRPr>
          </a:p>
          <a:p>
            <a:pPr algn="ctr"/>
            <a:endParaRPr lang="en-GB" sz="1800" dirty="0">
              <a:solidFill>
                <a:srgbClr val="002060"/>
              </a:solidFill>
            </a:endParaRPr>
          </a:p>
          <a:p>
            <a:pPr algn="ctr"/>
            <a:r>
              <a:rPr lang="en-GB" sz="1800" dirty="0">
                <a:solidFill>
                  <a:srgbClr val="002060"/>
                </a:solidFill>
              </a:rPr>
              <a:t>From other colleagues</a:t>
            </a:r>
          </a:p>
        </p:txBody>
      </p:sp>
      <p:sp>
        <p:nvSpPr>
          <p:cNvPr id="5" name="Slide Number Placeholder 4">
            <a:extLst>
              <a:ext uri="{FF2B5EF4-FFF2-40B4-BE49-F238E27FC236}">
                <a16:creationId xmlns:a16="http://schemas.microsoft.com/office/drawing/2014/main" id="{2CB402F4-CED4-41B8-A9F8-778BB6B658B9}"/>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6" name="Content Placeholder 2">
            <a:extLst>
              <a:ext uri="{FF2B5EF4-FFF2-40B4-BE49-F238E27FC236}">
                <a16:creationId xmlns:a16="http://schemas.microsoft.com/office/drawing/2014/main" id="{6921AF97-1ACD-484F-AF1F-151B93117EFB}"/>
              </a:ext>
            </a:extLst>
          </p:cNvPr>
          <p:cNvSpPr>
            <a:spLocks noGrp="1"/>
          </p:cNvSpPr>
          <p:nvPr>
            <p:ph idx="1"/>
          </p:nvPr>
        </p:nvSpPr>
        <p:spPr>
          <a:xfrm>
            <a:off x="2411760" y="548680"/>
            <a:ext cx="6275040" cy="5112568"/>
          </a:xfrm>
        </p:spPr>
        <p:txBody>
          <a:bodyPr>
            <a:normAutofit/>
          </a:bodyPr>
          <a:lstStyle/>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“The poor dab, he interviewed in his prescription sunglasses as he was running and left his bag on the tube (with his glasses)...”</a:t>
            </a:r>
          </a:p>
          <a:p>
            <a:pPr marL="0" indent="0" algn="r">
              <a:buNone/>
            </a:pPr>
            <a:r>
              <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Director of HR at  a London University campus</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“I was mortified for her – she wore a long elasticated skirt and stood on it half way through the presentation, revealing more than her skills …”</a:t>
            </a:r>
          </a:p>
          <a:p>
            <a:pPr marL="0" indent="0" algn="r">
              <a:buNone/>
            </a:pPr>
            <a:r>
              <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Director of Careers &amp; Employability, English University</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“I have 14 years’ experience as a HR Interviewer – this is the first time I have had a candidate bring her large dog to an interview …”</a:t>
            </a:r>
          </a:p>
          <a:p>
            <a:pPr marL="0" indent="0" algn="r">
              <a:buNone/>
            </a:pPr>
            <a:r>
              <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HR Consultant, Local Authority in Wales</a:t>
            </a:r>
          </a:p>
          <a:p>
            <a:pPr marL="0" indent="0">
              <a:buNone/>
            </a:pPr>
            <a:endParaRPr lang="en-GB" sz="2000" dirty="0">
              <a:solidFill>
                <a:srgbClr val="002060"/>
              </a:solidFill>
            </a:endParaRPr>
          </a:p>
        </p:txBody>
      </p:sp>
      <p:pic>
        <p:nvPicPr>
          <p:cNvPr id="8" name="Graphic 7" descr="Users">
            <a:extLst>
              <a:ext uri="{FF2B5EF4-FFF2-40B4-BE49-F238E27FC236}">
                <a16:creationId xmlns:a16="http://schemas.microsoft.com/office/drawing/2014/main" id="{14343E23-B0FA-491B-BFC8-2E3A916F0F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412" y="457019"/>
            <a:ext cx="914400" cy="914400"/>
          </a:xfrm>
          <a:prstGeom prst="rect">
            <a:avLst/>
          </a:prstGeom>
        </p:spPr>
      </p:pic>
    </p:spTree>
    <p:extLst>
      <p:ext uri="{BB962C8B-B14F-4D97-AF65-F5344CB8AC3E}">
        <p14:creationId xmlns:p14="http://schemas.microsoft.com/office/powerpoint/2010/main" val="3549651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7621C3C-327B-4557-9C73-DF5FA3779072}"/>
              </a:ext>
            </a:extLst>
          </p:cNvPr>
          <p:cNvSpPr>
            <a:spLocks noGrp="1"/>
          </p:cNvSpPr>
          <p:nvPr>
            <p:ph type="body" sz="half" idx="2"/>
          </p:nvPr>
        </p:nvSpPr>
        <p:spPr>
          <a:xfrm>
            <a:off x="323528" y="1700808"/>
            <a:ext cx="1512168" cy="3764183"/>
          </a:xfrm>
        </p:spPr>
        <p:txBody>
          <a:bodyPr>
            <a:normAutofit/>
          </a:bodyPr>
          <a:lstStyle/>
          <a:p>
            <a:pPr algn="ctr"/>
            <a:r>
              <a:rPr lang="en-GB" sz="1800" dirty="0" err="1">
                <a:solidFill>
                  <a:srgbClr val="002060"/>
                </a:solidFill>
              </a:rPr>
              <a:t>Oddiwrth</a:t>
            </a:r>
            <a:r>
              <a:rPr lang="en-GB" sz="1800" dirty="0">
                <a:solidFill>
                  <a:srgbClr val="002060"/>
                </a:solidFill>
              </a:rPr>
              <a:t> </a:t>
            </a:r>
            <a:r>
              <a:rPr lang="en-GB" sz="1800" dirty="0" err="1">
                <a:solidFill>
                  <a:srgbClr val="002060"/>
                </a:solidFill>
              </a:rPr>
              <a:t>gyfeillion</a:t>
            </a:r>
            <a:endParaRPr lang="en-GB" sz="1800" dirty="0">
              <a:solidFill>
                <a:srgbClr val="002060"/>
              </a:solidFill>
            </a:endParaRPr>
          </a:p>
          <a:p>
            <a:pPr algn="ctr"/>
            <a:endParaRPr lang="en-GB" sz="1800" dirty="0">
              <a:solidFill>
                <a:srgbClr val="002060"/>
              </a:solidFill>
            </a:endParaRPr>
          </a:p>
          <a:p>
            <a:pPr algn="ctr"/>
            <a:r>
              <a:rPr lang="en-GB" sz="1800" dirty="0" err="1">
                <a:solidFill>
                  <a:srgbClr val="002060"/>
                </a:solidFill>
              </a:rPr>
              <a:t>Fy</a:t>
            </a:r>
            <a:r>
              <a:rPr lang="en-GB" sz="1800" dirty="0">
                <a:solidFill>
                  <a:srgbClr val="002060"/>
                </a:solidFill>
              </a:rPr>
              <a:t> </a:t>
            </a:r>
            <a:r>
              <a:rPr lang="en-GB" sz="1800" dirty="0" err="1">
                <a:solidFill>
                  <a:srgbClr val="002060"/>
                </a:solidFill>
              </a:rPr>
              <a:t>mhrofiad</a:t>
            </a:r>
            <a:r>
              <a:rPr lang="en-GB" sz="1800" dirty="0">
                <a:solidFill>
                  <a:srgbClr val="002060"/>
                </a:solidFill>
              </a:rPr>
              <a:t> </a:t>
            </a:r>
            <a:r>
              <a:rPr lang="en-GB" sz="1800" dirty="0" err="1">
                <a:solidFill>
                  <a:srgbClr val="002060"/>
                </a:solidFill>
              </a:rPr>
              <a:t>fy</a:t>
            </a:r>
            <a:r>
              <a:rPr lang="en-GB" sz="1800" dirty="0">
                <a:solidFill>
                  <a:srgbClr val="002060"/>
                </a:solidFill>
              </a:rPr>
              <a:t> </a:t>
            </a:r>
            <a:r>
              <a:rPr lang="en-GB" sz="1800" dirty="0" err="1">
                <a:solidFill>
                  <a:srgbClr val="002060"/>
                </a:solidFill>
              </a:rPr>
              <a:t>hun</a:t>
            </a:r>
            <a:endParaRPr lang="en-GB" sz="1800" dirty="0">
              <a:solidFill>
                <a:srgbClr val="002060"/>
              </a:solidFill>
            </a:endParaRPr>
          </a:p>
        </p:txBody>
      </p:sp>
      <p:sp>
        <p:nvSpPr>
          <p:cNvPr id="5" name="Slide Number Placeholder 4">
            <a:extLst>
              <a:ext uri="{FF2B5EF4-FFF2-40B4-BE49-F238E27FC236}">
                <a16:creationId xmlns:a16="http://schemas.microsoft.com/office/drawing/2014/main" id="{2CB402F4-CED4-41B8-A9F8-778BB6B658B9}"/>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6" name="Content Placeholder 2">
            <a:extLst>
              <a:ext uri="{FF2B5EF4-FFF2-40B4-BE49-F238E27FC236}">
                <a16:creationId xmlns:a16="http://schemas.microsoft.com/office/drawing/2014/main" id="{6921AF97-1ACD-484F-AF1F-151B93117EFB}"/>
              </a:ext>
            </a:extLst>
          </p:cNvPr>
          <p:cNvSpPr>
            <a:spLocks noGrp="1"/>
          </p:cNvSpPr>
          <p:nvPr>
            <p:ph idx="1"/>
          </p:nvPr>
        </p:nvSpPr>
        <p:spPr>
          <a:xfrm>
            <a:off x="2195736" y="532241"/>
            <a:ext cx="6707088" cy="4966516"/>
          </a:xfrm>
        </p:spPr>
        <p:txBody>
          <a:bodyPr>
            <a:normAutofit/>
          </a:bodyPr>
          <a:lstStyle/>
          <a:p>
            <a:pPr marL="0" indent="0">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“One candidate was so nervous and in a rush to leave the interview, they left a bag behind. A bottle of whisky sat on the top. We returned the bag to him in the foyer ...”</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just">
              <a:buNone/>
            </a:pPr>
            <a:r>
              <a:rPr lang="en-GB" sz="18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My Director of Service relayed the feedback of a </a:t>
            </a:r>
            <a:r>
              <a:rPr lang="en-GB" sz="1800" dirty="0" err="1">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phonecall</a:t>
            </a:r>
            <a:r>
              <a:rPr lang="en-GB" sz="18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received from his Staff Development network colleague:  </a:t>
            </a:r>
          </a:p>
          <a:p>
            <a:pPr marL="0" indent="0" algn="just">
              <a:buNone/>
            </a:pPr>
            <a:r>
              <a:rPr lang="en-GB" sz="2000" b="1"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 . . </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regarding 2 US military personnel having arrived at </a:t>
            </a:r>
            <a:r>
              <a:rPr lang="en-GB" sz="2000" dirty="0" err="1">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Brittania</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Royal Naval College Dartmouth, to finally establish that they were due in the College of Marine Engineering, </a:t>
            </a:r>
            <a:r>
              <a:rPr lang="en-GB" sz="2000" dirty="0" err="1">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Umas</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Dartmouth, </a:t>
            </a:r>
            <a:r>
              <a:rPr lang="en-GB" sz="2000" u="sng"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Massachusetts</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a:t>
            </a:r>
          </a:p>
          <a:p>
            <a:pPr marL="0" indent="0" algn="just">
              <a:buNone/>
            </a:pPr>
            <a:endPar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just">
              <a:buNone/>
            </a:pP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Finally . . .  </a:t>
            </a:r>
            <a:r>
              <a:rPr lang="en-GB" sz="2000" dirty="0" err="1">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Llangenech</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and </a:t>
            </a:r>
            <a:r>
              <a:rPr lang="en-GB" sz="2000" dirty="0" err="1">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Llangenith</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are 2 different places (only </a:t>
            </a:r>
            <a:r>
              <a:rPr lang="en-GB" sz="2000" u="sng"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one</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had a Naval Logistics Depot) !!</a:t>
            </a:r>
          </a:p>
          <a:p>
            <a:pPr marL="0" indent="0">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endParaRPr lang="en-GB" sz="2000" dirty="0">
              <a:solidFill>
                <a:srgbClr val="002060"/>
              </a:solidFill>
            </a:endParaRPr>
          </a:p>
        </p:txBody>
      </p:sp>
      <p:pic>
        <p:nvPicPr>
          <p:cNvPr id="3" name="Graphic 2" descr="User">
            <a:extLst>
              <a:ext uri="{FF2B5EF4-FFF2-40B4-BE49-F238E27FC236}">
                <a16:creationId xmlns:a16="http://schemas.microsoft.com/office/drawing/2014/main" id="{6E1821B7-5B25-421A-955E-ABE10B6FD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412" y="478609"/>
            <a:ext cx="914400" cy="914400"/>
          </a:xfrm>
          <a:prstGeom prst="rect">
            <a:avLst/>
          </a:prstGeom>
        </p:spPr>
      </p:pic>
    </p:spTree>
    <p:extLst>
      <p:ext uri="{BB962C8B-B14F-4D97-AF65-F5344CB8AC3E}">
        <p14:creationId xmlns:p14="http://schemas.microsoft.com/office/powerpoint/2010/main" val="2969793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7621C3C-327B-4557-9C73-DF5FA3779072}"/>
              </a:ext>
            </a:extLst>
          </p:cNvPr>
          <p:cNvSpPr>
            <a:spLocks noGrp="1"/>
          </p:cNvSpPr>
          <p:nvPr>
            <p:ph type="body" sz="half" idx="2"/>
          </p:nvPr>
        </p:nvSpPr>
        <p:spPr>
          <a:xfrm>
            <a:off x="323528" y="1700808"/>
            <a:ext cx="1512168" cy="3764183"/>
          </a:xfrm>
        </p:spPr>
        <p:txBody>
          <a:bodyPr>
            <a:normAutofit/>
          </a:bodyPr>
          <a:lstStyle/>
          <a:p>
            <a:pPr algn="ctr"/>
            <a:r>
              <a:rPr lang="en-GB" sz="1800" dirty="0" err="1">
                <a:solidFill>
                  <a:srgbClr val="002060"/>
                </a:solidFill>
              </a:rPr>
              <a:t>Oddiwrth</a:t>
            </a:r>
            <a:r>
              <a:rPr lang="en-GB" sz="1800" dirty="0">
                <a:solidFill>
                  <a:srgbClr val="002060"/>
                </a:solidFill>
              </a:rPr>
              <a:t> </a:t>
            </a:r>
            <a:r>
              <a:rPr lang="en-GB" sz="1800" dirty="0" err="1">
                <a:solidFill>
                  <a:srgbClr val="002060"/>
                </a:solidFill>
              </a:rPr>
              <a:t>gyfeillion</a:t>
            </a:r>
            <a:endParaRPr lang="en-GB" sz="1800" dirty="0">
              <a:solidFill>
                <a:srgbClr val="002060"/>
              </a:solidFill>
            </a:endParaRPr>
          </a:p>
          <a:p>
            <a:pPr algn="ctr"/>
            <a:endParaRPr lang="en-GB" sz="1800" dirty="0">
              <a:solidFill>
                <a:srgbClr val="002060"/>
              </a:solidFill>
            </a:endParaRPr>
          </a:p>
          <a:p>
            <a:pPr algn="ctr"/>
            <a:r>
              <a:rPr lang="en-GB" sz="1800" dirty="0" err="1">
                <a:solidFill>
                  <a:srgbClr val="002060"/>
                </a:solidFill>
              </a:rPr>
              <a:t>Fy</a:t>
            </a:r>
            <a:r>
              <a:rPr lang="en-GB" sz="1800" dirty="0">
                <a:solidFill>
                  <a:srgbClr val="002060"/>
                </a:solidFill>
              </a:rPr>
              <a:t> </a:t>
            </a:r>
            <a:r>
              <a:rPr lang="en-GB" sz="1800" dirty="0" err="1">
                <a:solidFill>
                  <a:srgbClr val="002060"/>
                </a:solidFill>
              </a:rPr>
              <a:t>mhrofiad</a:t>
            </a:r>
            <a:r>
              <a:rPr lang="en-GB" sz="1800" dirty="0">
                <a:solidFill>
                  <a:srgbClr val="002060"/>
                </a:solidFill>
              </a:rPr>
              <a:t> </a:t>
            </a:r>
            <a:r>
              <a:rPr lang="en-GB" sz="1800" dirty="0" err="1">
                <a:solidFill>
                  <a:srgbClr val="002060"/>
                </a:solidFill>
              </a:rPr>
              <a:t>fy</a:t>
            </a:r>
            <a:r>
              <a:rPr lang="en-GB" sz="1800" dirty="0">
                <a:solidFill>
                  <a:srgbClr val="002060"/>
                </a:solidFill>
              </a:rPr>
              <a:t> </a:t>
            </a:r>
            <a:r>
              <a:rPr lang="en-GB" sz="1800" dirty="0" err="1">
                <a:solidFill>
                  <a:srgbClr val="002060"/>
                </a:solidFill>
              </a:rPr>
              <a:t>hun</a:t>
            </a:r>
            <a:endParaRPr lang="en-GB" sz="1800" dirty="0">
              <a:solidFill>
                <a:srgbClr val="002060"/>
              </a:solidFill>
            </a:endParaRPr>
          </a:p>
        </p:txBody>
      </p:sp>
      <p:sp>
        <p:nvSpPr>
          <p:cNvPr id="5" name="Slide Number Placeholder 4">
            <a:extLst>
              <a:ext uri="{FF2B5EF4-FFF2-40B4-BE49-F238E27FC236}">
                <a16:creationId xmlns:a16="http://schemas.microsoft.com/office/drawing/2014/main" id="{2CB402F4-CED4-41B8-A9F8-778BB6B658B9}"/>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6" name="Content Placeholder 2">
            <a:extLst>
              <a:ext uri="{FF2B5EF4-FFF2-40B4-BE49-F238E27FC236}">
                <a16:creationId xmlns:a16="http://schemas.microsoft.com/office/drawing/2014/main" id="{6921AF97-1ACD-484F-AF1F-151B93117EFB}"/>
              </a:ext>
            </a:extLst>
          </p:cNvPr>
          <p:cNvSpPr>
            <a:spLocks noGrp="1"/>
          </p:cNvSpPr>
          <p:nvPr>
            <p:ph idx="1"/>
          </p:nvPr>
        </p:nvSpPr>
        <p:spPr>
          <a:xfrm>
            <a:off x="2195736" y="532241"/>
            <a:ext cx="6707088" cy="4966516"/>
          </a:xfrm>
        </p:spPr>
        <p:txBody>
          <a:bodyPr>
            <a:normAutofit/>
          </a:bodyPr>
          <a:lstStyle/>
          <a:p>
            <a:pPr marL="0" indent="0">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“One candidate was so nervous and in a rush to leave the interview, they left a bag behind. A bottle of whisky sat on the top. We returned the bag to him in the foyer ...”</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just">
              <a:buNone/>
            </a:pPr>
            <a:r>
              <a:rPr lang="en-GB" sz="1800" dirty="0">
                <a:solidFill>
                  <a:schemeClr val="accent4">
                    <a:lumMod val="75000"/>
                  </a:schemeClr>
                </a:solidFill>
                <a:latin typeface="Microsoft Sans Serif" panose="020B0604020202020204" pitchFamily="34" charset="0"/>
                <a:ea typeface="Microsoft Sans Serif" panose="020B0604020202020204" pitchFamily="34" charset="0"/>
                <a:cs typeface="Microsoft Sans Serif" panose="020B0604020202020204" pitchFamily="34" charset="0"/>
              </a:rPr>
              <a:t>My Director of Service relayed the feedback of a </a:t>
            </a:r>
            <a:r>
              <a:rPr lang="en-GB" sz="1800" dirty="0" err="1">
                <a:solidFill>
                  <a:schemeClr val="accent4">
                    <a:lumMod val="75000"/>
                  </a:schemeClr>
                </a:solidFill>
                <a:latin typeface="Microsoft Sans Serif" panose="020B0604020202020204" pitchFamily="34" charset="0"/>
                <a:ea typeface="Microsoft Sans Serif" panose="020B0604020202020204" pitchFamily="34" charset="0"/>
                <a:cs typeface="Microsoft Sans Serif" panose="020B0604020202020204" pitchFamily="34" charset="0"/>
              </a:rPr>
              <a:t>phonecall</a:t>
            </a:r>
            <a:r>
              <a:rPr lang="en-GB" sz="1800" dirty="0">
                <a:solidFill>
                  <a:schemeClr val="accent4">
                    <a:lumMod val="75000"/>
                  </a:schemeClr>
                </a:solidFill>
                <a:latin typeface="Microsoft Sans Serif" panose="020B0604020202020204" pitchFamily="34" charset="0"/>
                <a:ea typeface="Microsoft Sans Serif" panose="020B0604020202020204" pitchFamily="34" charset="0"/>
                <a:cs typeface="Microsoft Sans Serif" panose="020B0604020202020204" pitchFamily="34" charset="0"/>
              </a:rPr>
              <a:t> received from his Staff Development network colleague:  </a:t>
            </a:r>
          </a:p>
          <a:p>
            <a:pPr marL="0" indent="0" algn="just">
              <a:buNone/>
            </a:pPr>
            <a:r>
              <a:rPr lang="en-GB" sz="2000" b="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 . . </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regarding 2 US military personnel having arrived at </a:t>
            </a:r>
            <a:r>
              <a:rPr lang="en-GB" sz="2000" dirty="0" err="1">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Brittania</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Royal Naval College Dartmouth, to finally establish that they were due in the College of Marine Engineering, </a:t>
            </a:r>
            <a:r>
              <a:rPr lang="en-GB" sz="2000" dirty="0" err="1">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Umas</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Dartmouth, </a:t>
            </a:r>
            <a:r>
              <a:rPr lang="en-GB" sz="2000" u="sng"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Massachusetts</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a:t>
            </a:r>
          </a:p>
          <a:p>
            <a:pPr marL="0" indent="0" algn="just">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just">
              <a:buNone/>
            </a:pP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Finally . . .  </a:t>
            </a:r>
            <a:r>
              <a:rPr lang="en-GB" sz="2000" dirty="0" err="1">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Llangenech</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and </a:t>
            </a:r>
            <a:r>
              <a:rPr lang="en-GB" sz="2000" dirty="0" err="1">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Llangenith</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are 2 different places (only </a:t>
            </a:r>
            <a:r>
              <a:rPr lang="en-GB" sz="2000" u="sng"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one</a:t>
            </a:r>
            <a:r>
              <a:rPr lang="en-GB" sz="2000" dirty="0">
                <a:solidFill>
                  <a:schemeClr val="bg1"/>
                </a:solidFill>
                <a:latin typeface="Microsoft Sans Serif" panose="020B0604020202020204" pitchFamily="34" charset="0"/>
                <a:ea typeface="Microsoft Sans Serif" panose="020B0604020202020204" pitchFamily="34" charset="0"/>
                <a:cs typeface="Microsoft Sans Serif" panose="020B0604020202020204" pitchFamily="34" charset="0"/>
              </a:rPr>
              <a:t> had a Naval Logistics Depot) !!</a:t>
            </a:r>
          </a:p>
          <a:p>
            <a:pPr marL="0" indent="0">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endParaRPr lang="en-GB" sz="2000" dirty="0">
              <a:solidFill>
                <a:srgbClr val="002060"/>
              </a:solidFill>
            </a:endParaRPr>
          </a:p>
        </p:txBody>
      </p:sp>
      <p:pic>
        <p:nvPicPr>
          <p:cNvPr id="3" name="Graphic 2" descr="User">
            <a:extLst>
              <a:ext uri="{FF2B5EF4-FFF2-40B4-BE49-F238E27FC236}">
                <a16:creationId xmlns:a16="http://schemas.microsoft.com/office/drawing/2014/main" id="{6E1821B7-5B25-421A-955E-ABE10B6FD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412" y="478609"/>
            <a:ext cx="914400" cy="914400"/>
          </a:xfrm>
          <a:prstGeom prst="rect">
            <a:avLst/>
          </a:prstGeom>
        </p:spPr>
      </p:pic>
    </p:spTree>
    <p:extLst>
      <p:ext uri="{BB962C8B-B14F-4D97-AF65-F5344CB8AC3E}">
        <p14:creationId xmlns:p14="http://schemas.microsoft.com/office/powerpoint/2010/main" val="1062821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7621C3C-327B-4557-9C73-DF5FA3779072}"/>
              </a:ext>
            </a:extLst>
          </p:cNvPr>
          <p:cNvSpPr>
            <a:spLocks noGrp="1"/>
          </p:cNvSpPr>
          <p:nvPr>
            <p:ph type="body" sz="half" idx="2"/>
          </p:nvPr>
        </p:nvSpPr>
        <p:spPr>
          <a:xfrm>
            <a:off x="323528" y="1700808"/>
            <a:ext cx="1512168" cy="3764183"/>
          </a:xfrm>
        </p:spPr>
        <p:txBody>
          <a:bodyPr>
            <a:normAutofit/>
          </a:bodyPr>
          <a:lstStyle/>
          <a:p>
            <a:pPr algn="ctr"/>
            <a:r>
              <a:rPr lang="en-GB" sz="1800" dirty="0" err="1">
                <a:solidFill>
                  <a:srgbClr val="002060"/>
                </a:solidFill>
              </a:rPr>
              <a:t>Oddiwrth</a:t>
            </a:r>
            <a:r>
              <a:rPr lang="en-GB" sz="1800" dirty="0">
                <a:solidFill>
                  <a:srgbClr val="002060"/>
                </a:solidFill>
              </a:rPr>
              <a:t> </a:t>
            </a:r>
            <a:r>
              <a:rPr lang="en-GB" sz="1800" dirty="0" err="1">
                <a:solidFill>
                  <a:srgbClr val="002060"/>
                </a:solidFill>
              </a:rPr>
              <a:t>gyfeillion</a:t>
            </a:r>
            <a:endParaRPr lang="en-GB" sz="1800" dirty="0">
              <a:solidFill>
                <a:srgbClr val="002060"/>
              </a:solidFill>
            </a:endParaRPr>
          </a:p>
          <a:p>
            <a:pPr algn="ctr"/>
            <a:endParaRPr lang="en-GB" sz="1800" dirty="0">
              <a:solidFill>
                <a:srgbClr val="002060"/>
              </a:solidFill>
            </a:endParaRPr>
          </a:p>
          <a:p>
            <a:pPr algn="ctr"/>
            <a:r>
              <a:rPr lang="en-GB" sz="1800" dirty="0" err="1">
                <a:solidFill>
                  <a:srgbClr val="002060"/>
                </a:solidFill>
              </a:rPr>
              <a:t>Fy</a:t>
            </a:r>
            <a:r>
              <a:rPr lang="en-GB" sz="1800" dirty="0">
                <a:solidFill>
                  <a:srgbClr val="002060"/>
                </a:solidFill>
              </a:rPr>
              <a:t> </a:t>
            </a:r>
            <a:r>
              <a:rPr lang="en-GB" sz="1800" dirty="0" err="1">
                <a:solidFill>
                  <a:srgbClr val="002060"/>
                </a:solidFill>
              </a:rPr>
              <a:t>mhrofiad</a:t>
            </a:r>
            <a:r>
              <a:rPr lang="en-GB" sz="1800" dirty="0">
                <a:solidFill>
                  <a:srgbClr val="002060"/>
                </a:solidFill>
              </a:rPr>
              <a:t> </a:t>
            </a:r>
            <a:r>
              <a:rPr lang="en-GB" sz="1800" dirty="0" err="1">
                <a:solidFill>
                  <a:srgbClr val="002060"/>
                </a:solidFill>
              </a:rPr>
              <a:t>fy</a:t>
            </a:r>
            <a:r>
              <a:rPr lang="en-GB" sz="1800" dirty="0">
                <a:solidFill>
                  <a:srgbClr val="002060"/>
                </a:solidFill>
              </a:rPr>
              <a:t> </a:t>
            </a:r>
            <a:r>
              <a:rPr lang="en-GB" sz="1800" dirty="0" err="1">
                <a:solidFill>
                  <a:srgbClr val="002060"/>
                </a:solidFill>
              </a:rPr>
              <a:t>hun</a:t>
            </a:r>
            <a:endParaRPr lang="en-GB" sz="1800" dirty="0">
              <a:solidFill>
                <a:srgbClr val="002060"/>
              </a:solidFill>
            </a:endParaRPr>
          </a:p>
        </p:txBody>
      </p:sp>
      <p:sp>
        <p:nvSpPr>
          <p:cNvPr id="5" name="Slide Number Placeholder 4">
            <a:extLst>
              <a:ext uri="{FF2B5EF4-FFF2-40B4-BE49-F238E27FC236}">
                <a16:creationId xmlns:a16="http://schemas.microsoft.com/office/drawing/2014/main" id="{2CB402F4-CED4-41B8-A9F8-778BB6B658B9}"/>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6" name="Content Placeholder 2">
            <a:extLst>
              <a:ext uri="{FF2B5EF4-FFF2-40B4-BE49-F238E27FC236}">
                <a16:creationId xmlns:a16="http://schemas.microsoft.com/office/drawing/2014/main" id="{6921AF97-1ACD-484F-AF1F-151B93117EFB}"/>
              </a:ext>
            </a:extLst>
          </p:cNvPr>
          <p:cNvSpPr>
            <a:spLocks noGrp="1"/>
          </p:cNvSpPr>
          <p:nvPr>
            <p:ph idx="1"/>
          </p:nvPr>
        </p:nvSpPr>
        <p:spPr>
          <a:xfrm>
            <a:off x="2195736" y="532241"/>
            <a:ext cx="6707088" cy="4966516"/>
          </a:xfrm>
        </p:spPr>
        <p:txBody>
          <a:bodyPr>
            <a:normAutofit/>
          </a:bodyPr>
          <a:lstStyle/>
          <a:p>
            <a:pPr marL="0" indent="0">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“One candidate was so nervous and in a rush to leave the interview, they left a bag behind. A bottle of whisky sat on the top. We returned the bag to him in the foyer ...”</a:t>
            </a: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just">
              <a:buNone/>
            </a:pPr>
            <a:r>
              <a:rPr lang="en-GB" sz="1800" dirty="0">
                <a:solidFill>
                  <a:schemeClr val="accent4">
                    <a:lumMod val="75000"/>
                  </a:schemeClr>
                </a:solidFill>
                <a:latin typeface="Microsoft Sans Serif" panose="020B0604020202020204" pitchFamily="34" charset="0"/>
                <a:ea typeface="Microsoft Sans Serif" panose="020B0604020202020204" pitchFamily="34" charset="0"/>
                <a:cs typeface="Microsoft Sans Serif" panose="020B0604020202020204" pitchFamily="34" charset="0"/>
              </a:rPr>
              <a:t>My Director of Service relayed the feedback of a </a:t>
            </a:r>
            <a:r>
              <a:rPr lang="en-GB" sz="1800" dirty="0" err="1">
                <a:solidFill>
                  <a:schemeClr val="accent4">
                    <a:lumMod val="75000"/>
                  </a:schemeClr>
                </a:solidFill>
                <a:latin typeface="Microsoft Sans Serif" panose="020B0604020202020204" pitchFamily="34" charset="0"/>
                <a:ea typeface="Microsoft Sans Serif" panose="020B0604020202020204" pitchFamily="34" charset="0"/>
                <a:cs typeface="Microsoft Sans Serif" panose="020B0604020202020204" pitchFamily="34" charset="0"/>
              </a:rPr>
              <a:t>phonecall</a:t>
            </a:r>
            <a:r>
              <a:rPr lang="en-GB" sz="1800" dirty="0">
                <a:solidFill>
                  <a:schemeClr val="accent4">
                    <a:lumMod val="75000"/>
                  </a:schemeClr>
                </a:solidFill>
                <a:latin typeface="Microsoft Sans Serif" panose="020B0604020202020204" pitchFamily="34" charset="0"/>
                <a:ea typeface="Microsoft Sans Serif" panose="020B0604020202020204" pitchFamily="34" charset="0"/>
                <a:cs typeface="Microsoft Sans Serif" panose="020B0604020202020204" pitchFamily="34" charset="0"/>
              </a:rPr>
              <a:t> received from his Staff Development network colleague:  </a:t>
            </a:r>
          </a:p>
          <a:p>
            <a:pPr marL="0" indent="0" algn="just">
              <a:buNone/>
            </a:pPr>
            <a:r>
              <a:rPr lang="en-GB" sz="2000" b="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 . . </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regarding 2 US military personnel having arrived at </a:t>
            </a:r>
            <a:r>
              <a:rPr lang="en-GB" sz="2000" dirty="0" err="1">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Brittania</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Royal Naval College Dartmouth, to finally establish that they were due in the College of Marine Engineering, </a:t>
            </a:r>
            <a:r>
              <a:rPr lang="en-GB" sz="2000" dirty="0" err="1">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Umas</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Dartmouth, </a:t>
            </a:r>
            <a:r>
              <a:rPr lang="en-GB" sz="2000" u="sng"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Massachusetts</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a:t>
            </a:r>
          </a:p>
          <a:p>
            <a:pPr marL="0" indent="0" algn="just">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just">
              <a:buNone/>
            </a:pP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Finally . . .  </a:t>
            </a:r>
            <a:r>
              <a:rPr lang="en-GB" sz="2000" dirty="0" err="1">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Llangenech</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and </a:t>
            </a:r>
            <a:r>
              <a:rPr lang="en-GB" sz="2000" dirty="0" err="1">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Llangenith</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are 2 different places (only </a:t>
            </a:r>
            <a:r>
              <a:rPr lang="en-GB" sz="2000" u="sng"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one</a:t>
            </a:r>
            <a:r>
              <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rPr>
              <a:t> had a Naval Logistics Depot) !!</a:t>
            </a:r>
          </a:p>
          <a:p>
            <a:pPr marL="0" indent="0">
              <a:buNone/>
            </a:pPr>
            <a:endParaRPr lang="en-GB" sz="2000"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lgn="r">
              <a:buNone/>
            </a:pPr>
            <a:endParaRPr lang="en-GB" sz="1400" i="1" dirty="0">
              <a:solidFill>
                <a:srgbClr val="002060"/>
              </a:solidFill>
              <a:latin typeface="Microsoft Sans Serif" panose="020B0604020202020204" pitchFamily="34" charset="0"/>
              <a:ea typeface="Microsoft Sans Serif" panose="020B0604020202020204" pitchFamily="34" charset="0"/>
              <a:cs typeface="Microsoft Sans Serif" panose="020B0604020202020204" pitchFamily="34" charset="0"/>
            </a:endParaRPr>
          </a:p>
          <a:p>
            <a:pPr marL="0" indent="0">
              <a:buNone/>
            </a:pPr>
            <a:endParaRPr lang="en-GB" sz="2000" dirty="0">
              <a:solidFill>
                <a:srgbClr val="002060"/>
              </a:solidFill>
            </a:endParaRPr>
          </a:p>
        </p:txBody>
      </p:sp>
      <p:pic>
        <p:nvPicPr>
          <p:cNvPr id="3" name="Graphic 2" descr="User">
            <a:extLst>
              <a:ext uri="{FF2B5EF4-FFF2-40B4-BE49-F238E27FC236}">
                <a16:creationId xmlns:a16="http://schemas.microsoft.com/office/drawing/2014/main" id="{6E1821B7-5B25-421A-955E-ABE10B6FD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412" y="478609"/>
            <a:ext cx="914400" cy="914400"/>
          </a:xfrm>
          <a:prstGeom prst="rect">
            <a:avLst/>
          </a:prstGeom>
        </p:spPr>
      </p:pic>
    </p:spTree>
    <p:extLst>
      <p:ext uri="{BB962C8B-B14F-4D97-AF65-F5344CB8AC3E}">
        <p14:creationId xmlns:p14="http://schemas.microsoft.com/office/powerpoint/2010/main" val="9975419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4E2D03-5A20-421A-8604-94E289B9ED55}"/>
              </a:ext>
            </a:extLst>
          </p:cNvPr>
          <p:cNvSpPr>
            <a:spLocks noGrp="1"/>
          </p:cNvSpPr>
          <p:nvPr>
            <p:ph type="title"/>
          </p:nvPr>
        </p:nvSpPr>
        <p:spPr>
          <a:xfrm>
            <a:off x="423664" y="908720"/>
            <a:ext cx="8229600" cy="1143000"/>
          </a:xfrm>
        </p:spPr>
        <p:txBody>
          <a:bodyPr>
            <a:noAutofit/>
          </a:bodyPr>
          <a:lstStyle/>
          <a:p>
            <a:r>
              <a:rPr lang="en-GB" sz="3200" dirty="0" err="1">
                <a:solidFill>
                  <a:srgbClr val="FF0000"/>
                </a:solidFill>
                <a:latin typeface="Segoe UI Light" panose="020B0502040204020203" pitchFamily="34" charset="0"/>
                <a:cs typeface="Segoe UI Light" panose="020B0502040204020203" pitchFamily="34" charset="0"/>
              </a:rPr>
              <a:t>Diolch</a:t>
            </a:r>
            <a:r>
              <a:rPr lang="en-GB" sz="3200" dirty="0">
                <a:solidFill>
                  <a:srgbClr val="FF0000"/>
                </a:solidFill>
                <a:latin typeface="Segoe UI Light" panose="020B0502040204020203" pitchFamily="34" charset="0"/>
                <a:cs typeface="Segoe UI Light" panose="020B0502040204020203" pitchFamily="34" charset="0"/>
              </a:rPr>
              <a:t> </a:t>
            </a:r>
            <a:r>
              <a:rPr lang="en-GB" sz="3200" dirty="0" err="1">
                <a:solidFill>
                  <a:srgbClr val="FF0000"/>
                </a:solidFill>
                <a:latin typeface="Segoe UI Light" panose="020B0502040204020203" pitchFamily="34" charset="0"/>
                <a:cs typeface="Segoe UI Light" panose="020B0502040204020203" pitchFamily="34" charset="0"/>
              </a:rPr>
              <a:t>yn</a:t>
            </a:r>
            <a:r>
              <a:rPr lang="en-GB" sz="3200" dirty="0">
                <a:solidFill>
                  <a:srgbClr val="FF0000"/>
                </a:solidFill>
                <a:latin typeface="Segoe UI Light" panose="020B0502040204020203" pitchFamily="34" charset="0"/>
                <a:cs typeface="Segoe UI Light" panose="020B0502040204020203" pitchFamily="34" charset="0"/>
              </a:rPr>
              <a:t> </a:t>
            </a:r>
            <a:r>
              <a:rPr lang="en-GB" sz="3200" dirty="0" err="1">
                <a:solidFill>
                  <a:srgbClr val="FF0000"/>
                </a:solidFill>
                <a:latin typeface="Segoe UI Light" panose="020B0502040204020203" pitchFamily="34" charset="0"/>
                <a:cs typeface="Segoe UI Light" panose="020B0502040204020203" pitchFamily="34" charset="0"/>
              </a:rPr>
              <a:t>fawr</a:t>
            </a:r>
            <a:r>
              <a:rPr lang="en-GB" sz="3200" dirty="0">
                <a:solidFill>
                  <a:srgbClr val="FF0000"/>
                </a:solidFill>
                <a:latin typeface="Segoe UI Light" panose="020B0502040204020203" pitchFamily="34" charset="0"/>
                <a:cs typeface="Segoe UI Light" panose="020B0502040204020203" pitchFamily="34" charset="0"/>
              </a:rPr>
              <a:t> I chi </a:t>
            </a:r>
            <a:r>
              <a:rPr lang="en-GB" sz="3200" dirty="0" err="1">
                <a:solidFill>
                  <a:srgbClr val="FF0000"/>
                </a:solidFill>
                <a:latin typeface="Segoe UI Light" panose="020B0502040204020203" pitchFamily="34" charset="0"/>
                <a:cs typeface="Segoe UI Light" panose="020B0502040204020203" pitchFamily="34" charset="0"/>
              </a:rPr>
              <a:t>gyd</a:t>
            </a:r>
            <a:r>
              <a:rPr lang="en-GB" sz="3200" dirty="0">
                <a:solidFill>
                  <a:srgbClr val="FF0000"/>
                </a:solidFill>
                <a:latin typeface="Segoe UI Light" panose="020B0502040204020203" pitchFamily="34" charset="0"/>
                <a:cs typeface="Segoe UI Light" panose="020B0502040204020203" pitchFamily="34" charset="0"/>
              </a:rPr>
              <a:t> ac I Steve &amp; Mat</a:t>
            </a:r>
            <a:br>
              <a:rPr lang="en-GB" sz="3200" dirty="0">
                <a:solidFill>
                  <a:srgbClr val="FF0000"/>
                </a:solidFill>
                <a:latin typeface="Segoe UI Light" panose="020B0502040204020203" pitchFamily="34" charset="0"/>
                <a:cs typeface="Segoe UI Light" panose="020B0502040204020203" pitchFamily="34" charset="0"/>
              </a:rPr>
            </a:br>
            <a:r>
              <a:rPr lang="en-GB" sz="3200" dirty="0">
                <a:solidFill>
                  <a:srgbClr val="FF0000"/>
                </a:solidFill>
                <a:latin typeface="Segoe UI Light" panose="020B0502040204020203" pitchFamily="34" charset="0"/>
                <a:cs typeface="Segoe UI Light" panose="020B0502040204020203" pitchFamily="34" charset="0"/>
              </a:rPr>
              <a:t>Many thanks to you all and Steve &amp; Mat</a:t>
            </a:r>
          </a:p>
        </p:txBody>
      </p:sp>
      <p:sp>
        <p:nvSpPr>
          <p:cNvPr id="2" name="Slide Number Placeholder 1">
            <a:extLst>
              <a:ext uri="{FF2B5EF4-FFF2-40B4-BE49-F238E27FC236}">
                <a16:creationId xmlns:a16="http://schemas.microsoft.com/office/drawing/2014/main" id="{AD5C7E53-0C25-4686-B173-629670285603}"/>
              </a:ext>
            </a:extLst>
          </p:cNvPr>
          <p:cNvSpPr>
            <a:spLocks noGrp="1"/>
          </p:cNvSpPr>
          <p:nvPr>
            <p:ph type="sldNum" sz="quarter" idx="12"/>
          </p:nvPr>
        </p:nvSpPr>
        <p:spPr/>
        <p:txBody>
          <a:bodyPr/>
          <a:lstStyle/>
          <a:p>
            <a:fld id="{AC82685A-BD3A-4230-8D85-804689F67293}" type="slidenum">
              <a:rPr lang="en-GB" smtClean="0"/>
              <a:t>15</a:t>
            </a:fld>
            <a:endParaRPr lang="en-GB"/>
          </a:p>
        </p:txBody>
      </p:sp>
      <p:pic>
        <p:nvPicPr>
          <p:cNvPr id="4" name="Picture 3" descr="A picture containing food, drawing&#10;&#10;Description automatically generated">
            <a:extLst>
              <a:ext uri="{FF2B5EF4-FFF2-40B4-BE49-F238E27FC236}">
                <a16:creationId xmlns:a16="http://schemas.microsoft.com/office/drawing/2014/main" id="{760C5DF9-56E9-47D3-B4E8-0B112B199EE6}"/>
              </a:ext>
            </a:extLst>
          </p:cNvPr>
          <p:cNvPicPr>
            <a:picLocks noChangeAspect="1"/>
          </p:cNvPicPr>
          <p:nvPr/>
        </p:nvPicPr>
        <p:blipFill>
          <a:blip r:embed="rId2" cstate="print">
            <a:extLst>
              <a:ext uri="{BEBA8EAE-BF5A-486C-A8C5-ECC9F3942E4B}">
                <a14:imgProps xmlns:a14="http://schemas.microsoft.com/office/drawing/2010/main">
                  <a14:imgLayer r:embed="rId3">
                    <a14:imgEffect>
                      <a14:sharpenSoften amount="-1000"/>
                    </a14:imgEffect>
                    <a14:imgEffect>
                      <a14:colorTemperature colorTemp="6300"/>
                    </a14:imgEffect>
                    <a14:imgEffect>
                      <a14:saturation sat="104000"/>
                    </a14:imgEffect>
                    <a14:imgEffect>
                      <a14:brightnessContrast bright="-4000" contrast="4000"/>
                    </a14:imgEffect>
                  </a14:imgLayer>
                </a14:imgProps>
              </a:ext>
              <a:ext uri="{28A0092B-C50C-407E-A947-70E740481C1C}">
                <a14:useLocalDpi xmlns:a14="http://schemas.microsoft.com/office/drawing/2010/main" val="0"/>
              </a:ext>
            </a:extLst>
          </a:blip>
          <a:stretch>
            <a:fillRect/>
          </a:stretch>
        </p:blipFill>
        <p:spPr>
          <a:xfrm>
            <a:off x="3541576" y="2492896"/>
            <a:ext cx="2060848" cy="2060848"/>
          </a:xfrm>
          <a:prstGeom prst="rect">
            <a:avLst/>
          </a:prstGeom>
        </p:spPr>
      </p:pic>
    </p:spTree>
    <p:extLst>
      <p:ext uri="{BB962C8B-B14F-4D97-AF65-F5344CB8AC3E}">
        <p14:creationId xmlns:p14="http://schemas.microsoft.com/office/powerpoint/2010/main" val="2463275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88965-2181-4F81-BFC6-145A171F240F}"/>
              </a:ext>
            </a:extLst>
          </p:cNvPr>
          <p:cNvSpPr>
            <a:spLocks noGrp="1"/>
          </p:cNvSpPr>
          <p:nvPr>
            <p:ph type="title"/>
          </p:nvPr>
        </p:nvSpPr>
        <p:spPr>
          <a:xfrm>
            <a:off x="457200" y="1772816"/>
            <a:ext cx="8229600" cy="1143000"/>
          </a:xfrm>
        </p:spPr>
        <p:txBody>
          <a:bodyPr>
            <a:noAutofit/>
          </a:bodyPr>
          <a:lstStyle/>
          <a:p>
            <a:r>
              <a:rPr lang="en-GB" sz="3200" dirty="0" err="1">
                <a:solidFill>
                  <a:srgbClr val="002060"/>
                </a:solidFill>
                <a:latin typeface="Segoe UI Semilight" panose="020B0402040204020203" pitchFamily="34" charset="0"/>
                <a:cs typeface="Segoe UI Semilight" panose="020B0402040204020203" pitchFamily="34" charset="0"/>
              </a:rPr>
              <a:t>Gwybodaeth</a:t>
            </a:r>
            <a:r>
              <a:rPr lang="en-GB" sz="3200" dirty="0">
                <a:solidFill>
                  <a:srgbClr val="002060"/>
                </a:solidFill>
                <a:latin typeface="Segoe UI Semilight" panose="020B0402040204020203" pitchFamily="34" charset="0"/>
                <a:cs typeface="Segoe UI Semilight" panose="020B0402040204020203" pitchFamily="34" charset="0"/>
              </a:rPr>
              <a:t> </a:t>
            </a:r>
            <a:r>
              <a:rPr lang="en-GB" sz="3200" dirty="0" err="1">
                <a:solidFill>
                  <a:srgbClr val="002060"/>
                </a:solidFill>
                <a:latin typeface="Segoe UI Semilight" panose="020B0402040204020203" pitchFamily="34" charset="0"/>
                <a:cs typeface="Segoe UI Semilight" panose="020B0402040204020203" pitchFamily="34" charset="0"/>
              </a:rPr>
              <a:t>bellach</a:t>
            </a:r>
            <a:r>
              <a:rPr lang="en-GB" sz="3200" dirty="0">
                <a:solidFill>
                  <a:srgbClr val="002060"/>
                </a:solidFill>
                <a:latin typeface="Segoe UI Semilight" panose="020B0402040204020203" pitchFamily="34" charset="0"/>
                <a:cs typeface="Segoe UI Semilight" panose="020B0402040204020203" pitchFamily="34" charset="0"/>
              </a:rPr>
              <a:t>  /  Further information</a:t>
            </a:r>
          </a:p>
        </p:txBody>
      </p:sp>
      <p:sp>
        <p:nvSpPr>
          <p:cNvPr id="4" name="Slide Number Placeholder 3">
            <a:extLst>
              <a:ext uri="{FF2B5EF4-FFF2-40B4-BE49-F238E27FC236}">
                <a16:creationId xmlns:a16="http://schemas.microsoft.com/office/drawing/2014/main" id="{21653F2B-2A6D-4831-80E8-05893696808B}"/>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186794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714CDB-0DF7-44E3-99E1-454C34C00A95}"/>
              </a:ext>
            </a:extLst>
          </p:cNvPr>
          <p:cNvSpPr>
            <a:spLocks noGrp="1"/>
          </p:cNvSpPr>
          <p:nvPr>
            <p:ph sz="half" idx="1"/>
          </p:nvPr>
        </p:nvSpPr>
        <p:spPr>
          <a:xfrm>
            <a:off x="457200" y="404664"/>
            <a:ext cx="4038600" cy="5184577"/>
          </a:xfrm>
        </p:spPr>
        <p:txBody>
          <a:bodyPr>
            <a:normAutofit fontScale="62500" lnSpcReduction="20000"/>
          </a:bodyPr>
          <a:lstStyle/>
          <a:p>
            <a:pPr marL="0" indent="0">
              <a:buNone/>
            </a:pPr>
            <a:r>
              <a:rPr lang="en-GB" dirty="0"/>
              <a:t>The Wales/Cymru National Centre serves NASUWT members working in Wales.</a:t>
            </a:r>
            <a:br>
              <a:rPr lang="en-GB" dirty="0"/>
            </a:br>
            <a:br>
              <a:rPr lang="en-GB" dirty="0"/>
            </a:br>
            <a:r>
              <a:rPr lang="en-GB" dirty="0">
                <a:latin typeface="Segoe UI Light" panose="020B0502040204020203" pitchFamily="34" charset="0"/>
                <a:cs typeface="Segoe UI Light" panose="020B0502040204020203" pitchFamily="34" charset="0"/>
              </a:rPr>
              <a:t>NASUWT</a:t>
            </a:r>
            <a:br>
              <a:rPr lang="en-GB" dirty="0">
                <a:latin typeface="Segoe UI Light" panose="020B0502040204020203" pitchFamily="34" charset="0"/>
                <a:cs typeface="Segoe UI Light" panose="020B0502040204020203" pitchFamily="34" charset="0"/>
              </a:rPr>
            </a:br>
            <a:r>
              <a:rPr lang="en-GB" dirty="0">
                <a:latin typeface="Segoe UI Light" panose="020B0502040204020203" pitchFamily="34" charset="0"/>
                <a:cs typeface="Segoe UI Light" panose="020B0502040204020203" pitchFamily="34" charset="0"/>
              </a:rPr>
              <a:t>Greenwood Close</a:t>
            </a:r>
            <a:br>
              <a:rPr lang="en-GB" dirty="0">
                <a:latin typeface="Segoe UI Light" panose="020B0502040204020203" pitchFamily="34" charset="0"/>
                <a:cs typeface="Segoe UI Light" panose="020B0502040204020203" pitchFamily="34" charset="0"/>
              </a:rPr>
            </a:br>
            <a:r>
              <a:rPr lang="en-GB" dirty="0">
                <a:latin typeface="Segoe UI Light" panose="020B0502040204020203" pitchFamily="34" charset="0"/>
                <a:cs typeface="Segoe UI Light" panose="020B0502040204020203" pitchFamily="34" charset="0"/>
              </a:rPr>
              <a:t>Cardiff Gate Business Park</a:t>
            </a:r>
            <a:br>
              <a:rPr lang="en-GB" dirty="0">
                <a:latin typeface="Segoe UI Light" panose="020B0502040204020203" pitchFamily="34" charset="0"/>
                <a:cs typeface="Segoe UI Light" panose="020B0502040204020203" pitchFamily="34" charset="0"/>
              </a:rPr>
            </a:br>
            <a:r>
              <a:rPr lang="en-GB" dirty="0">
                <a:latin typeface="Segoe UI Light" panose="020B0502040204020203" pitchFamily="34" charset="0"/>
                <a:cs typeface="Segoe UI Light" panose="020B0502040204020203" pitchFamily="34" charset="0"/>
              </a:rPr>
              <a:t>Cardiff</a:t>
            </a:r>
            <a:br>
              <a:rPr lang="en-GB" dirty="0">
                <a:latin typeface="Segoe UI Light" panose="020B0502040204020203" pitchFamily="34" charset="0"/>
                <a:cs typeface="Segoe UI Light" panose="020B0502040204020203" pitchFamily="34" charset="0"/>
              </a:rPr>
            </a:br>
            <a:r>
              <a:rPr lang="en-GB" dirty="0">
                <a:latin typeface="Segoe UI Light" panose="020B0502040204020203" pitchFamily="34" charset="0"/>
                <a:cs typeface="Segoe UI Light" panose="020B0502040204020203" pitchFamily="34" charset="0"/>
              </a:rPr>
              <a:t>CF23 8RD</a:t>
            </a:r>
            <a:br>
              <a:rPr lang="en-GB" dirty="0">
                <a:latin typeface="Segoe UI Light" panose="020B0502040204020203" pitchFamily="34" charset="0"/>
                <a:cs typeface="Segoe UI Light" panose="020B0502040204020203" pitchFamily="34" charset="0"/>
              </a:rPr>
            </a:br>
            <a:br>
              <a:rPr lang="en-GB" dirty="0">
                <a:latin typeface="Segoe UI Light" panose="020B0502040204020203" pitchFamily="34" charset="0"/>
                <a:cs typeface="Segoe UI Light" panose="020B0502040204020203" pitchFamily="34" charset="0"/>
              </a:rPr>
            </a:br>
            <a:r>
              <a:rPr lang="en-GB" dirty="0">
                <a:latin typeface="Segoe UI Light" panose="020B0502040204020203" pitchFamily="34" charset="0"/>
                <a:cs typeface="Segoe UI Light" panose="020B0502040204020203" pitchFamily="34" charset="0"/>
              </a:rPr>
              <a:t>Tel: </a:t>
            </a:r>
            <a:r>
              <a:rPr lang="en-GB" dirty="0">
                <a:latin typeface="Segoe UI Light" panose="020B0502040204020203" pitchFamily="34" charset="0"/>
                <a:cs typeface="Segoe UI Light" panose="020B0502040204020203" pitchFamily="34" charset="0"/>
                <a:hlinkClick r:id="rId2"/>
              </a:rPr>
              <a:t>029 2054 6080</a:t>
            </a:r>
            <a:br>
              <a:rPr lang="en-GB" dirty="0">
                <a:latin typeface="Segoe UI Light" panose="020B0502040204020203" pitchFamily="34" charset="0"/>
                <a:cs typeface="Segoe UI Light" panose="020B0502040204020203" pitchFamily="34" charset="0"/>
              </a:rPr>
            </a:br>
            <a:r>
              <a:rPr lang="en-GB" dirty="0">
                <a:latin typeface="Segoe UI Light" panose="020B0502040204020203" pitchFamily="34" charset="0"/>
                <a:cs typeface="Segoe UI Light" panose="020B0502040204020203" pitchFamily="34" charset="0"/>
              </a:rPr>
              <a:t>Email: rc-wales-cymru@mail.nasuwt.org.uk</a:t>
            </a:r>
            <a:br>
              <a:rPr lang="en-GB" dirty="0">
                <a:latin typeface="Segoe UI Light" panose="020B0502040204020203" pitchFamily="34" charset="0"/>
                <a:cs typeface="Segoe UI Light" panose="020B0502040204020203" pitchFamily="34" charset="0"/>
              </a:rPr>
            </a:br>
            <a:br>
              <a:rPr lang="en-GB" dirty="0">
                <a:latin typeface="Segoe UI Light" panose="020B0502040204020203" pitchFamily="34" charset="0"/>
                <a:cs typeface="Segoe UI Light" panose="020B0502040204020203" pitchFamily="34" charset="0"/>
              </a:rPr>
            </a:br>
            <a:r>
              <a:rPr lang="en-GB" dirty="0">
                <a:latin typeface="Segoe UI Light" panose="020B0502040204020203" pitchFamily="34" charset="0"/>
                <a:cs typeface="Segoe UI Light" panose="020B0502040204020203" pitchFamily="34" charset="0"/>
              </a:rPr>
              <a:t>The National Centre is open Mondays to Fridays from 8.30am to 5.30pm.</a:t>
            </a:r>
            <a:br>
              <a:rPr lang="en-GB" dirty="0"/>
            </a:br>
            <a:br>
              <a:rPr lang="en-GB" dirty="0"/>
            </a:br>
            <a:r>
              <a:rPr lang="en-GB" dirty="0"/>
              <a:t>Members requiring professional support out of hours should contact their </a:t>
            </a:r>
            <a:r>
              <a:rPr lang="en-GB" dirty="0">
                <a:hlinkClick r:id="rId3"/>
              </a:rPr>
              <a:t>Local Association Secretary or National Executive Member</a:t>
            </a:r>
            <a:r>
              <a:rPr lang="en-GB" dirty="0"/>
              <a:t>. (You will need to log in so we can provide personalised information for you.)</a:t>
            </a:r>
          </a:p>
          <a:p>
            <a:pPr marL="0" indent="0">
              <a:buNone/>
            </a:pPr>
            <a:endParaRPr lang="en-GB" dirty="0"/>
          </a:p>
        </p:txBody>
      </p:sp>
      <p:pic>
        <p:nvPicPr>
          <p:cNvPr id="8" name="Content Placeholder 7" descr="A picture containing drawing&#10;&#10;Description automatically generated">
            <a:extLst>
              <a:ext uri="{FF2B5EF4-FFF2-40B4-BE49-F238E27FC236}">
                <a16:creationId xmlns:a16="http://schemas.microsoft.com/office/drawing/2014/main" id="{3CEA8C70-BA99-44CD-BC68-ACE7AF8DC4B8}"/>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477405" y="2474635"/>
            <a:ext cx="2879207" cy="933797"/>
          </a:xfrm>
        </p:spPr>
      </p:pic>
      <p:sp>
        <p:nvSpPr>
          <p:cNvPr id="4" name="Slide Number Placeholder 3">
            <a:extLst>
              <a:ext uri="{FF2B5EF4-FFF2-40B4-BE49-F238E27FC236}">
                <a16:creationId xmlns:a16="http://schemas.microsoft.com/office/drawing/2014/main" id="{959C2410-8CCD-42EA-9886-44C66F7E4A2C}"/>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809163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97260"/>
            <a:ext cx="8060152" cy="1143000"/>
          </a:xfrm>
        </p:spPr>
        <p:txBody>
          <a:bodyPr>
            <a:normAutofit/>
          </a:bodyPr>
          <a:lstStyle/>
          <a:p>
            <a:pPr algn="l"/>
            <a:r>
              <a:rPr lang="cy-GB" sz="2800" dirty="0">
                <a:solidFill>
                  <a:schemeClr val="bg2">
                    <a:lumMod val="25000"/>
                  </a:schemeClr>
                </a:solidFill>
                <a:latin typeface="Segoe UI Semilight" panose="020B0402040204020203" pitchFamily="34" charset="0"/>
                <a:cs typeface="Segoe UI Semilight" panose="020B0402040204020203" pitchFamily="34" charset="0"/>
              </a:rPr>
              <a:t>Cyfweld / </a:t>
            </a:r>
            <a:r>
              <a:rPr lang="en-GB" sz="2800" dirty="0">
                <a:solidFill>
                  <a:schemeClr val="bg2">
                    <a:lumMod val="25000"/>
                  </a:schemeClr>
                </a:solidFill>
                <a:latin typeface="Segoe UI Semilight" panose="020B0402040204020203" pitchFamily="34" charset="0"/>
                <a:cs typeface="Segoe UI Semilight" panose="020B0402040204020203" pitchFamily="34" charset="0"/>
              </a:rPr>
              <a:t>Interviewing: </a:t>
            </a:r>
          </a:p>
        </p:txBody>
      </p:sp>
      <p:sp>
        <p:nvSpPr>
          <p:cNvPr id="3" name="Content Placeholder 2"/>
          <p:cNvSpPr>
            <a:spLocks noGrp="1"/>
          </p:cNvSpPr>
          <p:nvPr>
            <p:ph type="body" idx="4294967295"/>
          </p:nvPr>
        </p:nvSpPr>
        <p:spPr>
          <a:xfrm>
            <a:off x="611560" y="1417638"/>
            <a:ext cx="7776864" cy="4171602"/>
          </a:xfrm>
        </p:spPr>
        <p:txBody>
          <a:bodyPr>
            <a:normAutofit fontScale="85000" lnSpcReduction="20000"/>
          </a:bodyPr>
          <a:lstStyle/>
          <a:p>
            <a:pPr marL="0" indent="0">
              <a:buNone/>
            </a:pPr>
            <a:endParaRPr lang="en-GB" sz="2000" dirty="0">
              <a:solidFill>
                <a:srgbClr val="002060"/>
              </a:solidFill>
              <a:latin typeface="Segoe UI Semilight" panose="020B0402040204020203" pitchFamily="34" charset="0"/>
              <a:cs typeface="Segoe UI Semilight" panose="020B0402040204020203" pitchFamily="34" charset="0"/>
            </a:endParaRPr>
          </a:p>
          <a:p>
            <a:pPr marL="0" indent="0">
              <a:buNone/>
            </a:pPr>
            <a:r>
              <a:rPr lang="en-GB" sz="2300" dirty="0">
                <a:solidFill>
                  <a:schemeClr val="bg2">
                    <a:lumMod val="25000"/>
                  </a:schemeClr>
                </a:solidFill>
                <a:latin typeface="Segoe UI Semilight" panose="020B0402040204020203" pitchFamily="34" charset="0"/>
                <a:cs typeface="Segoe UI Semilight" panose="020B0402040204020203" pitchFamily="34" charset="0"/>
              </a:rPr>
              <a:t>https://www.prospects.ac.uk/careers-advice/interview-tips </a:t>
            </a:r>
            <a:r>
              <a:rPr lang="en-GB" sz="2300" dirty="0">
                <a:solidFill>
                  <a:schemeClr val="bg2">
                    <a:lumMod val="25000"/>
                  </a:schemeClr>
                </a:solidFill>
                <a:latin typeface="Segoe UI Semilight" panose="020B0402040204020203" pitchFamily="34" charset="0"/>
                <a:cs typeface="Segoe UI Semilight" panose="020B0402040204020203" pitchFamily="34" charset="0"/>
                <a:hlinkClick r:id="rId2">
                  <a:extLst>
                    <a:ext uri="{A12FA001-AC4F-418D-AE19-62706E023703}">
                      <ahyp:hlinkClr xmlns:ahyp="http://schemas.microsoft.com/office/drawing/2018/hyperlinkcolor" val="tx"/>
                    </a:ext>
                  </a:extLst>
                </a:hlinkClick>
              </a:rPr>
              <a:t>  </a:t>
            </a:r>
            <a:endParaRPr lang="en-GB" sz="2300" dirty="0">
              <a:solidFill>
                <a:schemeClr val="bg2">
                  <a:lumMod val="25000"/>
                </a:schemeClr>
              </a:solidFill>
              <a:latin typeface="Segoe UI Semilight" panose="020B0402040204020203" pitchFamily="34" charset="0"/>
              <a:cs typeface="Segoe UI Semilight" panose="020B0402040204020203" pitchFamily="34" charset="0"/>
              <a:hlinkClick r:id="" action="ppaction://noaction">
                <a:extLst>
                  <a:ext uri="{A12FA001-AC4F-418D-AE19-62706E023703}">
                    <ahyp:hlinkClr xmlns:ahyp="http://schemas.microsoft.com/office/drawing/2018/hyperlinkcolor" val="tx"/>
                  </a:ext>
                </a:extLst>
              </a:hlinkClick>
            </a:endParaRPr>
          </a:p>
          <a:p>
            <a:pPr marL="0" indent="0">
              <a:buNone/>
            </a:pPr>
            <a:endParaRPr lang="en-GB" sz="2300" dirty="0">
              <a:solidFill>
                <a:schemeClr val="bg2">
                  <a:lumMod val="25000"/>
                </a:schemeClr>
              </a:solidFill>
              <a:latin typeface="Segoe UI Semilight" panose="020B0402040204020203" pitchFamily="34" charset="0"/>
              <a:cs typeface="Segoe UI Semilight" panose="020B0402040204020203" pitchFamily="34" charset="0"/>
              <a:hlinkClick r:id="" action="ppaction://noaction">
                <a:extLst>
                  <a:ext uri="{A12FA001-AC4F-418D-AE19-62706E023703}">
                    <ahyp:hlinkClr xmlns:ahyp="http://schemas.microsoft.com/office/drawing/2018/hyperlinkcolor" val="tx"/>
                  </a:ext>
                </a:extLst>
              </a:hlinkClick>
            </a:endParaRPr>
          </a:p>
          <a:p>
            <a:pPr marL="0" indent="0">
              <a:buNone/>
            </a:pPr>
            <a:r>
              <a:rPr lang="en-GB" sz="2300" dirty="0">
                <a:solidFill>
                  <a:schemeClr val="bg2">
                    <a:lumMod val="25000"/>
                  </a:schemeClr>
                </a:solidFill>
                <a:latin typeface="Segoe UI Semilight" panose="020B0402040204020203" pitchFamily="34" charset="0"/>
                <a:cs typeface="Segoe UI Semilight" panose="020B0402040204020203" pitchFamily="34" charset="0"/>
              </a:rPr>
              <a:t>https://www.theguardian.com/careers/2016/nov/11/job-interview-questions-example-answers-star-techniqe</a:t>
            </a:r>
            <a:endParaRPr lang="en-GB" sz="2300" dirty="0">
              <a:solidFill>
                <a:schemeClr val="bg2">
                  <a:lumMod val="25000"/>
                </a:schemeClr>
              </a:solidFill>
              <a:latin typeface="Segoe UI Semilight" panose="020B0402040204020203" pitchFamily="34" charset="0"/>
              <a:cs typeface="Segoe UI Semilight" panose="020B0402040204020203" pitchFamily="34" charset="0"/>
              <a:hlinkClick r:id="" action="ppaction://noaction">
                <a:extLst>
                  <a:ext uri="{A12FA001-AC4F-418D-AE19-62706E023703}">
                    <ahyp:hlinkClr xmlns:ahyp="http://schemas.microsoft.com/office/drawing/2018/hyperlinkcolor" val="tx"/>
                  </a:ext>
                </a:extLst>
              </a:hlinkClick>
            </a:endParaRPr>
          </a:p>
          <a:p>
            <a:pPr marL="0" indent="0">
              <a:buNone/>
            </a:pPr>
            <a:endParaRPr lang="en-GB" sz="2300" dirty="0">
              <a:solidFill>
                <a:schemeClr val="bg2">
                  <a:lumMod val="25000"/>
                </a:schemeClr>
              </a:solidFill>
              <a:latin typeface="Segoe UI Semilight" panose="020B0402040204020203" pitchFamily="34" charset="0"/>
              <a:cs typeface="Segoe UI Semilight" panose="020B0402040204020203" pitchFamily="34" charset="0"/>
              <a:hlinkClick r:id="" action="ppaction://noaction">
                <a:extLst>
                  <a:ext uri="{A12FA001-AC4F-418D-AE19-62706E023703}">
                    <ahyp:hlinkClr xmlns:ahyp="http://schemas.microsoft.com/office/drawing/2018/hyperlinkcolor" val="tx"/>
                  </a:ext>
                </a:extLst>
              </a:hlinkClick>
            </a:endParaRPr>
          </a:p>
          <a:p>
            <a:pPr marL="0" indent="0">
              <a:buNone/>
            </a:pPr>
            <a:r>
              <a:rPr lang="en-GB" sz="2300" dirty="0">
                <a:solidFill>
                  <a:schemeClr val="bg2">
                    <a:lumMod val="25000"/>
                  </a:schemeClr>
                </a:solidFill>
                <a:latin typeface="Segoe UI Semilight" panose="020B0402040204020203" pitchFamily="34" charset="0"/>
                <a:cs typeface="Segoe UI Semilight" panose="020B0402040204020203" pitchFamily="34" charset="0"/>
              </a:rPr>
              <a:t>https://www.theguardian.com/careers/2016/aug/30/inside-the-mind-of-your-job-interviewer</a:t>
            </a:r>
            <a:endParaRPr lang="en-GB" sz="2300" dirty="0">
              <a:solidFill>
                <a:schemeClr val="bg2">
                  <a:lumMod val="25000"/>
                </a:schemeClr>
              </a:solidFill>
              <a:latin typeface="Segoe UI Semilight" panose="020B0402040204020203" pitchFamily="34" charset="0"/>
              <a:cs typeface="Segoe UI Semilight" panose="020B0402040204020203" pitchFamily="34" charset="0"/>
              <a:hlinkClick r:id="" action="ppaction://noaction">
                <a:extLst>
                  <a:ext uri="{A12FA001-AC4F-418D-AE19-62706E023703}">
                    <ahyp:hlinkClr xmlns:ahyp="http://schemas.microsoft.com/office/drawing/2018/hyperlinkcolor" val="tx"/>
                  </a:ext>
                </a:extLst>
              </a:hlinkClick>
            </a:endParaRPr>
          </a:p>
          <a:p>
            <a:pPr marL="0" indent="0">
              <a:buNone/>
            </a:pPr>
            <a:endParaRPr lang="en-GB" sz="2000" dirty="0">
              <a:solidFill>
                <a:schemeClr val="bg2">
                  <a:lumMod val="25000"/>
                </a:schemeClr>
              </a:solidFill>
              <a:latin typeface="Segoe UI Semilight" panose="020B0402040204020203" pitchFamily="34" charset="0"/>
              <a:cs typeface="Segoe UI Semilight" panose="020B0402040204020203" pitchFamily="34" charset="0"/>
              <a:hlinkClick r:id="" action="ppaction://noaction">
                <a:extLst>
                  <a:ext uri="{A12FA001-AC4F-418D-AE19-62706E023703}">
                    <ahyp:hlinkClr xmlns:ahyp="http://schemas.microsoft.com/office/drawing/2018/hyperlinkcolor" val="tx"/>
                  </a:ext>
                </a:extLst>
              </a:hlinkClick>
            </a:endParaRPr>
          </a:p>
          <a:p>
            <a:pPr marL="0" indent="0">
              <a:buNone/>
            </a:pPr>
            <a:r>
              <a:rPr lang="cy-GB" sz="2300" dirty="0">
                <a:solidFill>
                  <a:schemeClr val="bg2">
                    <a:lumMod val="25000"/>
                  </a:schemeClr>
                </a:solidFill>
                <a:latin typeface="Segoe UI Semilight" panose="020B0402040204020203" pitchFamily="34" charset="0"/>
                <a:cs typeface="Segoe UI Semilight" panose="020B0402040204020203" pitchFamily="34" charset="0"/>
              </a:rPr>
              <a:t>https://www.theguardian.com/careers/careers-blog/star-technique-competency-based-interview</a:t>
            </a:r>
          </a:p>
          <a:p>
            <a:pPr marL="0" indent="0">
              <a:buNone/>
            </a:pPr>
            <a:endParaRPr lang="cy-GB" sz="2300" dirty="0">
              <a:solidFill>
                <a:schemeClr val="bg2">
                  <a:lumMod val="25000"/>
                </a:schemeClr>
              </a:solidFill>
              <a:latin typeface="Segoe UI Semilight" panose="020B0402040204020203" pitchFamily="34" charset="0"/>
              <a:cs typeface="Segoe UI Semilight" panose="020B0402040204020203" pitchFamily="34" charset="0"/>
            </a:endParaRPr>
          </a:p>
          <a:p>
            <a:pPr marL="0" indent="0">
              <a:buNone/>
            </a:pPr>
            <a:r>
              <a:rPr lang="cy-GB" sz="2300" dirty="0">
                <a:solidFill>
                  <a:schemeClr val="bg2">
                    <a:lumMod val="25000"/>
                  </a:schemeClr>
                </a:solidFill>
                <a:latin typeface="Segoe UI Semilight" panose="020B0402040204020203" pitchFamily="34" charset="0"/>
                <a:cs typeface="Segoe UI Semilight" panose="020B0402040204020203" pitchFamily="34" charset="0"/>
              </a:rPr>
              <a:t>https://www.careerswales.com/en/tools-and-resources/games-and-activities/interview-trainer/ </a:t>
            </a:r>
          </a:p>
          <a:p>
            <a:pPr marL="0" indent="0">
              <a:buNone/>
            </a:pPr>
            <a:endParaRPr lang="en-GB" sz="2000" dirty="0"/>
          </a:p>
          <a:p>
            <a:pPr marL="0" indent="0">
              <a:buNone/>
            </a:pPr>
            <a:endParaRPr lang="en-GB" sz="2000" dirty="0"/>
          </a:p>
        </p:txBody>
      </p:sp>
      <p:sp>
        <p:nvSpPr>
          <p:cNvPr id="4" name="Slide Number Placeholder 3">
            <a:extLst>
              <a:ext uri="{FF2B5EF4-FFF2-40B4-BE49-F238E27FC236}">
                <a16:creationId xmlns:a16="http://schemas.microsoft.com/office/drawing/2014/main" id="{DA02A1C7-EDD7-4E09-A2D9-2564777237C2}"/>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1129839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30582B6-6AF2-4744-9B71-904B7C3B67EC}"/>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9" name="Rectangle 8">
            <a:extLst>
              <a:ext uri="{FF2B5EF4-FFF2-40B4-BE49-F238E27FC236}">
                <a16:creationId xmlns:a16="http://schemas.microsoft.com/office/drawing/2014/main" id="{593F9FD5-DFA0-4B41-B0E0-A7F14BEEE4F9}"/>
              </a:ext>
            </a:extLst>
          </p:cNvPr>
          <p:cNvSpPr/>
          <p:nvPr/>
        </p:nvSpPr>
        <p:spPr>
          <a:xfrm>
            <a:off x="323528" y="260648"/>
            <a:ext cx="8640960" cy="6432530"/>
          </a:xfrm>
          <a:prstGeom prst="rect">
            <a:avLst/>
          </a:prstGeom>
        </p:spPr>
        <p:txBody>
          <a:bodyPr wrap="square">
            <a:spAutoFit/>
          </a:bodyPr>
          <a:lstStyle/>
          <a:p>
            <a:endParaRPr lang="en-GB" b="1" dirty="0"/>
          </a:p>
          <a:p>
            <a:endParaRPr lang="en-GB" b="1" dirty="0"/>
          </a:p>
          <a:p>
            <a:endParaRPr lang="en-GB" sz="1600" dirty="0"/>
          </a:p>
          <a:p>
            <a:r>
              <a:rPr lang="en-GB" sz="1400" dirty="0">
                <a:latin typeface="Segoe UI Light" panose="020B0502040204020203" pitchFamily="34" charset="0"/>
                <a:cs typeface="Segoe UI Light" panose="020B0502040204020203" pitchFamily="34" charset="0"/>
              </a:rPr>
              <a:t>It's important to remember that businesses value skilled people more than ever. This year some of the largest employers are offering even more graduate jobs than last year. Recruitment hasn't stopped. Here are some things that you can do to make sure you're prepared for your next move. </a:t>
            </a:r>
          </a:p>
          <a:p>
            <a:endParaRPr lang="en-GB" sz="1600" dirty="0"/>
          </a:p>
          <a:p>
            <a:r>
              <a:rPr lang="en-GB" sz="1600" b="1" dirty="0"/>
              <a:t>Face-to-face interviews are less likely in the short term, so check out our tips for </a:t>
            </a:r>
            <a:r>
              <a:rPr lang="en-GB" sz="1600" b="1" dirty="0">
                <a:hlinkClick r:id="rId2"/>
              </a:rPr>
              <a:t>video interviews</a:t>
            </a:r>
            <a:r>
              <a:rPr lang="en-GB" sz="1600" b="1" dirty="0"/>
              <a:t> and </a:t>
            </a:r>
            <a:r>
              <a:rPr lang="en-GB" sz="1600" b="1" dirty="0">
                <a:hlinkClick r:id="rId3"/>
              </a:rPr>
              <a:t>phone interviews</a:t>
            </a:r>
            <a:r>
              <a:rPr lang="en-GB" sz="1600" b="1" dirty="0"/>
              <a:t>.</a:t>
            </a:r>
          </a:p>
          <a:p>
            <a:endParaRPr lang="en-GB" sz="1600" dirty="0"/>
          </a:p>
          <a:p>
            <a:r>
              <a:rPr lang="en-GB" sz="1600" dirty="0"/>
              <a:t>Get the latest advice on </a:t>
            </a:r>
            <a:r>
              <a:rPr lang="en-GB" sz="1600" dirty="0">
                <a:hlinkClick r:id="rId4"/>
              </a:rPr>
              <a:t>job hunting in a pandemic</a:t>
            </a:r>
            <a:r>
              <a:rPr lang="en-GB" sz="1600" dirty="0"/>
              <a:t>.</a:t>
            </a:r>
          </a:p>
          <a:p>
            <a:r>
              <a:rPr lang="en-GB" sz="1600" dirty="0"/>
              <a:t>Discover </a:t>
            </a:r>
            <a:r>
              <a:rPr lang="en-GB" sz="1600" dirty="0">
                <a:hlinkClick r:id="rId5"/>
              </a:rPr>
              <a:t>how universities are changing in the wake of COVID-19</a:t>
            </a:r>
            <a:r>
              <a:rPr lang="en-GB" sz="1600" dirty="0"/>
              <a:t> </a:t>
            </a:r>
          </a:p>
          <a:p>
            <a:r>
              <a:rPr lang="en-GB" sz="1600" dirty="0"/>
              <a:t>Read up on</a:t>
            </a:r>
            <a:r>
              <a:rPr lang="en-GB" sz="1600" dirty="0">
                <a:hlinkClick r:id="rId6"/>
              </a:rPr>
              <a:t> 7 ways to improve your graduate employability</a:t>
            </a:r>
            <a:r>
              <a:rPr lang="en-GB" sz="1600" dirty="0"/>
              <a:t>.</a:t>
            </a:r>
          </a:p>
          <a:p>
            <a:endParaRPr lang="en-GB" sz="1600" dirty="0"/>
          </a:p>
          <a:p>
            <a:r>
              <a:rPr lang="en-GB" sz="1600" dirty="0"/>
              <a:t>If you're stuck at home: </a:t>
            </a:r>
            <a:r>
              <a:rPr lang="en-GB" sz="1600" dirty="0">
                <a:hlinkClick r:id="rId7"/>
              </a:rPr>
              <a:t>brush up your CV</a:t>
            </a:r>
            <a:r>
              <a:rPr lang="en-GB" sz="1600" dirty="0"/>
              <a:t>, learn how to </a:t>
            </a:r>
            <a:r>
              <a:rPr lang="en-GB" sz="1600" dirty="0">
                <a:hlinkClick r:id="rId8"/>
              </a:rPr>
              <a:t>write an eye-catching personal statement</a:t>
            </a:r>
            <a:r>
              <a:rPr lang="en-GB" sz="1600" dirty="0"/>
              <a:t> or even create a </a:t>
            </a:r>
            <a:r>
              <a:rPr lang="en-GB" sz="1600" dirty="0">
                <a:hlinkClick r:id="rId9"/>
              </a:rPr>
              <a:t>great video CV</a:t>
            </a:r>
            <a:r>
              <a:rPr lang="en-GB" sz="1600" dirty="0"/>
              <a:t>.</a:t>
            </a:r>
          </a:p>
          <a:p>
            <a:r>
              <a:rPr lang="en-GB" sz="1600" dirty="0">
                <a:hlinkClick r:id="rId10"/>
              </a:rPr>
              <a:t>Polish your online presence</a:t>
            </a:r>
            <a:r>
              <a:rPr lang="en-GB" sz="1600" dirty="0"/>
              <a:t> to make the most of social media for your job hunt.</a:t>
            </a:r>
          </a:p>
          <a:p>
            <a:endParaRPr lang="en-GB" sz="1600" dirty="0"/>
          </a:p>
          <a:p>
            <a:r>
              <a:rPr lang="en-GB" sz="1600" dirty="0"/>
              <a:t>Take a look at whether </a:t>
            </a:r>
            <a:r>
              <a:rPr lang="en-GB" sz="1600" dirty="0">
                <a:hlinkClick r:id="rId11"/>
              </a:rPr>
              <a:t>freelance or contract jobs</a:t>
            </a:r>
            <a:r>
              <a:rPr lang="en-GB" sz="1600" dirty="0"/>
              <a:t> are right for you and discover </a:t>
            </a:r>
            <a:r>
              <a:rPr lang="en-GB" sz="1600" dirty="0">
                <a:hlinkClick r:id="rId12"/>
              </a:rPr>
              <a:t>how the pandemic has affected the self-employed</a:t>
            </a:r>
            <a:endParaRPr lang="en-GB" sz="1600" dirty="0"/>
          </a:p>
          <a:p>
            <a:r>
              <a:rPr lang="en-GB" sz="1600" dirty="0"/>
              <a:t>Explore whether </a:t>
            </a:r>
            <a:r>
              <a:rPr lang="en-GB" sz="1600" dirty="0">
                <a:hlinkClick r:id="rId13"/>
              </a:rPr>
              <a:t>online learning</a:t>
            </a:r>
            <a:r>
              <a:rPr lang="en-GB" sz="1600" dirty="0"/>
              <a:t> may be worthwhile to improve your skills.</a:t>
            </a:r>
          </a:p>
          <a:p>
            <a:endParaRPr lang="en-GB" sz="1600" dirty="0"/>
          </a:p>
          <a:p>
            <a:r>
              <a:rPr lang="en-GB" sz="1600" dirty="0"/>
              <a:t>Find out more about </a:t>
            </a:r>
            <a:r>
              <a:rPr lang="en-GB" sz="1600" dirty="0">
                <a:hlinkClick r:id="rId14"/>
              </a:rPr>
              <a:t>virtual work experience</a:t>
            </a:r>
            <a:r>
              <a:rPr lang="en-GB" sz="1600" dirty="0"/>
              <a:t>.</a:t>
            </a:r>
          </a:p>
          <a:p>
            <a:r>
              <a:rPr lang="en-GB" sz="1600" dirty="0"/>
              <a:t>Read about the </a:t>
            </a:r>
            <a:r>
              <a:rPr lang="en-GB" sz="1600" dirty="0">
                <a:hlinkClick r:id="rId15"/>
              </a:rPr>
              <a:t>skills shortages and COVID-19</a:t>
            </a:r>
            <a:r>
              <a:rPr lang="en-GB" sz="1600" dirty="0"/>
              <a:t>.</a:t>
            </a:r>
          </a:p>
          <a:p>
            <a:r>
              <a:rPr lang="en-GB" sz="1600" dirty="0"/>
              <a:t>Find out</a:t>
            </a:r>
            <a:r>
              <a:rPr lang="en-GB" sz="1600" dirty="0">
                <a:hlinkClick r:id="rId16"/>
              </a:rPr>
              <a:t> how to look after your mental health at university</a:t>
            </a:r>
            <a:r>
              <a:rPr lang="en-GB" sz="1600" dirty="0"/>
              <a:t>.</a:t>
            </a:r>
          </a:p>
        </p:txBody>
      </p:sp>
      <p:pic>
        <p:nvPicPr>
          <p:cNvPr id="11" name="Picture 10" descr="A picture containing drawing&#10;&#10;Description automatically generated">
            <a:extLst>
              <a:ext uri="{FF2B5EF4-FFF2-40B4-BE49-F238E27FC236}">
                <a16:creationId xmlns:a16="http://schemas.microsoft.com/office/drawing/2014/main" id="{63428C37-B2FD-409B-8B82-A108AC95E76A}"/>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341472" y="260688"/>
            <a:ext cx="2160240" cy="683398"/>
          </a:xfrm>
          <a:prstGeom prst="rect">
            <a:avLst/>
          </a:prstGeom>
        </p:spPr>
      </p:pic>
    </p:spTree>
    <p:extLst>
      <p:ext uri="{BB962C8B-B14F-4D97-AF65-F5344CB8AC3E}">
        <p14:creationId xmlns:p14="http://schemas.microsoft.com/office/powerpoint/2010/main" val="1593323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2000"/>
            <a:lum/>
          </a:blip>
          <a:srcRect/>
          <a:stretch>
            <a:fillRect t="-17000" b="-17000"/>
          </a:stretch>
        </a:blip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3CFF230-54CE-4E2B-8919-AC5289AABC0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4" name="TextBox 3">
            <a:extLst>
              <a:ext uri="{FF2B5EF4-FFF2-40B4-BE49-F238E27FC236}">
                <a16:creationId xmlns:a16="http://schemas.microsoft.com/office/drawing/2014/main" id="{29BAA30A-3F99-48BA-A37F-D70FADCB3037}"/>
              </a:ext>
            </a:extLst>
          </p:cNvPr>
          <p:cNvSpPr txBox="1"/>
          <p:nvPr/>
        </p:nvSpPr>
        <p:spPr>
          <a:xfrm>
            <a:off x="3743908" y="3789040"/>
            <a:ext cx="1656184" cy="461665"/>
          </a:xfrm>
          <a:prstGeom prst="rect">
            <a:avLst/>
          </a:prstGeom>
          <a:noFill/>
        </p:spPr>
        <p:txBody>
          <a:bodyPr wrap="square" rtlCol="0">
            <a:spAutoFit/>
          </a:bodyPr>
          <a:lstStyle/>
          <a:p>
            <a:pPr algn="ctr"/>
            <a:r>
              <a:rPr lang="en-GB" sz="2400" dirty="0" err="1">
                <a:solidFill>
                  <a:srgbClr val="002060"/>
                </a:solidFill>
                <a:latin typeface="Segoe UI Light" panose="020B0502040204020203" pitchFamily="34" charset="0"/>
                <a:cs typeface="Segoe UI Light" panose="020B0502040204020203" pitchFamily="34" charset="0"/>
                <a:hlinkClick r:id="rId3"/>
              </a:rPr>
              <a:t>Abintegro</a:t>
            </a:r>
            <a:endParaRPr lang="en-GB" sz="2400" dirty="0">
              <a:solidFill>
                <a:srgbClr val="002060"/>
              </a:solidFill>
              <a:latin typeface="Segoe UI Light" panose="020B0502040204020203" pitchFamily="34" charset="0"/>
              <a:cs typeface="Segoe UI Light" panose="020B0502040204020203" pitchFamily="34" charset="0"/>
            </a:endParaRPr>
          </a:p>
        </p:txBody>
      </p:sp>
      <p:sp>
        <p:nvSpPr>
          <p:cNvPr id="5" name="TextBox 4">
            <a:extLst>
              <a:ext uri="{FF2B5EF4-FFF2-40B4-BE49-F238E27FC236}">
                <a16:creationId xmlns:a16="http://schemas.microsoft.com/office/drawing/2014/main" id="{E9EA66C5-B233-4B1D-AFDB-474382FB694D}"/>
              </a:ext>
            </a:extLst>
          </p:cNvPr>
          <p:cNvSpPr txBox="1"/>
          <p:nvPr/>
        </p:nvSpPr>
        <p:spPr>
          <a:xfrm>
            <a:off x="251520" y="5157192"/>
            <a:ext cx="8568952" cy="830997"/>
          </a:xfrm>
          <a:prstGeom prst="rect">
            <a:avLst/>
          </a:prstGeom>
          <a:noFill/>
        </p:spPr>
        <p:txBody>
          <a:bodyPr wrap="square" rtlCol="0">
            <a:spAutoFit/>
          </a:bodyPr>
          <a:lstStyle/>
          <a:p>
            <a:r>
              <a:rPr lang="en-GB" sz="1600" b="1" dirty="0" err="1">
                <a:solidFill>
                  <a:srgbClr val="002060"/>
                </a:solidFill>
                <a:latin typeface="Segoe UI Light" panose="020B0502040204020203" pitchFamily="34" charset="0"/>
                <a:cs typeface="Segoe UI Light" panose="020B0502040204020203" pitchFamily="34" charset="0"/>
              </a:rPr>
              <a:t>Awgrymiadau</a:t>
            </a:r>
            <a:r>
              <a:rPr lang="en-GB" sz="1600" b="1" dirty="0">
                <a:solidFill>
                  <a:srgbClr val="002060"/>
                </a:solidFill>
                <a:latin typeface="Segoe UI Light" panose="020B0502040204020203" pitchFamily="34" charset="0"/>
                <a:cs typeface="Segoe UI Light" panose="020B0502040204020203" pitchFamily="34" charset="0"/>
              </a:rPr>
              <a:t> </a:t>
            </a:r>
            <a:r>
              <a:rPr lang="en-GB" sz="1600" b="1" dirty="0" err="1">
                <a:solidFill>
                  <a:srgbClr val="002060"/>
                </a:solidFill>
                <a:latin typeface="Segoe UI Light" panose="020B0502040204020203" pitchFamily="34" charset="0"/>
                <a:cs typeface="Segoe UI Light" panose="020B0502040204020203" pitchFamily="34" charset="0"/>
              </a:rPr>
              <a:t>cyfweliad</a:t>
            </a:r>
            <a:r>
              <a:rPr lang="en-GB" sz="1600" b="1" dirty="0">
                <a:solidFill>
                  <a:srgbClr val="002060"/>
                </a:solidFill>
                <a:latin typeface="Segoe UI Light" panose="020B0502040204020203" pitchFamily="34" charset="0"/>
                <a:cs typeface="Segoe UI Light" panose="020B0502040204020203" pitchFamily="34" charset="0"/>
              </a:rPr>
              <a:t> </a:t>
            </a:r>
            <a:r>
              <a:rPr lang="en-GB" sz="1600" b="1" dirty="0" err="1">
                <a:solidFill>
                  <a:srgbClr val="002060"/>
                </a:solidFill>
                <a:latin typeface="Segoe UI Light" panose="020B0502040204020203" pitchFamily="34" charset="0"/>
                <a:cs typeface="Segoe UI Light" panose="020B0502040204020203" pitchFamily="34" charset="0"/>
              </a:rPr>
              <a:t>ar-lein</a:t>
            </a:r>
            <a:r>
              <a:rPr lang="en-GB" sz="1600" b="1" dirty="0">
                <a:solidFill>
                  <a:srgbClr val="002060"/>
                </a:solidFill>
                <a:latin typeface="Segoe UI Light" panose="020B0502040204020203" pitchFamily="34" charset="0"/>
                <a:cs typeface="Segoe UI Light" panose="020B0502040204020203" pitchFamily="34" charset="0"/>
              </a:rPr>
              <a:t>  /  Online Interview tips: </a:t>
            </a:r>
          </a:p>
          <a:p>
            <a:endParaRPr lang="en-GB" sz="1600" b="1" dirty="0">
              <a:solidFill>
                <a:srgbClr val="002060"/>
              </a:solidFill>
              <a:latin typeface="Segoe UI Light" panose="020B0502040204020203" pitchFamily="34" charset="0"/>
              <a:cs typeface="Segoe UI Light" panose="020B0502040204020203" pitchFamily="34" charset="0"/>
            </a:endParaRPr>
          </a:p>
          <a:p>
            <a:r>
              <a:rPr lang="en-GB" sz="1600" dirty="0">
                <a:solidFill>
                  <a:srgbClr val="002060"/>
                </a:solidFill>
                <a:latin typeface="Segoe UI Light" panose="020B0502040204020203" pitchFamily="34" charset="0"/>
                <a:cs typeface="Segoe UI Light" panose="020B0502040204020203" pitchFamily="34" charset="0"/>
                <a:hlinkClick r:id="rId4"/>
              </a:rPr>
              <a:t>https://uwtsd.careercentre.me/resources/elearning/Hub.aspx?search=Online%20interview%20tips</a:t>
            </a:r>
            <a:r>
              <a:rPr lang="en-GB" sz="1600" dirty="0">
                <a:solidFill>
                  <a:srgbClr val="002060"/>
                </a:solidFill>
                <a:latin typeface="Segoe UI Light" panose="020B0502040204020203" pitchFamily="34" charset="0"/>
                <a:cs typeface="Segoe UI Light" panose="020B0502040204020203" pitchFamily="34" charset="0"/>
              </a:rPr>
              <a:t> </a:t>
            </a:r>
          </a:p>
        </p:txBody>
      </p:sp>
    </p:spTree>
    <p:extLst>
      <p:ext uri="{BB962C8B-B14F-4D97-AF65-F5344CB8AC3E}">
        <p14:creationId xmlns:p14="http://schemas.microsoft.com/office/powerpoint/2010/main" val="67749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5" ma:contentTypeDescription="Create a new document." ma:contentTypeScope="" ma:versionID="d95328043b4700ba9ac97fa55afb8757">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dbb4621e9e47c3d0511060b5e896f54a"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OCR" ma:index="17" nillable="true" ma:displayName="MediaServiceOCR"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209609-E0EA-4635-9F3A-833F146D50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purl.org/dc/dcmitype/"/>
    <ds:schemaRef ds:uri="d2d6d51c-be45-489c-bfaa-c0c3d4c0c982"/>
    <ds:schemaRef ds:uri="696490a5-0429-499a-a254-a60426c02ef0"/>
    <ds:schemaRef ds:uri="http://schemas.microsoft.com/office/infopath/2007/PartnerControl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764</TotalTime>
  <Words>1494</Words>
  <Application>Microsoft Office PowerPoint</Application>
  <PresentationFormat>On-screen Show (4:3)</PresentationFormat>
  <Paragraphs>183</Paragraphs>
  <Slides>20</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Abadi</vt:lpstr>
      <vt:lpstr>Arial</vt:lpstr>
      <vt:lpstr>Calibri</vt:lpstr>
      <vt:lpstr>Gautami</vt:lpstr>
      <vt:lpstr>Microsoft Sans Serif</vt:lpstr>
      <vt:lpstr>Myriad Pro</vt:lpstr>
      <vt:lpstr>Segoe UI Historic</vt:lpstr>
      <vt:lpstr>Segoe UI Light</vt:lpstr>
      <vt:lpstr>Segoe UI Semilight</vt:lpstr>
      <vt:lpstr>20140311PresentationUWTSDTemplate</vt:lpstr>
      <vt:lpstr>Sylwadau o reng flaen cyfweliad y panel Observations from the panel interview front line </vt:lpstr>
      <vt:lpstr>Profiad AD Mark              Mark’s HR experience</vt:lpstr>
      <vt:lpstr>1</vt:lpstr>
      <vt:lpstr>2</vt:lpstr>
      <vt:lpstr>3</vt:lpstr>
      <vt:lpstr>4</vt:lpstr>
      <vt:lpstr>5</vt:lpstr>
      <vt:lpstr>O'r diwedd cadwch synnwyr digrifwch!  Finally    keep a sense of humour!</vt:lpstr>
      <vt:lpstr>PowerPoint Presentation</vt:lpstr>
      <vt:lpstr>PowerPoint Presentation</vt:lpstr>
      <vt:lpstr>PowerPoint Presentation</vt:lpstr>
      <vt:lpstr>PowerPoint Presentation</vt:lpstr>
      <vt:lpstr>PowerPoint Presentation</vt:lpstr>
      <vt:lpstr>PowerPoint Presentation</vt:lpstr>
      <vt:lpstr>Diolch yn fawr I chi gyd ac I Steve &amp; Mat Many thanks to you all and Steve &amp; Mat</vt:lpstr>
      <vt:lpstr>Gwybodaeth bellach  /  Further information</vt:lpstr>
      <vt:lpstr>PowerPoint Presentation</vt:lpstr>
      <vt:lpstr>Cyfweld / Interviewing: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Thomas</dc:creator>
  <cp:lastModifiedBy>Mark Thomas</cp:lastModifiedBy>
  <cp:revision>63</cp:revision>
  <dcterms:created xsi:type="dcterms:W3CDTF">2020-09-17T11:11:51Z</dcterms:created>
  <dcterms:modified xsi:type="dcterms:W3CDTF">2020-12-03T15:00:05Z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