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6.xml" ContentType="application/vnd.openxmlformats-officedocument.theme+xml"/>
  <Override PartName="/ppt/slideLayouts/slideLayout9.xml" ContentType="application/vnd.openxmlformats-officedocument.presentationml.slideLayout+xml"/>
  <Override PartName="/ppt/theme/theme7.xml" ContentType="application/vnd.openxmlformats-officedocument.theme+xml"/>
  <Override PartName="/ppt/slideLayouts/slideLayout10.xml" ContentType="application/vnd.openxmlformats-officedocument.presentationml.slideLayout+xml"/>
  <Override PartName="/ppt/theme/theme8.xml" ContentType="application/vnd.openxmlformats-officedocument.theme+xml"/>
  <Override PartName="/ppt/slideLayouts/slideLayout11.xml" ContentType="application/vnd.openxmlformats-officedocument.presentationml.slideLayout+xml"/>
  <Override PartName="/ppt/theme/theme9.xml" ContentType="application/vnd.openxmlformats-officedocument.theme+xml"/>
  <Override PartName="/ppt/slideLayouts/slideLayout12.xml" ContentType="application/vnd.openxmlformats-officedocument.presentationml.slideLayout+xml"/>
  <Override PartName="/ppt/theme/theme10.xml" ContentType="application/vnd.openxmlformats-officedocument.theme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14.xml" ContentType="application/vnd.openxmlformats-officedocument.presentationml.slideLayout+xml"/>
  <Override PartName="/ppt/theme/theme12.xml" ContentType="application/vnd.openxmlformats-officedocument.theme+xml"/>
  <Override PartName="/ppt/slideLayouts/slideLayout15.xml" ContentType="application/vnd.openxmlformats-officedocument.presentationml.slideLayout+xml"/>
  <Override PartName="/ppt/theme/theme13.xml" ContentType="application/vnd.openxmlformats-officedocument.theme+xml"/>
  <Override PartName="/ppt/slideLayouts/slideLayout16.xml" ContentType="application/vnd.openxmlformats-officedocument.presentationml.slideLayout+xml"/>
  <Override PartName="/ppt/theme/theme14.xml" ContentType="application/vnd.openxmlformats-officedocument.theme+xml"/>
  <Override PartName="/ppt/slideLayouts/slideLayout17.xml" ContentType="application/vnd.openxmlformats-officedocument.presentationml.slideLayout+xml"/>
  <Override PartName="/ppt/theme/theme1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6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17.xml" ContentType="application/vnd.openxmlformats-officedocument.theme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8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2"/>
  </p:notesMasterIdLst>
  <p:sldIdLst>
    <p:sldId id="256" r:id="rId23"/>
    <p:sldId id="257" r:id="rId24"/>
    <p:sldId id="274" r:id="rId25"/>
    <p:sldId id="277" r:id="rId26"/>
    <p:sldId id="423" r:id="rId27"/>
    <p:sldId id="457" r:id="rId28"/>
    <p:sldId id="470" r:id="rId29"/>
    <p:sldId id="462" r:id="rId30"/>
    <p:sldId id="463" r:id="rId31"/>
    <p:sldId id="467" r:id="rId32"/>
    <p:sldId id="464" r:id="rId33"/>
    <p:sldId id="472" r:id="rId34"/>
    <p:sldId id="465" r:id="rId35"/>
    <p:sldId id="473" r:id="rId36"/>
    <p:sldId id="466" r:id="rId37"/>
    <p:sldId id="459" r:id="rId38"/>
    <p:sldId id="460" r:id="rId39"/>
    <p:sldId id="401" r:id="rId40"/>
    <p:sldId id="283" r:id="rId4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22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presProps" Target="pres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bb573b86-6a01-430f-ba3c-43c2b2970490" providerId="ADAL" clId="{84AAB5A8-2D81-4F46-8184-82D64AA0730E}"/>
    <pc:docChg chg="delSld">
      <pc:chgData name="Stephanie Bradley" userId="bb573b86-6a01-430f-ba3c-43c2b2970490" providerId="ADAL" clId="{84AAB5A8-2D81-4F46-8184-82D64AA0730E}" dt="2024-08-05T05:38:00.415" v="2" actId="2696"/>
      <pc:docMkLst>
        <pc:docMk/>
      </pc:docMkLst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1839522070" sldId="311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1167241378" sldId="410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2142191137" sldId="412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859194047" sldId="435"/>
        </pc:sldMkLst>
      </pc:sldChg>
      <pc:sldChg chg="del">
        <pc:chgData name="Stephanie Bradley" userId="bb573b86-6a01-430f-ba3c-43c2b2970490" providerId="ADAL" clId="{84AAB5A8-2D81-4F46-8184-82D64AA0730E}" dt="2024-08-05T05:36:30.807" v="0" actId="2696"/>
        <pc:sldMkLst>
          <pc:docMk/>
          <pc:sldMk cId="3166105887" sldId="440"/>
        </pc:sldMkLst>
      </pc:sldChg>
      <pc:sldChg chg="del">
        <pc:chgData name="Stephanie Bradley" userId="bb573b86-6a01-430f-ba3c-43c2b2970490" providerId="ADAL" clId="{84AAB5A8-2D81-4F46-8184-82D64AA0730E}" dt="2024-08-05T05:36:30.807" v="0" actId="2696"/>
        <pc:sldMkLst>
          <pc:docMk/>
          <pc:sldMk cId="1422232302" sldId="441"/>
        </pc:sldMkLst>
      </pc:sldChg>
      <pc:sldChg chg="del">
        <pc:chgData name="Stephanie Bradley" userId="bb573b86-6a01-430f-ba3c-43c2b2970490" providerId="ADAL" clId="{84AAB5A8-2D81-4F46-8184-82D64AA0730E}" dt="2024-08-05T05:36:30.807" v="0" actId="2696"/>
        <pc:sldMkLst>
          <pc:docMk/>
          <pc:sldMk cId="4174788140" sldId="442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1612291792" sldId="444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3928187367" sldId="446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3439480799" sldId="447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383447414" sldId="448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923953306" sldId="449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2851621482" sldId="450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2168053211" sldId="451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2371176841" sldId="452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3403084476" sldId="453"/>
        </pc:sldMkLst>
      </pc:sldChg>
      <pc:sldChg chg="del">
        <pc:chgData name="Stephanie Bradley" userId="bb573b86-6a01-430f-ba3c-43c2b2970490" providerId="ADAL" clId="{84AAB5A8-2D81-4F46-8184-82D64AA0730E}" dt="2024-08-05T05:36:30.807" v="0" actId="2696"/>
        <pc:sldMkLst>
          <pc:docMk/>
          <pc:sldMk cId="2756952445" sldId="455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317407585" sldId="456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2814748149" sldId="458"/>
        </pc:sldMkLst>
      </pc:sldChg>
      <pc:sldChg chg="del">
        <pc:chgData name="Stephanie Bradley" userId="bb573b86-6a01-430f-ba3c-43c2b2970490" providerId="ADAL" clId="{84AAB5A8-2D81-4F46-8184-82D64AA0730E}" dt="2024-08-05T05:36:30.807" v="0" actId="2696"/>
        <pc:sldMkLst>
          <pc:docMk/>
          <pc:sldMk cId="53234869" sldId="461"/>
        </pc:sldMkLst>
      </pc:sldChg>
      <pc:sldChg chg="del">
        <pc:chgData name="Stephanie Bradley" userId="bb573b86-6a01-430f-ba3c-43c2b2970490" providerId="ADAL" clId="{84AAB5A8-2D81-4F46-8184-82D64AA0730E}" dt="2024-08-05T05:36:30.807" v="0" actId="2696"/>
        <pc:sldMkLst>
          <pc:docMk/>
          <pc:sldMk cId="1967954706" sldId="468"/>
        </pc:sldMkLst>
      </pc:sldChg>
      <pc:sldChg chg="del">
        <pc:chgData name="Stephanie Bradley" userId="bb573b86-6a01-430f-ba3c-43c2b2970490" providerId="ADAL" clId="{84AAB5A8-2D81-4F46-8184-82D64AA0730E}" dt="2024-08-05T05:37:12.303" v="1" actId="2696"/>
        <pc:sldMkLst>
          <pc:docMk/>
          <pc:sldMk cId="2088064572" sldId="469"/>
        </pc:sldMkLst>
      </pc:sldChg>
      <pc:sldChg chg="del">
        <pc:chgData name="Stephanie Bradley" userId="bb573b86-6a01-430f-ba3c-43c2b2970490" providerId="ADAL" clId="{84AAB5A8-2D81-4F46-8184-82D64AA0730E}" dt="2024-08-05T05:36:30.807" v="0" actId="2696"/>
        <pc:sldMkLst>
          <pc:docMk/>
          <pc:sldMk cId="2595185055" sldId="471"/>
        </pc:sldMkLst>
      </pc:sldChg>
      <pc:sldChg chg="del">
        <pc:chgData name="Stephanie Bradley" userId="bb573b86-6a01-430f-ba3c-43c2b2970490" providerId="ADAL" clId="{84AAB5A8-2D81-4F46-8184-82D64AA0730E}" dt="2024-08-05T05:38:00.415" v="2" actId="2696"/>
        <pc:sldMkLst>
          <pc:docMk/>
          <pc:sldMk cId="2864749275" sldId="474"/>
        </pc:sldMkLst>
      </pc:sldChg>
    </pc:docChg>
  </pc:docChgLst>
  <pc:docChgLst>
    <pc:chgData name="Stephanie Bradley" userId="bb573b86-6a01-430f-ba3c-43c2b2970490" providerId="ADAL" clId="{27EA20AC-E827-4F75-B31F-304211252A5C}"/>
    <pc:docChg chg="custSel modSld">
      <pc:chgData name="Stephanie Bradley" userId="bb573b86-6a01-430f-ba3c-43c2b2970490" providerId="ADAL" clId="{27EA20AC-E827-4F75-B31F-304211252A5C}" dt="2024-09-25T14:03:57.139" v="27" actId="20577"/>
      <pc:docMkLst>
        <pc:docMk/>
      </pc:docMkLst>
      <pc:sldChg chg="addSp modSp mod modClrScheme chgLayout">
        <pc:chgData name="Stephanie Bradley" userId="bb573b86-6a01-430f-ba3c-43c2b2970490" providerId="ADAL" clId="{27EA20AC-E827-4F75-B31F-304211252A5C}" dt="2024-09-25T14:03:57.139" v="27" actId="20577"/>
        <pc:sldMkLst>
          <pc:docMk/>
          <pc:sldMk cId="158509419" sldId="472"/>
        </pc:sldMkLst>
        <pc:spChg chg="add mod ord">
          <ac:chgData name="Stephanie Bradley" userId="bb573b86-6a01-430f-ba3c-43c2b2970490" providerId="ADAL" clId="{27EA20AC-E827-4F75-B31F-304211252A5C}" dt="2024-09-25T14:03:22.127" v="16" actId="207"/>
          <ac:spMkLst>
            <pc:docMk/>
            <pc:sldMk cId="158509419" sldId="472"/>
            <ac:spMk id="2" creationId="{F7199B91-ACD7-23AA-EBE9-8CED10B8612A}"/>
          </ac:spMkLst>
        </pc:spChg>
        <pc:spChg chg="add mod ord">
          <ac:chgData name="Stephanie Bradley" userId="bb573b86-6a01-430f-ba3c-43c2b2970490" providerId="ADAL" clId="{27EA20AC-E827-4F75-B31F-304211252A5C}" dt="2024-09-25T14:03:57.139" v="27" actId="20577"/>
          <ac:spMkLst>
            <pc:docMk/>
            <pc:sldMk cId="158509419" sldId="472"/>
            <ac:spMk id="4" creationId="{C0F180D7-DF08-1AB4-24CB-4A2CDC8D9238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C0398E-799C-A09D-D6EF-55C95A1B9E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00B382-1FEF-D775-C7D9-B802472DC9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555531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B04EB-AA0F-D402-6F59-CD852CD6EC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6DE47F-A9AD-1CB6-3104-30C0CACFA8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8242286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17444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9/25/2024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pn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9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10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1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2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4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5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6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7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7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1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9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4.xml"/><Relationship Id="rId7" Type="http://schemas.openxmlformats.org/officeDocument/2006/relationships/slideLayout" Target="../slideLayouts/slideLayout38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3.xml"/><Relationship Id="rId1" Type="http://schemas.openxmlformats.org/officeDocument/2006/relationships/slideLayout" Target="../slideLayouts/slideLayout32.xml"/><Relationship Id="rId6" Type="http://schemas.openxmlformats.org/officeDocument/2006/relationships/slideLayout" Target="../slideLayouts/slideLayout37.xml"/><Relationship Id="rId11" Type="http://schemas.openxmlformats.org/officeDocument/2006/relationships/slideLayout" Target="../slideLayouts/slideLayout42.xml"/><Relationship Id="rId5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41.xml"/><Relationship Id="rId4" Type="http://schemas.openxmlformats.org/officeDocument/2006/relationships/slideLayout" Target="../slideLayouts/slideLayout35.xml"/><Relationship Id="rId9" Type="http://schemas.openxmlformats.org/officeDocument/2006/relationships/slideLayout" Target="../slideLayouts/slideLayout40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45.xml"/><Relationship Id="rId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76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Mane_(horse)" TargetMode="Externa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en.wikipedia.org/wiki/Pony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s://wordwall.net/play/76129/898/915" TargetMode="External"/><Relationship Id="rId1" Type="http://schemas.openxmlformats.org/officeDocument/2006/relationships/slideLayout" Target="../slideLayouts/slideLayout1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journey.org.uk/attractions/national-botanic-garden-of-wales/" TargetMode="External"/><Relationship Id="rId2" Type="http://schemas.openxmlformats.org/officeDocument/2006/relationships/hyperlink" Target="https://botanicgarden.wales/2020/06/parkland-views/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cadw.gov.wales/visit/places-to-visit/castell-llansteffan" TargetMode="External"/><Relationship Id="rId5" Type="http://schemas.openxmlformats.org/officeDocument/2006/relationships/hyperlink" Target="https://parcyresgob.org.uk/" TargetMode="External"/><Relationship Id="rId4" Type="http://schemas.openxmlformats.org/officeDocument/2006/relationships/hyperlink" Target="https://www.visitwales.com/attraction/museum/carmarthenshire-county-museum-917370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br>
              <a:rPr lang="en-GB" b="1"/>
            </a:br>
            <a:br>
              <a:rPr lang="en-GB" b="1"/>
            </a:br>
            <a:r>
              <a:rPr lang="en-GB" sz="3600" b="1">
                <a:latin typeface="Arial"/>
                <a:cs typeface="Arial"/>
              </a:rPr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>
                <a:latin typeface="Arial"/>
                <a:cs typeface="Arial"/>
              </a:rPr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>
                <a:latin typeface="Arial"/>
                <a:cs typeface="Arial"/>
              </a:rPr>
              <a:t>July – September 2024</a:t>
            </a:r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/>
            </a:br>
            <a:br>
              <a:rPr lang="en-GB"/>
            </a:br>
            <a:br>
              <a:rPr lang="en-GB"/>
            </a:br>
            <a:r>
              <a:rPr lang="en-GB" b="1"/>
              <a:t>WEEK 4</a:t>
            </a:r>
            <a:br>
              <a:rPr lang="en-GB"/>
            </a:br>
            <a:br>
              <a:rPr lang="en-GB"/>
            </a:br>
            <a:r>
              <a:rPr lang="en-GB"/>
              <a:t>10 Week Course (10PSE)</a:t>
            </a:r>
            <a:r>
              <a:rPr lang="en-GB" b="1"/>
              <a:t>  </a:t>
            </a:r>
            <a:br>
              <a:rPr lang="en-GB" b="1"/>
            </a:br>
            <a:br>
              <a:rPr lang="en-GB" b="1"/>
            </a:br>
            <a:r>
              <a:rPr lang="en-GB" b="1"/>
              <a:t>- </a:t>
            </a:r>
            <a:r>
              <a:rPr lang="en-GB"/>
              <a:t>Book Unit 3 – Thought</a:t>
            </a:r>
            <a:br>
              <a:rPr lang="en-GB"/>
            </a:br>
            <a:r>
              <a:rPr lang="en-GB"/>
              <a:t>Focus on Language &amp; Reading Skills</a:t>
            </a:r>
            <a:br>
              <a:rPr lang="en-GB"/>
            </a:br>
            <a:r>
              <a:rPr lang="en-GB"/>
              <a:t>Assessment – Reading &amp; Listening</a:t>
            </a:r>
            <a:br>
              <a:rPr lang="en-GB"/>
            </a:br>
            <a:r>
              <a:rPr lang="en-GB"/>
              <a:t>Focus on Discussion 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4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Five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D9B508E-D68E-66E8-B080-BFED50EB6245}"/>
              </a:ext>
            </a:extLst>
          </p:cNvPr>
          <p:cNvSpPr txBox="1"/>
          <p:nvPr/>
        </p:nvSpPr>
        <p:spPr>
          <a:xfrm>
            <a:off x="5287384" y="2845398"/>
            <a:ext cx="362148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>
              <a:solidFill>
                <a:schemeClr val="bg1"/>
              </a:solidFill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A1EC09EF-A1C5-BDDE-F4FF-EBA06095C6C2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Listening &amp; Reading assessment 1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Adjective Order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>
                <a:latin typeface="Arial"/>
                <a:cs typeface="Arial"/>
              </a:rPr>
              <a:t>Sentence Structure 2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50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65966-7C4C-1F17-E2D9-8E504DE06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Reading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3A386-13D2-2296-45DC-D886F6DB1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21404"/>
            <a:ext cx="7886700" cy="5155559"/>
          </a:xfrm>
        </p:spPr>
        <p:txBody>
          <a:bodyPr/>
          <a:lstStyle/>
          <a:p>
            <a:r>
              <a:rPr lang="en-GB"/>
              <a:t>This is an assessment. </a:t>
            </a:r>
          </a:p>
          <a:p>
            <a:r>
              <a:rPr lang="en-GB"/>
              <a:t>Put all devices on the back table.</a:t>
            </a:r>
          </a:p>
          <a:p>
            <a:r>
              <a:rPr lang="en-GB"/>
              <a:t>Clear your desk of all books and papers.</a:t>
            </a:r>
          </a:p>
          <a:p>
            <a:r>
              <a:rPr lang="en-GB"/>
              <a:t>When your tutor tells you, look at the question paper and the answer sheet.</a:t>
            </a:r>
          </a:p>
          <a:p>
            <a:r>
              <a:rPr lang="en-GB"/>
              <a:t>You are going to read a text and answer some questions. </a:t>
            </a:r>
          </a:p>
          <a:p>
            <a:r>
              <a:rPr lang="en-GB"/>
              <a:t>You have 20 minutes. Put your answers on the answer sheet with a pen or pencil.</a:t>
            </a:r>
          </a:p>
          <a:p>
            <a:r>
              <a:rPr lang="en-GB"/>
              <a:t>Take a photo of the answer sheet and upload it to assignments.</a:t>
            </a:r>
          </a:p>
        </p:txBody>
      </p:sp>
    </p:spTree>
    <p:extLst>
      <p:ext uri="{BB962C8B-B14F-4D97-AF65-F5344CB8AC3E}">
        <p14:creationId xmlns:p14="http://schemas.microsoft.com/office/powerpoint/2010/main" val="17939157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65966-7C4C-1F17-E2D9-8E504DE06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Listening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3A386-13D2-2296-45DC-D886F6DB13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123122"/>
            <a:ext cx="7886700" cy="5053841"/>
          </a:xfrm>
        </p:spPr>
        <p:txBody>
          <a:bodyPr/>
          <a:lstStyle/>
          <a:p>
            <a:r>
              <a:rPr lang="en-GB"/>
              <a:t>This is an assessment. </a:t>
            </a:r>
          </a:p>
          <a:p>
            <a:r>
              <a:rPr lang="en-GB"/>
              <a:t>Put all devices on the back table.</a:t>
            </a:r>
          </a:p>
          <a:p>
            <a:r>
              <a:rPr lang="en-GB"/>
              <a:t>Clear your desk of all books and papers.</a:t>
            </a:r>
          </a:p>
          <a:p>
            <a:r>
              <a:rPr lang="en-GB"/>
              <a:t>Your tutor will give you a question paper and an answer sheet.</a:t>
            </a:r>
          </a:p>
          <a:p>
            <a:r>
              <a:rPr lang="en-GB"/>
              <a:t>You are going to listen to 1 recording and answer 2 sets of questions. You will hear the recording once.</a:t>
            </a:r>
          </a:p>
          <a:p>
            <a:r>
              <a:rPr lang="en-GB"/>
              <a:t>Transfer the questions to the answer sheet.</a:t>
            </a:r>
          </a:p>
          <a:p>
            <a:r>
              <a:rPr lang="en-GB"/>
              <a:t>Take a photo of your answer sheet and  submit it on Teams assignments.</a:t>
            </a:r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595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Take A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9360313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7D285-C4D7-B015-FFA7-82EAD7C5CB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Solve the riddle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77F16-0D52-E11B-F7EE-39F6121F566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I have a long white mane and a long white tail. </a:t>
            </a:r>
          </a:p>
          <a:p>
            <a:r>
              <a:rPr lang="en-GB"/>
              <a:t>My hooves are hairy, large and flat.</a:t>
            </a:r>
          </a:p>
          <a:p>
            <a:r>
              <a:rPr lang="en-GB"/>
              <a:t>I live on wild desolate moors and grasslands.</a:t>
            </a:r>
          </a:p>
          <a:p>
            <a:r>
              <a:rPr lang="en-GB"/>
              <a:t>What am I?</a:t>
            </a:r>
          </a:p>
        </p:txBody>
      </p:sp>
    </p:spTree>
    <p:extLst>
      <p:ext uri="{BB962C8B-B14F-4D97-AF65-F5344CB8AC3E}">
        <p14:creationId xmlns:p14="http://schemas.microsoft.com/office/powerpoint/2010/main" val="3558616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27D285-C4D7-B015-FFA7-82EAD7C5C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01417" y="1138036"/>
            <a:ext cx="4083287" cy="1402470"/>
          </a:xfrm>
        </p:spPr>
        <p:txBody>
          <a:bodyPr anchor="t">
            <a:normAutofit/>
          </a:bodyPr>
          <a:lstStyle/>
          <a:p>
            <a:r>
              <a:rPr lang="en-GB" sz="2800" b="1"/>
              <a:t>Solve the riddle</a:t>
            </a:r>
          </a:p>
        </p:txBody>
      </p:sp>
      <p:pic>
        <p:nvPicPr>
          <p:cNvPr id="5" name="Picture 4" descr="A white animal on grass&#10;&#10;Description automatically generated">
            <a:extLst>
              <a:ext uri="{FF2B5EF4-FFF2-40B4-BE49-F238E27FC236}">
                <a16:creationId xmlns:a16="http://schemas.microsoft.com/office/drawing/2014/main" id="{ED117CF3-3948-683D-4402-991B6408DB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888"/>
          <a:stretch/>
        </p:blipFill>
        <p:spPr>
          <a:xfrm rot="5400000">
            <a:off x="-1497308" y="1497308"/>
            <a:ext cx="6858000" cy="3863383"/>
          </a:xfrm>
          <a:prstGeom prst="rect">
            <a:avLst/>
          </a:prstGeom>
        </p:spPr>
      </p:pic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478772" y="871146"/>
            <a:ext cx="552705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77F16-0D52-E11B-F7EE-39F6121F56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1417" y="1828800"/>
            <a:ext cx="4083287" cy="43135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700"/>
              <a:t>I have a lovely long whitish mane and a long heavy brownish tail. </a:t>
            </a:r>
          </a:p>
          <a:p>
            <a:pPr marL="0" indent="0">
              <a:buNone/>
            </a:pPr>
            <a:r>
              <a:rPr lang="en-GB" sz="1700"/>
              <a:t>My hooves are hairy, large and flat.</a:t>
            </a:r>
          </a:p>
          <a:p>
            <a:pPr marL="0" indent="0">
              <a:buNone/>
            </a:pPr>
            <a:r>
              <a:rPr lang="en-GB" sz="1700"/>
              <a:t>I live on wild desolate moors and grasslands.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r>
              <a:rPr lang="en-GB" sz="1700"/>
              <a:t>I’m…</a:t>
            </a:r>
          </a:p>
          <a:p>
            <a:pPr marL="0" indent="0">
              <a:buNone/>
            </a:pPr>
            <a:r>
              <a:rPr lang="en-GB" sz="1700"/>
              <a:t>a pony</a:t>
            </a:r>
          </a:p>
          <a:p>
            <a:pPr marL="0" indent="0">
              <a:buNone/>
            </a:pPr>
            <a:r>
              <a:rPr lang="en-US" sz="1600"/>
              <a:t>‘Compared to a larger horse, a pony may have a thicker coat, </a:t>
            </a:r>
            <a:r>
              <a:rPr lang="en-US" sz="1600">
                <a:hlinkClick r:id="rId3" tooltip="Mane (horse)"/>
              </a:rPr>
              <a:t>mane</a:t>
            </a:r>
            <a:r>
              <a:rPr lang="en-US" sz="1600"/>
              <a:t> and tail, with proportionally shorter legs, a wider barrel, heavier bone, a thicker neck and a shorter, broader head’. (</a:t>
            </a:r>
            <a:r>
              <a:rPr lang="en-GB" sz="1050">
                <a:hlinkClick r:id="rId4"/>
              </a:rPr>
              <a:t>Pony – Wikipedia</a:t>
            </a:r>
            <a:r>
              <a:rPr lang="en-GB" sz="1050"/>
              <a:t> 31/7/24)</a:t>
            </a:r>
          </a:p>
        </p:txBody>
      </p:sp>
    </p:spTree>
    <p:extLst>
      <p:ext uri="{BB962C8B-B14F-4D97-AF65-F5344CB8AC3E}">
        <p14:creationId xmlns:p14="http://schemas.microsoft.com/office/powerpoint/2010/main" val="2655468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38008-603D-FE22-46BB-116A6F7F29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Adjective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7B23CE-F1C7-E4EC-5FE2-F3E7A3C032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972766"/>
            <a:ext cx="7886700" cy="5204197"/>
          </a:xfrm>
        </p:spPr>
        <p:txBody>
          <a:bodyPr/>
          <a:lstStyle/>
          <a:p>
            <a:r>
              <a:rPr lang="en-GB"/>
              <a:t>Opinion: </a:t>
            </a:r>
            <a:r>
              <a:rPr lang="en-GB" i="1">
                <a:solidFill>
                  <a:schemeClr val="accent1"/>
                </a:solidFill>
              </a:rPr>
              <a:t>lovely, unusual, wild</a:t>
            </a:r>
          </a:p>
          <a:p>
            <a:r>
              <a:rPr lang="en-GB"/>
              <a:t>Size:</a:t>
            </a:r>
            <a:r>
              <a:rPr lang="en-GB" i="1">
                <a:solidFill>
                  <a:schemeClr val="accent1"/>
                </a:solidFill>
              </a:rPr>
              <a:t> long, short, large</a:t>
            </a:r>
          </a:p>
          <a:p>
            <a:r>
              <a:rPr lang="en-GB"/>
              <a:t>Physical quality: </a:t>
            </a:r>
            <a:r>
              <a:rPr lang="en-GB" i="1">
                <a:solidFill>
                  <a:schemeClr val="accent1"/>
                </a:solidFill>
              </a:rPr>
              <a:t>thick, heavy, hairy</a:t>
            </a:r>
          </a:p>
          <a:p>
            <a:r>
              <a:rPr lang="en-GB"/>
              <a:t>Shape:</a:t>
            </a:r>
            <a:r>
              <a:rPr lang="en-GB" i="1">
                <a:solidFill>
                  <a:schemeClr val="accent1"/>
                </a:solidFill>
              </a:rPr>
              <a:t> round, square, barrel-shaped</a:t>
            </a:r>
          </a:p>
          <a:p>
            <a:r>
              <a:rPr lang="en-GB"/>
              <a:t>Age:</a:t>
            </a:r>
            <a:r>
              <a:rPr lang="en-GB" i="1">
                <a:solidFill>
                  <a:schemeClr val="accent1"/>
                </a:solidFill>
              </a:rPr>
              <a:t> young, old, mature</a:t>
            </a:r>
          </a:p>
          <a:p>
            <a:r>
              <a:rPr lang="en-GB"/>
              <a:t>Colour:</a:t>
            </a:r>
            <a:r>
              <a:rPr lang="en-GB" i="1">
                <a:solidFill>
                  <a:schemeClr val="accent1"/>
                </a:solidFill>
              </a:rPr>
              <a:t> white, brown, light brown</a:t>
            </a:r>
          </a:p>
          <a:p>
            <a:r>
              <a:rPr lang="en-GB"/>
              <a:t>Origin:</a:t>
            </a:r>
            <a:r>
              <a:rPr lang="en-GB" i="1">
                <a:solidFill>
                  <a:schemeClr val="accent1"/>
                </a:solidFill>
              </a:rPr>
              <a:t> Chinese, British, moorland, local, carved</a:t>
            </a:r>
          </a:p>
          <a:p>
            <a:r>
              <a:rPr lang="en-GB"/>
              <a:t>Material:</a:t>
            </a:r>
            <a:r>
              <a:rPr lang="en-GB" i="1">
                <a:solidFill>
                  <a:schemeClr val="accent1"/>
                </a:solidFill>
              </a:rPr>
              <a:t> foam, clay, wooden, metallic</a:t>
            </a:r>
          </a:p>
          <a:p>
            <a:r>
              <a:rPr lang="en-GB"/>
              <a:t>Type:</a:t>
            </a:r>
            <a:r>
              <a:rPr lang="en-GB" i="1">
                <a:solidFill>
                  <a:schemeClr val="accent1"/>
                </a:solidFill>
              </a:rPr>
              <a:t> carving, engineering, mechanical, digital</a:t>
            </a:r>
          </a:p>
          <a:p>
            <a:r>
              <a:rPr lang="en-GB"/>
              <a:t>Purpose:</a:t>
            </a:r>
            <a:r>
              <a:rPr lang="en-GB" i="1">
                <a:solidFill>
                  <a:schemeClr val="accent1"/>
                </a:solidFill>
              </a:rPr>
              <a:t> teaching, ornamental, multi-purpose</a:t>
            </a:r>
          </a:p>
        </p:txBody>
      </p:sp>
    </p:spTree>
    <p:extLst>
      <p:ext uri="{BB962C8B-B14F-4D97-AF65-F5344CB8AC3E}">
        <p14:creationId xmlns:p14="http://schemas.microsoft.com/office/powerpoint/2010/main" val="411800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A9ACA-0CD8-32A7-148E-A8D59B45E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Create a riddle – </a:t>
            </a:r>
            <a:br>
              <a:rPr lang="en-GB" b="1">
                <a:solidFill>
                  <a:schemeClr val="accent1"/>
                </a:solidFill>
              </a:rPr>
            </a:br>
            <a:r>
              <a:rPr lang="en-GB" b="1">
                <a:solidFill>
                  <a:schemeClr val="accent1"/>
                </a:solidFill>
              </a:rPr>
              <a:t>practise adjective order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CC3F8-9EB8-D911-6397-9F6CE20AB8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Choose one of the images you were sent by chat.</a:t>
            </a:r>
          </a:p>
          <a:p>
            <a:r>
              <a:rPr lang="en-GB"/>
              <a:t>Create a riddle to describe it…</a:t>
            </a:r>
          </a:p>
          <a:p>
            <a:endParaRPr lang="en-GB"/>
          </a:p>
          <a:p>
            <a:r>
              <a:rPr lang="en-GB"/>
              <a:t>I’m a ….</a:t>
            </a:r>
          </a:p>
        </p:txBody>
      </p:sp>
    </p:spTree>
    <p:extLst>
      <p:ext uri="{BB962C8B-B14F-4D97-AF65-F5344CB8AC3E}">
        <p14:creationId xmlns:p14="http://schemas.microsoft.com/office/powerpoint/2010/main" val="5559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0FC0F6-DE27-948C-2D79-AC5B18DEDE36}"/>
              </a:ext>
            </a:extLst>
          </p:cNvPr>
          <p:cNvSpPr txBox="1"/>
          <p:nvPr/>
        </p:nvSpPr>
        <p:spPr>
          <a:xfrm>
            <a:off x="2286000" y="1997839"/>
            <a:ext cx="457200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/>
            <a:r>
              <a:rPr lang="en-US">
                <a:effectLst/>
                <a:latin typeface="-apple-system"/>
              </a:rPr>
              <a:t>riddle</a:t>
            </a:r>
          </a:p>
          <a:p>
            <a:pPr rtl="0"/>
            <a:r>
              <a:rPr lang="en-US">
                <a:effectLst/>
                <a:latin typeface="-apple-system"/>
              </a:rPr>
              <a:t>I have a weird futuristic shape, with two strong wings. people can sit comfortably in my black belly. I am quite heavy but I can soar.</a:t>
            </a:r>
          </a:p>
          <a:p>
            <a:pPr rtl="0"/>
            <a:endParaRPr lang="en-US">
              <a:effectLst/>
              <a:latin typeface="-apple-system"/>
            </a:endParaRPr>
          </a:p>
          <a:p>
            <a:pPr rtl="0"/>
            <a:r>
              <a:rPr lang="en-US">
                <a:effectLst/>
                <a:latin typeface="-apple-system"/>
              </a:rPr>
              <a:t> my age is very </a:t>
            </a:r>
            <a:r>
              <a:rPr lang="en-US" err="1">
                <a:effectLst/>
                <a:latin typeface="-apple-system"/>
              </a:rPr>
              <a:t>very</a:t>
            </a:r>
            <a:r>
              <a:rPr lang="en-US">
                <a:effectLst/>
                <a:latin typeface="-apple-system"/>
              </a:rPr>
              <a:t> young just like an embryo.</a:t>
            </a:r>
            <a:br>
              <a:rPr lang="en-US">
                <a:effectLst/>
                <a:latin typeface="-apple-system"/>
              </a:rPr>
            </a:br>
            <a:r>
              <a:rPr lang="en-US">
                <a:effectLst/>
                <a:latin typeface="-apple-system"/>
              </a:rPr>
              <a:t>And I have a shiny streamlined body.</a:t>
            </a:r>
          </a:p>
          <a:p>
            <a:pPr rtl="0"/>
            <a:endParaRPr lang="en-US">
              <a:effectLst/>
              <a:latin typeface="-apple-system"/>
            </a:endParaRPr>
          </a:p>
          <a:p>
            <a:pPr rtl="0"/>
            <a:r>
              <a:rPr lang="en-US">
                <a:effectLst/>
                <a:latin typeface="-apple-system"/>
              </a:rPr>
              <a:t> It is hard, Mechanical and minimalism style </a:t>
            </a:r>
          </a:p>
          <a:p>
            <a:pPr rtl="0"/>
            <a:r>
              <a:rPr lang="en-US">
                <a:effectLst/>
                <a:latin typeface="-apple-system"/>
              </a:rPr>
              <a:t>on my outside.  </a:t>
            </a:r>
          </a:p>
          <a:p>
            <a:pPr rtl="0"/>
            <a:r>
              <a:rPr lang="en-US">
                <a:effectLst/>
                <a:latin typeface="-apple-system"/>
              </a:rPr>
              <a:t> </a:t>
            </a:r>
          </a:p>
          <a:p>
            <a:r>
              <a:rPr lang="en-US">
                <a:effectLst/>
                <a:latin typeface="-apple-system"/>
              </a:rPr>
              <a:t> </a:t>
            </a: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199B91-ACD7-23AA-EBE9-8CED10B86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/>
                </a:solidFill>
              </a:rPr>
              <a:t>Student Riddles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F180D7-DF08-1AB4-24CB-4A2CDC8D92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341120"/>
            <a:ext cx="7886700" cy="483584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Riddles</a:t>
            </a:r>
          </a:p>
        </p:txBody>
      </p:sp>
    </p:spTree>
    <p:extLst>
      <p:ext uri="{BB962C8B-B14F-4D97-AF65-F5344CB8AC3E}">
        <p14:creationId xmlns:p14="http://schemas.microsoft.com/office/powerpoint/2010/main" val="1585094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9BE6-AFED-F672-AE30-EFE36D182C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Am I…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942AE-ACAA-689A-EE5F-3A4A7A7287D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A futuristic prototype for a flying car?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F15BD9-52E8-FC9A-4D78-64E4F3878B2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A model showing the composition of a mock- up for a car?</a:t>
            </a:r>
          </a:p>
          <a:p>
            <a:endParaRPr lang="en-GB"/>
          </a:p>
        </p:txBody>
      </p:sp>
      <p:pic>
        <p:nvPicPr>
          <p:cNvPr id="6" name="Picture 5" descr="A model of a jet&#10;&#10;Description automatically generated">
            <a:extLst>
              <a:ext uri="{FF2B5EF4-FFF2-40B4-BE49-F238E27FC236}">
                <a16:creationId xmlns:a16="http://schemas.microsoft.com/office/drawing/2014/main" id="{1051E605-E418-E376-558F-B6FB6680B6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" y="2825886"/>
            <a:ext cx="3943350" cy="2957512"/>
          </a:xfrm>
          <a:prstGeom prst="rect">
            <a:avLst/>
          </a:prstGeom>
        </p:spPr>
      </p:pic>
      <p:pic>
        <p:nvPicPr>
          <p:cNvPr id="8" name="Picture 7" descr="A piece of wood on a table&#10;&#10;Description automatically generated">
            <a:extLst>
              <a:ext uri="{FF2B5EF4-FFF2-40B4-BE49-F238E27FC236}">
                <a16:creationId xmlns:a16="http://schemas.microsoft.com/office/drawing/2014/main" id="{168B9FBB-70F2-36DE-3BAA-9E1EE47A69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80044" y="3059350"/>
            <a:ext cx="3867150" cy="2900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24971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C3A89A5-F1EB-6350-C945-FC903697D847}"/>
              </a:ext>
            </a:extLst>
          </p:cNvPr>
          <p:cNvSpPr txBox="1"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rtl="0"/>
            <a:r>
              <a:rPr lang="en-US">
                <a:effectLst/>
                <a:latin typeface="-apple-system"/>
              </a:rPr>
              <a:t>Riddle</a:t>
            </a:r>
          </a:p>
          <a:p>
            <a:pPr rtl="0"/>
            <a:r>
              <a:rPr lang="en-US">
                <a:effectLst/>
                <a:latin typeface="-apple-system"/>
              </a:rPr>
              <a:t>I have a long, brownish red handle. I am solid, smooth and simple.</a:t>
            </a:r>
          </a:p>
          <a:p>
            <a:r>
              <a:rPr lang="en-US">
                <a:effectLst/>
                <a:latin typeface="-apple-system"/>
              </a:rPr>
              <a:t>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82977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EA9BE6-AFED-F672-AE30-EFE36D182C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73011"/>
          </a:xfrm>
        </p:spPr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Am I…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4942AE-ACAA-689A-EE5F-3A4A7A7287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42417"/>
            <a:ext cx="3867150" cy="4834546"/>
          </a:xfrm>
        </p:spPr>
        <p:txBody>
          <a:bodyPr/>
          <a:lstStyle/>
          <a:p>
            <a:r>
              <a:rPr lang="en-GB"/>
              <a:t>A carved piece of local handicraft known as a love spoon?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F15BD9-52E8-FC9A-4D78-64E4F3878B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342417"/>
            <a:ext cx="3867150" cy="4834546"/>
          </a:xfrm>
        </p:spPr>
        <p:txBody>
          <a:bodyPr/>
          <a:lstStyle/>
          <a:p>
            <a:r>
              <a:rPr lang="en-GB"/>
              <a:t>A clay sculpture formed around an ordinary wooden kitchen spoon?</a:t>
            </a:r>
          </a:p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51E605-E418-E376-558F-B6FB6680B6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 rot="5400000">
            <a:off x="969169" y="3030205"/>
            <a:ext cx="2957512" cy="221813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168B9FBB-70F2-36DE-3BAA-9E1EE47A69C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4648200" y="2717666"/>
            <a:ext cx="3867150" cy="2900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7957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05795A-72B1-3E30-B693-7284472568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Word Order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9F728-EF91-4DD6-3F17-4721911CAA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>
                <a:hlinkClick r:id="rId2"/>
              </a:rPr>
              <a:t>https://wordwall.net/play/76129/898/915</a:t>
            </a:r>
            <a:r>
              <a:rPr lang="en-GB"/>
              <a:t> 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Drag and drop the words to make correct sentences.</a:t>
            </a:r>
          </a:p>
        </p:txBody>
      </p:sp>
    </p:spTree>
    <p:extLst>
      <p:ext uri="{BB962C8B-B14F-4D97-AF65-F5344CB8AC3E}">
        <p14:creationId xmlns:p14="http://schemas.microsoft.com/office/powerpoint/2010/main" val="39625949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8C1990-C065-4237-4DE3-56D8EAED50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Look at sentence structure</a:t>
            </a:r>
          </a:p>
        </p:txBody>
      </p:sp>
      <p:pic>
        <p:nvPicPr>
          <p:cNvPr id="5" name="Content Placeholder 4" descr="A screenshot of a computer&#10;&#10;Description automatically generated">
            <a:extLst>
              <a:ext uri="{FF2B5EF4-FFF2-40B4-BE49-F238E27FC236}">
                <a16:creationId xmlns:a16="http://schemas.microsoft.com/office/drawing/2014/main" id="{77845269-742B-2F78-D3D2-0076637E72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36337" y="1789044"/>
            <a:ext cx="5230166" cy="3439240"/>
          </a:xfrm>
        </p:spPr>
      </p:pic>
    </p:spTree>
    <p:extLst>
      <p:ext uri="{BB962C8B-B14F-4D97-AF65-F5344CB8AC3E}">
        <p14:creationId xmlns:p14="http://schemas.microsoft.com/office/powerpoint/2010/main" val="2234326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4EAE2-DABD-ECBC-785A-91C1345BF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Things you could do at the weekend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C95555-8402-0EE2-0A27-CCAD709EC8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>
                <a:hlinkClick r:id="rId2"/>
              </a:rPr>
              <a:t>Parkland Views – A Two Mile Round Walk Around Waun Las NNR - National Botanic Garden of Wales</a:t>
            </a:r>
            <a:endParaRPr lang="en-US"/>
          </a:p>
          <a:p>
            <a:r>
              <a:rPr lang="en-US">
                <a:hlinkClick r:id="rId3"/>
              </a:rPr>
              <a:t>Good Journey – Getting to National Botanic Garden of Wales Car-free</a:t>
            </a:r>
            <a:endParaRPr lang="en-US"/>
          </a:p>
          <a:p>
            <a:r>
              <a:rPr lang="en-US"/>
              <a:t> </a:t>
            </a:r>
            <a:r>
              <a:rPr lang="en-GB">
                <a:hlinkClick r:id="rId4"/>
              </a:rPr>
              <a:t>Carmarthenshire County Museum | </a:t>
            </a:r>
            <a:r>
              <a:rPr lang="en-GB" err="1">
                <a:hlinkClick r:id="rId4"/>
              </a:rPr>
              <a:t>VisitWales</a:t>
            </a:r>
            <a:r>
              <a:rPr lang="en-GB"/>
              <a:t> </a:t>
            </a:r>
          </a:p>
          <a:p>
            <a:r>
              <a:rPr lang="en-GB">
                <a:hlinkClick r:id="rId5"/>
              </a:rPr>
              <a:t>Parc </a:t>
            </a:r>
            <a:r>
              <a:rPr lang="en-GB" err="1">
                <a:hlinkClick r:id="rId5"/>
              </a:rPr>
              <a:t>yr</a:t>
            </a:r>
            <a:r>
              <a:rPr lang="en-GB">
                <a:hlinkClick r:id="rId5"/>
              </a:rPr>
              <a:t> </a:t>
            </a:r>
            <a:r>
              <a:rPr lang="en-GB" err="1">
                <a:hlinkClick r:id="rId5"/>
              </a:rPr>
              <a:t>Esgob</a:t>
            </a:r>
            <a:r>
              <a:rPr lang="en-GB">
                <a:hlinkClick r:id="rId5"/>
              </a:rPr>
              <a:t> – The Bishop's Park – </a:t>
            </a:r>
            <a:r>
              <a:rPr lang="en-GB" err="1">
                <a:hlinkClick r:id="rId5"/>
              </a:rPr>
              <a:t>Abergwili</a:t>
            </a:r>
            <a:r>
              <a:rPr lang="en-GB">
                <a:hlinkClick r:id="rId5"/>
              </a:rPr>
              <a:t> near Carmarthen</a:t>
            </a:r>
            <a:r>
              <a:rPr lang="en-GB"/>
              <a:t> </a:t>
            </a:r>
          </a:p>
          <a:p>
            <a:r>
              <a:rPr lang="en-US">
                <a:hlinkClick r:id="rId6"/>
              </a:rPr>
              <a:t>Castell </a:t>
            </a:r>
            <a:r>
              <a:rPr lang="en-US" err="1">
                <a:hlinkClick r:id="rId6"/>
              </a:rPr>
              <a:t>Llansteffan</a:t>
            </a:r>
            <a:r>
              <a:rPr lang="en-US">
                <a:hlinkClick r:id="rId6"/>
              </a:rPr>
              <a:t> | </a:t>
            </a:r>
            <a:r>
              <a:rPr lang="en-US" err="1">
                <a:hlinkClick r:id="rId6"/>
              </a:rPr>
              <a:t>Cadw</a:t>
            </a:r>
            <a:r>
              <a:rPr lang="en-US">
                <a:hlinkClick r:id="rId6"/>
              </a:rPr>
              <a:t> (</a:t>
            </a:r>
            <a:r>
              <a:rPr lang="en-US" err="1">
                <a:hlinkClick r:id="rId6"/>
              </a:rPr>
              <a:t>gov.wales</a:t>
            </a:r>
            <a:r>
              <a:rPr lang="en-US">
                <a:hlinkClick r:id="rId6"/>
              </a:rPr>
              <a:t>)</a:t>
            </a:r>
            <a:endParaRPr lang="en-US"/>
          </a:p>
          <a:p>
            <a:r>
              <a:rPr lang="en-US"/>
              <a:t>Go back to Tenby or Swansea by train.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3147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Props1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</TotalTime>
  <Words>727</Words>
  <Application>Microsoft Office PowerPoint</Application>
  <PresentationFormat>On-screen Show (4:3)</PresentationFormat>
  <Paragraphs>90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19</vt:i4>
      </vt:variant>
    </vt:vector>
  </HeadingPairs>
  <TitlesOfParts>
    <vt:vector size="41" baseType="lpstr">
      <vt:lpstr>-apple-system</vt:lpstr>
      <vt:lpstr>Arial</vt:lpstr>
      <vt:lpstr>Calibri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July – September 2024</vt:lpstr>
      <vt:lpstr>   WEEK 4  10 Week Course (10PSE)    - Book Unit 3 – Thought Focus on Language &amp; Reading Skills Assessment – Reading &amp; Listening Focus on Discussion </vt:lpstr>
      <vt:lpstr>  WEEK 4   Day Five   Session One</vt:lpstr>
      <vt:lpstr>Reading Assessment</vt:lpstr>
      <vt:lpstr>Listening Assessment</vt:lpstr>
      <vt:lpstr>Take A Break</vt:lpstr>
      <vt:lpstr>Solve the riddle</vt:lpstr>
      <vt:lpstr>Solve the riddle</vt:lpstr>
      <vt:lpstr>Adjective Order</vt:lpstr>
      <vt:lpstr>Create a riddle –  practise adjective order</vt:lpstr>
      <vt:lpstr>Student Riddles</vt:lpstr>
      <vt:lpstr>Am I…</vt:lpstr>
      <vt:lpstr>PowerPoint Presentation</vt:lpstr>
      <vt:lpstr>Am I…</vt:lpstr>
      <vt:lpstr>Word Order Practice</vt:lpstr>
      <vt:lpstr>Look at sentence structure</vt:lpstr>
      <vt:lpstr>Things you could do at the weekend</vt:lpstr>
      <vt:lpstr>Lunch Break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2</cp:revision>
  <dcterms:created xsi:type="dcterms:W3CDTF">2021-03-10T12:10:47Z</dcterms:created>
  <dcterms:modified xsi:type="dcterms:W3CDTF">2024-09-25T14:04:05Z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