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67" r:id="rId3"/>
    <p:sldId id="258" r:id="rId4"/>
    <p:sldId id="257" r:id="rId5"/>
    <p:sldId id="260" r:id="rId6"/>
    <p:sldId id="259" r:id="rId7"/>
    <p:sldId id="263" r:id="rId8"/>
    <p:sldId id="266" r:id="rId9"/>
    <p:sldId id="268"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95959"/>
    <a:srgbClr val="62B4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92756" autoAdjust="0"/>
  </p:normalViewPr>
  <p:slideViewPr>
    <p:cSldViewPr snapToGrid="0">
      <p:cViewPr>
        <p:scale>
          <a:sx n="75" d="100"/>
          <a:sy n="75" d="100"/>
        </p:scale>
        <p:origin x="345" y="2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FEB652-7071-4777-A0EC-1CC870DF70BC}" type="datetimeFigureOut">
              <a:rPr lang="en-GB" smtClean="0"/>
              <a:t>19/01/2018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C2AF4-A608-43CC-8173-F70DC6EF460D}" type="slidenum">
              <a:rPr lang="en-GB" smtClean="0"/>
              <a:t>‹#›</a:t>
            </a:fld>
            <a:endParaRPr lang="en-GB"/>
          </a:p>
        </p:txBody>
      </p:sp>
    </p:spTree>
    <p:extLst>
      <p:ext uri="{BB962C8B-B14F-4D97-AF65-F5344CB8AC3E}">
        <p14:creationId xmlns:p14="http://schemas.microsoft.com/office/powerpoint/2010/main" val="2194306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2C2AF4-A608-43CC-8173-F70DC6EF460D}" type="slidenum">
              <a:rPr lang="en-GB" smtClean="0"/>
              <a:t>1</a:t>
            </a:fld>
            <a:endParaRPr lang="en-GB"/>
          </a:p>
        </p:txBody>
      </p:sp>
    </p:spTree>
    <p:extLst>
      <p:ext uri="{BB962C8B-B14F-4D97-AF65-F5344CB8AC3E}">
        <p14:creationId xmlns:p14="http://schemas.microsoft.com/office/powerpoint/2010/main" val="3783722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want to do in my dissertation</a:t>
            </a:r>
          </a:p>
          <a:p>
            <a:pPr lvl="1"/>
            <a:r>
              <a:rPr lang="en-GB" dirty="0"/>
              <a:t>Copy from </a:t>
            </a:r>
            <a:r>
              <a:rPr lang="en-GB" dirty="0" err="1"/>
              <a:t>diss.plan</a:t>
            </a:r>
            <a:endParaRPr lang="en-GB" dirty="0"/>
          </a:p>
          <a:p>
            <a:pPr lvl="1"/>
            <a:r>
              <a:rPr lang="en-GB" dirty="0"/>
              <a:t>…add map or photo</a:t>
            </a:r>
          </a:p>
          <a:p>
            <a:pPr lvl="1"/>
            <a:r>
              <a:rPr lang="en-GB" dirty="0"/>
              <a:t>Why Pompeii or Herculaneum?</a:t>
            </a:r>
          </a:p>
          <a:p>
            <a:endParaRPr lang="en-GB" dirty="0"/>
          </a:p>
        </p:txBody>
      </p:sp>
      <p:sp>
        <p:nvSpPr>
          <p:cNvPr id="4" name="Slide Number Placeholder 3"/>
          <p:cNvSpPr>
            <a:spLocks noGrp="1"/>
          </p:cNvSpPr>
          <p:nvPr>
            <p:ph type="sldNum" sz="quarter" idx="10"/>
          </p:nvPr>
        </p:nvSpPr>
        <p:spPr/>
        <p:txBody>
          <a:bodyPr/>
          <a:lstStyle/>
          <a:p>
            <a:fld id="{742C2AF4-A608-43CC-8173-F70DC6EF460D}" type="slidenum">
              <a:rPr lang="en-GB" smtClean="0"/>
              <a:t>2</a:t>
            </a:fld>
            <a:endParaRPr lang="en-GB"/>
          </a:p>
        </p:txBody>
      </p:sp>
    </p:spTree>
    <p:extLst>
      <p:ext uri="{BB962C8B-B14F-4D97-AF65-F5344CB8AC3E}">
        <p14:creationId xmlns:p14="http://schemas.microsoft.com/office/powerpoint/2010/main" val="2302796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2C2AF4-A608-43CC-8173-F70DC6EF460D}" type="slidenum">
              <a:rPr lang="en-GB" smtClean="0"/>
              <a:t>3</a:t>
            </a:fld>
            <a:endParaRPr lang="en-GB"/>
          </a:p>
        </p:txBody>
      </p:sp>
    </p:spTree>
    <p:extLst>
      <p:ext uri="{BB962C8B-B14F-4D97-AF65-F5344CB8AC3E}">
        <p14:creationId xmlns:p14="http://schemas.microsoft.com/office/powerpoint/2010/main" val="3053350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42C2AF4-A608-43CC-8173-F70DC6EF460D}" type="slidenum">
              <a:rPr lang="en-GB" smtClean="0"/>
              <a:t>5</a:t>
            </a:fld>
            <a:endParaRPr lang="en-GB"/>
          </a:p>
        </p:txBody>
      </p:sp>
    </p:spTree>
    <p:extLst>
      <p:ext uri="{BB962C8B-B14F-4D97-AF65-F5344CB8AC3E}">
        <p14:creationId xmlns:p14="http://schemas.microsoft.com/office/powerpoint/2010/main" val="3063660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primarily the scholars that I will be using. As I will cover on my next slide, different scholars adopt different strands of phenomenological thinking, so the ones on this slide are not necessarily all the major contributors to phenomenology, but the ones that are most relevant to my research. </a:t>
            </a:r>
          </a:p>
        </p:txBody>
      </p:sp>
      <p:sp>
        <p:nvSpPr>
          <p:cNvPr id="4" name="Slide Number Placeholder 3"/>
          <p:cNvSpPr>
            <a:spLocks noGrp="1"/>
          </p:cNvSpPr>
          <p:nvPr>
            <p:ph type="sldNum" sz="quarter" idx="10"/>
          </p:nvPr>
        </p:nvSpPr>
        <p:spPr/>
        <p:txBody>
          <a:bodyPr/>
          <a:lstStyle/>
          <a:p>
            <a:fld id="{742C2AF4-A608-43CC-8173-F70DC6EF460D}" type="slidenum">
              <a:rPr lang="en-GB" smtClean="0"/>
              <a:t>6</a:t>
            </a:fld>
            <a:endParaRPr lang="en-GB"/>
          </a:p>
        </p:txBody>
      </p:sp>
    </p:spTree>
    <p:extLst>
      <p:ext uri="{BB962C8B-B14F-4D97-AF65-F5344CB8AC3E}">
        <p14:creationId xmlns:p14="http://schemas.microsoft.com/office/powerpoint/2010/main" val="564070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2C2AF4-A608-43CC-8173-F70DC6EF460D}" type="slidenum">
              <a:rPr lang="en-GB" smtClean="0"/>
              <a:t>8</a:t>
            </a:fld>
            <a:endParaRPr lang="en-GB"/>
          </a:p>
        </p:txBody>
      </p:sp>
    </p:spTree>
    <p:extLst>
      <p:ext uri="{BB962C8B-B14F-4D97-AF65-F5344CB8AC3E}">
        <p14:creationId xmlns:p14="http://schemas.microsoft.com/office/powerpoint/2010/main" val="3042551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1/19/2018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1/19/2018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1/19/2018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1/19/2018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1/19/2018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programmes/b04ykk4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F066-A21B-406C-9B71-038FC4B05A97}"/>
              </a:ext>
            </a:extLst>
          </p:cNvPr>
          <p:cNvSpPr>
            <a:spLocks noGrp="1"/>
          </p:cNvSpPr>
          <p:nvPr>
            <p:ph type="ctrTitle"/>
          </p:nvPr>
        </p:nvSpPr>
        <p:spPr/>
        <p:txBody>
          <a:bodyPr/>
          <a:lstStyle/>
          <a:p>
            <a:r>
              <a:rPr lang="en-GB" sz="4400" u="sng" dirty="0"/>
              <a:t>A phenomenological approach to domestic houses in Herculaneum and Pompeii</a:t>
            </a:r>
            <a:br>
              <a:rPr lang="en-GB" sz="4400" dirty="0"/>
            </a:br>
            <a:endParaRPr lang="en-GB" sz="4400" dirty="0"/>
          </a:p>
        </p:txBody>
      </p:sp>
      <p:sp>
        <p:nvSpPr>
          <p:cNvPr id="3" name="Subtitle 2">
            <a:extLst>
              <a:ext uri="{FF2B5EF4-FFF2-40B4-BE49-F238E27FC236}">
                <a16:creationId xmlns:a16="http://schemas.microsoft.com/office/drawing/2014/main" id="{FC32DFB1-1796-462A-B6AA-230CBAFE28BD}"/>
              </a:ext>
            </a:extLst>
          </p:cNvPr>
          <p:cNvSpPr>
            <a:spLocks noGrp="1"/>
          </p:cNvSpPr>
          <p:nvPr>
            <p:ph type="subTitle" idx="1"/>
          </p:nvPr>
        </p:nvSpPr>
        <p:spPr/>
        <p:txBody>
          <a:bodyPr/>
          <a:lstStyle/>
          <a:p>
            <a:r>
              <a:rPr lang="en-GB" dirty="0"/>
              <a:t>Eleanor travers</a:t>
            </a:r>
          </a:p>
        </p:txBody>
      </p:sp>
    </p:spTree>
    <p:extLst>
      <p:ext uri="{BB962C8B-B14F-4D97-AF65-F5344CB8AC3E}">
        <p14:creationId xmlns:p14="http://schemas.microsoft.com/office/powerpoint/2010/main" val="24569326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13076-DD97-4DDE-9609-BE56806A3EE9}"/>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C3814119-5099-4D78-8341-9F21F62FF942}"/>
              </a:ext>
            </a:extLst>
          </p:cNvPr>
          <p:cNvSpPr>
            <a:spLocks noGrp="1"/>
          </p:cNvSpPr>
          <p:nvPr>
            <p:ph idx="1"/>
          </p:nvPr>
        </p:nvSpPr>
        <p:spPr/>
        <p:txBody>
          <a:bodyPr>
            <a:normAutofit/>
          </a:bodyPr>
          <a:lstStyle/>
          <a:p>
            <a:r>
              <a:rPr lang="en-GB" dirty="0"/>
              <a:t>The aim of my dissertation is to gain a better understanding of how the people of Pompeii and Herculaneum experienced their houses</a:t>
            </a:r>
            <a:br>
              <a:rPr lang="en-GB" dirty="0"/>
            </a:br>
            <a:r>
              <a:rPr lang="en-GB" dirty="0"/>
              <a:t>More specifically, the non-physical interactions in the house and what they can tell us about their lives</a:t>
            </a:r>
          </a:p>
          <a:p>
            <a:r>
              <a:rPr lang="en-GB" dirty="0"/>
              <a:t>To look at the diverging experiences of different types of people (class, resident, owner, visitor) of different types of house (sub-elite, elite)</a:t>
            </a:r>
          </a:p>
          <a:p>
            <a:r>
              <a:rPr lang="en-GB" dirty="0"/>
              <a:t>Pompeii and Herculaneum provide a large quantity of well-preserved material to study. </a:t>
            </a:r>
          </a:p>
          <a:p>
            <a:endParaRPr lang="en-GB" dirty="0"/>
          </a:p>
        </p:txBody>
      </p:sp>
    </p:spTree>
    <p:extLst>
      <p:ext uri="{BB962C8B-B14F-4D97-AF65-F5344CB8AC3E}">
        <p14:creationId xmlns:p14="http://schemas.microsoft.com/office/powerpoint/2010/main" val="71922881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B92696-95D4-473E-941B-825C19561B68}"/>
              </a:ext>
            </a:extLst>
          </p:cNvPr>
          <p:cNvSpPr>
            <a:spLocks noGrp="1"/>
          </p:cNvSpPr>
          <p:nvPr>
            <p:ph type="title"/>
          </p:nvPr>
        </p:nvSpPr>
        <p:spPr/>
        <p:txBody>
          <a:bodyPr/>
          <a:lstStyle/>
          <a:p>
            <a:r>
              <a:rPr lang="en-GB" dirty="0"/>
              <a:t>Chapter One: Methodology</a:t>
            </a:r>
          </a:p>
        </p:txBody>
      </p:sp>
      <p:sp>
        <p:nvSpPr>
          <p:cNvPr id="5" name="Text Placeholder 4">
            <a:extLst>
              <a:ext uri="{FF2B5EF4-FFF2-40B4-BE49-F238E27FC236}">
                <a16:creationId xmlns:a16="http://schemas.microsoft.com/office/drawing/2014/main" id="{5A94CE28-4942-4F94-9889-F924EA1D73FC}"/>
              </a:ext>
            </a:extLst>
          </p:cNvPr>
          <p:cNvSpPr>
            <a:spLocks noGrp="1"/>
          </p:cNvSpPr>
          <p:nvPr>
            <p:ph type="body" idx="1"/>
          </p:nvPr>
        </p:nvSpPr>
        <p:spPr/>
        <p:txBody>
          <a:bodyPr/>
          <a:lstStyle/>
          <a:p>
            <a:r>
              <a:rPr lang="en-GB" dirty="0"/>
              <a:t>Dissertation presentation</a:t>
            </a:r>
          </a:p>
          <a:p>
            <a:r>
              <a:rPr lang="en-GB" dirty="0"/>
              <a:t>23</a:t>
            </a:r>
            <a:r>
              <a:rPr lang="en-GB" baseline="30000" dirty="0"/>
              <a:t>rd</a:t>
            </a:r>
            <a:r>
              <a:rPr lang="en-GB" dirty="0"/>
              <a:t> January 2018</a:t>
            </a:r>
          </a:p>
        </p:txBody>
      </p:sp>
    </p:spTree>
    <p:extLst>
      <p:ext uri="{BB962C8B-B14F-4D97-AF65-F5344CB8AC3E}">
        <p14:creationId xmlns:p14="http://schemas.microsoft.com/office/powerpoint/2010/main" val="155147000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4B4A-471F-410B-BB40-CD453AF3C8E4}"/>
              </a:ext>
            </a:extLst>
          </p:cNvPr>
          <p:cNvSpPr>
            <a:spLocks noGrp="1"/>
          </p:cNvSpPr>
          <p:nvPr>
            <p:ph type="title"/>
          </p:nvPr>
        </p:nvSpPr>
        <p:spPr/>
        <p:txBody>
          <a:bodyPr/>
          <a:lstStyle/>
          <a:p>
            <a:r>
              <a:rPr lang="en-GB" dirty="0"/>
              <a:t>Topics covered</a:t>
            </a:r>
          </a:p>
        </p:txBody>
      </p:sp>
      <p:sp>
        <p:nvSpPr>
          <p:cNvPr id="3" name="Content Placeholder 2">
            <a:extLst>
              <a:ext uri="{FF2B5EF4-FFF2-40B4-BE49-F238E27FC236}">
                <a16:creationId xmlns:a16="http://schemas.microsoft.com/office/drawing/2014/main" id="{7CFBA140-14AB-4515-B024-B4C9904E8AEE}"/>
              </a:ext>
            </a:extLst>
          </p:cNvPr>
          <p:cNvSpPr>
            <a:spLocks noGrp="1"/>
          </p:cNvSpPr>
          <p:nvPr>
            <p:ph idx="1"/>
          </p:nvPr>
        </p:nvSpPr>
        <p:spPr/>
        <p:txBody>
          <a:bodyPr/>
          <a:lstStyle/>
          <a:p>
            <a:r>
              <a:rPr lang="en-GB" dirty="0"/>
              <a:t>Phenomenology</a:t>
            </a:r>
          </a:p>
          <a:p>
            <a:pPr lvl="1">
              <a:buFont typeface="Courier New" panose="02070309020205020404" pitchFamily="49" charset="0"/>
              <a:buChar char="o"/>
            </a:pPr>
            <a:r>
              <a:rPr lang="en-GB" dirty="0"/>
              <a:t>Definition – what is phenomenology?</a:t>
            </a:r>
          </a:p>
          <a:p>
            <a:pPr lvl="1">
              <a:buFont typeface="Courier New" panose="02070309020205020404" pitchFamily="49" charset="0"/>
              <a:buChar char="o"/>
            </a:pPr>
            <a:r>
              <a:rPr lang="en-GB" dirty="0"/>
              <a:t>The scholars</a:t>
            </a:r>
          </a:p>
          <a:p>
            <a:r>
              <a:rPr lang="en-GB" dirty="0"/>
              <a:t>Experiential Archaeology</a:t>
            </a:r>
          </a:p>
          <a:p>
            <a:pPr lvl="1">
              <a:buFont typeface="Courier New" panose="02070309020205020404" pitchFamily="49" charset="0"/>
              <a:buChar char="o"/>
            </a:pPr>
            <a:r>
              <a:rPr lang="en-GB" dirty="0"/>
              <a:t>What is experiential archaeology?</a:t>
            </a:r>
          </a:p>
          <a:p>
            <a:r>
              <a:rPr lang="en-GB" dirty="0"/>
              <a:t>How do phenomenology and experiential archaeology relate?</a:t>
            </a:r>
          </a:p>
          <a:p>
            <a:r>
              <a:rPr lang="en-GB" dirty="0"/>
              <a:t>Putting phenomenology to the test</a:t>
            </a:r>
          </a:p>
          <a:p>
            <a:pPr lvl="1"/>
            <a:endParaRPr lang="en-GB" dirty="0"/>
          </a:p>
        </p:txBody>
      </p:sp>
    </p:spTree>
    <p:extLst>
      <p:ext uri="{BB962C8B-B14F-4D97-AF65-F5344CB8AC3E}">
        <p14:creationId xmlns:p14="http://schemas.microsoft.com/office/powerpoint/2010/main" val="151374364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63667D9-A5C7-426F-9965-C171853A002C}"/>
              </a:ext>
            </a:extLst>
          </p:cNvPr>
          <p:cNvSpPr>
            <a:spLocks noGrp="1"/>
          </p:cNvSpPr>
          <p:nvPr>
            <p:ph type="title"/>
          </p:nvPr>
        </p:nvSpPr>
        <p:spPr/>
        <p:txBody>
          <a:bodyPr/>
          <a:lstStyle/>
          <a:p>
            <a:r>
              <a:rPr lang="en-GB" dirty="0"/>
              <a:t>“</a:t>
            </a:r>
            <a:r>
              <a:rPr lang="en-GB" dirty="0" err="1"/>
              <a:t>Definition”</a:t>
            </a:r>
            <a:r>
              <a:rPr lang="en-GB" sz="2400" dirty="0" err="1"/>
              <a:t>What</a:t>
            </a:r>
            <a:r>
              <a:rPr lang="en-GB" sz="2400" dirty="0"/>
              <a:t> is phenomenology?</a:t>
            </a:r>
            <a:endParaRPr lang="en-GB" dirty="0"/>
          </a:p>
        </p:txBody>
      </p:sp>
      <p:sp>
        <p:nvSpPr>
          <p:cNvPr id="6" name="Content Placeholder 5">
            <a:extLst>
              <a:ext uri="{FF2B5EF4-FFF2-40B4-BE49-F238E27FC236}">
                <a16:creationId xmlns:a16="http://schemas.microsoft.com/office/drawing/2014/main" id="{25C1B2E3-184E-487D-B392-41564ADB4980}"/>
              </a:ext>
            </a:extLst>
          </p:cNvPr>
          <p:cNvSpPr>
            <a:spLocks noGrp="1"/>
          </p:cNvSpPr>
          <p:nvPr>
            <p:ph idx="1"/>
          </p:nvPr>
        </p:nvSpPr>
        <p:spPr/>
        <p:txBody>
          <a:bodyPr>
            <a:normAutofit/>
          </a:bodyPr>
          <a:lstStyle/>
          <a:p>
            <a:r>
              <a:rPr lang="en-GB" dirty="0"/>
              <a:t>Different scholars define phenomenology differently, based on their own applications of the philosophy</a:t>
            </a:r>
          </a:p>
          <a:p>
            <a:r>
              <a:rPr lang="en-GB" dirty="0"/>
              <a:t>Phenomenology, in essence, is the study of phenomena and describing how one experiences them (Hammond, Howarth, </a:t>
            </a:r>
            <a:r>
              <a:rPr lang="en-GB" dirty="0" err="1"/>
              <a:t>Keat</a:t>
            </a:r>
            <a:r>
              <a:rPr lang="en-GB" dirty="0"/>
              <a:t> 1991).</a:t>
            </a:r>
          </a:p>
          <a:p>
            <a:r>
              <a:rPr lang="en-GB" dirty="0"/>
              <a:t>In an archaeological sense, “…it is used to figure out how people felt through their senses what are now archaeological sites” (</a:t>
            </a:r>
            <a:r>
              <a:rPr lang="en-GB" dirty="0" err="1"/>
              <a:t>Praetzellis</a:t>
            </a:r>
            <a:r>
              <a:rPr lang="en-GB" dirty="0"/>
              <a:t> 2015)</a:t>
            </a:r>
          </a:p>
        </p:txBody>
      </p:sp>
      <p:sp>
        <p:nvSpPr>
          <p:cNvPr id="7" name="Text Placeholder 4">
            <a:extLst>
              <a:ext uri="{FF2B5EF4-FFF2-40B4-BE49-F238E27FC236}">
                <a16:creationId xmlns:a16="http://schemas.microsoft.com/office/drawing/2014/main" id="{8D599F8F-14F6-4184-B735-5898CF5B0C94}"/>
              </a:ext>
            </a:extLst>
          </p:cNvPr>
          <p:cNvSpPr txBox="1">
            <a:spLocks/>
          </p:cNvSpPr>
          <p:nvPr/>
        </p:nvSpPr>
        <p:spPr>
          <a:xfrm>
            <a:off x="1251678" y="1310928"/>
            <a:ext cx="10178322" cy="95113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None/>
            </a:pPr>
            <a:r>
              <a:rPr lang="en-GB" sz="1800" b="1" dirty="0">
                <a:solidFill>
                  <a:srgbClr val="62B4C6"/>
                </a:solidFill>
              </a:rPr>
              <a:t>“There is no unique and definitive definition of phenomenology. It is rather a method and an experience always open and always renewing itself” – </a:t>
            </a:r>
            <a:r>
              <a:rPr lang="en-GB" sz="1800" b="1" i="1" dirty="0">
                <a:solidFill>
                  <a:srgbClr val="62B4C6"/>
                </a:solidFill>
              </a:rPr>
              <a:t>Gabriella Farina</a:t>
            </a:r>
            <a:endParaRPr lang="en-GB" sz="1800" b="1" dirty="0">
              <a:solidFill>
                <a:srgbClr val="62B4C6"/>
              </a:solidFill>
            </a:endParaRPr>
          </a:p>
        </p:txBody>
      </p:sp>
    </p:spTree>
    <p:extLst>
      <p:ext uri="{BB962C8B-B14F-4D97-AF65-F5344CB8AC3E}">
        <p14:creationId xmlns:p14="http://schemas.microsoft.com/office/powerpoint/2010/main" val="420952223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A05C916D-A587-4F67-BF5A-BD93E9568D8C}"/>
              </a:ext>
            </a:extLst>
          </p:cNvPr>
          <p:cNvPicPr>
            <a:picLocks noGrp="1" noChangeAspect="1"/>
          </p:cNvPicPr>
          <p:nvPr>
            <p:ph type="pic" idx="1"/>
          </p:nvPr>
        </p:nvPicPr>
        <p:blipFill rotWithShape="1">
          <a:blip r:embed="rId3"/>
          <a:srcRect l="26693" r="13540"/>
          <a:stretch/>
        </p:blipFill>
        <p:spPr>
          <a:xfrm>
            <a:off x="260993" y="1"/>
            <a:ext cx="7317172" cy="6857999"/>
          </a:xfrm>
        </p:spPr>
      </p:pic>
      <p:sp>
        <p:nvSpPr>
          <p:cNvPr id="4" name="Title 3">
            <a:extLst>
              <a:ext uri="{FF2B5EF4-FFF2-40B4-BE49-F238E27FC236}">
                <a16:creationId xmlns:a16="http://schemas.microsoft.com/office/drawing/2014/main" id="{BA54D9FF-EE1B-4BFB-A484-C754698B699D}"/>
              </a:ext>
            </a:extLst>
          </p:cNvPr>
          <p:cNvSpPr>
            <a:spLocks noGrp="1"/>
          </p:cNvSpPr>
          <p:nvPr>
            <p:ph type="title"/>
          </p:nvPr>
        </p:nvSpPr>
        <p:spPr/>
        <p:txBody>
          <a:bodyPr>
            <a:normAutofit/>
          </a:bodyPr>
          <a:lstStyle/>
          <a:p>
            <a:r>
              <a:rPr lang="en-GB" sz="1800" dirty="0">
                <a:solidFill>
                  <a:srgbClr val="62B4C6"/>
                </a:solidFill>
              </a:rPr>
              <a:t>Phenomenology: The Scholars</a:t>
            </a:r>
          </a:p>
        </p:txBody>
      </p:sp>
      <p:sp>
        <p:nvSpPr>
          <p:cNvPr id="6" name="Text Placeholder 5">
            <a:extLst>
              <a:ext uri="{FF2B5EF4-FFF2-40B4-BE49-F238E27FC236}">
                <a16:creationId xmlns:a16="http://schemas.microsoft.com/office/drawing/2014/main" id="{F8F3F983-438C-4608-8679-828D0CE3B006}"/>
              </a:ext>
            </a:extLst>
          </p:cNvPr>
          <p:cNvSpPr>
            <a:spLocks noGrp="1"/>
          </p:cNvSpPr>
          <p:nvPr>
            <p:ph type="body" sz="half" idx="2"/>
          </p:nvPr>
        </p:nvSpPr>
        <p:spPr>
          <a:xfrm>
            <a:off x="7798279" y="1741336"/>
            <a:ext cx="4232695" cy="4164164"/>
          </a:xfrm>
        </p:spPr>
        <p:txBody>
          <a:bodyPr/>
          <a:lstStyle/>
          <a:p>
            <a:pPr marL="285750" indent="-285750">
              <a:buClr>
                <a:schemeClr val="bg1"/>
              </a:buClr>
              <a:buFont typeface="Arial" panose="020B0604020202020204" pitchFamily="34" charset="0"/>
              <a:buChar char="•"/>
            </a:pPr>
            <a:r>
              <a:rPr lang="en-GB" dirty="0"/>
              <a:t>Edmund Husserl</a:t>
            </a:r>
          </a:p>
          <a:p>
            <a:pPr marL="742950" lvl="1" indent="-285750">
              <a:buClr>
                <a:schemeClr val="bg1"/>
              </a:buClr>
              <a:buFont typeface="Arial" panose="020B0604020202020204" pitchFamily="34" charset="0"/>
              <a:buChar char="•"/>
            </a:pPr>
            <a:r>
              <a:rPr lang="en-GB" dirty="0">
                <a:solidFill>
                  <a:schemeClr val="bg1"/>
                </a:solidFill>
              </a:rPr>
              <a:t>1859 – 1938  </a:t>
            </a:r>
          </a:p>
          <a:p>
            <a:pPr marL="742950" lvl="1" indent="-285750">
              <a:buClr>
                <a:schemeClr val="bg1"/>
              </a:buClr>
              <a:buFont typeface="Arial" panose="020B0604020202020204" pitchFamily="34" charset="0"/>
              <a:buChar char="•"/>
            </a:pPr>
            <a:r>
              <a:rPr lang="en-GB" dirty="0">
                <a:solidFill>
                  <a:schemeClr val="bg1"/>
                </a:solidFill>
              </a:rPr>
              <a:t>brought phenomenology to the mainstream</a:t>
            </a:r>
          </a:p>
          <a:p>
            <a:pPr marL="285750" indent="-285750">
              <a:buClr>
                <a:schemeClr val="bg1"/>
              </a:buClr>
              <a:buFont typeface="Arial" panose="020B0604020202020204" pitchFamily="34" charset="0"/>
              <a:buChar char="•"/>
            </a:pPr>
            <a:r>
              <a:rPr lang="en-GB" dirty="0">
                <a:solidFill>
                  <a:schemeClr val="bg1"/>
                </a:solidFill>
              </a:rPr>
              <a:t>Christopher Tilley</a:t>
            </a:r>
          </a:p>
          <a:p>
            <a:pPr marL="285750" indent="-285750">
              <a:buClr>
                <a:schemeClr val="bg1"/>
              </a:buClr>
              <a:buFont typeface="Arial" panose="020B0604020202020204" pitchFamily="34" charset="0"/>
              <a:buChar char="•"/>
            </a:pPr>
            <a:r>
              <a:rPr lang="en-GB" dirty="0">
                <a:solidFill>
                  <a:schemeClr val="bg1"/>
                </a:solidFill>
              </a:rPr>
              <a:t>René Descartes -&gt; Maurice </a:t>
            </a:r>
            <a:r>
              <a:rPr lang="en-GB" dirty="0" err="1">
                <a:solidFill>
                  <a:schemeClr val="bg1"/>
                </a:solidFill>
              </a:rPr>
              <a:t>Merleau-Ponty</a:t>
            </a:r>
            <a:br>
              <a:rPr lang="en-GB" dirty="0">
                <a:solidFill>
                  <a:schemeClr val="bg1"/>
                </a:solidFill>
              </a:rPr>
            </a:br>
            <a:r>
              <a:rPr lang="en-GB" dirty="0">
                <a:solidFill>
                  <a:schemeClr val="bg1"/>
                </a:solidFill>
              </a:rPr>
              <a:t>(How our senses influence our experience)</a:t>
            </a:r>
          </a:p>
          <a:p>
            <a:pPr marL="285750" indent="-285750">
              <a:buClr>
                <a:schemeClr val="bg1"/>
              </a:buClr>
              <a:buFont typeface="Arial" panose="020B0604020202020204" pitchFamily="34" charset="0"/>
              <a:buChar char="•"/>
            </a:pPr>
            <a:r>
              <a:rPr lang="en-GB" dirty="0">
                <a:solidFill>
                  <a:schemeClr val="bg1"/>
                </a:solidFill>
              </a:rPr>
              <a:t>Pierre Bourdieu</a:t>
            </a:r>
          </a:p>
        </p:txBody>
      </p:sp>
      <p:sp>
        <p:nvSpPr>
          <p:cNvPr id="11" name="TextBox 10">
            <a:extLst>
              <a:ext uri="{FF2B5EF4-FFF2-40B4-BE49-F238E27FC236}">
                <a16:creationId xmlns:a16="http://schemas.microsoft.com/office/drawing/2014/main" id="{BDEE0A22-F4E3-441B-AA9F-5555FD5EB6A9}"/>
              </a:ext>
            </a:extLst>
          </p:cNvPr>
          <p:cNvSpPr txBox="1"/>
          <p:nvPr/>
        </p:nvSpPr>
        <p:spPr>
          <a:xfrm>
            <a:off x="7542688" y="6488668"/>
            <a:ext cx="4488286" cy="369332"/>
          </a:xfrm>
          <a:prstGeom prst="rect">
            <a:avLst/>
          </a:prstGeom>
          <a:noFill/>
        </p:spPr>
        <p:txBody>
          <a:bodyPr wrap="square" rtlCol="0">
            <a:spAutoFit/>
          </a:bodyPr>
          <a:lstStyle/>
          <a:p>
            <a:r>
              <a:rPr lang="en-GB" dirty="0">
                <a:solidFill>
                  <a:srgbClr val="62B4C6"/>
                </a:solidFill>
              </a:rPr>
              <a:t>Fig. 1</a:t>
            </a:r>
          </a:p>
        </p:txBody>
      </p:sp>
    </p:spTree>
    <p:extLst>
      <p:ext uri="{BB962C8B-B14F-4D97-AF65-F5344CB8AC3E}">
        <p14:creationId xmlns:p14="http://schemas.microsoft.com/office/powerpoint/2010/main" val="185103779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500"/>
                                        <p:tgtEl>
                                          <p:spTgt spid="6">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fade">
                                      <p:cBhvr>
                                        <p:cTn id="18" dur="500"/>
                                        <p:tgtEl>
                                          <p:spTgt spid="6">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Effect transition="in" filter="fade">
                                      <p:cBhvr>
                                        <p:cTn id="23" dur="500"/>
                                        <p:tgtEl>
                                          <p:spTgt spid="6">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500"/>
                                        <p:tgtEl>
                                          <p:spTgt spid="6">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Effect transition="in" filter="fade">
                                      <p:cBhvr>
                                        <p:cTn id="3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3B7BDDA-5E9E-4C34-B823-C40E6B3B6849}"/>
              </a:ext>
            </a:extLst>
          </p:cNvPr>
          <p:cNvPicPr>
            <a:picLocks noGrp="1" noChangeAspect="1"/>
          </p:cNvPicPr>
          <p:nvPr>
            <p:ph type="pic" idx="1"/>
          </p:nvPr>
        </p:nvPicPr>
        <p:blipFill rotWithShape="1">
          <a:blip r:embed="rId2"/>
          <a:srcRect l="18747" r="9783"/>
          <a:stretch/>
        </p:blipFill>
        <p:spPr>
          <a:xfrm>
            <a:off x="283335" y="1"/>
            <a:ext cx="7283003" cy="6857999"/>
          </a:xfrm>
        </p:spPr>
      </p:pic>
      <p:sp>
        <p:nvSpPr>
          <p:cNvPr id="4" name="Title 3">
            <a:extLst>
              <a:ext uri="{FF2B5EF4-FFF2-40B4-BE49-F238E27FC236}">
                <a16:creationId xmlns:a16="http://schemas.microsoft.com/office/drawing/2014/main" id="{07E7786F-9BDD-4C8B-A2CC-0EEBD614E48F}"/>
              </a:ext>
            </a:extLst>
          </p:cNvPr>
          <p:cNvSpPr>
            <a:spLocks noGrp="1"/>
          </p:cNvSpPr>
          <p:nvPr>
            <p:ph type="title"/>
          </p:nvPr>
        </p:nvSpPr>
        <p:spPr/>
        <p:txBody>
          <a:bodyPr/>
          <a:lstStyle/>
          <a:p>
            <a:r>
              <a:rPr lang="en-GB" dirty="0"/>
              <a:t>Experiential archaeology: what is it? </a:t>
            </a:r>
          </a:p>
        </p:txBody>
      </p:sp>
      <p:sp>
        <p:nvSpPr>
          <p:cNvPr id="6" name="Text Placeholder 5">
            <a:extLst>
              <a:ext uri="{FF2B5EF4-FFF2-40B4-BE49-F238E27FC236}">
                <a16:creationId xmlns:a16="http://schemas.microsoft.com/office/drawing/2014/main" id="{A11AE8AC-CAA9-4551-9EE4-137206A53898}"/>
              </a:ext>
            </a:extLst>
          </p:cNvPr>
          <p:cNvSpPr>
            <a:spLocks noGrp="1"/>
          </p:cNvSpPr>
          <p:nvPr>
            <p:ph type="body" sz="half" idx="2"/>
          </p:nvPr>
        </p:nvSpPr>
        <p:spPr>
          <a:xfrm>
            <a:off x="8016814" y="1741336"/>
            <a:ext cx="3818627" cy="4164164"/>
          </a:xfrm>
        </p:spPr>
        <p:txBody>
          <a:bodyPr>
            <a:normAutofit fontScale="62500" lnSpcReduction="20000"/>
          </a:bodyPr>
          <a:lstStyle/>
          <a:p>
            <a:pPr marL="285750" indent="-285750">
              <a:buClr>
                <a:schemeClr val="bg1"/>
              </a:buClr>
              <a:buFont typeface="Arial" panose="020B0604020202020204" pitchFamily="34" charset="0"/>
              <a:buChar char="•"/>
            </a:pPr>
            <a:r>
              <a:rPr lang="en-GB" sz="2200" dirty="0"/>
              <a:t>Attempting to understand ancient cultures through replication </a:t>
            </a:r>
          </a:p>
          <a:p>
            <a:pPr marL="285750" indent="-285750">
              <a:buClr>
                <a:schemeClr val="bg1"/>
              </a:buClr>
              <a:buFont typeface="Arial" panose="020B0604020202020204" pitchFamily="34" charset="0"/>
              <a:buChar char="•"/>
            </a:pPr>
            <a:r>
              <a:rPr lang="en-GB" sz="2200" dirty="0"/>
              <a:t>Application of phenomenology – using our own experiences to understand the ancient experience </a:t>
            </a:r>
          </a:p>
          <a:p>
            <a:pPr marL="285750" indent="-285750">
              <a:buClr>
                <a:schemeClr val="bg1"/>
              </a:buClr>
              <a:buFont typeface="Arial" panose="020B0604020202020204" pitchFamily="34" charset="0"/>
              <a:buChar char="•"/>
            </a:pPr>
            <a:r>
              <a:rPr lang="en-GB" sz="2200" dirty="0"/>
              <a:t>Some aspects of ancient life were not written down; many aspects of the culture (as with today’s) were engrained in everyday actions and routines until they became second nature (</a:t>
            </a:r>
            <a:r>
              <a:rPr lang="en-GB" sz="2200" i="1" dirty="0"/>
              <a:t>Habitus</a:t>
            </a:r>
            <a:r>
              <a:rPr lang="en-GB" sz="2200" dirty="0"/>
              <a:t> – Pierre Bourdieu)</a:t>
            </a:r>
          </a:p>
          <a:p>
            <a:pPr marL="285750" indent="-285750">
              <a:buClr>
                <a:schemeClr val="bg1"/>
              </a:buClr>
              <a:buFont typeface="Arial" panose="020B0604020202020204" pitchFamily="34" charset="0"/>
              <a:buChar char="•"/>
            </a:pPr>
            <a:r>
              <a:rPr lang="en-GB" sz="2200" dirty="0"/>
              <a:t>We can learn more about the non-physical interactions of the people of Pompeii and Herculaneum with their houses through experiential archaeology</a:t>
            </a:r>
          </a:p>
          <a:p>
            <a:pPr marL="285750" indent="-285750">
              <a:buClr>
                <a:schemeClr val="bg1"/>
              </a:buClr>
              <a:buFont typeface="Arial" panose="020B0604020202020204" pitchFamily="34" charset="0"/>
              <a:buChar char="•"/>
            </a:pPr>
            <a:r>
              <a:rPr lang="en-GB" sz="2200" dirty="0"/>
              <a:t>Digital reconstructions? Physical reconstructions?</a:t>
            </a:r>
          </a:p>
          <a:p>
            <a:endParaRPr lang="en-GB" dirty="0"/>
          </a:p>
          <a:p>
            <a:endParaRPr lang="en-GB" dirty="0"/>
          </a:p>
          <a:p>
            <a:endParaRPr lang="en-GB" dirty="0"/>
          </a:p>
        </p:txBody>
      </p:sp>
      <p:sp>
        <p:nvSpPr>
          <p:cNvPr id="9" name="TextBox 8">
            <a:extLst>
              <a:ext uri="{FF2B5EF4-FFF2-40B4-BE49-F238E27FC236}">
                <a16:creationId xmlns:a16="http://schemas.microsoft.com/office/drawing/2014/main" id="{CFBEC35B-AA02-4909-AB3A-B42872FCC378}"/>
              </a:ext>
            </a:extLst>
          </p:cNvPr>
          <p:cNvSpPr txBox="1"/>
          <p:nvPr/>
        </p:nvSpPr>
        <p:spPr>
          <a:xfrm>
            <a:off x="7566338" y="6488667"/>
            <a:ext cx="4488286" cy="369332"/>
          </a:xfrm>
          <a:prstGeom prst="rect">
            <a:avLst/>
          </a:prstGeom>
          <a:noFill/>
        </p:spPr>
        <p:txBody>
          <a:bodyPr wrap="square" rtlCol="0">
            <a:spAutoFit/>
          </a:bodyPr>
          <a:lstStyle/>
          <a:p>
            <a:r>
              <a:rPr lang="en-GB" dirty="0">
                <a:solidFill>
                  <a:srgbClr val="62B4C6"/>
                </a:solidFill>
              </a:rPr>
              <a:t>Fig. 2</a:t>
            </a:r>
          </a:p>
        </p:txBody>
      </p:sp>
    </p:spTree>
    <p:extLst>
      <p:ext uri="{BB962C8B-B14F-4D97-AF65-F5344CB8AC3E}">
        <p14:creationId xmlns:p14="http://schemas.microsoft.com/office/powerpoint/2010/main" val="274246988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1B1FF-E451-434B-AD92-5F279B30D4E1}"/>
              </a:ext>
            </a:extLst>
          </p:cNvPr>
          <p:cNvSpPr>
            <a:spLocks noGrp="1"/>
          </p:cNvSpPr>
          <p:nvPr>
            <p:ph type="title"/>
          </p:nvPr>
        </p:nvSpPr>
        <p:spPr/>
        <p:txBody>
          <a:bodyPr/>
          <a:lstStyle/>
          <a:p>
            <a:r>
              <a:rPr lang="en-GB" dirty="0"/>
              <a:t>Experiential Archaeology and Phenomenology </a:t>
            </a:r>
            <a:r>
              <a:rPr lang="en-GB" sz="2400" dirty="0"/>
              <a:t>How do they relate?</a:t>
            </a:r>
            <a:endParaRPr lang="en-GB" dirty="0"/>
          </a:p>
        </p:txBody>
      </p:sp>
      <p:sp>
        <p:nvSpPr>
          <p:cNvPr id="3" name="Content Placeholder 2">
            <a:extLst>
              <a:ext uri="{FF2B5EF4-FFF2-40B4-BE49-F238E27FC236}">
                <a16:creationId xmlns:a16="http://schemas.microsoft.com/office/drawing/2014/main" id="{34209284-CED9-4615-8F87-BE77F4C1EDA5}"/>
              </a:ext>
            </a:extLst>
          </p:cNvPr>
          <p:cNvSpPr>
            <a:spLocks noGrp="1"/>
          </p:cNvSpPr>
          <p:nvPr>
            <p:ph idx="1"/>
          </p:nvPr>
        </p:nvSpPr>
        <p:spPr>
          <a:xfrm>
            <a:off x="1251678" y="2286001"/>
            <a:ext cx="10178322" cy="4262906"/>
          </a:xfrm>
        </p:spPr>
        <p:txBody>
          <a:bodyPr>
            <a:normAutofit/>
          </a:bodyPr>
          <a:lstStyle/>
          <a:p>
            <a:r>
              <a:rPr lang="en-GB" dirty="0"/>
              <a:t>How can we use these two methods/ideas in conjunction with each other to study the domestic spaces of the inhabitants of Pompeii and Herculaneum? </a:t>
            </a:r>
          </a:p>
          <a:p>
            <a:pPr lvl="1"/>
            <a:r>
              <a:rPr lang="en-GB" dirty="0"/>
              <a:t>Both relate to experience</a:t>
            </a:r>
          </a:p>
          <a:p>
            <a:r>
              <a:rPr lang="en-GB" dirty="0"/>
              <a:t>Phenomenology as an archaeological theory/method </a:t>
            </a:r>
          </a:p>
          <a:p>
            <a:pPr lvl="1"/>
            <a:r>
              <a:rPr lang="en-GB" dirty="0"/>
              <a:t>We can use our own phenomenological experience to aim for a better understanding of:</a:t>
            </a:r>
          </a:p>
          <a:p>
            <a:pPr lvl="2"/>
            <a:r>
              <a:rPr lang="en-GB" dirty="0"/>
              <a:t>How people experienced the house and how they used certain spaces</a:t>
            </a:r>
          </a:p>
          <a:p>
            <a:pPr lvl="2"/>
            <a:r>
              <a:rPr lang="en-GB" dirty="0"/>
              <a:t>How they interacted with the space, objects, art, people</a:t>
            </a:r>
          </a:p>
          <a:p>
            <a:pPr lvl="2"/>
            <a:r>
              <a:rPr lang="en-GB" dirty="0"/>
              <a:t>How aspects such as colour, light/darkness, smell, noise, and temperature affected their interactions and daily life</a:t>
            </a:r>
          </a:p>
          <a:p>
            <a:pPr lvl="2"/>
            <a:r>
              <a:rPr lang="en-GB" dirty="0"/>
              <a:t>How did their houses reflect their social relations, actions, thoughts, and feelings?</a:t>
            </a:r>
          </a:p>
        </p:txBody>
      </p:sp>
    </p:spTree>
    <p:extLst>
      <p:ext uri="{BB962C8B-B14F-4D97-AF65-F5344CB8AC3E}">
        <p14:creationId xmlns:p14="http://schemas.microsoft.com/office/powerpoint/2010/main" val="272967662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n old stone building&#10;&#10;Description generated with very high confidence">
            <a:extLst>
              <a:ext uri="{FF2B5EF4-FFF2-40B4-BE49-F238E27FC236}">
                <a16:creationId xmlns:a16="http://schemas.microsoft.com/office/drawing/2014/main" id="{933F5BAE-E397-4FC8-97F8-94411E53C09D}"/>
              </a:ext>
            </a:extLst>
          </p:cNvPr>
          <p:cNvPicPr>
            <a:picLocks noGrp="1" noChangeAspect="1"/>
          </p:cNvPicPr>
          <p:nvPr>
            <p:ph type="pic" idx="1"/>
          </p:nvPr>
        </p:nvPicPr>
        <p:blipFill rotWithShape="1">
          <a:blip r:embed="rId2"/>
          <a:srcRect l="20273" r="88"/>
          <a:stretch/>
        </p:blipFill>
        <p:spPr>
          <a:xfrm>
            <a:off x="296214" y="1"/>
            <a:ext cx="7283003" cy="6857999"/>
          </a:xfrm>
        </p:spPr>
      </p:pic>
      <p:sp>
        <p:nvSpPr>
          <p:cNvPr id="2" name="Title 1">
            <a:extLst>
              <a:ext uri="{FF2B5EF4-FFF2-40B4-BE49-F238E27FC236}">
                <a16:creationId xmlns:a16="http://schemas.microsoft.com/office/drawing/2014/main" id="{593F5260-ADC9-47B5-BF0B-A746D53305F6}"/>
              </a:ext>
            </a:extLst>
          </p:cNvPr>
          <p:cNvSpPr>
            <a:spLocks noGrp="1"/>
          </p:cNvSpPr>
          <p:nvPr>
            <p:ph type="title"/>
          </p:nvPr>
        </p:nvSpPr>
        <p:spPr>
          <a:xfrm>
            <a:off x="8004221" y="457200"/>
            <a:ext cx="3425780" cy="1196670"/>
          </a:xfrm>
        </p:spPr>
        <p:txBody>
          <a:bodyPr/>
          <a:lstStyle/>
          <a:p>
            <a:r>
              <a:rPr lang="en-GB" dirty="0"/>
              <a:t>Putting phenomenology to the test</a:t>
            </a:r>
          </a:p>
        </p:txBody>
      </p:sp>
      <p:sp>
        <p:nvSpPr>
          <p:cNvPr id="3" name="Content Placeholder 2">
            <a:extLst>
              <a:ext uri="{FF2B5EF4-FFF2-40B4-BE49-F238E27FC236}">
                <a16:creationId xmlns:a16="http://schemas.microsoft.com/office/drawing/2014/main" id="{64959A69-3D5B-4376-9DF1-AA0F235250A8}"/>
              </a:ext>
            </a:extLst>
          </p:cNvPr>
          <p:cNvSpPr>
            <a:spLocks noGrp="1"/>
          </p:cNvSpPr>
          <p:nvPr>
            <p:ph type="body" sz="half" idx="2"/>
          </p:nvPr>
        </p:nvSpPr>
        <p:spPr/>
        <p:txBody>
          <a:bodyPr/>
          <a:lstStyle/>
          <a:p>
            <a:pPr marL="285750" indent="-285750">
              <a:buClr>
                <a:schemeClr val="bg1"/>
              </a:buClr>
              <a:buFont typeface="Arial" panose="020B0604020202020204" pitchFamily="34" charset="0"/>
              <a:buChar char="•"/>
            </a:pPr>
            <a:r>
              <a:rPr lang="en-GB" dirty="0"/>
              <a:t>In the February/March reading week I am going to Pompeii and Herculaneum to conduct phenomenological research. </a:t>
            </a:r>
          </a:p>
          <a:p>
            <a:pPr marL="285750" indent="-285750">
              <a:buClr>
                <a:schemeClr val="bg1"/>
              </a:buClr>
              <a:buFont typeface="Arial" panose="020B0604020202020204" pitchFamily="34" charset="0"/>
              <a:buChar char="•"/>
            </a:pPr>
            <a:r>
              <a:rPr lang="en-GB" dirty="0"/>
              <a:t>By putting myself into the remains of the domestic space what can I learn about the ancient experience?</a:t>
            </a:r>
          </a:p>
          <a:p>
            <a:pPr marL="285750" indent="-285750">
              <a:buClr>
                <a:schemeClr val="bg1"/>
              </a:buClr>
              <a:buFont typeface="Arial" panose="020B0604020202020204" pitchFamily="34" charset="0"/>
              <a:buChar char="•"/>
            </a:pPr>
            <a:r>
              <a:rPr lang="en-GB" dirty="0"/>
              <a:t>What are the limitations of phenomenology/experiential archaeology?</a:t>
            </a:r>
          </a:p>
          <a:p>
            <a:pPr marL="285750" indent="-285750">
              <a:buClr>
                <a:schemeClr val="bg1"/>
              </a:buClr>
              <a:buFont typeface="Arial" panose="020B0604020202020204" pitchFamily="34" charset="0"/>
              <a:buChar char="•"/>
            </a:pPr>
            <a:endParaRPr lang="en-GB" dirty="0"/>
          </a:p>
          <a:p>
            <a:endParaRPr lang="en-GB" dirty="0"/>
          </a:p>
        </p:txBody>
      </p:sp>
      <p:sp>
        <p:nvSpPr>
          <p:cNvPr id="8" name="TextBox 7">
            <a:extLst>
              <a:ext uri="{FF2B5EF4-FFF2-40B4-BE49-F238E27FC236}">
                <a16:creationId xmlns:a16="http://schemas.microsoft.com/office/drawing/2014/main" id="{5D7A5FA2-7E2D-4FC0-87FA-A3C5745C03C5}"/>
              </a:ext>
            </a:extLst>
          </p:cNvPr>
          <p:cNvSpPr txBox="1"/>
          <p:nvPr/>
        </p:nvSpPr>
        <p:spPr>
          <a:xfrm>
            <a:off x="7579217" y="6488667"/>
            <a:ext cx="4488286" cy="369332"/>
          </a:xfrm>
          <a:prstGeom prst="rect">
            <a:avLst/>
          </a:prstGeom>
          <a:noFill/>
        </p:spPr>
        <p:txBody>
          <a:bodyPr wrap="square" rtlCol="0">
            <a:spAutoFit/>
          </a:bodyPr>
          <a:lstStyle/>
          <a:p>
            <a:r>
              <a:rPr lang="en-GB" dirty="0">
                <a:solidFill>
                  <a:srgbClr val="62B4C6"/>
                </a:solidFill>
              </a:rPr>
              <a:t>Fig. 3</a:t>
            </a:r>
          </a:p>
        </p:txBody>
      </p:sp>
    </p:spTree>
    <p:extLst>
      <p:ext uri="{BB962C8B-B14F-4D97-AF65-F5344CB8AC3E}">
        <p14:creationId xmlns:p14="http://schemas.microsoft.com/office/powerpoint/2010/main" val="136277879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2AA77E-08C3-4B94-8071-41999C392908}"/>
              </a:ext>
            </a:extLst>
          </p:cNvPr>
          <p:cNvSpPr>
            <a:spLocks noGrp="1"/>
          </p:cNvSpPr>
          <p:nvPr>
            <p:ph type="title"/>
          </p:nvPr>
        </p:nvSpPr>
        <p:spPr/>
        <p:txBody>
          <a:bodyPr/>
          <a:lstStyle/>
          <a:p>
            <a:r>
              <a:rPr lang="en-GB" dirty="0"/>
              <a:t>Image citations</a:t>
            </a:r>
          </a:p>
        </p:txBody>
      </p:sp>
      <p:sp>
        <p:nvSpPr>
          <p:cNvPr id="6" name="Content Placeholder 5">
            <a:extLst>
              <a:ext uri="{FF2B5EF4-FFF2-40B4-BE49-F238E27FC236}">
                <a16:creationId xmlns:a16="http://schemas.microsoft.com/office/drawing/2014/main" id="{854A97CE-A1A4-442D-8384-7A23D57CC3F4}"/>
              </a:ext>
            </a:extLst>
          </p:cNvPr>
          <p:cNvSpPr>
            <a:spLocks noGrp="1"/>
          </p:cNvSpPr>
          <p:nvPr>
            <p:ph idx="1"/>
          </p:nvPr>
        </p:nvSpPr>
        <p:spPr/>
        <p:txBody>
          <a:bodyPr/>
          <a:lstStyle/>
          <a:p>
            <a:r>
              <a:rPr lang="en-GB" dirty="0">
                <a:solidFill>
                  <a:srgbClr val="595959"/>
                </a:solidFill>
              </a:rPr>
              <a:t>Figure 1: BBC Radio 4 ‘I Our Time’ 2015. </a:t>
            </a:r>
            <a:r>
              <a:rPr lang="en-GB" dirty="0">
                <a:solidFill>
                  <a:srgbClr val="595959"/>
                </a:solidFill>
                <a:hlinkClick r:id="rId2"/>
              </a:rPr>
              <a:t>http://www.bbc.co.uk/programmes/b04ykk4m</a:t>
            </a:r>
            <a:r>
              <a:rPr lang="en-GB" dirty="0">
                <a:solidFill>
                  <a:srgbClr val="595959"/>
                </a:solidFill>
              </a:rPr>
              <a:t> [Accessed: 22</a:t>
            </a:r>
            <a:r>
              <a:rPr lang="en-GB" baseline="30000" dirty="0">
                <a:solidFill>
                  <a:srgbClr val="595959"/>
                </a:solidFill>
              </a:rPr>
              <a:t>nd</a:t>
            </a:r>
            <a:r>
              <a:rPr lang="en-GB" dirty="0">
                <a:solidFill>
                  <a:srgbClr val="595959"/>
                </a:solidFill>
              </a:rPr>
              <a:t> January 2018]</a:t>
            </a:r>
          </a:p>
          <a:p>
            <a:r>
              <a:rPr lang="en-GB" dirty="0">
                <a:solidFill>
                  <a:srgbClr val="595959"/>
                </a:solidFill>
              </a:rPr>
              <a:t>Figure 2: </a:t>
            </a:r>
            <a:r>
              <a:rPr lang="en-GB" i="1" dirty="0">
                <a:solidFill>
                  <a:srgbClr val="595959"/>
                </a:solidFill>
              </a:rPr>
              <a:t>Herculaneum</a:t>
            </a:r>
            <a:r>
              <a:rPr lang="en-GB" dirty="0">
                <a:solidFill>
                  <a:srgbClr val="595959"/>
                </a:solidFill>
              </a:rPr>
              <a:t>. © Eleanor Travers. 28 June 2016, Herculaneum Archaeological Site.</a:t>
            </a:r>
          </a:p>
          <a:p>
            <a:r>
              <a:rPr lang="en-GB" dirty="0">
                <a:solidFill>
                  <a:srgbClr val="595959"/>
                </a:solidFill>
              </a:rPr>
              <a:t>Figure 3: </a:t>
            </a:r>
            <a:r>
              <a:rPr lang="en-GB" i="1" dirty="0">
                <a:solidFill>
                  <a:srgbClr val="595959"/>
                </a:solidFill>
              </a:rPr>
              <a:t>Decorated Triclinium</a:t>
            </a:r>
            <a:r>
              <a:rPr lang="en-GB" dirty="0">
                <a:solidFill>
                  <a:srgbClr val="595959"/>
                </a:solidFill>
              </a:rPr>
              <a:t>. © Eleanor Travers. 28 June 2016, Herculaneum Archaeological Site.</a:t>
            </a:r>
          </a:p>
        </p:txBody>
      </p:sp>
    </p:spTree>
    <p:extLst>
      <p:ext uri="{BB962C8B-B14F-4D97-AF65-F5344CB8AC3E}">
        <p14:creationId xmlns:p14="http://schemas.microsoft.com/office/powerpoint/2010/main" val="51241825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AD518-C318-46A6-B906-2C3C7AE9D9A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19D5FCB-CDB8-47F5-A84E-6C666173749C}"/>
              </a:ext>
            </a:extLst>
          </p:cNvPr>
          <p:cNvSpPr>
            <a:spLocks noGrp="1"/>
          </p:cNvSpPr>
          <p:nvPr>
            <p:ph idx="1"/>
          </p:nvPr>
        </p:nvSpPr>
        <p:spPr/>
        <p:txBody>
          <a:bodyPr>
            <a:normAutofit fontScale="92500"/>
          </a:bodyPr>
          <a:lstStyle/>
          <a:p>
            <a:pPr marL="0" indent="0">
              <a:buNone/>
            </a:pPr>
            <a:r>
              <a:rPr lang="en-GB" dirty="0"/>
              <a:t>Birnbaum, D. 1998. </a:t>
            </a:r>
            <a:r>
              <a:rPr lang="en-GB" i="1" dirty="0"/>
              <a:t>The Hospitality of Presence. Problems of Otherness in Husserl’s Phenomenology</a:t>
            </a:r>
            <a:r>
              <a:rPr lang="en-GB" dirty="0"/>
              <a:t>. Stockholm: </a:t>
            </a:r>
            <a:r>
              <a:rPr lang="en-GB" dirty="0" err="1"/>
              <a:t>Norstedts</a:t>
            </a:r>
            <a:r>
              <a:rPr lang="en-GB" dirty="0"/>
              <a:t> </a:t>
            </a:r>
            <a:r>
              <a:rPr lang="en-GB" dirty="0" err="1"/>
              <a:t>Tryckeri</a:t>
            </a:r>
            <a:endParaRPr lang="en-GB" dirty="0"/>
          </a:p>
          <a:p>
            <a:pPr marL="0" indent="0">
              <a:buNone/>
            </a:pPr>
            <a:r>
              <a:rPr lang="en-GB" dirty="0"/>
              <a:t>Farina, G. 2014. ‘Some Reflections on the Phenomenological Method’, </a:t>
            </a:r>
            <a:r>
              <a:rPr lang="en-GB" i="1" dirty="0"/>
              <a:t>Dialogues in Philosophy, Mental and Neuro Sciences</a:t>
            </a:r>
            <a:r>
              <a:rPr lang="en-GB" dirty="0"/>
              <a:t>, 7, 2, 50-62</a:t>
            </a:r>
          </a:p>
          <a:p>
            <a:pPr marL="0" indent="0">
              <a:buNone/>
            </a:pPr>
            <a:r>
              <a:rPr lang="en-GB" dirty="0"/>
              <a:t>Hammond, M., Howarth, J. and </a:t>
            </a:r>
            <a:r>
              <a:rPr lang="en-GB" dirty="0" err="1"/>
              <a:t>Keat</a:t>
            </a:r>
            <a:r>
              <a:rPr lang="en-GB" dirty="0"/>
              <a:t>, R. 1991. </a:t>
            </a:r>
            <a:r>
              <a:rPr lang="en-GB" i="1" dirty="0"/>
              <a:t>Understanding Phenomenology</a:t>
            </a:r>
            <a:r>
              <a:rPr lang="en-GB" dirty="0"/>
              <a:t>. Oxford: Basil Blackwell Ltd</a:t>
            </a:r>
          </a:p>
          <a:p>
            <a:pPr marL="0" indent="0">
              <a:buNone/>
            </a:pPr>
            <a:r>
              <a:rPr lang="en-GB" dirty="0" err="1"/>
              <a:t>Praetzellis</a:t>
            </a:r>
            <a:r>
              <a:rPr lang="en-GB" dirty="0"/>
              <a:t>, A. 2015. </a:t>
            </a:r>
            <a:r>
              <a:rPr lang="en-GB" i="1" dirty="0"/>
              <a:t>Archaeological Theory in a Nutshell</a:t>
            </a:r>
            <a:r>
              <a:rPr lang="en-GB" dirty="0"/>
              <a:t>. United States of America: Left Coast Press, Inc.</a:t>
            </a:r>
          </a:p>
          <a:p>
            <a:pPr marL="0" indent="0">
              <a:buNone/>
            </a:pPr>
            <a:r>
              <a:rPr lang="en-GB" dirty="0"/>
              <a:t>Smith, B., Woodruff Smith, D. (ed.). 1995. </a:t>
            </a:r>
            <a:r>
              <a:rPr lang="en-GB" i="1" dirty="0"/>
              <a:t>The Cambridge Companion to Husserl</a:t>
            </a:r>
            <a:r>
              <a:rPr lang="en-GB" dirty="0"/>
              <a:t>. Cambridge: Cambridge University Press</a:t>
            </a:r>
          </a:p>
          <a:p>
            <a:pPr marL="0" indent="0">
              <a:buNone/>
            </a:pPr>
            <a:r>
              <a:rPr lang="en-GB" dirty="0"/>
              <a:t>Sokolowski, R. 2000. </a:t>
            </a:r>
            <a:r>
              <a:rPr lang="en-GB" i="1" dirty="0"/>
              <a:t>Introduction to Phenomenology</a:t>
            </a:r>
            <a:r>
              <a:rPr lang="en-GB" dirty="0"/>
              <a:t>. Cambridge: Cambridge University Press</a:t>
            </a:r>
          </a:p>
          <a:p>
            <a:endParaRPr lang="en-GB" dirty="0"/>
          </a:p>
        </p:txBody>
      </p:sp>
    </p:spTree>
    <p:extLst>
      <p:ext uri="{BB962C8B-B14F-4D97-AF65-F5344CB8AC3E}">
        <p14:creationId xmlns:p14="http://schemas.microsoft.com/office/powerpoint/2010/main" val="320866770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4928</TotalTime>
  <Words>770</Words>
  <Application>Microsoft Office PowerPoint</Application>
  <PresentationFormat>Widescreen</PresentationFormat>
  <Paragraphs>74</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Courier New</vt:lpstr>
      <vt:lpstr>Gill Sans MT</vt:lpstr>
      <vt:lpstr>Impact</vt:lpstr>
      <vt:lpstr>Badge</vt:lpstr>
      <vt:lpstr>A phenomenological approach to domestic houses in Herculaneum and Pompeii </vt:lpstr>
      <vt:lpstr>Aims and objectives</vt:lpstr>
      <vt:lpstr>Chapter One: Methodology</vt:lpstr>
      <vt:lpstr>Topics covered</vt:lpstr>
      <vt:lpstr>“Definition”What is phenomenology?</vt:lpstr>
      <vt:lpstr>Phenomenology: The Scholars</vt:lpstr>
      <vt:lpstr>Experiential archaeology: what is it? </vt:lpstr>
      <vt:lpstr>Experiential Archaeology and Phenomenology How do they relate?</vt:lpstr>
      <vt:lpstr>Putting phenomenology to the test</vt:lpstr>
      <vt:lpstr>Image citations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phenomenological approach to domestic houses in Herculaneum and Pompeii </dc:title>
  <dc:creator>Eleanor Rose Travers</dc:creator>
  <cp:lastModifiedBy>Eleanor Travers (1500674)</cp:lastModifiedBy>
  <cp:revision>85</cp:revision>
  <dcterms:created xsi:type="dcterms:W3CDTF">2018-01-19T13:05:00Z</dcterms:created>
  <dcterms:modified xsi:type="dcterms:W3CDTF">2018-01-22T23:13:46Z</dcterms:modified>
</cp:coreProperties>
</file>