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Lst>
  <p:sldSz cx="16459200" cy="9144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1DC2A4-BA51-D161-4221-3D11ADC22F6C}" v="904" dt="2025-03-11T12:20:13.794"/>
    <p1510:client id="{4731B2C3-0BB0-0AF7-6497-C146E20862FE}" v="2" dt="2025-03-10T10:52:00.882"/>
    <p1510:client id="{72A4C87C-BE4B-A16E-F889-247CD5616BD9}" v="1091" dt="2025-03-11T12:55:59.523"/>
    <p1510:client id="{C6880EDA-98AA-3B6E-DCB9-CAB96CBD674E}" v="4368" dt="2025-03-11T15:23:16.2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tableStyles" Target="tableStyles.xml" Id="rId8" /><Relationship Type="http://schemas.openxmlformats.org/officeDocument/2006/relationships/slide" Target="slides/slide2.xml" Id="rId3" /><Relationship Type="http://schemas.openxmlformats.org/officeDocument/2006/relationships/theme" Target="theme/theme1.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viewProps" Target="viewProps.xml" Id="rId6" /><Relationship Type="http://schemas.openxmlformats.org/officeDocument/2006/relationships/presProps" Target="presProps.xml" Id="rId5" /><Relationship Type="http://schemas.microsoft.com/office/2015/10/relationships/revisionInfo" Target="revisionInfo.xml" Id="rId10" /><Relationship Type="http://schemas.openxmlformats.org/officeDocument/2006/relationships/slide" Target="slides/slide3.xml" Id="rId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057400" y="1496484"/>
            <a:ext cx="12344400" cy="3183467"/>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2057400" y="4802718"/>
            <a:ext cx="12344400" cy="220768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2998" y="2279651"/>
            <a:ext cx="14196060" cy="3803650"/>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1122998" y="6119285"/>
            <a:ext cx="14196060" cy="2000249"/>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31570" y="2434167"/>
            <a:ext cx="699516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332470" y="2434167"/>
            <a:ext cx="699516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33714" y="486835"/>
            <a:ext cx="14196060" cy="17674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33715" y="2241551"/>
            <a:ext cx="6963012" cy="10985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33715" y="3340100"/>
            <a:ext cx="6963012"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332470" y="2241551"/>
            <a:ext cx="6997304" cy="10985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8332470" y="3340100"/>
            <a:ext cx="6997304"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3714" y="609600"/>
            <a:ext cx="5308520" cy="21336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6997304" y="1316567"/>
            <a:ext cx="8332470" cy="649816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33714" y="2743201"/>
            <a:ext cx="5308520" cy="508211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3714" y="609600"/>
            <a:ext cx="5308520" cy="21336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97304" y="1316567"/>
            <a:ext cx="8332470" cy="6498167"/>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33714" y="2743201"/>
            <a:ext cx="5308520" cy="508211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778616" y="486833"/>
            <a:ext cx="3549015" cy="774911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31571" y="486833"/>
            <a:ext cx="10441305" cy="774911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31570" y="486835"/>
            <a:ext cx="14196060" cy="176741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31570" y="2434167"/>
            <a:ext cx="14196060" cy="58017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31570" y="8475134"/>
            <a:ext cx="3703320" cy="486834"/>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3/11/2025</a:t>
            </a:fld>
            <a:endParaRPr lang="en-US"/>
          </a:p>
        </p:txBody>
      </p:sp>
      <p:sp>
        <p:nvSpPr>
          <p:cNvPr id="5" name="Footer Placeholder 4"/>
          <p:cNvSpPr>
            <a:spLocks noGrp="1"/>
          </p:cNvSpPr>
          <p:nvPr>
            <p:ph type="ftr" sz="quarter" idx="3"/>
          </p:nvPr>
        </p:nvSpPr>
        <p:spPr>
          <a:xfrm>
            <a:off x="5452110" y="8475134"/>
            <a:ext cx="5554980" cy="486834"/>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11624310" y="8475134"/>
            <a:ext cx="3703320" cy="486834"/>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jpeg"/><Relationship Id="rId3" Type="http://schemas.openxmlformats.org/officeDocument/2006/relationships/image" Target="../media/image2.jpeg"/><Relationship Id="rId7" Type="http://schemas.openxmlformats.org/officeDocument/2006/relationships/image" Target="../media/image6.jpeg"/><Relationship Id="rId12" Type="http://schemas.openxmlformats.org/officeDocument/2006/relationships/image" Target="../media/image11.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e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journals.openedition.org/acost/749" TargetMode="External"/><Relationship Id="rId13" Type="http://schemas.openxmlformats.org/officeDocument/2006/relationships/hyperlink" Target="https://www.metmuseum.org/art/collection/search/240554" TargetMode="External"/><Relationship Id="rId3" Type="http://schemas.openxmlformats.org/officeDocument/2006/relationships/hyperlink" Target="https://www.archaeology.wiki/blog/2014/10/02/cypriot-bronzework-mediterranean-world-late-bronze-age/" TargetMode="External"/><Relationship Id="rId7" Type="http://schemas.openxmlformats.org/officeDocument/2006/relationships/hyperlink" Target="https://www.livius.org/articles/place/cyprus/" TargetMode="External"/><Relationship Id="rId12" Type="http://schemas.openxmlformats.org/officeDocument/2006/relationships/hyperlink" Target="https://www.metmuseum.org/essays/prehistoric-cypriot-art-and-culture" TargetMode="External"/><Relationship Id="rId2" Type="http://schemas.openxmlformats.org/officeDocument/2006/relationships/hyperlink" Target="https://www.ancientcyprus.com/history/bronze-age" TargetMode="External"/><Relationship Id="rId1" Type="http://schemas.openxmlformats.org/officeDocument/2006/relationships/slideLayout" Target="../slideLayouts/slideLayout2.xml"/><Relationship Id="rId6" Type="http://schemas.openxmlformats.org/officeDocument/2006/relationships/hyperlink" Target="https://the-past.com/news/life-and-death-in-a-cypriot-bronze-age-society/" TargetMode="External"/><Relationship Id="rId11" Type="http://schemas.openxmlformats.org/officeDocument/2006/relationships/hyperlink" Target="https://peoplingthepast.com/2024/02/23/blog-94-reconstructing-space-place-and-power-in-late-bronze-age-cyprus-with-kevin-fisher/" TargetMode="External"/><Relationship Id="rId5" Type="http://schemas.openxmlformats.org/officeDocument/2006/relationships/hyperlink" Target="https://www.ancientcyprus.com/articles/cylinder-seal-impressions-in-bronze-age-cyprus" TargetMode="External"/><Relationship Id="rId10" Type="http://schemas.openxmlformats.org/officeDocument/2006/relationships/hyperlink" Target="https://novoscriptorium.com/2019/09/12/the-role-of-cyprus-in-mediterranean-trade-during-the-bronze-age/" TargetMode="External"/><Relationship Id="rId4" Type="http://schemas.openxmlformats.org/officeDocument/2006/relationships/hyperlink" Target="https://journals.plos.org/plosone/article?id=10.1371/journal.pone.0275757" TargetMode="External"/><Relationship Id="rId9" Type="http://schemas.openxmlformats.org/officeDocument/2006/relationships/hyperlink" Target="https://cycladic.gr/en/essay/i-kypros-tin-epochi-tou-chalkou/" TargetMode="External"/><Relationship Id="rId14" Type="http://schemas.openxmlformats.org/officeDocument/2006/relationships/hyperlink" Target="https://www.metmuseum.org/art/collection/search/2404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map of the mountains&#10;&#10;AI-generated content may be incorrect.">
            <a:extLst>
              <a:ext uri="{FF2B5EF4-FFF2-40B4-BE49-F238E27FC236}">
                <a16:creationId xmlns:a16="http://schemas.microsoft.com/office/drawing/2014/main" id="{6A42643E-D68C-44A6-05B8-3C73CDB1C777}"/>
              </a:ext>
            </a:extLst>
          </p:cNvPr>
          <p:cNvPicPr>
            <a:picLocks noChangeAspect="1"/>
          </p:cNvPicPr>
          <p:nvPr/>
        </p:nvPicPr>
        <p:blipFill>
          <a:blip r:embed="rId2"/>
          <a:stretch>
            <a:fillRect/>
          </a:stretch>
        </p:blipFill>
        <p:spPr>
          <a:xfrm>
            <a:off x="12719805" y="-3749"/>
            <a:ext cx="3729119" cy="2764651"/>
          </a:xfrm>
          <a:prstGeom prst="rect">
            <a:avLst/>
          </a:prstGeom>
        </p:spPr>
      </p:pic>
      <p:sp>
        <p:nvSpPr>
          <p:cNvPr id="3" name="TextBox 2">
            <a:extLst>
              <a:ext uri="{FF2B5EF4-FFF2-40B4-BE49-F238E27FC236}">
                <a16:creationId xmlns:a16="http://schemas.microsoft.com/office/drawing/2014/main" id="{B6E0DE6B-9D1B-8ECE-3209-49AFA3EBBF07}"/>
              </a:ext>
            </a:extLst>
          </p:cNvPr>
          <p:cNvSpPr txBox="1"/>
          <p:nvPr/>
        </p:nvSpPr>
        <p:spPr>
          <a:xfrm>
            <a:off x="12722666" y="2764491"/>
            <a:ext cx="3716290"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t>(Birch, 2022) This image is an illustrated map of Bronze-Age Cyprus displayed in an article discussing herd management and subsistence practices. This article touches on the practice of feasting, which can relate to the identity of the peoples living there at the time.</a:t>
            </a:r>
            <a:endParaRPr lang="en-US"/>
          </a:p>
        </p:txBody>
      </p:sp>
      <p:pic>
        <p:nvPicPr>
          <p:cNvPr id="4" name="Picture 3" descr="A clay pot with a painting on it&#10;&#10;AI-generated content may be incorrect.">
            <a:extLst>
              <a:ext uri="{FF2B5EF4-FFF2-40B4-BE49-F238E27FC236}">
                <a16:creationId xmlns:a16="http://schemas.microsoft.com/office/drawing/2014/main" id="{11E255C0-A190-5419-983B-F82ADFFFAE0F}"/>
              </a:ext>
            </a:extLst>
          </p:cNvPr>
          <p:cNvPicPr>
            <a:picLocks noChangeAspect="1"/>
          </p:cNvPicPr>
          <p:nvPr/>
        </p:nvPicPr>
        <p:blipFill>
          <a:blip r:embed="rId3"/>
          <a:srcRect l="-342" t="11601" b="16122"/>
          <a:stretch/>
        </p:blipFill>
        <p:spPr>
          <a:xfrm>
            <a:off x="9732024" y="4277248"/>
            <a:ext cx="2159414" cy="2051654"/>
          </a:xfrm>
          <a:prstGeom prst="rect">
            <a:avLst/>
          </a:prstGeom>
        </p:spPr>
      </p:pic>
      <p:sp>
        <p:nvSpPr>
          <p:cNvPr id="7" name="TextBox 6">
            <a:extLst>
              <a:ext uri="{FF2B5EF4-FFF2-40B4-BE49-F238E27FC236}">
                <a16:creationId xmlns:a16="http://schemas.microsoft.com/office/drawing/2014/main" id="{3CF38F37-18B7-3572-2D96-373D85A02661}"/>
              </a:ext>
            </a:extLst>
          </p:cNvPr>
          <p:cNvSpPr txBox="1"/>
          <p:nvPr/>
        </p:nvSpPr>
        <p:spPr>
          <a:xfrm>
            <a:off x="9704313" y="6344857"/>
            <a:ext cx="2203320" cy="26925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t>(The Met, 2000-2004) This </a:t>
            </a:r>
            <a:r>
              <a:rPr lang="en-US" sz="1400" err="1"/>
              <a:t>Terracota</a:t>
            </a:r>
            <a:r>
              <a:rPr lang="en-US" sz="1400" dirty="0"/>
              <a:t> chariot krater is a ceramic vessel from the </a:t>
            </a:r>
            <a:r>
              <a:rPr lang="en-US" sz="1400" err="1"/>
              <a:t>Argolid</a:t>
            </a:r>
            <a:r>
              <a:rPr lang="en-US" sz="1400" dirty="0"/>
              <a:t>, the Peloponnese, which was then imported to Cyprus. This transportation displays the level of networking that the people of Bronze-Age Cyprus had, which is very important to their identity. </a:t>
            </a:r>
            <a:endParaRPr lang="en-US"/>
          </a:p>
        </p:txBody>
      </p:sp>
      <p:pic>
        <p:nvPicPr>
          <p:cNvPr id="8" name="Picture 7" descr="A group of round buildings&#10;&#10;AI-generated content may be incorrect.">
            <a:extLst>
              <a:ext uri="{FF2B5EF4-FFF2-40B4-BE49-F238E27FC236}">
                <a16:creationId xmlns:a16="http://schemas.microsoft.com/office/drawing/2014/main" id="{3B5CA6E0-E99D-2B8C-CE4F-B54C2EF8D91C}"/>
              </a:ext>
            </a:extLst>
          </p:cNvPr>
          <p:cNvPicPr>
            <a:picLocks noChangeAspect="1"/>
          </p:cNvPicPr>
          <p:nvPr/>
        </p:nvPicPr>
        <p:blipFill>
          <a:blip r:embed="rId4"/>
          <a:stretch>
            <a:fillRect/>
          </a:stretch>
        </p:blipFill>
        <p:spPr>
          <a:xfrm>
            <a:off x="3067421" y="-11357"/>
            <a:ext cx="2812996" cy="1866421"/>
          </a:xfrm>
          <a:prstGeom prst="rect">
            <a:avLst/>
          </a:prstGeom>
        </p:spPr>
      </p:pic>
      <p:sp>
        <p:nvSpPr>
          <p:cNvPr id="5" name="TextBox 4">
            <a:extLst>
              <a:ext uri="{FF2B5EF4-FFF2-40B4-BE49-F238E27FC236}">
                <a16:creationId xmlns:a16="http://schemas.microsoft.com/office/drawing/2014/main" id="{BC477E6A-BBDE-7B74-56E7-326594F02613}"/>
              </a:ext>
            </a:extLst>
          </p:cNvPr>
          <p:cNvSpPr txBox="1"/>
          <p:nvPr/>
        </p:nvSpPr>
        <p:spPr>
          <a:xfrm>
            <a:off x="3105142" y="1850181"/>
            <a:ext cx="272456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t>(Livius, 2017) This image is of some reconstructed houses from Choirokoitia in </a:t>
            </a:r>
            <a:r>
              <a:rPr lang="en-US" sz="1400" dirty="0" err="1"/>
              <a:t>Cyrpus</a:t>
            </a:r>
            <a:r>
              <a:rPr lang="en-US" sz="1400" dirty="0"/>
              <a:t>. In the article the image is from, it discusses how the oldest human remains are from this site, and tell us that the people living there were farmers who kept pigs, goats and sheep, as well as went hunting and fishing. </a:t>
            </a:r>
            <a:endParaRPr lang="en-US"/>
          </a:p>
        </p:txBody>
      </p:sp>
      <p:pic>
        <p:nvPicPr>
          <p:cNvPr id="6" name="Picture 5" descr="A map of the country&#10;&#10;AI-generated content may be incorrect.">
            <a:extLst>
              <a:ext uri="{FF2B5EF4-FFF2-40B4-BE49-F238E27FC236}">
                <a16:creationId xmlns:a16="http://schemas.microsoft.com/office/drawing/2014/main" id="{4A5A1054-86CE-6027-0A71-36FF3CAE9F25}"/>
              </a:ext>
            </a:extLst>
          </p:cNvPr>
          <p:cNvPicPr>
            <a:picLocks noChangeAspect="1"/>
          </p:cNvPicPr>
          <p:nvPr/>
        </p:nvPicPr>
        <p:blipFill>
          <a:blip r:embed="rId5"/>
          <a:stretch>
            <a:fillRect/>
          </a:stretch>
        </p:blipFill>
        <p:spPr>
          <a:xfrm>
            <a:off x="5879329" y="-124"/>
            <a:ext cx="3666092" cy="1996787"/>
          </a:xfrm>
          <a:prstGeom prst="rect">
            <a:avLst/>
          </a:prstGeom>
        </p:spPr>
      </p:pic>
      <p:sp>
        <p:nvSpPr>
          <p:cNvPr id="9" name="TextBox 8">
            <a:extLst>
              <a:ext uri="{FF2B5EF4-FFF2-40B4-BE49-F238E27FC236}">
                <a16:creationId xmlns:a16="http://schemas.microsoft.com/office/drawing/2014/main" id="{BCFBF2B8-78E8-3BFF-347A-F57D627A4D0F}"/>
              </a:ext>
            </a:extLst>
          </p:cNvPr>
          <p:cNvSpPr txBox="1"/>
          <p:nvPr/>
        </p:nvSpPr>
        <p:spPr>
          <a:xfrm>
            <a:off x="5901231" y="1993239"/>
            <a:ext cx="3622062"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t>(Novo Scriptorium, 2019) This image is a detailed display of the trade that took place in the Bronze-Age with Cyprus and the surrounding Mediterranean. This map was brought together with evidence from pottery that was traded between countries, which directly relates to the networking that Cyprus demonstrated with its artefacts. </a:t>
            </a:r>
            <a:endParaRPr lang="en-US"/>
          </a:p>
        </p:txBody>
      </p:sp>
      <p:pic>
        <p:nvPicPr>
          <p:cNvPr id="10" name="Picture 9" descr="A statue of a person holding a leaf&#10;&#10;AI-generated content may be incorrect.">
            <a:extLst>
              <a:ext uri="{FF2B5EF4-FFF2-40B4-BE49-F238E27FC236}">
                <a16:creationId xmlns:a16="http://schemas.microsoft.com/office/drawing/2014/main" id="{511C4B8F-5B24-4332-EA40-CCA8C8873ED7}"/>
              </a:ext>
            </a:extLst>
          </p:cNvPr>
          <p:cNvPicPr>
            <a:picLocks noChangeAspect="1"/>
          </p:cNvPicPr>
          <p:nvPr/>
        </p:nvPicPr>
        <p:blipFill>
          <a:blip r:embed="rId6"/>
          <a:stretch>
            <a:fillRect/>
          </a:stretch>
        </p:blipFill>
        <p:spPr>
          <a:xfrm>
            <a:off x="1589129" y="-7422"/>
            <a:ext cx="1539695" cy="2734381"/>
          </a:xfrm>
          <a:prstGeom prst="rect">
            <a:avLst/>
          </a:prstGeom>
        </p:spPr>
      </p:pic>
      <p:sp>
        <p:nvSpPr>
          <p:cNvPr id="11" name="TextBox 10">
            <a:extLst>
              <a:ext uri="{FF2B5EF4-FFF2-40B4-BE49-F238E27FC236}">
                <a16:creationId xmlns:a16="http://schemas.microsoft.com/office/drawing/2014/main" id="{BD23905D-3F35-0594-BE98-ADF609FFF56A}"/>
              </a:ext>
            </a:extLst>
          </p:cNvPr>
          <p:cNvSpPr txBox="1"/>
          <p:nvPr/>
        </p:nvSpPr>
        <p:spPr>
          <a:xfrm>
            <a:off x="1600315" y="2721869"/>
            <a:ext cx="152996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t>(Archaeology Wiki, 2014) This bronze-work warrior statue displays the unique Cypriot artistic styling that can be seen in many other artefacts. It is a testament to their personal, collective identity. </a:t>
            </a:r>
            <a:endParaRPr lang="en-US"/>
          </a:p>
        </p:txBody>
      </p:sp>
      <p:pic>
        <p:nvPicPr>
          <p:cNvPr id="12" name="Picture 11" descr="A close-up of a sculpture&#10;&#10;AI-generated content may be incorrect.">
            <a:extLst>
              <a:ext uri="{FF2B5EF4-FFF2-40B4-BE49-F238E27FC236}">
                <a16:creationId xmlns:a16="http://schemas.microsoft.com/office/drawing/2014/main" id="{36848901-AF6E-AE09-B208-FF00F448C453}"/>
              </a:ext>
            </a:extLst>
          </p:cNvPr>
          <p:cNvPicPr>
            <a:picLocks noChangeAspect="1"/>
          </p:cNvPicPr>
          <p:nvPr/>
        </p:nvPicPr>
        <p:blipFill>
          <a:blip r:embed="rId7"/>
          <a:stretch>
            <a:fillRect/>
          </a:stretch>
        </p:blipFill>
        <p:spPr>
          <a:xfrm>
            <a:off x="13477051" y="4373026"/>
            <a:ext cx="2978191" cy="1622591"/>
          </a:xfrm>
          <a:prstGeom prst="rect">
            <a:avLst/>
          </a:prstGeom>
        </p:spPr>
      </p:pic>
      <p:sp>
        <p:nvSpPr>
          <p:cNvPr id="13" name="TextBox 12">
            <a:extLst>
              <a:ext uri="{FF2B5EF4-FFF2-40B4-BE49-F238E27FC236}">
                <a16:creationId xmlns:a16="http://schemas.microsoft.com/office/drawing/2014/main" id="{85E92392-79FC-73ED-F681-60CEBA0812DC}"/>
              </a:ext>
            </a:extLst>
          </p:cNvPr>
          <p:cNvSpPr txBox="1"/>
          <p:nvPr/>
        </p:nvSpPr>
        <p:spPr>
          <a:xfrm>
            <a:off x="13469745" y="5994922"/>
            <a:ext cx="2953010"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t>(Mina, 2013) The images above </a:t>
            </a:r>
            <a:r>
              <a:rPr lang="en-US" sz="1400" dirty="0" err="1"/>
              <a:t>dipict</a:t>
            </a:r>
            <a:r>
              <a:rPr lang="en-US" sz="1400" dirty="0"/>
              <a:t> a plank figurine from </a:t>
            </a:r>
            <a:r>
              <a:rPr lang="en-US" sz="1400" dirty="0" err="1"/>
              <a:t>Bellapais</a:t>
            </a:r>
            <a:r>
              <a:rPr lang="en-US" sz="1400" dirty="0"/>
              <a:t> </a:t>
            </a:r>
            <a:r>
              <a:rPr lang="en-US" sz="1400" dirty="0" err="1"/>
              <a:t>Vounous</a:t>
            </a:r>
            <a:r>
              <a:rPr lang="en-US" sz="1400" dirty="0"/>
              <a:t>, and a clay model from the same place. These artefacts are combined together into one image in an article discussing anthropomorphic representations of </a:t>
            </a:r>
            <a:r>
              <a:rPr lang="en-US" sz="1400" dirty="0" err="1"/>
              <a:t>corporealities</a:t>
            </a:r>
            <a:r>
              <a:rPr lang="en-US" sz="1400" dirty="0"/>
              <a:t>, and how they are possibly manipulated/</a:t>
            </a:r>
            <a:r>
              <a:rPr lang="en-US" sz="1400" dirty="0" err="1"/>
              <a:t>emphasised</a:t>
            </a:r>
            <a:r>
              <a:rPr lang="en-US" sz="1400" dirty="0"/>
              <a:t> to show social and </a:t>
            </a:r>
            <a:r>
              <a:rPr lang="en-US" sz="1400" dirty="0" err="1"/>
              <a:t>politcal</a:t>
            </a:r>
            <a:r>
              <a:rPr lang="en-US" sz="1400" dirty="0"/>
              <a:t> relationships. </a:t>
            </a:r>
          </a:p>
        </p:txBody>
      </p:sp>
      <p:pic>
        <p:nvPicPr>
          <p:cNvPr id="14" name="Picture 13" descr="A statue of a person&#10;&#10;AI-generated content may be incorrect.">
            <a:extLst>
              <a:ext uri="{FF2B5EF4-FFF2-40B4-BE49-F238E27FC236}">
                <a16:creationId xmlns:a16="http://schemas.microsoft.com/office/drawing/2014/main" id="{7791CB64-DA9E-DBE2-FDEC-E0A29C2814A2}"/>
              </a:ext>
            </a:extLst>
          </p:cNvPr>
          <p:cNvPicPr>
            <a:picLocks noChangeAspect="1"/>
          </p:cNvPicPr>
          <p:nvPr/>
        </p:nvPicPr>
        <p:blipFill>
          <a:blip r:embed="rId8"/>
          <a:srcRect t="2741" b="10000"/>
          <a:stretch/>
        </p:blipFill>
        <p:spPr>
          <a:xfrm>
            <a:off x="-49479" y="-8085"/>
            <a:ext cx="1736016" cy="3103097"/>
          </a:xfrm>
          <a:prstGeom prst="rect">
            <a:avLst/>
          </a:prstGeom>
        </p:spPr>
      </p:pic>
      <p:sp>
        <p:nvSpPr>
          <p:cNvPr id="15" name="TextBox 14">
            <a:extLst>
              <a:ext uri="{FF2B5EF4-FFF2-40B4-BE49-F238E27FC236}">
                <a16:creationId xmlns:a16="http://schemas.microsoft.com/office/drawing/2014/main" id="{C7777C77-043E-E433-DAB8-15ECE4BE5F4D}"/>
              </a:ext>
            </a:extLst>
          </p:cNvPr>
          <p:cNvSpPr txBox="1"/>
          <p:nvPr/>
        </p:nvSpPr>
        <p:spPr>
          <a:xfrm>
            <a:off x="-48390" y="3097670"/>
            <a:ext cx="1634736"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t>(Fischer &amp; </a:t>
            </a:r>
            <a:r>
              <a:rPr lang="en-US" sz="1400" dirty="0" err="1"/>
              <a:t>Bürge</a:t>
            </a:r>
            <a:r>
              <a:rPr lang="en-US" sz="1400" dirty="0"/>
              <a:t>, 2021) This bird headed figure was found in a tomb at Hala Sultan Tekke and is of Minoan craftsmanship, providing further evidence of trade and networking. </a:t>
            </a:r>
            <a:endParaRPr lang="en-US"/>
          </a:p>
        </p:txBody>
      </p:sp>
      <p:pic>
        <p:nvPicPr>
          <p:cNvPr id="16" name="Picture 15">
            <a:extLst>
              <a:ext uri="{FF2B5EF4-FFF2-40B4-BE49-F238E27FC236}">
                <a16:creationId xmlns:a16="http://schemas.microsoft.com/office/drawing/2014/main" id="{2E4A3E2F-8DE7-AA77-F68F-F9EBA80DB715}"/>
              </a:ext>
            </a:extLst>
          </p:cNvPr>
          <p:cNvPicPr>
            <a:picLocks noChangeAspect="1"/>
          </p:cNvPicPr>
          <p:nvPr/>
        </p:nvPicPr>
        <p:blipFill>
          <a:blip r:embed="rId9"/>
          <a:stretch>
            <a:fillRect/>
          </a:stretch>
        </p:blipFill>
        <p:spPr>
          <a:xfrm>
            <a:off x="496943" y="5750502"/>
            <a:ext cx="2565102" cy="1465367"/>
          </a:xfrm>
          <a:prstGeom prst="rect">
            <a:avLst/>
          </a:prstGeom>
        </p:spPr>
      </p:pic>
      <p:sp>
        <p:nvSpPr>
          <p:cNvPr id="17" name="TextBox 16">
            <a:extLst>
              <a:ext uri="{FF2B5EF4-FFF2-40B4-BE49-F238E27FC236}">
                <a16:creationId xmlns:a16="http://schemas.microsoft.com/office/drawing/2014/main" id="{FD429CD8-2290-C7A7-5F79-3205F1C52D08}"/>
              </a:ext>
            </a:extLst>
          </p:cNvPr>
          <p:cNvSpPr txBox="1"/>
          <p:nvPr/>
        </p:nvSpPr>
        <p:spPr>
          <a:xfrm>
            <a:off x="-24262" y="7197349"/>
            <a:ext cx="360994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t>(Fischer &amp; </a:t>
            </a:r>
            <a:r>
              <a:rPr lang="en-US" sz="1400" err="1"/>
              <a:t>Bürge</a:t>
            </a:r>
            <a:r>
              <a:rPr lang="en-US" sz="1400" dirty="0"/>
              <a:t>, 2021) Taken from the same article as the bird-headed figure, this Terracotta vase in the form of a bull, which I believe is the same one on display at The Met, was also found in a tomb, which displays funerary identity, as someone buried with this would have been wealthy as they would have been able to import this from elsewhere.</a:t>
            </a:r>
            <a:endParaRPr lang="en-US"/>
          </a:p>
        </p:txBody>
      </p:sp>
      <p:pic>
        <p:nvPicPr>
          <p:cNvPr id="18" name="Picture 17" descr="An aerial view of a stone structure&#10;&#10;AI-generated content may be incorrect.">
            <a:extLst>
              <a:ext uri="{FF2B5EF4-FFF2-40B4-BE49-F238E27FC236}">
                <a16:creationId xmlns:a16="http://schemas.microsoft.com/office/drawing/2014/main" id="{6B6018A8-B3B4-F7A9-8B51-5937E3628C3F}"/>
              </a:ext>
            </a:extLst>
          </p:cNvPr>
          <p:cNvPicPr>
            <a:picLocks noChangeAspect="1"/>
          </p:cNvPicPr>
          <p:nvPr/>
        </p:nvPicPr>
        <p:blipFill>
          <a:blip r:embed="rId10"/>
          <a:stretch>
            <a:fillRect/>
          </a:stretch>
        </p:blipFill>
        <p:spPr>
          <a:xfrm>
            <a:off x="3190574" y="4119253"/>
            <a:ext cx="3648724" cy="2449287"/>
          </a:xfrm>
          <a:prstGeom prst="rect">
            <a:avLst/>
          </a:prstGeom>
        </p:spPr>
      </p:pic>
      <p:sp>
        <p:nvSpPr>
          <p:cNvPr id="19" name="TextBox 18">
            <a:extLst>
              <a:ext uri="{FF2B5EF4-FFF2-40B4-BE49-F238E27FC236}">
                <a16:creationId xmlns:a16="http://schemas.microsoft.com/office/drawing/2014/main" id="{1313CC82-867C-376C-8626-FF86F3293441}"/>
              </a:ext>
            </a:extLst>
          </p:cNvPr>
          <p:cNvSpPr txBox="1"/>
          <p:nvPr/>
        </p:nvSpPr>
        <p:spPr>
          <a:xfrm>
            <a:off x="3584193" y="6569489"/>
            <a:ext cx="3573982"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t>(Peopling the Past, 2024) For an interview and discussion with a blog, Kevin Fisher discussed his investigation into the architectural archaeology of Bronze-Age Cyprus affected the social interactions and organizations changed the way the Cypriot's lived. What is also discussed is how the Cypriot's "pick and choose" what influences they adopted from networking interconnectivity. </a:t>
            </a:r>
            <a:endParaRPr lang="en-US"/>
          </a:p>
        </p:txBody>
      </p:sp>
      <p:pic>
        <p:nvPicPr>
          <p:cNvPr id="20" name="Picture 19" descr="A stone with a person on a wheel&#10;&#10;AI-generated content may be incorrect.">
            <a:extLst>
              <a:ext uri="{FF2B5EF4-FFF2-40B4-BE49-F238E27FC236}">
                <a16:creationId xmlns:a16="http://schemas.microsoft.com/office/drawing/2014/main" id="{247DB54C-C100-E4E7-6437-B7D8CABFF35F}"/>
              </a:ext>
            </a:extLst>
          </p:cNvPr>
          <p:cNvPicPr>
            <a:picLocks noChangeAspect="1"/>
          </p:cNvPicPr>
          <p:nvPr/>
        </p:nvPicPr>
        <p:blipFill>
          <a:blip r:embed="rId11"/>
          <a:stretch>
            <a:fillRect/>
          </a:stretch>
        </p:blipFill>
        <p:spPr>
          <a:xfrm>
            <a:off x="7147359" y="3777838"/>
            <a:ext cx="2480606" cy="3280560"/>
          </a:xfrm>
          <a:prstGeom prst="rect">
            <a:avLst/>
          </a:prstGeom>
        </p:spPr>
      </p:pic>
      <p:sp>
        <p:nvSpPr>
          <p:cNvPr id="21" name="TextBox 20">
            <a:extLst>
              <a:ext uri="{FF2B5EF4-FFF2-40B4-BE49-F238E27FC236}">
                <a16:creationId xmlns:a16="http://schemas.microsoft.com/office/drawing/2014/main" id="{B2B2F17A-60AD-229B-A0DB-ADBFBC5012A9}"/>
              </a:ext>
            </a:extLst>
          </p:cNvPr>
          <p:cNvSpPr txBox="1"/>
          <p:nvPr/>
        </p:nvSpPr>
        <p:spPr>
          <a:xfrm>
            <a:off x="7186364" y="7056207"/>
            <a:ext cx="2516211"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t>(Drakopoulos, 2024) This impression of a cylinder seal depicting iconography of wealth and power, is likely to have served as visual communication to those in regional exchange and trade, translating an elitist </a:t>
            </a:r>
            <a:r>
              <a:rPr lang="en-US" sz="1400" dirty="0" err="1"/>
              <a:t>ideaology</a:t>
            </a:r>
            <a:r>
              <a:rPr lang="en-US" sz="1400" dirty="0"/>
              <a:t>.</a:t>
            </a:r>
          </a:p>
        </p:txBody>
      </p:sp>
      <p:pic>
        <p:nvPicPr>
          <p:cNvPr id="22" name="Picture 21" descr="A statue of a person holding a sword&#10;&#10;AI-generated content may be incorrect.">
            <a:extLst>
              <a:ext uri="{FF2B5EF4-FFF2-40B4-BE49-F238E27FC236}">
                <a16:creationId xmlns:a16="http://schemas.microsoft.com/office/drawing/2014/main" id="{8DA8C6A4-9737-CAB9-8F48-6A75A093BE56}"/>
              </a:ext>
            </a:extLst>
          </p:cNvPr>
          <p:cNvPicPr>
            <a:picLocks noChangeAspect="1"/>
          </p:cNvPicPr>
          <p:nvPr/>
        </p:nvPicPr>
        <p:blipFill>
          <a:blip r:embed="rId12"/>
          <a:srcRect l="12942" t="43" r="10580" b="4166"/>
          <a:stretch/>
        </p:blipFill>
        <p:spPr>
          <a:xfrm>
            <a:off x="11959050" y="4393871"/>
            <a:ext cx="1526211" cy="2284727"/>
          </a:xfrm>
          <a:prstGeom prst="rect">
            <a:avLst/>
          </a:prstGeom>
        </p:spPr>
      </p:pic>
      <p:sp>
        <p:nvSpPr>
          <p:cNvPr id="23" name="TextBox 22">
            <a:extLst>
              <a:ext uri="{FF2B5EF4-FFF2-40B4-BE49-F238E27FC236}">
                <a16:creationId xmlns:a16="http://schemas.microsoft.com/office/drawing/2014/main" id="{0ACAED81-124F-DD6B-CE23-6D2F0F89B396}"/>
              </a:ext>
            </a:extLst>
          </p:cNvPr>
          <p:cNvSpPr txBox="1"/>
          <p:nvPr/>
        </p:nvSpPr>
        <p:spPr>
          <a:xfrm>
            <a:off x="11985485" y="6677112"/>
            <a:ext cx="1474468"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t>(Ancient Cyprus, 2023) A plank figurine from Bronze-Age Cyprus</a:t>
            </a:r>
          </a:p>
        </p:txBody>
      </p:sp>
      <p:pic>
        <p:nvPicPr>
          <p:cNvPr id="25" name="Picture 24" descr="A statue of a person with a head on a white background&#10;&#10;AI-generated content may be incorrect.">
            <a:extLst>
              <a:ext uri="{FF2B5EF4-FFF2-40B4-BE49-F238E27FC236}">
                <a16:creationId xmlns:a16="http://schemas.microsoft.com/office/drawing/2014/main" id="{1EE25946-6556-106E-2AA7-08787C9B5B68}"/>
              </a:ext>
            </a:extLst>
          </p:cNvPr>
          <p:cNvPicPr>
            <a:picLocks noChangeAspect="1"/>
          </p:cNvPicPr>
          <p:nvPr/>
        </p:nvPicPr>
        <p:blipFill>
          <a:blip r:embed="rId13"/>
          <a:srcRect t="6377" r="658" b="3610"/>
          <a:stretch/>
        </p:blipFill>
        <p:spPr>
          <a:xfrm>
            <a:off x="9536512" y="14159"/>
            <a:ext cx="3153425" cy="2309479"/>
          </a:xfrm>
          <a:prstGeom prst="rect">
            <a:avLst/>
          </a:prstGeom>
        </p:spPr>
      </p:pic>
      <p:sp>
        <p:nvSpPr>
          <p:cNvPr id="26" name="TextBox 25">
            <a:extLst>
              <a:ext uri="{FF2B5EF4-FFF2-40B4-BE49-F238E27FC236}">
                <a16:creationId xmlns:a16="http://schemas.microsoft.com/office/drawing/2014/main" id="{BF744D95-B107-6CD9-BC25-6FA1F9561515}"/>
              </a:ext>
            </a:extLst>
          </p:cNvPr>
          <p:cNvSpPr txBox="1"/>
          <p:nvPr/>
        </p:nvSpPr>
        <p:spPr>
          <a:xfrm>
            <a:off x="9563755" y="2328995"/>
            <a:ext cx="3165842" cy="20461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t>(Museum of Cycladic Art, 2025) This fragment of a composite vase is displayed alongside text that describes Cyprus's development of international network exchange and social organization, and how </a:t>
            </a:r>
            <a:r>
              <a:rPr lang="en-US" sz="1400" dirty="0" err="1"/>
              <a:t>soclai</a:t>
            </a:r>
            <a:r>
              <a:rPr lang="en-US" sz="1400" dirty="0"/>
              <a:t> and cultural life in Bronze Age Cyprus became more elaborate during this period. </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4F3BE2-89F1-73C0-CBE1-E1B96BD32617}"/>
              </a:ext>
            </a:extLst>
          </p:cNvPr>
          <p:cNvSpPr>
            <a:spLocks noGrp="1"/>
          </p:cNvSpPr>
          <p:nvPr>
            <p:ph idx="1"/>
          </p:nvPr>
        </p:nvSpPr>
        <p:spPr>
          <a:xfrm>
            <a:off x="137191" y="3020511"/>
            <a:ext cx="16184817" cy="3100147"/>
          </a:xfrm>
        </p:spPr>
        <p:txBody>
          <a:bodyPr vert="horz" lIns="91440" tIns="45720" rIns="91440" bIns="45720" rtlCol="0" anchor="t">
            <a:normAutofit/>
          </a:bodyPr>
          <a:lstStyle/>
          <a:p>
            <a:pPr marL="0" indent="0" algn="just">
              <a:buNone/>
            </a:pPr>
            <a:r>
              <a:rPr lang="en-US" sz="2000" dirty="0"/>
              <a:t>The focus of my 'Pinterest board' was Identity, but specifically the networking and interconnectivity of the Bronze-Age Cypriot identity, which can very easily correlate with various aspects of the period's social, political, status, wealth, ritual and funerary sides. </a:t>
            </a:r>
          </a:p>
          <a:p>
            <a:pPr marL="0" indent="0" algn="just">
              <a:buNone/>
            </a:pPr>
            <a:r>
              <a:rPr lang="en-US" sz="2000" dirty="0"/>
              <a:t>I have only been able to fit in twelve images along with text blocks, as I wanted to ensure that each image was of an appropriate size to view for an audience while not getting in the way of anything else. It was quite difficult to choose which images to use, as I did not want to have visuals that were too similar to each other that would cause confusion, and I think I have chosen the images well. There is a healthy variety of illustrations to demonstrate scale of trade with surrounding countries, in-person photographs of site locations , and well-lit pictures of artefacts to show not only the uniqueness of the Cypriot art style from the Bronze Age, but also the quality of imported objects that would have represented the wealth and status of the individuals who came into possession of them. </a:t>
            </a:r>
          </a:p>
          <a:p>
            <a:pPr marL="0" indent="0" algn="just">
              <a:buNone/>
            </a:pPr>
            <a:r>
              <a:rPr lang="en-US" sz="2000" dirty="0"/>
              <a:t>Overall, although this assignment was very confusing and frustrating at times, I am quite happy with the outcome I have produced and the research that has gone into it. </a:t>
            </a:r>
          </a:p>
        </p:txBody>
      </p:sp>
      <p:sp>
        <p:nvSpPr>
          <p:cNvPr id="4" name="TextBox 3">
            <a:extLst>
              <a:ext uri="{FF2B5EF4-FFF2-40B4-BE49-F238E27FC236}">
                <a16:creationId xmlns:a16="http://schemas.microsoft.com/office/drawing/2014/main" id="{78003EFA-42A9-5362-87FE-C286B09D41D2}"/>
              </a:ext>
            </a:extLst>
          </p:cNvPr>
          <p:cNvSpPr txBox="1"/>
          <p:nvPr/>
        </p:nvSpPr>
        <p:spPr>
          <a:xfrm>
            <a:off x="5260022" y="1298339"/>
            <a:ext cx="595374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t>Review</a:t>
            </a:r>
            <a:endParaRPr lang="en-US"/>
          </a:p>
        </p:txBody>
      </p:sp>
    </p:spTree>
    <p:extLst>
      <p:ext uri="{BB962C8B-B14F-4D97-AF65-F5344CB8AC3E}">
        <p14:creationId xmlns:p14="http://schemas.microsoft.com/office/powerpoint/2010/main" val="2323258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94BA1-14F3-1E9C-F282-90D181BB162D}"/>
              </a:ext>
            </a:extLst>
          </p:cNvPr>
          <p:cNvSpPr>
            <a:spLocks noGrp="1"/>
          </p:cNvSpPr>
          <p:nvPr>
            <p:ph type="title"/>
          </p:nvPr>
        </p:nvSpPr>
        <p:spPr>
          <a:xfrm>
            <a:off x="2971800" y="161667"/>
            <a:ext cx="10515600" cy="670019"/>
          </a:xfrm>
        </p:spPr>
        <p:txBody>
          <a:bodyPr>
            <a:normAutofit/>
          </a:bodyPr>
          <a:lstStyle>
            <a:defPPr>
              <a:defRPr lang="en-US"/>
            </a:defPPr>
            <a:lvl1pPr marL="0" algn="l" defTabSz="1179576" rtl="0" eaLnBrk="1" latinLnBrk="0" hangingPunct="1">
              <a:defRPr sz="2322" kern="1200">
                <a:solidFill>
                  <a:schemeClr val="tx1"/>
                </a:solidFill>
                <a:latin typeface="+mn-lt"/>
                <a:ea typeface="+mn-ea"/>
                <a:cs typeface="+mn-cs"/>
              </a:defRPr>
            </a:lvl1pPr>
            <a:lvl2pPr marL="589788" algn="l" defTabSz="1179576" rtl="0" eaLnBrk="1" latinLnBrk="0" hangingPunct="1">
              <a:defRPr sz="2322" kern="1200">
                <a:solidFill>
                  <a:schemeClr val="tx1"/>
                </a:solidFill>
                <a:latin typeface="+mn-lt"/>
                <a:ea typeface="+mn-ea"/>
                <a:cs typeface="+mn-cs"/>
              </a:defRPr>
            </a:lvl2pPr>
            <a:lvl3pPr marL="1179576" algn="l" defTabSz="1179576" rtl="0" eaLnBrk="1" latinLnBrk="0" hangingPunct="1">
              <a:defRPr sz="2322" kern="1200">
                <a:solidFill>
                  <a:schemeClr val="tx1"/>
                </a:solidFill>
                <a:latin typeface="+mn-lt"/>
                <a:ea typeface="+mn-ea"/>
                <a:cs typeface="+mn-cs"/>
              </a:defRPr>
            </a:lvl3pPr>
            <a:lvl4pPr marL="1769364" algn="l" defTabSz="1179576" rtl="0" eaLnBrk="1" latinLnBrk="0" hangingPunct="1">
              <a:defRPr sz="2322" kern="1200">
                <a:solidFill>
                  <a:schemeClr val="tx1"/>
                </a:solidFill>
                <a:latin typeface="+mn-lt"/>
                <a:ea typeface="+mn-ea"/>
                <a:cs typeface="+mn-cs"/>
              </a:defRPr>
            </a:lvl4pPr>
            <a:lvl5pPr marL="2359152" algn="l" defTabSz="1179576" rtl="0" eaLnBrk="1" latinLnBrk="0" hangingPunct="1">
              <a:defRPr sz="2322" kern="1200">
                <a:solidFill>
                  <a:schemeClr val="tx1"/>
                </a:solidFill>
                <a:latin typeface="+mn-lt"/>
                <a:ea typeface="+mn-ea"/>
                <a:cs typeface="+mn-cs"/>
              </a:defRPr>
            </a:lvl5pPr>
            <a:lvl6pPr marL="2948940" algn="l" defTabSz="1179576" rtl="0" eaLnBrk="1" latinLnBrk="0" hangingPunct="1">
              <a:defRPr sz="2322" kern="1200">
                <a:solidFill>
                  <a:schemeClr val="tx1"/>
                </a:solidFill>
                <a:latin typeface="+mn-lt"/>
                <a:ea typeface="+mn-ea"/>
                <a:cs typeface="+mn-cs"/>
              </a:defRPr>
            </a:lvl6pPr>
            <a:lvl7pPr marL="3538728" algn="l" defTabSz="1179576" rtl="0" eaLnBrk="1" latinLnBrk="0" hangingPunct="1">
              <a:defRPr sz="2322" kern="1200">
                <a:solidFill>
                  <a:schemeClr val="tx1"/>
                </a:solidFill>
                <a:latin typeface="+mn-lt"/>
                <a:ea typeface="+mn-ea"/>
                <a:cs typeface="+mn-cs"/>
              </a:defRPr>
            </a:lvl7pPr>
            <a:lvl8pPr marL="4128516" algn="l" defTabSz="1179576" rtl="0" eaLnBrk="1" latinLnBrk="0" hangingPunct="1">
              <a:defRPr sz="2322" kern="1200">
                <a:solidFill>
                  <a:schemeClr val="tx1"/>
                </a:solidFill>
                <a:latin typeface="+mn-lt"/>
                <a:ea typeface="+mn-ea"/>
                <a:cs typeface="+mn-cs"/>
              </a:defRPr>
            </a:lvl8pPr>
            <a:lvl9pPr marL="4718304" algn="l" defTabSz="1179576" rtl="0" eaLnBrk="1" latinLnBrk="0" hangingPunct="1">
              <a:defRPr sz="2322" kern="1200">
                <a:solidFill>
                  <a:schemeClr val="tx1"/>
                </a:solidFill>
                <a:latin typeface="+mn-lt"/>
                <a:ea typeface="+mn-ea"/>
                <a:cs typeface="+mn-cs"/>
              </a:defRPr>
            </a:lvl9pPr>
          </a:lstStyle>
          <a:p>
            <a:pPr algn="ctr"/>
            <a:r>
              <a:rPr lang="en-US" sz="2800" dirty="0"/>
              <a:t>Bibliography</a:t>
            </a:r>
            <a:endParaRPr lang="en-US"/>
          </a:p>
        </p:txBody>
      </p:sp>
      <p:sp>
        <p:nvSpPr>
          <p:cNvPr id="3" name="Content Placeholder 2">
            <a:extLst>
              <a:ext uri="{FF2B5EF4-FFF2-40B4-BE49-F238E27FC236}">
                <a16:creationId xmlns:a16="http://schemas.microsoft.com/office/drawing/2014/main" id="{FAECE41A-3A97-DBD6-7E56-93A5ED3C41CB}"/>
              </a:ext>
            </a:extLst>
          </p:cNvPr>
          <p:cNvSpPr>
            <a:spLocks noGrp="1"/>
          </p:cNvSpPr>
          <p:nvPr>
            <p:ph idx="1"/>
          </p:nvPr>
        </p:nvSpPr>
        <p:spPr>
          <a:xfrm>
            <a:off x="150467" y="830405"/>
            <a:ext cx="16158266" cy="8168306"/>
          </a:xfrm>
        </p:spPr>
        <p:txBody>
          <a:bodyPr vert="horz" lIns="91440" tIns="45720" rIns="91440" bIns="45720" rtlCol="0" anchor="t">
            <a:normAutofit/>
          </a:bodyPr>
          <a:lstStyle>
            <a:defPPr>
              <a:defRPr lang="en-US"/>
            </a:defPPr>
            <a:lvl1pPr marL="0" algn="l" defTabSz="1179576" rtl="0" eaLnBrk="1" latinLnBrk="0" hangingPunct="1">
              <a:defRPr sz="2322" kern="1200">
                <a:solidFill>
                  <a:schemeClr val="tx1"/>
                </a:solidFill>
                <a:latin typeface="+mn-lt"/>
                <a:ea typeface="+mn-ea"/>
                <a:cs typeface="+mn-cs"/>
              </a:defRPr>
            </a:lvl1pPr>
            <a:lvl2pPr marL="589788" algn="l" defTabSz="1179576" rtl="0" eaLnBrk="1" latinLnBrk="0" hangingPunct="1">
              <a:defRPr sz="2322" kern="1200">
                <a:solidFill>
                  <a:schemeClr val="tx1"/>
                </a:solidFill>
                <a:latin typeface="+mn-lt"/>
                <a:ea typeface="+mn-ea"/>
                <a:cs typeface="+mn-cs"/>
              </a:defRPr>
            </a:lvl2pPr>
            <a:lvl3pPr marL="1179576" algn="l" defTabSz="1179576" rtl="0" eaLnBrk="1" latinLnBrk="0" hangingPunct="1">
              <a:defRPr sz="2322" kern="1200">
                <a:solidFill>
                  <a:schemeClr val="tx1"/>
                </a:solidFill>
                <a:latin typeface="+mn-lt"/>
                <a:ea typeface="+mn-ea"/>
                <a:cs typeface="+mn-cs"/>
              </a:defRPr>
            </a:lvl3pPr>
            <a:lvl4pPr marL="1769364" algn="l" defTabSz="1179576" rtl="0" eaLnBrk="1" latinLnBrk="0" hangingPunct="1">
              <a:defRPr sz="2322" kern="1200">
                <a:solidFill>
                  <a:schemeClr val="tx1"/>
                </a:solidFill>
                <a:latin typeface="+mn-lt"/>
                <a:ea typeface="+mn-ea"/>
                <a:cs typeface="+mn-cs"/>
              </a:defRPr>
            </a:lvl4pPr>
            <a:lvl5pPr marL="2359152" algn="l" defTabSz="1179576" rtl="0" eaLnBrk="1" latinLnBrk="0" hangingPunct="1">
              <a:defRPr sz="2322" kern="1200">
                <a:solidFill>
                  <a:schemeClr val="tx1"/>
                </a:solidFill>
                <a:latin typeface="+mn-lt"/>
                <a:ea typeface="+mn-ea"/>
                <a:cs typeface="+mn-cs"/>
              </a:defRPr>
            </a:lvl5pPr>
            <a:lvl6pPr marL="2948940" algn="l" defTabSz="1179576" rtl="0" eaLnBrk="1" latinLnBrk="0" hangingPunct="1">
              <a:defRPr sz="2322" kern="1200">
                <a:solidFill>
                  <a:schemeClr val="tx1"/>
                </a:solidFill>
                <a:latin typeface="+mn-lt"/>
                <a:ea typeface="+mn-ea"/>
                <a:cs typeface="+mn-cs"/>
              </a:defRPr>
            </a:lvl6pPr>
            <a:lvl7pPr marL="3538728" algn="l" defTabSz="1179576" rtl="0" eaLnBrk="1" latinLnBrk="0" hangingPunct="1">
              <a:defRPr sz="2322" kern="1200">
                <a:solidFill>
                  <a:schemeClr val="tx1"/>
                </a:solidFill>
                <a:latin typeface="+mn-lt"/>
                <a:ea typeface="+mn-ea"/>
                <a:cs typeface="+mn-cs"/>
              </a:defRPr>
            </a:lvl7pPr>
            <a:lvl8pPr marL="4128516" algn="l" defTabSz="1179576" rtl="0" eaLnBrk="1" latinLnBrk="0" hangingPunct="1">
              <a:defRPr sz="2322" kern="1200">
                <a:solidFill>
                  <a:schemeClr val="tx1"/>
                </a:solidFill>
                <a:latin typeface="+mn-lt"/>
                <a:ea typeface="+mn-ea"/>
                <a:cs typeface="+mn-cs"/>
              </a:defRPr>
            </a:lvl8pPr>
            <a:lvl9pPr marL="4718304" algn="l" defTabSz="1179576" rtl="0" eaLnBrk="1" latinLnBrk="0" hangingPunct="1">
              <a:defRPr sz="2322" kern="1200">
                <a:solidFill>
                  <a:schemeClr val="tx1"/>
                </a:solidFill>
                <a:latin typeface="+mn-lt"/>
                <a:ea typeface="+mn-ea"/>
                <a:cs typeface="+mn-cs"/>
              </a:defRPr>
            </a:lvl9pPr>
          </a:lstStyle>
          <a:p>
            <a:r>
              <a:rPr lang="en-US" sz="1600" dirty="0"/>
              <a:t>Ancient Cyprus, (2023), </a:t>
            </a:r>
            <a:r>
              <a:rPr lang="en-US" sz="1600" i="1" dirty="0"/>
              <a:t>Bronze Age Cyprus</a:t>
            </a:r>
            <a:r>
              <a:rPr lang="en-US" sz="1600" dirty="0"/>
              <a:t>, Available at </a:t>
            </a:r>
            <a:r>
              <a:rPr lang="en-US" sz="1600" dirty="0">
                <a:hlinkClick r:id="rId2"/>
              </a:rPr>
              <a:t>https://www.ancientcyprus.com/history/bronze-age</a:t>
            </a:r>
            <a:r>
              <a:rPr lang="en-US" sz="1600" dirty="0"/>
              <a:t>, (Accessed: 11 March 2025)</a:t>
            </a:r>
          </a:p>
          <a:p>
            <a:r>
              <a:rPr lang="en-US" sz="1600" dirty="0"/>
              <a:t>Archaeology Wiki, (2014), </a:t>
            </a:r>
            <a:r>
              <a:rPr lang="en-US" sz="1600" i="1" dirty="0"/>
              <a:t>Cypriot </a:t>
            </a:r>
            <a:r>
              <a:rPr lang="en-US" sz="1600" i="1" dirty="0" err="1"/>
              <a:t>bronzework</a:t>
            </a:r>
            <a:r>
              <a:rPr lang="en-US" sz="1600" i="1" dirty="0"/>
              <a:t> in the Mediterranean world during the Late Bronze Age</a:t>
            </a:r>
            <a:r>
              <a:rPr lang="en-US" sz="1600" dirty="0"/>
              <a:t>, Available at </a:t>
            </a:r>
            <a:r>
              <a:rPr lang="en-US" sz="1600" dirty="0">
                <a:ea typeface="+mn-lt"/>
                <a:cs typeface="+mn-lt"/>
                <a:hlinkClick r:id="rId3"/>
              </a:rPr>
              <a:t>https://www.archaeology.wiki/blog/2014/10/02/cypriot-bronzework-mediterranean-world-late-bronze-age/</a:t>
            </a:r>
            <a:r>
              <a:rPr lang="en-US" sz="1600" dirty="0">
                <a:ea typeface="+mn-lt"/>
                <a:cs typeface="+mn-lt"/>
              </a:rPr>
              <a:t>, (Accessed: 11 March 2025)</a:t>
            </a:r>
            <a:endParaRPr lang="en-US" sz="1600" dirty="0"/>
          </a:p>
          <a:p>
            <a:r>
              <a:rPr lang="en-US" sz="1600" dirty="0"/>
              <a:t>Birch, S. (2022), </a:t>
            </a:r>
            <a:r>
              <a:rPr lang="en-US" sz="1600" i="1" dirty="0">
                <a:solidFill>
                  <a:srgbClr val="000000"/>
                </a:solidFill>
                <a:latin typeface="Aptos"/>
                <a:ea typeface="Open Sans"/>
                <a:cs typeface="Open Sans"/>
              </a:rPr>
              <a:t>Herd management and subsistence practices as inferred from isotopic analysis of animals and plants at Bronze Age </a:t>
            </a:r>
            <a:r>
              <a:rPr lang="en-US" sz="1600" i="1" dirty="0" err="1">
                <a:solidFill>
                  <a:srgbClr val="000000"/>
                </a:solidFill>
                <a:latin typeface="Aptos"/>
                <a:ea typeface="Open Sans"/>
                <a:cs typeface="Open Sans"/>
              </a:rPr>
              <a:t>Politiko-Troullia</a:t>
            </a:r>
            <a:r>
              <a:rPr lang="en-US" sz="1600" i="1" dirty="0">
                <a:solidFill>
                  <a:srgbClr val="000000"/>
                </a:solidFill>
                <a:latin typeface="Aptos"/>
                <a:ea typeface="Open Sans"/>
                <a:cs typeface="Open Sans"/>
              </a:rPr>
              <a:t>, Cyprus</a:t>
            </a:r>
            <a:r>
              <a:rPr lang="en-US" sz="1600" dirty="0">
                <a:solidFill>
                  <a:srgbClr val="000000"/>
                </a:solidFill>
                <a:latin typeface="Aptos"/>
                <a:ea typeface="Open Sans"/>
                <a:cs typeface="Open Sans"/>
              </a:rPr>
              <a:t>, 26 October, Available at </a:t>
            </a:r>
            <a:r>
              <a:rPr lang="en-US" sz="1600" dirty="0">
                <a:solidFill>
                  <a:srgbClr val="000000"/>
                </a:solidFill>
                <a:ea typeface="Open Sans"/>
                <a:cs typeface="Open Sans"/>
                <a:hlinkClick r:id="rId4"/>
              </a:rPr>
              <a:t>https://journals.plos.org/plosone/article?id=10.1371/journal.pone.0275757</a:t>
            </a:r>
            <a:r>
              <a:rPr lang="en-US" sz="1600" dirty="0">
                <a:solidFill>
                  <a:srgbClr val="000000"/>
                </a:solidFill>
                <a:ea typeface="Open Sans"/>
                <a:cs typeface="Open Sans"/>
              </a:rPr>
              <a:t>, (Accessed: 11 March 2025)</a:t>
            </a:r>
            <a:endParaRPr lang="en-US" sz="2300">
              <a:solidFill>
                <a:srgbClr val="000000"/>
              </a:solidFill>
              <a:latin typeface="Aptos"/>
              <a:ea typeface="Open Sans"/>
              <a:cs typeface="Open Sans"/>
            </a:endParaRPr>
          </a:p>
          <a:p>
            <a:r>
              <a:rPr lang="en-US" sz="1600" dirty="0">
                <a:ea typeface="Open Sans"/>
                <a:cs typeface="Open Sans"/>
              </a:rPr>
              <a:t>Drakopoulos, A., (2024), </a:t>
            </a:r>
            <a:r>
              <a:rPr lang="en-US" sz="1600" i="1" dirty="0">
                <a:ea typeface="Open Sans"/>
                <a:cs typeface="Open Sans"/>
              </a:rPr>
              <a:t>Cylinder Seal Impressions in Bronze Age Cyprus</a:t>
            </a:r>
            <a:r>
              <a:rPr lang="en-US" sz="1600" dirty="0">
                <a:ea typeface="Open Sans"/>
                <a:cs typeface="Open Sans"/>
              </a:rPr>
              <a:t>, 22 September, Available at </a:t>
            </a:r>
            <a:r>
              <a:rPr lang="en-US" sz="1600" dirty="0">
                <a:ea typeface="Open Sans"/>
                <a:cs typeface="Open Sans"/>
                <a:hlinkClick r:id="rId5"/>
              </a:rPr>
              <a:t>https://www.ancientcyprus.com/articles/cylinder-seal-impressions-in-bronze-age-cyprus</a:t>
            </a:r>
            <a:r>
              <a:rPr lang="en-US" sz="1600" dirty="0">
                <a:ea typeface="Open Sans"/>
                <a:cs typeface="Open Sans"/>
              </a:rPr>
              <a:t>, (Accessed: 11 March 2025)</a:t>
            </a:r>
          </a:p>
          <a:p>
            <a:r>
              <a:rPr lang="en-US" sz="1600" dirty="0">
                <a:ea typeface="Open Sans"/>
                <a:cs typeface="Open Sans"/>
              </a:rPr>
              <a:t>Fischer, P.M., </a:t>
            </a:r>
            <a:r>
              <a:rPr lang="en-US" sz="1600" dirty="0" err="1">
                <a:ea typeface="Open Sans"/>
                <a:cs typeface="Open Sans"/>
              </a:rPr>
              <a:t>Bürge</a:t>
            </a:r>
            <a:r>
              <a:rPr lang="en-US" sz="1600" dirty="0">
                <a:ea typeface="Open Sans"/>
                <a:cs typeface="Open Sans"/>
              </a:rPr>
              <a:t>, T. (2021), </a:t>
            </a:r>
            <a:r>
              <a:rPr lang="en-US" sz="1600" i="1" dirty="0">
                <a:ea typeface="Open Sans"/>
                <a:cs typeface="Open Sans"/>
              </a:rPr>
              <a:t>Life and Death in a Cypriot Bronze Age Society</a:t>
            </a:r>
            <a:r>
              <a:rPr lang="en-US" sz="1600" dirty="0">
                <a:ea typeface="Open Sans"/>
                <a:cs typeface="Open Sans"/>
              </a:rPr>
              <a:t>, 22 July, Available at </a:t>
            </a:r>
            <a:r>
              <a:rPr lang="en-US" sz="1600" dirty="0">
                <a:ea typeface="Open Sans"/>
                <a:cs typeface="Open Sans"/>
                <a:hlinkClick r:id="rId6"/>
              </a:rPr>
              <a:t>https://the-past.com/news/life-and-death-in-a-cypriot-bronze-age-society/</a:t>
            </a:r>
            <a:r>
              <a:rPr lang="en-US" sz="1600" dirty="0">
                <a:ea typeface="Open Sans"/>
                <a:cs typeface="Open Sans"/>
              </a:rPr>
              <a:t>, (Accessed: 11 March 2025)</a:t>
            </a:r>
          </a:p>
          <a:p>
            <a:r>
              <a:rPr lang="en-US" sz="1600" dirty="0">
                <a:ea typeface="Open Sans"/>
                <a:cs typeface="Open Sans"/>
              </a:rPr>
              <a:t>Livius, (2017), </a:t>
            </a:r>
            <a:r>
              <a:rPr lang="en-US" sz="1600" i="1" dirty="0">
                <a:ea typeface="Open Sans"/>
                <a:cs typeface="Open Sans"/>
              </a:rPr>
              <a:t>Bronze Age Cyprus</a:t>
            </a:r>
            <a:r>
              <a:rPr lang="en-US" sz="1600" dirty="0">
                <a:ea typeface="Open Sans"/>
                <a:cs typeface="Open Sans"/>
              </a:rPr>
              <a:t>, Available at </a:t>
            </a:r>
            <a:r>
              <a:rPr lang="en-US" sz="1600" dirty="0">
                <a:ea typeface="Open Sans"/>
                <a:cs typeface="Open Sans"/>
                <a:hlinkClick r:id="rId7"/>
              </a:rPr>
              <a:t>https://www.livius.org/articles/place/cyprus/</a:t>
            </a:r>
            <a:r>
              <a:rPr lang="en-US" sz="1600" dirty="0">
                <a:ea typeface="Open Sans"/>
                <a:cs typeface="Open Sans"/>
              </a:rPr>
              <a:t>, (Accessed: 11 March 2025)</a:t>
            </a:r>
          </a:p>
          <a:p>
            <a:r>
              <a:rPr lang="en-US" sz="1600" dirty="0">
                <a:ea typeface="Open Sans"/>
                <a:cs typeface="Open Sans"/>
              </a:rPr>
              <a:t>Mina, M. (2013),</a:t>
            </a:r>
            <a:r>
              <a:rPr lang="en-US" sz="1600" i="1" dirty="0">
                <a:ea typeface="Open Sans"/>
                <a:cs typeface="Open Sans"/>
              </a:rPr>
              <a:t> </a:t>
            </a:r>
            <a:r>
              <a:rPr lang="en-US" sz="1600" i="1" dirty="0">
                <a:latin typeface="Aptos"/>
                <a:ea typeface="Open Sans"/>
                <a:cs typeface="Open Sans"/>
              </a:rPr>
              <a:t>Virtual and Actual </a:t>
            </a:r>
            <a:r>
              <a:rPr lang="en-US" sz="1600" i="1" err="1">
                <a:latin typeface="Aptos"/>
                <a:ea typeface="Open Sans"/>
                <a:cs typeface="Open Sans"/>
              </a:rPr>
              <a:t>Corporealities</a:t>
            </a:r>
            <a:r>
              <a:rPr lang="en-US" sz="1600" i="1" dirty="0">
                <a:latin typeface="Aptos"/>
                <a:ea typeface="Open Sans"/>
                <a:cs typeface="Open Sans"/>
              </a:rPr>
              <a:t> in Bronze-Age Cyprus: Exploring Humanity through the Study of Anthropomorphic Figurines and Material Culture</a:t>
            </a:r>
            <a:r>
              <a:rPr lang="en-US" sz="1600" dirty="0">
                <a:latin typeface="Aptos"/>
                <a:ea typeface="Open Sans"/>
                <a:cs typeface="Open Sans"/>
              </a:rPr>
              <a:t>, Available at </a:t>
            </a:r>
            <a:r>
              <a:rPr lang="en-US" sz="1600" dirty="0">
                <a:ea typeface="Open Sans"/>
                <a:cs typeface="Open Sans"/>
                <a:hlinkClick r:id="rId8"/>
              </a:rPr>
              <a:t>https://journals.openedition.org/acost/749</a:t>
            </a:r>
            <a:r>
              <a:rPr lang="en-US" sz="1600" dirty="0">
                <a:ea typeface="Open Sans"/>
                <a:cs typeface="Open Sans"/>
              </a:rPr>
              <a:t>, (Accessed: 11 March 2025)</a:t>
            </a:r>
            <a:endParaRPr lang="en-US" sz="1600" dirty="0">
              <a:latin typeface="Aptos"/>
              <a:ea typeface="Open Sans"/>
              <a:cs typeface="Open Sans"/>
            </a:endParaRPr>
          </a:p>
          <a:p>
            <a:r>
              <a:rPr lang="en-US" sz="1600" dirty="0">
                <a:ea typeface="Open Sans"/>
                <a:cs typeface="Open Sans"/>
              </a:rPr>
              <a:t>Museum of Cycladic Art, (2025), </a:t>
            </a:r>
            <a:r>
              <a:rPr lang="en-US" sz="1600" i="1" dirty="0">
                <a:ea typeface="Open Sans"/>
                <a:cs typeface="Open Sans"/>
              </a:rPr>
              <a:t>Middle Bronze Age (2000 – 1650 BC)</a:t>
            </a:r>
            <a:r>
              <a:rPr lang="en-US" sz="1600" dirty="0">
                <a:ea typeface="Open Sans"/>
                <a:cs typeface="Open Sans"/>
              </a:rPr>
              <a:t>, Available at </a:t>
            </a:r>
            <a:r>
              <a:rPr lang="en-US" sz="1600" dirty="0">
                <a:ea typeface="+mn-lt"/>
                <a:cs typeface="+mn-lt"/>
                <a:hlinkClick r:id="rId9"/>
              </a:rPr>
              <a:t>https://cycladic.gr/en/essay/i-kypros-tin-epochi-tou-chalkou/</a:t>
            </a:r>
            <a:r>
              <a:rPr lang="en-US" sz="1600" dirty="0">
                <a:ea typeface="Open Sans"/>
                <a:cs typeface="Open Sans"/>
              </a:rPr>
              <a:t>, (Accessed: 11 March 2025)</a:t>
            </a:r>
          </a:p>
          <a:p>
            <a:r>
              <a:rPr lang="en-US" sz="1600" dirty="0">
                <a:ea typeface="Open Sans"/>
                <a:cs typeface="Open Sans"/>
              </a:rPr>
              <a:t>Novo Scriptorium, (2019), </a:t>
            </a:r>
            <a:r>
              <a:rPr lang="en-US" sz="1600" i="1" dirty="0">
                <a:ea typeface="Open Sans"/>
                <a:cs typeface="Open Sans"/>
              </a:rPr>
              <a:t>The role of Cyprus in Mediterranean Trade during the Bronze Age</a:t>
            </a:r>
            <a:r>
              <a:rPr lang="en-US" sz="1600" dirty="0">
                <a:ea typeface="Open Sans"/>
                <a:cs typeface="Open Sans"/>
              </a:rPr>
              <a:t>, Available at </a:t>
            </a:r>
            <a:r>
              <a:rPr lang="en-US" sz="1600" dirty="0">
                <a:ea typeface="Open Sans"/>
                <a:cs typeface="Open Sans"/>
                <a:hlinkClick r:id="rId10"/>
              </a:rPr>
              <a:t>https://novoscriptorium.com/2019/09/12/the-role-of-cyprus-in-mediterranean-trade-during-the-bronze-age/</a:t>
            </a:r>
            <a:r>
              <a:rPr lang="en-US" sz="1600" dirty="0">
                <a:ea typeface="Open Sans"/>
                <a:cs typeface="Open Sans"/>
              </a:rPr>
              <a:t>, (Accessed: 11 March 2025)</a:t>
            </a:r>
          </a:p>
          <a:p>
            <a:r>
              <a:rPr lang="en-US" sz="1600" dirty="0">
                <a:ea typeface="Open Sans"/>
                <a:cs typeface="Open Sans"/>
              </a:rPr>
              <a:t>Peopling the Past, (2024), </a:t>
            </a:r>
            <a:r>
              <a:rPr lang="en-US" sz="1600" i="1" dirty="0">
                <a:ea typeface="Open Sans"/>
                <a:cs typeface="Open Sans"/>
              </a:rPr>
              <a:t>Blog #94: Reconstructing Space, Place and Power in Late Bronze Age Cyprus with Kevin Fisher</a:t>
            </a:r>
            <a:r>
              <a:rPr lang="en-US" sz="1600" dirty="0">
                <a:ea typeface="Open Sans"/>
                <a:cs typeface="Open Sans"/>
              </a:rPr>
              <a:t>, Available at </a:t>
            </a:r>
            <a:r>
              <a:rPr lang="en-US" sz="1600" dirty="0">
                <a:ea typeface="Open Sans"/>
                <a:cs typeface="Open Sans"/>
                <a:hlinkClick r:id="rId11"/>
              </a:rPr>
              <a:t>https://peoplingthepast.com/2024/02/23/blog-94-reconstructing-space-place-and-power-in-late-bronze-age-cyprus-with-kevin-fisher/</a:t>
            </a:r>
            <a:r>
              <a:rPr lang="en-US" sz="1600" dirty="0">
                <a:ea typeface="Open Sans"/>
                <a:cs typeface="Open Sans"/>
              </a:rPr>
              <a:t>, (Accessed: 11 March 2025)</a:t>
            </a:r>
          </a:p>
          <a:p>
            <a:r>
              <a:rPr lang="en-US" sz="1600" dirty="0">
                <a:ea typeface="Open Sans"/>
                <a:cs typeface="Open Sans"/>
              </a:rPr>
              <a:t>The Met, (2004), </a:t>
            </a:r>
            <a:r>
              <a:rPr lang="en-US" sz="1600" i="1" dirty="0">
                <a:ea typeface="Open Sans"/>
                <a:cs typeface="Open Sans"/>
              </a:rPr>
              <a:t>Prehistoric Cypriot Art and Culture</a:t>
            </a:r>
            <a:r>
              <a:rPr lang="en-US" sz="1600" dirty="0">
                <a:ea typeface="Open Sans"/>
                <a:cs typeface="Open Sans"/>
              </a:rPr>
              <a:t>, Available at </a:t>
            </a:r>
            <a:r>
              <a:rPr lang="en-US" sz="1600" dirty="0">
                <a:ea typeface="Open Sans"/>
                <a:cs typeface="Open Sans"/>
                <a:hlinkClick r:id="rId12"/>
              </a:rPr>
              <a:t>https://www.metmuseum.org/essays/prehistoric-cypriot-art-and-culture</a:t>
            </a:r>
            <a:r>
              <a:rPr lang="en-US" sz="1600" dirty="0">
                <a:ea typeface="Open Sans"/>
                <a:cs typeface="Open Sans"/>
              </a:rPr>
              <a:t>, (Accessed: 11 March 2025)</a:t>
            </a:r>
          </a:p>
          <a:p>
            <a:r>
              <a:rPr lang="en-US" sz="1600" dirty="0">
                <a:ea typeface="Open Sans"/>
                <a:cs typeface="Open Sans"/>
              </a:rPr>
              <a:t>The Met, (2000-2004),</a:t>
            </a:r>
            <a:r>
              <a:rPr lang="en-US" sz="1600" i="1" dirty="0">
                <a:ea typeface="Open Sans"/>
                <a:cs typeface="Open Sans"/>
              </a:rPr>
              <a:t> Terracotta chariot krater</a:t>
            </a:r>
            <a:r>
              <a:rPr lang="en-US" sz="1600" dirty="0">
                <a:ea typeface="Open Sans"/>
                <a:cs typeface="Open Sans"/>
              </a:rPr>
              <a:t>, Available at </a:t>
            </a:r>
            <a:r>
              <a:rPr lang="en-US" sz="1600" dirty="0">
                <a:ea typeface="Open Sans"/>
                <a:cs typeface="Open Sans"/>
                <a:hlinkClick r:id="rId13"/>
              </a:rPr>
              <a:t>https://www.metmuseum.org/art/collection/search/240554</a:t>
            </a:r>
            <a:r>
              <a:rPr lang="en-US" sz="1600" dirty="0">
                <a:ea typeface="Open Sans"/>
                <a:cs typeface="Open Sans"/>
              </a:rPr>
              <a:t>, (Accessed: 11 March 2025)</a:t>
            </a:r>
          </a:p>
          <a:p>
            <a:r>
              <a:rPr lang="en-US" sz="1600" dirty="0">
                <a:ea typeface="Open Sans"/>
                <a:cs typeface="Open Sans"/>
              </a:rPr>
              <a:t>The Met, (2000-2004), </a:t>
            </a:r>
            <a:r>
              <a:rPr lang="en-US" sz="1600" i="1" dirty="0">
                <a:ea typeface="Open Sans"/>
                <a:cs typeface="Open Sans"/>
              </a:rPr>
              <a:t>Terracotta vase in the form of a bull</a:t>
            </a:r>
            <a:r>
              <a:rPr lang="en-US" sz="1600" dirty="0">
                <a:ea typeface="Open Sans"/>
                <a:cs typeface="Open Sans"/>
              </a:rPr>
              <a:t>, Available at </a:t>
            </a:r>
            <a:r>
              <a:rPr lang="en-US" sz="1600" dirty="0">
                <a:ea typeface="Open Sans"/>
                <a:cs typeface="Open Sans"/>
                <a:hlinkClick r:id="rId14"/>
              </a:rPr>
              <a:t>https://www.metmuseum.org/art/collection/search/240412</a:t>
            </a:r>
            <a:r>
              <a:rPr lang="en-US" sz="1600" dirty="0">
                <a:ea typeface="Open Sans"/>
                <a:cs typeface="Open Sans"/>
              </a:rPr>
              <a:t>, (Accessed: 11 March 2025)</a:t>
            </a:r>
          </a:p>
          <a:p>
            <a:endParaRPr lang="en-US" sz="1600" dirty="0"/>
          </a:p>
        </p:txBody>
      </p:sp>
    </p:spTree>
    <p:extLst>
      <p:ext uri="{BB962C8B-B14F-4D97-AF65-F5344CB8AC3E}">
        <p14:creationId xmlns:p14="http://schemas.microsoft.com/office/powerpoint/2010/main" val="2861011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Custom</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718</cp:revision>
  <dcterms:created xsi:type="dcterms:W3CDTF">2025-03-10T10:46:04Z</dcterms:created>
  <dcterms:modified xsi:type="dcterms:W3CDTF">2025-03-11T15:23:25Z</dcterms:modified>
</cp:coreProperties>
</file>