
<file path=[Content_Types].xml><?xml version="1.0" encoding="utf-8"?>
<Types xmlns="http://schemas.openxmlformats.org/package/2006/content-types">
  <Default Extension="jpeg" ContentType="image/jpe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1"/>
  </p:notesMasterIdLst>
  <p:handoutMasterIdLst>
    <p:handoutMasterId r:id="rId42"/>
  </p:handoutMasterIdLst>
  <p:sldIdLst>
    <p:sldId id="349" r:id="rId2"/>
    <p:sldId id="350" r:id="rId3"/>
    <p:sldId id="351" r:id="rId4"/>
    <p:sldId id="261" r:id="rId5"/>
    <p:sldId id="337" r:id="rId6"/>
    <p:sldId id="267" r:id="rId7"/>
    <p:sldId id="264" r:id="rId8"/>
    <p:sldId id="384" r:id="rId9"/>
    <p:sldId id="375" r:id="rId10"/>
    <p:sldId id="268" r:id="rId11"/>
    <p:sldId id="270" r:id="rId12"/>
    <p:sldId id="376" r:id="rId13"/>
    <p:sldId id="379" r:id="rId14"/>
    <p:sldId id="385" r:id="rId15"/>
    <p:sldId id="388" r:id="rId16"/>
    <p:sldId id="362" r:id="rId17"/>
    <p:sldId id="353" r:id="rId18"/>
    <p:sldId id="363" r:id="rId19"/>
    <p:sldId id="352" r:id="rId20"/>
    <p:sldId id="278" r:id="rId21"/>
    <p:sldId id="386" r:id="rId22"/>
    <p:sldId id="364" r:id="rId23"/>
    <p:sldId id="380" r:id="rId24"/>
    <p:sldId id="361" r:id="rId25"/>
    <p:sldId id="382" r:id="rId26"/>
    <p:sldId id="354" r:id="rId27"/>
    <p:sldId id="359" r:id="rId28"/>
    <p:sldId id="360" r:id="rId29"/>
    <p:sldId id="341" r:id="rId30"/>
    <p:sldId id="338" r:id="rId31"/>
    <p:sldId id="355" r:id="rId32"/>
    <p:sldId id="358" r:id="rId33"/>
    <p:sldId id="356" r:id="rId34"/>
    <p:sldId id="287" r:id="rId35"/>
    <p:sldId id="289" r:id="rId36"/>
    <p:sldId id="381" r:id="rId37"/>
    <p:sldId id="383" r:id="rId38"/>
    <p:sldId id="357" r:id="rId39"/>
    <p:sldId id="344" r:id="rId40"/>
  </p:sldIdLst>
  <p:sldSz cx="9144000" cy="6858000" type="screen4x3"/>
  <p:notesSz cx="6858000" cy="9144000"/>
  <p:defaultTextStyle>
    <a:defPPr>
      <a:defRPr lang="en-US"/>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prnPr prnWhat="notes" clrMode="gray"/>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4ABD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SorterView">
  <p:normalViewPr>
    <p:restoredLeft sz="26344" autoAdjust="0"/>
    <p:restoredTop sz="95838" autoAdjust="0"/>
  </p:normalViewPr>
  <p:slideViewPr>
    <p:cSldViewPr>
      <p:cViewPr varScale="1">
        <p:scale>
          <a:sx n="137" d="100"/>
          <a:sy n="137" d="100"/>
        </p:scale>
        <p:origin x="1672" y="192"/>
      </p:cViewPr>
      <p:guideLst>
        <p:guide orient="horz" pos="2160"/>
        <p:guide pos="2880"/>
      </p:guideLst>
    </p:cSldViewPr>
  </p:slideViewPr>
  <p:notesTextViewPr>
    <p:cViewPr>
      <p:scale>
        <a:sx n="1" d="1"/>
        <a:sy n="1" d="1"/>
      </p:scale>
      <p:origin x="0" y="0"/>
    </p:cViewPr>
  </p:notesTextViewPr>
  <p:sorterViewPr>
    <p:cViewPr>
      <p:scale>
        <a:sx n="1" d="1"/>
        <a:sy n="1" d="1"/>
      </p:scale>
      <p:origin x="0" y="-5112"/>
    </p:cViewPr>
  </p:sorter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handoutMaster" Target="handoutMasters/handoutMaster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notesMaster" Target="notesMasters/notes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fontAlgn="auto">
              <a:spcBef>
                <a:spcPts val="0"/>
              </a:spcBef>
              <a:spcAft>
                <a:spcPts val="0"/>
              </a:spcAft>
              <a:defRPr sz="1200">
                <a:latin typeface="+mn-lt"/>
                <a:cs typeface="+mn-cs"/>
              </a:defRPr>
            </a:lvl1pPr>
          </a:lstStyle>
          <a:p>
            <a:pPr>
              <a:defRPr/>
            </a:pPr>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fontAlgn="auto">
              <a:spcBef>
                <a:spcPts val="0"/>
              </a:spcBef>
              <a:spcAft>
                <a:spcPts val="0"/>
              </a:spcAft>
              <a:defRPr sz="1200" smtClean="0">
                <a:latin typeface="+mn-lt"/>
                <a:cs typeface="+mn-cs"/>
              </a:defRPr>
            </a:lvl1pPr>
          </a:lstStyle>
          <a:p>
            <a:pPr>
              <a:defRPr/>
            </a:pPr>
            <a:fld id="{B8709BB0-7288-4F03-B4D7-42841535B43F}" type="datetimeFigureOut">
              <a:rPr lang="en-GB"/>
              <a:pPr>
                <a:defRPr/>
              </a:pPr>
              <a:t>05/02/2025</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fontAlgn="auto">
              <a:spcBef>
                <a:spcPts val="0"/>
              </a:spcBef>
              <a:spcAft>
                <a:spcPts val="0"/>
              </a:spcAft>
              <a:defRPr sz="1200">
                <a:latin typeface="+mn-lt"/>
                <a:cs typeface="+mn-cs"/>
              </a:defRPr>
            </a:lvl1pPr>
          </a:lstStyle>
          <a:p>
            <a:pPr>
              <a:defRPr/>
            </a:pPr>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fontAlgn="auto">
              <a:spcBef>
                <a:spcPts val="0"/>
              </a:spcBef>
              <a:spcAft>
                <a:spcPts val="0"/>
              </a:spcAft>
              <a:defRPr sz="1200" smtClean="0">
                <a:latin typeface="+mn-lt"/>
                <a:cs typeface="+mn-cs"/>
              </a:defRPr>
            </a:lvl1pPr>
          </a:lstStyle>
          <a:p>
            <a:pPr>
              <a:defRPr/>
            </a:pPr>
            <a:fld id="{182E31CC-605F-422D-98E0-4F4E8A50246E}" type="slidenum">
              <a:rPr lang="en-GB"/>
              <a:pPr>
                <a:defRPr/>
              </a:pPr>
              <a:t>‹#›</a:t>
            </a:fld>
            <a:endParaRPr lang="en-GB"/>
          </a:p>
        </p:txBody>
      </p:sp>
    </p:spTree>
    <p:extLst>
      <p:ext uri="{BB962C8B-B14F-4D97-AF65-F5344CB8AC3E}">
        <p14:creationId xmlns:p14="http://schemas.microsoft.com/office/powerpoint/2010/main" val="379864944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fontAlgn="auto">
              <a:spcBef>
                <a:spcPts val="0"/>
              </a:spcBef>
              <a:spcAft>
                <a:spcPts val="0"/>
              </a:spcAft>
              <a:defRPr sz="1200">
                <a:latin typeface="+mn-lt"/>
                <a:cs typeface="+mn-cs"/>
              </a:defRPr>
            </a:lvl1pPr>
          </a:lstStyle>
          <a:p>
            <a:pPr>
              <a:defRPr/>
            </a:pPr>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fontAlgn="auto">
              <a:spcBef>
                <a:spcPts val="0"/>
              </a:spcBef>
              <a:spcAft>
                <a:spcPts val="0"/>
              </a:spcAft>
              <a:defRPr sz="1200" smtClean="0">
                <a:latin typeface="+mn-lt"/>
                <a:cs typeface="+mn-cs"/>
              </a:defRPr>
            </a:lvl1pPr>
          </a:lstStyle>
          <a:p>
            <a:pPr>
              <a:defRPr/>
            </a:pPr>
            <a:fld id="{BDE928F1-E05B-44FC-8F58-74BE3086B143}" type="datetimeFigureOut">
              <a:rPr lang="en-US"/>
              <a:pPr>
                <a:defRPr/>
              </a:pPr>
              <a:t>2/5/25</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US" noProof="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endParaRPr lang="en-US" noProof="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fontAlgn="auto">
              <a:spcBef>
                <a:spcPts val="0"/>
              </a:spcBef>
              <a:spcAft>
                <a:spcPts val="0"/>
              </a:spcAft>
              <a:defRPr sz="1200">
                <a:latin typeface="+mn-lt"/>
                <a:cs typeface="+mn-cs"/>
              </a:defRPr>
            </a:lvl1pPr>
          </a:lstStyle>
          <a:p>
            <a:pPr>
              <a:defRPr/>
            </a:pPr>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fontAlgn="auto">
              <a:spcBef>
                <a:spcPts val="0"/>
              </a:spcBef>
              <a:spcAft>
                <a:spcPts val="0"/>
              </a:spcAft>
              <a:defRPr sz="1200" smtClean="0">
                <a:latin typeface="+mn-lt"/>
                <a:cs typeface="+mn-cs"/>
              </a:defRPr>
            </a:lvl1pPr>
          </a:lstStyle>
          <a:p>
            <a:pPr>
              <a:defRPr/>
            </a:pPr>
            <a:fld id="{9F97C6B4-D8CB-46A3-9106-3A014F3A078A}" type="slidenum">
              <a:rPr lang="en-US"/>
              <a:pPr>
                <a:defRPr/>
              </a:pPr>
              <a:t>‹#›</a:t>
            </a:fld>
            <a:endParaRPr lang="en-US"/>
          </a:p>
        </p:txBody>
      </p:sp>
    </p:spTree>
    <p:extLst>
      <p:ext uri="{BB962C8B-B14F-4D97-AF65-F5344CB8AC3E}">
        <p14:creationId xmlns:p14="http://schemas.microsoft.com/office/powerpoint/2010/main" val="2975723258"/>
      </p:ext>
    </p:extLst>
  </p:cSld>
  <p:clrMap bg1="lt1" tx1="dk1" bg2="lt2" tx2="dk2" accent1="accent1" accent2="accent2" accent3="accent3" accent4="accent4" accent5="accent5" accent6="accent6" hlink="hlink" folHlink="folHlink"/>
  <p:notesStyle>
    <a:lvl1pPr algn="l" defTabSz="457200" rtl="0" fontAlgn="base">
      <a:spcBef>
        <a:spcPct val="30000"/>
      </a:spcBef>
      <a:spcAft>
        <a:spcPct val="0"/>
      </a:spcAft>
      <a:defRPr sz="1200" kern="1200">
        <a:solidFill>
          <a:schemeClr val="tx1"/>
        </a:solidFill>
        <a:latin typeface="+mn-lt"/>
        <a:ea typeface="+mn-ea"/>
        <a:cs typeface="+mn-cs"/>
      </a:defRPr>
    </a:lvl1pPr>
    <a:lvl2pPr marL="457200" algn="l" defTabSz="457200" rtl="0" fontAlgn="base">
      <a:spcBef>
        <a:spcPct val="30000"/>
      </a:spcBef>
      <a:spcAft>
        <a:spcPct val="0"/>
      </a:spcAft>
      <a:defRPr sz="1200" kern="1200">
        <a:solidFill>
          <a:schemeClr val="tx1"/>
        </a:solidFill>
        <a:latin typeface="+mn-lt"/>
        <a:ea typeface="+mn-ea"/>
        <a:cs typeface="+mn-cs"/>
      </a:defRPr>
    </a:lvl2pPr>
    <a:lvl3pPr marL="914400" algn="l" defTabSz="457200" rtl="0" fontAlgn="base">
      <a:spcBef>
        <a:spcPct val="30000"/>
      </a:spcBef>
      <a:spcAft>
        <a:spcPct val="0"/>
      </a:spcAft>
      <a:defRPr sz="1200" kern="1200">
        <a:solidFill>
          <a:schemeClr val="tx1"/>
        </a:solidFill>
        <a:latin typeface="+mn-lt"/>
        <a:ea typeface="+mn-ea"/>
        <a:cs typeface="+mn-cs"/>
      </a:defRPr>
    </a:lvl3pPr>
    <a:lvl4pPr marL="1371600" algn="l" defTabSz="457200" rtl="0" fontAlgn="base">
      <a:spcBef>
        <a:spcPct val="30000"/>
      </a:spcBef>
      <a:spcAft>
        <a:spcPct val="0"/>
      </a:spcAft>
      <a:defRPr sz="1200" kern="1200">
        <a:solidFill>
          <a:schemeClr val="tx1"/>
        </a:solidFill>
        <a:latin typeface="+mn-lt"/>
        <a:ea typeface="+mn-ea"/>
        <a:cs typeface="+mn-cs"/>
      </a:defRPr>
    </a:lvl4pPr>
    <a:lvl5pPr marL="1828800" algn="l" defTabSz="457200" rtl="0" fontAlgn="base">
      <a:spcBef>
        <a:spcPct val="30000"/>
      </a:spcBef>
      <a:spcAft>
        <a:spcPct val="0"/>
      </a:spcAft>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Slide Image Placeholder 1"/>
          <p:cNvSpPr>
            <a:spLocks noGrp="1" noRot="1" noChangeAspect="1"/>
          </p:cNvSpPr>
          <p:nvPr>
            <p:ph type="sldImg"/>
          </p:nvPr>
        </p:nvSpPr>
        <p:spPr bwMode="auto">
          <a:noFill/>
          <a:ln>
            <a:solidFill>
              <a:srgbClr val="000000"/>
            </a:solidFill>
            <a:miter lim="800000"/>
            <a:headEnd/>
            <a:tailEnd/>
          </a:ln>
        </p:spPr>
      </p:sp>
      <p:sp>
        <p:nvSpPr>
          <p:cNvPr id="16386"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a:p>
        </p:txBody>
      </p:sp>
      <p:sp>
        <p:nvSpPr>
          <p:cNvPr id="16387"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B191A46E-E61F-44CE-A428-E45F19CCA186}" type="slidenum">
              <a:rPr lang="cy-GB">
                <a:cs typeface="Arial" charset="0"/>
              </a:rPr>
              <a:pPr fontAlgn="base">
                <a:spcBef>
                  <a:spcPct val="0"/>
                </a:spcBef>
                <a:spcAft>
                  <a:spcPct val="0"/>
                </a:spcAft>
              </a:pPr>
              <a:t>1</a:t>
            </a:fld>
            <a:endParaRPr lang="cy-GB">
              <a:cs typeface="Arial" charset="0"/>
            </a:endParaRPr>
          </a:p>
        </p:txBody>
      </p:sp>
    </p:spTree>
    <p:extLst>
      <p:ext uri="{BB962C8B-B14F-4D97-AF65-F5344CB8AC3E}">
        <p14:creationId xmlns:p14="http://schemas.microsoft.com/office/powerpoint/2010/main" val="194064859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Slide Image Placeholder 1"/>
          <p:cNvSpPr>
            <a:spLocks noGrp="1" noRot="1" noChangeAspect="1"/>
          </p:cNvSpPr>
          <p:nvPr>
            <p:ph type="sldImg"/>
          </p:nvPr>
        </p:nvSpPr>
        <p:spPr bwMode="auto">
          <a:noFill/>
          <a:ln>
            <a:solidFill>
              <a:srgbClr val="000000"/>
            </a:solidFill>
            <a:miter lim="800000"/>
            <a:headEnd/>
            <a:tailEnd/>
          </a:ln>
        </p:spPr>
      </p:sp>
      <p:sp>
        <p:nvSpPr>
          <p:cNvPr id="18434"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a:p>
          <a:p>
            <a:pPr>
              <a:spcBef>
                <a:spcPct val="0"/>
              </a:spcBef>
            </a:pPr>
            <a:endParaRPr lang="en-GB"/>
          </a:p>
        </p:txBody>
      </p:sp>
      <p:sp>
        <p:nvSpPr>
          <p:cNvPr id="18435"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9E8E9391-B80D-4E55-A384-AE1BECC871A1}" type="slidenum">
              <a:rPr lang="cy-GB">
                <a:cs typeface="Arial" charset="0"/>
              </a:rPr>
              <a:pPr fontAlgn="base">
                <a:spcBef>
                  <a:spcPct val="0"/>
                </a:spcBef>
                <a:spcAft>
                  <a:spcPct val="0"/>
                </a:spcAft>
              </a:pPr>
              <a:t>2</a:t>
            </a:fld>
            <a:endParaRPr lang="cy-GB">
              <a:cs typeface="Arial" charset="0"/>
            </a:endParaRPr>
          </a:p>
        </p:txBody>
      </p:sp>
    </p:spTree>
    <p:extLst>
      <p:ext uri="{BB962C8B-B14F-4D97-AF65-F5344CB8AC3E}">
        <p14:creationId xmlns:p14="http://schemas.microsoft.com/office/powerpoint/2010/main" val="376311802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Slide Image Placeholder 1"/>
          <p:cNvSpPr>
            <a:spLocks noGrp="1" noRot="1" noChangeAspect="1"/>
          </p:cNvSpPr>
          <p:nvPr>
            <p:ph type="sldImg"/>
          </p:nvPr>
        </p:nvSpPr>
        <p:spPr bwMode="auto">
          <a:noFill/>
          <a:ln>
            <a:solidFill>
              <a:srgbClr val="000000"/>
            </a:solidFill>
            <a:miter lim="800000"/>
            <a:headEnd/>
            <a:tailEnd/>
          </a:ln>
        </p:spPr>
      </p:sp>
      <p:sp>
        <p:nvSpPr>
          <p:cNvPr id="20482"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a:p>
        </p:txBody>
      </p:sp>
      <p:sp>
        <p:nvSpPr>
          <p:cNvPr id="20483"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A22E26E1-7CE1-48CF-92DA-BCC81B3D5682}" type="slidenum">
              <a:rPr lang="cy-GB">
                <a:cs typeface="Arial" charset="0"/>
              </a:rPr>
              <a:pPr fontAlgn="base">
                <a:spcBef>
                  <a:spcPct val="0"/>
                </a:spcBef>
                <a:spcAft>
                  <a:spcPct val="0"/>
                </a:spcAft>
              </a:pPr>
              <a:t>3</a:t>
            </a:fld>
            <a:endParaRPr lang="cy-GB">
              <a:cs typeface="Arial" charset="0"/>
            </a:endParaRPr>
          </a:p>
        </p:txBody>
      </p:sp>
    </p:spTree>
    <p:extLst>
      <p:ext uri="{BB962C8B-B14F-4D97-AF65-F5344CB8AC3E}">
        <p14:creationId xmlns:p14="http://schemas.microsoft.com/office/powerpoint/2010/main" val="259855790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Slide Image Placeholder 1"/>
          <p:cNvSpPr>
            <a:spLocks noGrp="1" noRot="1" noChangeAspect="1"/>
          </p:cNvSpPr>
          <p:nvPr>
            <p:ph type="sldImg"/>
          </p:nvPr>
        </p:nvSpPr>
        <p:spPr bwMode="auto">
          <a:noFill/>
          <a:ln>
            <a:solidFill>
              <a:srgbClr val="000000"/>
            </a:solidFill>
            <a:miter lim="800000"/>
            <a:headEnd/>
            <a:tailEnd/>
          </a:ln>
        </p:spPr>
      </p:sp>
      <p:sp>
        <p:nvSpPr>
          <p:cNvPr id="22530"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a:p>
        </p:txBody>
      </p:sp>
      <p:sp>
        <p:nvSpPr>
          <p:cNvPr id="22531"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3501FF9A-C4C4-4673-975F-CD09CA9E334B}" type="slidenum">
              <a:rPr lang="cy-GB">
                <a:cs typeface="Arial" charset="0"/>
              </a:rPr>
              <a:pPr fontAlgn="base">
                <a:spcBef>
                  <a:spcPct val="0"/>
                </a:spcBef>
                <a:spcAft>
                  <a:spcPct val="0"/>
                </a:spcAft>
              </a:pPr>
              <a:t>4</a:t>
            </a:fld>
            <a:endParaRPr lang="cy-GB">
              <a:cs typeface="Arial" charset="0"/>
            </a:endParaRPr>
          </a:p>
        </p:txBody>
      </p:sp>
    </p:spTree>
    <p:extLst>
      <p:ext uri="{BB962C8B-B14F-4D97-AF65-F5344CB8AC3E}">
        <p14:creationId xmlns:p14="http://schemas.microsoft.com/office/powerpoint/2010/main" val="29003618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Slide Image Placeholder 1"/>
          <p:cNvSpPr>
            <a:spLocks noGrp="1" noRot="1" noChangeAspect="1"/>
          </p:cNvSpPr>
          <p:nvPr>
            <p:ph type="sldImg"/>
          </p:nvPr>
        </p:nvSpPr>
        <p:spPr bwMode="auto">
          <a:noFill/>
          <a:ln>
            <a:solidFill>
              <a:srgbClr val="000000"/>
            </a:solidFill>
            <a:miter lim="800000"/>
            <a:headEnd/>
            <a:tailEnd/>
          </a:ln>
        </p:spPr>
      </p:sp>
      <p:sp>
        <p:nvSpPr>
          <p:cNvPr id="24578"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a:p>
        </p:txBody>
      </p:sp>
      <p:sp>
        <p:nvSpPr>
          <p:cNvPr id="24579"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58C6B7CF-00EF-4948-B8CC-1138CAC6A46F}" type="slidenum">
              <a:rPr lang="cy-GB">
                <a:cs typeface="Arial" charset="0"/>
              </a:rPr>
              <a:pPr fontAlgn="base">
                <a:spcBef>
                  <a:spcPct val="0"/>
                </a:spcBef>
                <a:spcAft>
                  <a:spcPct val="0"/>
                </a:spcAft>
              </a:pPr>
              <a:t>5</a:t>
            </a:fld>
            <a:endParaRPr lang="cy-GB">
              <a:cs typeface="Arial" charset="0"/>
            </a:endParaRPr>
          </a:p>
        </p:txBody>
      </p:sp>
    </p:spTree>
    <p:extLst>
      <p:ext uri="{BB962C8B-B14F-4D97-AF65-F5344CB8AC3E}">
        <p14:creationId xmlns:p14="http://schemas.microsoft.com/office/powerpoint/2010/main" val="16462055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Emphasise the</a:t>
            </a:r>
            <a:r>
              <a:rPr lang="en-GB" baseline="0" dirty="0"/>
              <a:t> importance of mentoring in this process and its</a:t>
            </a:r>
            <a:r>
              <a:rPr lang="en-GB" dirty="0"/>
              <a:t> relevance in terms of ensuring all learner are given the support and guidance required.</a:t>
            </a:r>
            <a:r>
              <a:rPr lang="en-GB" baseline="0" dirty="0"/>
              <a:t> See First three years in practice SCW guidelines for more info. </a:t>
            </a:r>
            <a:endParaRPr lang="en-GB" dirty="0"/>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7</a:t>
            </a:fld>
            <a:endParaRPr lang="en-US"/>
          </a:p>
        </p:txBody>
      </p:sp>
    </p:spTree>
    <p:extLst>
      <p:ext uri="{BB962C8B-B14F-4D97-AF65-F5344CB8AC3E}">
        <p14:creationId xmlns:p14="http://schemas.microsoft.com/office/powerpoint/2010/main" val="124839159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8</a:t>
            </a:fld>
            <a:endParaRPr lang="en-US"/>
          </a:p>
        </p:txBody>
      </p:sp>
    </p:spTree>
    <p:extLst>
      <p:ext uri="{BB962C8B-B14F-4D97-AF65-F5344CB8AC3E}">
        <p14:creationId xmlns:p14="http://schemas.microsoft.com/office/powerpoint/2010/main" val="136683424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Explain to the group this is the learners responsibility and that a penalty will be applied of a loss of 5 marks for minor breaches and in major breaches for instance an individual's names being used we cannot mark the portfolio and it will be returned to them for correction and the mark capped 40%. </a:t>
            </a:r>
          </a:p>
        </p:txBody>
      </p:sp>
      <p:sp>
        <p:nvSpPr>
          <p:cNvPr id="4" name="Slide Number Placeholder 3"/>
          <p:cNvSpPr>
            <a:spLocks noGrp="1"/>
          </p:cNvSpPr>
          <p:nvPr>
            <p:ph type="sldNum" sz="quarter" idx="5"/>
          </p:nvPr>
        </p:nvSpPr>
        <p:spPr/>
        <p:txBody>
          <a:bodyPr/>
          <a:lstStyle/>
          <a:p>
            <a:pPr>
              <a:defRPr/>
            </a:pPr>
            <a:fld id="{9F97C6B4-D8CB-46A3-9106-3A014F3A078A}" type="slidenum">
              <a:rPr lang="en-US" smtClean="0"/>
              <a:pPr>
                <a:defRPr/>
              </a:pPr>
              <a:t>9</a:t>
            </a:fld>
            <a:endParaRPr lang="en-US"/>
          </a:p>
        </p:txBody>
      </p:sp>
    </p:spTree>
    <p:extLst>
      <p:ext uri="{BB962C8B-B14F-4D97-AF65-F5344CB8AC3E}">
        <p14:creationId xmlns:p14="http://schemas.microsoft.com/office/powerpoint/2010/main" val="242094978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three learning outcomes are a theme which runs through the portfolio.</a:t>
            </a:r>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10</a:t>
            </a:fld>
            <a:endParaRPr lang="en-US"/>
          </a:p>
        </p:txBody>
      </p:sp>
    </p:spTree>
    <p:extLst>
      <p:ext uri="{BB962C8B-B14F-4D97-AF65-F5344CB8AC3E}">
        <p14:creationId xmlns:p14="http://schemas.microsoft.com/office/powerpoint/2010/main" val="121315429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12</a:t>
            </a:fld>
            <a:endParaRPr lang="en-US"/>
          </a:p>
        </p:txBody>
      </p:sp>
    </p:spTree>
    <p:extLst>
      <p:ext uri="{BB962C8B-B14F-4D97-AF65-F5344CB8AC3E}">
        <p14:creationId xmlns:p14="http://schemas.microsoft.com/office/powerpoint/2010/main" val="374323393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1" name="Slide Image Placeholder 1"/>
          <p:cNvSpPr>
            <a:spLocks noGrp="1" noRot="1" noChangeAspect="1" noTextEdit="1"/>
          </p:cNvSpPr>
          <p:nvPr>
            <p:ph type="sldImg"/>
          </p:nvPr>
        </p:nvSpPr>
        <p:spPr bwMode="auto">
          <a:noFill/>
          <a:ln>
            <a:solidFill>
              <a:srgbClr val="000000"/>
            </a:solidFill>
            <a:miter lim="800000"/>
            <a:headEnd/>
            <a:tailEnd/>
          </a:ln>
        </p:spPr>
      </p:sp>
      <p:sp>
        <p:nvSpPr>
          <p:cNvPr id="35842"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dirty="0"/>
          </a:p>
        </p:txBody>
      </p:sp>
      <p:sp>
        <p:nvSpPr>
          <p:cNvPr id="35843"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25DC249B-444E-4DCA-B31E-0C7A94622387}" type="slidenum">
              <a:rPr lang="en-GB">
                <a:latin typeface="Arial" charset="0"/>
                <a:ea typeface="MS PGothic" pitchFamily="34" charset="-128"/>
                <a:cs typeface="Arial" charset="0"/>
              </a:rPr>
              <a:pPr fontAlgn="base">
                <a:spcBef>
                  <a:spcPct val="0"/>
                </a:spcBef>
                <a:spcAft>
                  <a:spcPct val="0"/>
                </a:spcAft>
              </a:pPr>
              <a:t>15</a:t>
            </a:fld>
            <a:endParaRPr lang="en-GB">
              <a:latin typeface="Arial" charset="0"/>
              <a:ea typeface="MS PGothic" pitchFamily="34" charset="-128"/>
              <a:cs typeface="Arial" charset="0"/>
            </a:endParaRPr>
          </a:p>
        </p:txBody>
      </p:sp>
    </p:spTree>
    <p:extLst>
      <p:ext uri="{BB962C8B-B14F-4D97-AF65-F5344CB8AC3E}">
        <p14:creationId xmlns:p14="http://schemas.microsoft.com/office/powerpoint/2010/main" val="172553181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Any qualified social work who is 3 years post qualified can undertake the observation it does not need to be the mentor. </a:t>
            </a:r>
          </a:p>
        </p:txBody>
      </p:sp>
      <p:sp>
        <p:nvSpPr>
          <p:cNvPr id="4" name="Slide Number Placeholder 3"/>
          <p:cNvSpPr>
            <a:spLocks noGrp="1"/>
          </p:cNvSpPr>
          <p:nvPr>
            <p:ph type="sldNum" sz="quarter" idx="5"/>
          </p:nvPr>
        </p:nvSpPr>
        <p:spPr/>
        <p:txBody>
          <a:bodyPr/>
          <a:lstStyle/>
          <a:p>
            <a:pPr>
              <a:defRPr/>
            </a:pPr>
            <a:fld id="{9F97C6B4-D8CB-46A3-9106-3A014F3A078A}" type="slidenum">
              <a:rPr lang="en-US" smtClean="0"/>
              <a:pPr>
                <a:defRPr/>
              </a:pPr>
              <a:t>16</a:t>
            </a:fld>
            <a:endParaRPr lang="en-US"/>
          </a:p>
        </p:txBody>
      </p:sp>
    </p:spTree>
    <p:extLst>
      <p:ext uri="{BB962C8B-B14F-4D97-AF65-F5344CB8AC3E}">
        <p14:creationId xmlns:p14="http://schemas.microsoft.com/office/powerpoint/2010/main" val="292760832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Emphasise importance of the learner starting this early. Mentoring session should include discussion and reflection</a:t>
            </a:r>
            <a:r>
              <a:rPr lang="en-GB" baseline="0" dirty="0"/>
              <a:t> on this section.  Safeguarding must be central. </a:t>
            </a:r>
          </a:p>
          <a:p>
            <a:r>
              <a:rPr lang="en-GB" baseline="0" dirty="0"/>
              <a:t>Reminder that this needs to focus on safeguarding and be linked to the appropriate legislation. It should explore dilemmas, ethics, values and collaborative work considering Human rights and the Welsh context. There should be reflection on theories used and refence made to safeguarding boards.</a:t>
            </a:r>
            <a:endParaRPr lang="en-GB" dirty="0"/>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17</a:t>
            </a:fld>
            <a:endParaRPr lang="en-US"/>
          </a:p>
        </p:txBody>
      </p:sp>
    </p:spTree>
    <p:extLst>
      <p:ext uri="{BB962C8B-B14F-4D97-AF65-F5344CB8AC3E}">
        <p14:creationId xmlns:p14="http://schemas.microsoft.com/office/powerpoint/2010/main" val="129584128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If</a:t>
            </a:r>
            <a:r>
              <a:rPr lang="en-GB" baseline="0" dirty="0"/>
              <a:t> time allows provide time in small or large groups for mentors to explore some of the key aspect of this section. Highlight importance of leaner being able to evidence a role in safeguarding or a potential safeguarding case. </a:t>
            </a:r>
            <a:endParaRPr lang="en-GB" dirty="0"/>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19</a:t>
            </a:fld>
            <a:endParaRPr lang="en-US"/>
          </a:p>
        </p:txBody>
      </p:sp>
    </p:spTree>
    <p:extLst>
      <p:ext uri="{BB962C8B-B14F-4D97-AF65-F5344CB8AC3E}">
        <p14:creationId xmlns:p14="http://schemas.microsoft.com/office/powerpoint/2010/main" val="56360933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89" name="Slide Image Placeholder 1"/>
          <p:cNvSpPr>
            <a:spLocks noGrp="1" noRot="1" noChangeAspect="1" noTextEdit="1"/>
          </p:cNvSpPr>
          <p:nvPr>
            <p:ph type="sldImg"/>
          </p:nvPr>
        </p:nvSpPr>
        <p:spPr bwMode="auto">
          <a:noFill/>
          <a:ln>
            <a:solidFill>
              <a:srgbClr val="000000"/>
            </a:solidFill>
            <a:miter lim="800000"/>
            <a:headEnd/>
            <a:tailEnd/>
          </a:ln>
        </p:spPr>
      </p:sp>
      <p:sp>
        <p:nvSpPr>
          <p:cNvPr id="37890"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r>
              <a:rPr lang="en-GB" dirty="0"/>
              <a:t>Leaner must demonstrate an understanding of either adult and children's safeguarding in an area that is not there main area of work e.g. not the service area they wrote section 4 on. </a:t>
            </a:r>
          </a:p>
          <a:p>
            <a:pPr>
              <a:spcBef>
                <a:spcPct val="0"/>
              </a:spcBef>
            </a:pPr>
            <a:r>
              <a:rPr lang="en-GB" dirty="0"/>
              <a:t>They must also identify differences in Adult and children safeguarding (e.g</a:t>
            </a:r>
            <a:r>
              <a:rPr lang="en-GB" baseline="0" dirty="0"/>
              <a:t>. capacity and consent).</a:t>
            </a:r>
            <a:endParaRPr lang="en-GB" dirty="0"/>
          </a:p>
        </p:txBody>
      </p:sp>
      <p:sp>
        <p:nvSpPr>
          <p:cNvPr id="37891"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9D2F49D3-CF4C-4A6E-A7CC-C9DBD2DB8CAE}" type="slidenum">
              <a:rPr lang="en-GB">
                <a:latin typeface="Arial" charset="0"/>
                <a:ea typeface="MS PGothic" pitchFamily="34" charset="-128"/>
                <a:cs typeface="Arial" charset="0"/>
              </a:rPr>
              <a:pPr fontAlgn="base">
                <a:spcBef>
                  <a:spcPct val="0"/>
                </a:spcBef>
                <a:spcAft>
                  <a:spcPct val="0"/>
                </a:spcAft>
              </a:pPr>
              <a:t>20</a:t>
            </a:fld>
            <a:endParaRPr lang="en-GB">
              <a:latin typeface="Arial" charset="0"/>
              <a:ea typeface="MS PGothic" pitchFamily="34" charset="-128"/>
              <a:cs typeface="Arial" charset="0"/>
            </a:endParaRPr>
          </a:p>
        </p:txBody>
      </p:sp>
    </p:spTree>
    <p:extLst>
      <p:ext uri="{BB962C8B-B14F-4D97-AF65-F5344CB8AC3E}">
        <p14:creationId xmlns:p14="http://schemas.microsoft.com/office/powerpoint/2010/main" val="93189621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9F97C6B4-D8CB-46A3-9106-3A014F3A078A}" type="slidenum">
              <a:rPr lang="en-US" smtClean="0"/>
              <a:pPr>
                <a:defRPr/>
              </a:pPr>
              <a:t>21</a:t>
            </a:fld>
            <a:endParaRPr lang="en-US"/>
          </a:p>
        </p:txBody>
      </p:sp>
    </p:spTree>
    <p:extLst>
      <p:ext uri="{BB962C8B-B14F-4D97-AF65-F5344CB8AC3E}">
        <p14:creationId xmlns:p14="http://schemas.microsoft.com/office/powerpoint/2010/main" val="319911255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Main difference we are looking for is capacity and consent. </a:t>
            </a:r>
          </a:p>
        </p:txBody>
      </p:sp>
      <p:sp>
        <p:nvSpPr>
          <p:cNvPr id="4" name="Slide Number Placeholder 3"/>
          <p:cNvSpPr>
            <a:spLocks noGrp="1"/>
          </p:cNvSpPr>
          <p:nvPr>
            <p:ph type="sldNum" sz="quarter" idx="5"/>
          </p:nvPr>
        </p:nvSpPr>
        <p:spPr/>
        <p:txBody>
          <a:bodyPr/>
          <a:lstStyle/>
          <a:p>
            <a:pPr>
              <a:defRPr/>
            </a:pPr>
            <a:fld id="{9F97C6B4-D8CB-46A3-9106-3A014F3A078A}" type="slidenum">
              <a:rPr lang="en-US" smtClean="0"/>
              <a:pPr>
                <a:defRPr/>
              </a:pPr>
              <a:t>22</a:t>
            </a:fld>
            <a:endParaRPr lang="en-US"/>
          </a:p>
        </p:txBody>
      </p:sp>
    </p:spTree>
    <p:extLst>
      <p:ext uri="{BB962C8B-B14F-4D97-AF65-F5344CB8AC3E}">
        <p14:creationId xmlns:p14="http://schemas.microsoft.com/office/powerpoint/2010/main" val="200292101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1" name="Slide Image Placeholder 1"/>
          <p:cNvSpPr>
            <a:spLocks noGrp="1" noRot="1" noChangeAspect="1"/>
          </p:cNvSpPr>
          <p:nvPr>
            <p:ph type="sldImg"/>
          </p:nvPr>
        </p:nvSpPr>
        <p:spPr bwMode="auto">
          <a:noFill/>
          <a:ln>
            <a:solidFill>
              <a:srgbClr val="000000"/>
            </a:solidFill>
            <a:miter lim="800000"/>
            <a:headEnd/>
            <a:tailEnd/>
          </a:ln>
        </p:spPr>
      </p:sp>
      <p:sp>
        <p:nvSpPr>
          <p:cNvPr id="40962"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r>
              <a:rPr lang="en-GB" dirty="0"/>
              <a:t>They must of attended all the workshops. If they miss any then it is their responsibility to contact the training manager/coordinator and make and alternative arrangement which must be evidenced.  </a:t>
            </a:r>
          </a:p>
        </p:txBody>
      </p:sp>
      <p:sp>
        <p:nvSpPr>
          <p:cNvPr id="40963"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2723994B-24C2-4D59-A6E0-A0AA88112067}" type="slidenum">
              <a:rPr lang="en-US">
                <a:cs typeface="Arial" charset="0"/>
              </a:rPr>
              <a:pPr fontAlgn="base">
                <a:spcBef>
                  <a:spcPct val="0"/>
                </a:spcBef>
                <a:spcAft>
                  <a:spcPct val="0"/>
                </a:spcAft>
              </a:pPr>
              <a:t>24</a:t>
            </a:fld>
            <a:endParaRPr lang="en-US">
              <a:cs typeface="Arial" charset="0"/>
            </a:endParaRPr>
          </a:p>
        </p:txBody>
      </p:sp>
    </p:spTree>
    <p:extLst>
      <p:ext uri="{BB962C8B-B14F-4D97-AF65-F5344CB8AC3E}">
        <p14:creationId xmlns:p14="http://schemas.microsoft.com/office/powerpoint/2010/main" val="427670846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Please emphasise the importance of this being returned to you asap. It allows the university, and partners to share information and support Learners. </a:t>
            </a:r>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25</a:t>
            </a:fld>
            <a:endParaRPr lang="en-US"/>
          </a:p>
        </p:txBody>
      </p:sp>
    </p:spTree>
    <p:extLst>
      <p:ext uri="{BB962C8B-B14F-4D97-AF65-F5344CB8AC3E}">
        <p14:creationId xmlns:p14="http://schemas.microsoft.com/office/powerpoint/2010/main" val="40823683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line manager does not need to judge a pass or fail they are not being asked to mark this element. The signature confirms they have passed this component. </a:t>
            </a:r>
          </a:p>
        </p:txBody>
      </p:sp>
      <p:sp>
        <p:nvSpPr>
          <p:cNvPr id="4" name="Slide Number Placeholder 3"/>
          <p:cNvSpPr>
            <a:spLocks noGrp="1"/>
          </p:cNvSpPr>
          <p:nvPr>
            <p:ph type="sldNum" sz="quarter" idx="5"/>
          </p:nvPr>
        </p:nvSpPr>
        <p:spPr/>
        <p:txBody>
          <a:bodyPr/>
          <a:lstStyle/>
          <a:p>
            <a:pPr>
              <a:defRPr/>
            </a:pPr>
            <a:fld id="{9F97C6B4-D8CB-46A3-9106-3A014F3A078A}" type="slidenum">
              <a:rPr lang="en-US" smtClean="0"/>
              <a:pPr>
                <a:defRPr/>
              </a:pPr>
              <a:t>27</a:t>
            </a:fld>
            <a:endParaRPr lang="en-US"/>
          </a:p>
        </p:txBody>
      </p:sp>
    </p:spTree>
    <p:extLst>
      <p:ext uri="{BB962C8B-B14F-4D97-AF65-F5344CB8AC3E}">
        <p14:creationId xmlns:p14="http://schemas.microsoft.com/office/powerpoint/2010/main" val="419587254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line manager does not need to judge a pass or fail they are not being asked to mark this element. The signature confirms they have passed this component. </a:t>
            </a:r>
          </a:p>
        </p:txBody>
      </p:sp>
      <p:sp>
        <p:nvSpPr>
          <p:cNvPr id="4" name="Slide Number Placeholder 3"/>
          <p:cNvSpPr>
            <a:spLocks noGrp="1"/>
          </p:cNvSpPr>
          <p:nvPr>
            <p:ph type="sldNum" sz="quarter" idx="5"/>
          </p:nvPr>
        </p:nvSpPr>
        <p:spPr/>
        <p:txBody>
          <a:bodyPr/>
          <a:lstStyle/>
          <a:p>
            <a:pPr>
              <a:defRPr/>
            </a:pPr>
            <a:fld id="{9F97C6B4-D8CB-46A3-9106-3A014F3A078A}" type="slidenum">
              <a:rPr lang="en-US" smtClean="0"/>
              <a:pPr>
                <a:defRPr/>
              </a:pPr>
              <a:t>28</a:t>
            </a:fld>
            <a:endParaRPr lang="en-US"/>
          </a:p>
        </p:txBody>
      </p:sp>
    </p:spTree>
    <p:extLst>
      <p:ext uri="{BB962C8B-B14F-4D97-AF65-F5344CB8AC3E}">
        <p14:creationId xmlns:p14="http://schemas.microsoft.com/office/powerpoint/2010/main" val="224559106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9" name="Slide Image Placeholder 1"/>
          <p:cNvSpPr>
            <a:spLocks noGrp="1" noRot="1" noChangeAspect="1"/>
          </p:cNvSpPr>
          <p:nvPr>
            <p:ph type="sldImg"/>
          </p:nvPr>
        </p:nvSpPr>
        <p:spPr bwMode="auto">
          <a:noFill/>
          <a:ln>
            <a:solidFill>
              <a:srgbClr val="000000"/>
            </a:solidFill>
            <a:miter lim="800000"/>
            <a:headEnd/>
            <a:tailEnd/>
          </a:ln>
        </p:spPr>
      </p:sp>
      <p:sp>
        <p:nvSpPr>
          <p:cNvPr id="43010"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a:p>
        </p:txBody>
      </p:sp>
      <p:sp>
        <p:nvSpPr>
          <p:cNvPr id="43011"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DACA0F4D-CE94-4A3F-98B9-1FDC1A537D78}" type="slidenum">
              <a:rPr lang="en-US">
                <a:cs typeface="Arial" charset="0"/>
              </a:rPr>
              <a:pPr fontAlgn="base">
                <a:spcBef>
                  <a:spcPct val="0"/>
                </a:spcBef>
                <a:spcAft>
                  <a:spcPct val="0"/>
                </a:spcAft>
              </a:pPr>
              <a:t>29</a:t>
            </a:fld>
            <a:endParaRPr lang="en-US">
              <a:cs typeface="Arial" charset="0"/>
            </a:endParaRPr>
          </a:p>
        </p:txBody>
      </p:sp>
    </p:spTree>
    <p:extLst>
      <p:ext uri="{BB962C8B-B14F-4D97-AF65-F5344CB8AC3E}">
        <p14:creationId xmlns:p14="http://schemas.microsoft.com/office/powerpoint/2010/main" val="215916215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30</a:t>
            </a:fld>
            <a:endParaRPr lang="en-US"/>
          </a:p>
        </p:txBody>
      </p:sp>
    </p:spTree>
    <p:extLst>
      <p:ext uri="{BB962C8B-B14F-4D97-AF65-F5344CB8AC3E}">
        <p14:creationId xmlns:p14="http://schemas.microsoft.com/office/powerpoint/2010/main" val="40823683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3" name="Slide Image Placeholder 1"/>
          <p:cNvSpPr>
            <a:spLocks noGrp="1" noRot="1" noChangeAspect="1" noTextEdit="1"/>
          </p:cNvSpPr>
          <p:nvPr>
            <p:ph type="sldImg"/>
          </p:nvPr>
        </p:nvSpPr>
        <p:spPr bwMode="auto">
          <a:noFill/>
          <a:ln>
            <a:solidFill>
              <a:srgbClr val="000000"/>
            </a:solidFill>
            <a:miter lim="800000"/>
            <a:headEnd/>
            <a:tailEnd/>
          </a:ln>
        </p:spPr>
      </p:sp>
      <p:sp>
        <p:nvSpPr>
          <p:cNvPr id="49154"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r>
              <a:rPr lang="en-GB" dirty="0"/>
              <a:t>It is good practice to do mentoring at a different time to supervision is the mentor and manager are one in the same person. It could be done at the end of the work supervision session but please ensure either a break between supervision and mentoring</a:t>
            </a:r>
            <a:r>
              <a:rPr lang="en-GB" baseline="0" dirty="0"/>
              <a:t> to ensure there is a clear distinction.</a:t>
            </a:r>
            <a:endParaRPr lang="en-GB" dirty="0"/>
          </a:p>
        </p:txBody>
      </p:sp>
      <p:sp>
        <p:nvSpPr>
          <p:cNvPr id="49155"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78B272B5-855F-4107-95E1-0AEEED23A69D}" type="slidenum">
              <a:rPr lang="en-GB">
                <a:latin typeface="Arial" charset="0"/>
                <a:ea typeface="MS PGothic" pitchFamily="34" charset="-128"/>
                <a:cs typeface="Arial" charset="0"/>
              </a:rPr>
              <a:pPr fontAlgn="base">
                <a:spcBef>
                  <a:spcPct val="0"/>
                </a:spcBef>
                <a:spcAft>
                  <a:spcPct val="0"/>
                </a:spcAft>
              </a:pPr>
              <a:t>31</a:t>
            </a:fld>
            <a:endParaRPr lang="en-GB">
              <a:latin typeface="Arial" charset="0"/>
              <a:ea typeface="MS PGothic" pitchFamily="34" charset="-128"/>
              <a:cs typeface="Arial" charset="0"/>
            </a:endParaRPr>
          </a:p>
        </p:txBody>
      </p:sp>
    </p:spTree>
    <p:extLst>
      <p:ext uri="{BB962C8B-B14F-4D97-AF65-F5344CB8AC3E}">
        <p14:creationId xmlns:p14="http://schemas.microsoft.com/office/powerpoint/2010/main" val="111628199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baseline="0" dirty="0"/>
              <a:t>Mentoring is not a replacement for supervision, rather it should compliment it. If the mentor has concerns that supervision is not taking place in line with organisation requirements they should discuss the process the learner should follow to address this. If concerns remain this should be taken forward to the training manager/coordinator.</a:t>
            </a:r>
          </a:p>
          <a:p>
            <a:r>
              <a:rPr lang="en-GB" b="1" baseline="0" dirty="0"/>
              <a:t>Discussion: </a:t>
            </a:r>
            <a:r>
              <a:rPr lang="en-GB" baseline="0" dirty="0"/>
              <a:t>evidencing support. Mentoring is not recorded (there is an initial contract which should be completed at the first session), mentors should keep a note of the dates mentoring sessions were undertake and a paper trail of emails etc. if it is cancelled. </a:t>
            </a:r>
          </a:p>
          <a:p>
            <a:pPr marL="0" marR="0" lvl="0" indent="0" algn="l" defTabSz="457200" rtl="0" eaLnBrk="1" fontAlgn="base" latinLnBrk="0" hangingPunct="1">
              <a:lnSpc>
                <a:spcPct val="100000"/>
              </a:lnSpc>
              <a:spcBef>
                <a:spcPct val="30000"/>
              </a:spcBef>
              <a:spcAft>
                <a:spcPct val="0"/>
              </a:spcAft>
              <a:buClrTx/>
              <a:buSzTx/>
              <a:buFontTx/>
              <a:buNone/>
              <a:tabLst/>
              <a:defRPr/>
            </a:pPr>
            <a:r>
              <a:rPr lang="en-GB" dirty="0"/>
              <a:t>Clarify: there are serious consequences if learners do not completing the programme e.g.</a:t>
            </a:r>
            <a:r>
              <a:rPr lang="en-GB" baseline="0" dirty="0"/>
              <a:t> de-registration/loss of job etc.</a:t>
            </a:r>
          </a:p>
          <a:p>
            <a:endParaRPr lang="en-GB" baseline="0" dirty="0"/>
          </a:p>
          <a:p>
            <a:endParaRPr lang="en-GB" dirty="0"/>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32</a:t>
            </a:fld>
            <a:endParaRPr lang="en-US"/>
          </a:p>
        </p:txBody>
      </p:sp>
    </p:spTree>
    <p:extLst>
      <p:ext uri="{BB962C8B-B14F-4D97-AF65-F5344CB8AC3E}">
        <p14:creationId xmlns:p14="http://schemas.microsoft.com/office/powerpoint/2010/main" val="75920636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auto">
              <a:spcAft>
                <a:spcPts val="0"/>
              </a:spcAft>
              <a:defRPr/>
            </a:pPr>
            <a:r>
              <a:rPr lang="en-GB" sz="1200" dirty="0">
                <a:solidFill>
                  <a:srgbClr val="FF0000"/>
                </a:solidFill>
              </a:rPr>
              <a:t>It is useful for the mentor to set deadlines to see work/drafts of work this can be linked to the 4 workshops and follow the</a:t>
            </a:r>
            <a:r>
              <a:rPr lang="en-GB" sz="1200" baseline="0" dirty="0">
                <a:solidFill>
                  <a:srgbClr val="FF0000"/>
                </a:solidFill>
              </a:rPr>
              <a:t> portfolio structure (reminder section 4 (safeguarding) is undertaken in workshop 2 as it is the largest piece of work, section 3 follows in workshop 3).</a:t>
            </a:r>
            <a:endParaRPr lang="en-GB" sz="1200" dirty="0">
              <a:solidFill>
                <a:srgbClr val="FF0000"/>
              </a:solidFill>
            </a:endParaRPr>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33</a:t>
            </a:fld>
            <a:endParaRPr lang="en-US"/>
          </a:p>
        </p:txBody>
      </p:sp>
    </p:spTree>
    <p:extLst>
      <p:ext uri="{BB962C8B-B14F-4D97-AF65-F5344CB8AC3E}">
        <p14:creationId xmlns:p14="http://schemas.microsoft.com/office/powerpoint/2010/main" val="224603859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5" name="Slide Image Placeholder 1"/>
          <p:cNvSpPr>
            <a:spLocks noGrp="1" noRot="1" noChangeAspect="1" noTextEdit="1"/>
          </p:cNvSpPr>
          <p:nvPr>
            <p:ph type="sldImg"/>
          </p:nvPr>
        </p:nvSpPr>
        <p:spPr bwMode="auto">
          <a:noFill/>
          <a:ln>
            <a:solidFill>
              <a:srgbClr val="000000"/>
            </a:solidFill>
            <a:miter lim="800000"/>
            <a:headEnd/>
            <a:tailEnd/>
          </a:ln>
        </p:spPr>
      </p:sp>
      <p:sp>
        <p:nvSpPr>
          <p:cNvPr id="47106"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dirty="0"/>
          </a:p>
        </p:txBody>
      </p:sp>
      <p:sp>
        <p:nvSpPr>
          <p:cNvPr id="47107"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6B48FB7E-266E-43C5-B191-6A2005FD11A0}" type="slidenum">
              <a:rPr lang="en-GB">
                <a:latin typeface="Arial" charset="0"/>
                <a:ea typeface="MS PGothic" pitchFamily="34" charset="-128"/>
                <a:cs typeface="Arial" charset="0"/>
              </a:rPr>
              <a:pPr fontAlgn="base">
                <a:spcBef>
                  <a:spcPct val="0"/>
                </a:spcBef>
                <a:spcAft>
                  <a:spcPct val="0"/>
                </a:spcAft>
              </a:pPr>
              <a:t>35</a:t>
            </a:fld>
            <a:endParaRPr lang="en-GB">
              <a:latin typeface="Arial" charset="0"/>
              <a:ea typeface="MS PGothic" pitchFamily="34" charset="-128"/>
              <a:cs typeface="Arial" charset="0"/>
            </a:endParaRPr>
          </a:p>
        </p:txBody>
      </p:sp>
    </p:spTree>
    <p:extLst>
      <p:ext uri="{BB962C8B-B14F-4D97-AF65-F5344CB8AC3E}">
        <p14:creationId xmlns:p14="http://schemas.microsoft.com/office/powerpoint/2010/main" val="300291245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36</a:t>
            </a:fld>
            <a:endParaRPr lang="en-US"/>
          </a:p>
        </p:txBody>
      </p:sp>
    </p:spTree>
    <p:extLst>
      <p:ext uri="{BB962C8B-B14F-4D97-AF65-F5344CB8AC3E}">
        <p14:creationId xmlns:p14="http://schemas.microsoft.com/office/powerpoint/2010/main" val="3762251326"/>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Session will include things like referencing etc. They are really helpful if leaners are </a:t>
            </a:r>
            <a:r>
              <a:rPr lang="en-US" dirty="0" err="1"/>
              <a:t>struffing</a:t>
            </a:r>
            <a:r>
              <a:rPr lang="en-US" dirty="0"/>
              <a:t> to get back into study/academic work, or just have questions. </a:t>
            </a:r>
          </a:p>
        </p:txBody>
      </p:sp>
      <p:sp>
        <p:nvSpPr>
          <p:cNvPr id="4" name="Slide Number Placeholder 3"/>
          <p:cNvSpPr>
            <a:spLocks noGrp="1"/>
          </p:cNvSpPr>
          <p:nvPr>
            <p:ph type="sldNum" sz="quarter" idx="5"/>
          </p:nvPr>
        </p:nvSpPr>
        <p:spPr/>
        <p:txBody>
          <a:bodyPr/>
          <a:lstStyle/>
          <a:p>
            <a:pPr>
              <a:defRPr/>
            </a:pPr>
            <a:fld id="{9F97C6B4-D8CB-46A3-9106-3A014F3A078A}" type="slidenum">
              <a:rPr lang="en-US" smtClean="0"/>
              <a:pPr>
                <a:defRPr/>
              </a:pPr>
              <a:t>37</a:t>
            </a:fld>
            <a:endParaRPr lang="en-US"/>
          </a:p>
        </p:txBody>
      </p:sp>
    </p:spTree>
    <p:extLst>
      <p:ext uri="{BB962C8B-B14F-4D97-AF65-F5344CB8AC3E}">
        <p14:creationId xmlns:p14="http://schemas.microsoft.com/office/powerpoint/2010/main" val="283661079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Any questions? </a:t>
            </a:r>
          </a:p>
          <a:p>
            <a:r>
              <a:rPr lang="en-GB" dirty="0"/>
              <a:t>Remind them importance of keeping records of when mentoring takes place. </a:t>
            </a:r>
          </a:p>
          <a:p>
            <a:r>
              <a:rPr lang="en-GB" b="1" dirty="0"/>
              <a:t>Note: </a:t>
            </a:r>
            <a:r>
              <a:rPr lang="en-GB" dirty="0"/>
              <a:t>It is important they do not tell the learner work will pass or fail or what mark they think it would get, the mentors role is to provide</a:t>
            </a:r>
            <a:r>
              <a:rPr lang="en-GB" baseline="0" dirty="0"/>
              <a:t> guidance and support the learner to reflect.</a:t>
            </a:r>
            <a:endParaRPr lang="en-GB" dirty="0"/>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38</a:t>
            </a:fld>
            <a:endParaRPr lang="en-US"/>
          </a:p>
        </p:txBody>
      </p:sp>
    </p:spTree>
    <p:extLst>
      <p:ext uri="{BB962C8B-B14F-4D97-AF65-F5344CB8AC3E}">
        <p14:creationId xmlns:p14="http://schemas.microsoft.com/office/powerpoint/2010/main" val="3388200114"/>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39</a:t>
            </a:fld>
            <a:endParaRPr lang="en-US"/>
          </a:p>
        </p:txBody>
      </p:sp>
    </p:spTree>
    <p:extLst>
      <p:ext uri="{BB962C8B-B14F-4D97-AF65-F5344CB8AC3E}">
        <p14:creationId xmlns:p14="http://schemas.microsoft.com/office/powerpoint/2010/main" val="295058899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GB"/>
              <a:t>Click to edit Master title style</a:t>
            </a:r>
            <a:endParaRPr lang="en-GB" dirty="0"/>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p>
        </p:txBody>
      </p:sp>
      <p:sp>
        <p:nvSpPr>
          <p:cNvPr id="4" name="Date Placeholder 3"/>
          <p:cNvSpPr>
            <a:spLocks noGrp="1"/>
          </p:cNvSpPr>
          <p:nvPr>
            <p:ph type="dt" sz="half" idx="10"/>
          </p:nvPr>
        </p:nvSpPr>
        <p:spPr>
          <a:xfrm>
            <a:off x="395288" y="6524625"/>
            <a:ext cx="971550" cy="219075"/>
          </a:xfrm>
        </p:spPr>
        <p:txBody>
          <a:bodyPr/>
          <a:lstStyle>
            <a:lvl1pPr>
              <a:defRPr/>
            </a:lvl1pPr>
          </a:lstStyle>
          <a:p>
            <a:pPr>
              <a:defRPr/>
            </a:pPr>
            <a:fld id="{B3DEFF2B-9DAE-463B-95B3-A90D76C2F756}" type="datetimeFigureOut">
              <a:rPr lang="en-GB"/>
              <a:pPr>
                <a:defRPr/>
              </a:pPr>
              <a:t>05/02/2025</a:t>
            </a:fld>
            <a:endParaRPr lang="en-GB"/>
          </a:p>
        </p:txBody>
      </p:sp>
      <p:sp>
        <p:nvSpPr>
          <p:cNvPr id="5" name="Footer Placeholder 4"/>
          <p:cNvSpPr>
            <a:spLocks noGrp="1"/>
          </p:cNvSpPr>
          <p:nvPr>
            <p:ph type="ftr" sz="quarter" idx="11"/>
          </p:nvPr>
        </p:nvSpPr>
        <p:spPr>
          <a:xfrm>
            <a:off x="4140200" y="6381750"/>
            <a:ext cx="2895600" cy="365125"/>
          </a:xfrm>
          <a:prstGeom prst="rect">
            <a:avLst/>
          </a:prstGeom>
        </p:spPr>
        <p:txBody>
          <a:bodyPr/>
          <a:lstStyle>
            <a:lvl1pPr fontAlgn="auto">
              <a:spcBef>
                <a:spcPts val="0"/>
              </a:spcBef>
              <a:spcAft>
                <a:spcPts val="0"/>
              </a:spcAft>
              <a:defRPr>
                <a:latin typeface="+mn-lt"/>
                <a:cs typeface="+mn-cs"/>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08D66E36-7BE5-40B6-870F-52C36D5A5165}" type="slidenum">
              <a:rPr lang="en-GB"/>
              <a:pPr>
                <a:defRPr/>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a:xfrm>
            <a:off x="457200" y="1600201"/>
            <a:ext cx="8229600" cy="391703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lvl1pPr>
              <a:defRPr/>
            </a:lvl1pPr>
          </a:lstStyle>
          <a:p>
            <a:pPr>
              <a:defRPr/>
            </a:pPr>
            <a:fld id="{3130C96B-2679-457C-8CDE-756C3066EFEB}" type="datetimeFigureOut">
              <a:rPr lang="en-GB"/>
              <a:pPr>
                <a:defRPr/>
              </a:pPr>
              <a:t>05/02/2025</a:t>
            </a:fld>
            <a:endParaRPr lang="en-GB"/>
          </a:p>
        </p:txBody>
      </p:sp>
      <p:sp>
        <p:nvSpPr>
          <p:cNvPr id="5" name="Footer Placeholder 4"/>
          <p:cNvSpPr>
            <a:spLocks noGrp="1"/>
          </p:cNvSpPr>
          <p:nvPr>
            <p:ph type="ftr" sz="quarter" idx="11"/>
          </p:nvPr>
        </p:nvSpPr>
        <p:spPr>
          <a:xfrm>
            <a:off x="3132138" y="6461125"/>
            <a:ext cx="2895600" cy="365125"/>
          </a:xfrm>
          <a:prstGeom prst="rect">
            <a:avLst/>
          </a:prstGeom>
        </p:spPr>
        <p:txBody>
          <a:bodyPr/>
          <a:lstStyle>
            <a:lvl1pPr fontAlgn="auto">
              <a:spcBef>
                <a:spcPts val="0"/>
              </a:spcBef>
              <a:spcAft>
                <a:spcPts val="0"/>
              </a:spcAft>
              <a:defRPr dirty="0">
                <a:latin typeface="+mn-lt"/>
                <a:cs typeface="+mn-cs"/>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86F82A12-5EC9-49C6-B5D5-86545E56A229}" type="slidenum">
              <a:rPr lang="en-GB"/>
              <a:pPr>
                <a:defRPr/>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GB"/>
              <a:t>Click to edit Master title style</a:t>
            </a:r>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lvl1pPr>
              <a:defRPr/>
            </a:lvl1pPr>
          </a:lstStyle>
          <a:p>
            <a:pPr>
              <a:defRPr/>
            </a:pPr>
            <a:fld id="{29B98797-1441-4EC9-B935-E98729C145DC}" type="datetimeFigureOut">
              <a:rPr lang="en-GB"/>
              <a:pPr>
                <a:defRPr/>
              </a:pPr>
              <a:t>05/02/2025</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8AAB40E7-AA1C-40FE-8015-D9BA3F568763}" type="slidenum">
              <a:rPr lang="en-GB"/>
              <a:pPr>
                <a:defRPr/>
              </a:pPr>
              <a:t>‹#›</a:t>
            </a:fld>
            <a:endParaRPr lang="en-GB"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3"/>
          <p:cNvSpPr>
            <a:spLocks noGrp="1"/>
          </p:cNvSpPr>
          <p:nvPr>
            <p:ph type="dt" sz="half" idx="10"/>
          </p:nvPr>
        </p:nvSpPr>
        <p:spPr/>
        <p:txBody>
          <a:bodyPr/>
          <a:lstStyle>
            <a:lvl1pPr>
              <a:defRPr/>
            </a:lvl1pPr>
          </a:lstStyle>
          <a:p>
            <a:pPr>
              <a:defRPr/>
            </a:pPr>
            <a:fld id="{CACDFF2B-F427-4280-A467-F7CF1DD2E18C}" type="datetimeFigureOut">
              <a:rPr lang="en-GB"/>
              <a:pPr>
                <a:defRPr/>
              </a:pPr>
              <a:t>05/02/2025</a:t>
            </a:fld>
            <a:endParaRPr lang="en-GB" dirty="0"/>
          </a:p>
        </p:txBody>
      </p:sp>
      <p:sp>
        <p:nvSpPr>
          <p:cNvPr id="6" name="Slide Number Placeholder 5"/>
          <p:cNvSpPr>
            <a:spLocks noGrp="1"/>
          </p:cNvSpPr>
          <p:nvPr>
            <p:ph type="sldNum" sz="quarter" idx="11"/>
          </p:nvPr>
        </p:nvSpPr>
        <p:spPr/>
        <p:txBody>
          <a:bodyPr/>
          <a:lstStyle>
            <a:lvl1pPr>
              <a:defRPr/>
            </a:lvl1pPr>
          </a:lstStyle>
          <a:p>
            <a:pPr>
              <a:defRPr/>
            </a:pPr>
            <a:fld id="{5E419636-9858-4C8A-9624-4A43A79107EA}" type="slidenum">
              <a:rPr lang="en-GB"/>
              <a:pPr>
                <a:defRPr/>
              </a:pPr>
              <a:t>‹#›</a:t>
            </a:fld>
            <a:endParaRPr lang="en-GB"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3"/>
          <p:cNvSpPr>
            <a:spLocks noGrp="1"/>
          </p:cNvSpPr>
          <p:nvPr>
            <p:ph type="dt" sz="half" idx="10"/>
          </p:nvPr>
        </p:nvSpPr>
        <p:spPr/>
        <p:txBody>
          <a:bodyPr/>
          <a:lstStyle>
            <a:lvl1pPr>
              <a:defRPr/>
            </a:lvl1pPr>
          </a:lstStyle>
          <a:p>
            <a:pPr>
              <a:defRPr/>
            </a:pPr>
            <a:fld id="{A436DBBC-EE08-4CC8-A434-36078AB00833}" type="datetimeFigureOut">
              <a:rPr lang="en-GB"/>
              <a:pPr>
                <a:defRPr/>
              </a:pPr>
              <a:t>05/02/2025</a:t>
            </a:fld>
            <a:endParaRPr lang="en-GB" dirty="0"/>
          </a:p>
        </p:txBody>
      </p:sp>
      <p:sp>
        <p:nvSpPr>
          <p:cNvPr id="8" name="Slide Number Placeholder 5"/>
          <p:cNvSpPr>
            <a:spLocks noGrp="1"/>
          </p:cNvSpPr>
          <p:nvPr>
            <p:ph type="sldNum" sz="quarter" idx="11"/>
          </p:nvPr>
        </p:nvSpPr>
        <p:spPr/>
        <p:txBody>
          <a:bodyPr/>
          <a:lstStyle>
            <a:lvl1pPr>
              <a:defRPr/>
            </a:lvl1pPr>
          </a:lstStyle>
          <a:p>
            <a:pPr>
              <a:defRPr/>
            </a:pPr>
            <a:fld id="{F7BFC628-965A-496B-83BD-202C9197426F}" type="slidenum">
              <a:rPr lang="en-GB"/>
              <a:pPr>
                <a:defRPr/>
              </a:pPr>
              <a:t>‹#›</a:t>
            </a:fld>
            <a:endParaRPr lang="en-GB"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3"/>
          <p:cNvSpPr>
            <a:spLocks noGrp="1"/>
          </p:cNvSpPr>
          <p:nvPr>
            <p:ph type="dt" sz="half" idx="10"/>
          </p:nvPr>
        </p:nvSpPr>
        <p:spPr/>
        <p:txBody>
          <a:bodyPr/>
          <a:lstStyle>
            <a:lvl1pPr>
              <a:defRPr/>
            </a:lvl1pPr>
          </a:lstStyle>
          <a:p>
            <a:pPr>
              <a:defRPr/>
            </a:pPr>
            <a:fld id="{F0A61E0E-A615-4F66-AA19-678ADE52AE30}" type="datetimeFigureOut">
              <a:rPr lang="en-GB"/>
              <a:pPr>
                <a:defRPr/>
              </a:pPr>
              <a:t>05/02/2025</a:t>
            </a:fld>
            <a:endParaRPr lang="en-GB" dirty="0"/>
          </a:p>
        </p:txBody>
      </p:sp>
      <p:sp>
        <p:nvSpPr>
          <p:cNvPr id="4" name="Slide Number Placeholder 5"/>
          <p:cNvSpPr>
            <a:spLocks noGrp="1"/>
          </p:cNvSpPr>
          <p:nvPr>
            <p:ph type="sldNum" sz="quarter" idx="11"/>
          </p:nvPr>
        </p:nvSpPr>
        <p:spPr/>
        <p:txBody>
          <a:bodyPr/>
          <a:lstStyle>
            <a:lvl1pPr>
              <a:defRPr/>
            </a:lvl1pPr>
          </a:lstStyle>
          <a:p>
            <a:pPr>
              <a:defRPr/>
            </a:pPr>
            <a:fld id="{8A27D89C-38D9-4EB6-B34E-3F131173DA81}" type="slidenum">
              <a:rPr lang="en-GB"/>
              <a:pPr>
                <a:defRPr/>
              </a:pPr>
              <a:t>‹#›</a:t>
            </a:fld>
            <a:endParaRPr lang="en-GB"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a:t>Click to edit Master title style</a:t>
            </a:r>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3"/>
          <p:cNvSpPr>
            <a:spLocks noGrp="1"/>
          </p:cNvSpPr>
          <p:nvPr>
            <p:ph type="dt" sz="half" idx="10"/>
          </p:nvPr>
        </p:nvSpPr>
        <p:spPr/>
        <p:txBody>
          <a:bodyPr/>
          <a:lstStyle>
            <a:lvl1pPr>
              <a:defRPr/>
            </a:lvl1pPr>
          </a:lstStyle>
          <a:p>
            <a:pPr>
              <a:defRPr/>
            </a:pPr>
            <a:fld id="{A37B5240-28BD-4366-9D69-7539C926BB4D}" type="datetimeFigureOut">
              <a:rPr lang="en-GB"/>
              <a:pPr>
                <a:defRPr/>
              </a:pPr>
              <a:t>05/02/2025</a:t>
            </a:fld>
            <a:endParaRPr lang="en-GB" dirty="0"/>
          </a:p>
        </p:txBody>
      </p:sp>
      <p:sp>
        <p:nvSpPr>
          <p:cNvPr id="6" name="Slide Number Placeholder 5"/>
          <p:cNvSpPr>
            <a:spLocks noGrp="1"/>
          </p:cNvSpPr>
          <p:nvPr>
            <p:ph type="sldNum" sz="quarter" idx="11"/>
          </p:nvPr>
        </p:nvSpPr>
        <p:spPr/>
        <p:txBody>
          <a:bodyPr/>
          <a:lstStyle>
            <a:lvl1pPr>
              <a:defRPr/>
            </a:lvl1pPr>
          </a:lstStyle>
          <a:p>
            <a:pPr>
              <a:defRPr/>
            </a:pPr>
            <a:fld id="{96A1D12C-B961-4F28-9DBA-C501218DBA7F}" type="slidenum">
              <a:rPr lang="en-GB"/>
              <a:pPr>
                <a:defRPr/>
              </a:pPr>
              <a:t>‹#›</a:t>
            </a:fld>
            <a:endParaRPr lang="en-GB"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GB"/>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GB" noProof="0"/>
              <a:t>Drag picture to placeholder or click icon to add</a:t>
            </a:r>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3"/>
          <p:cNvSpPr>
            <a:spLocks noGrp="1"/>
          </p:cNvSpPr>
          <p:nvPr>
            <p:ph type="dt" sz="half" idx="10"/>
          </p:nvPr>
        </p:nvSpPr>
        <p:spPr/>
        <p:txBody>
          <a:bodyPr/>
          <a:lstStyle>
            <a:lvl1pPr>
              <a:defRPr/>
            </a:lvl1pPr>
          </a:lstStyle>
          <a:p>
            <a:pPr>
              <a:defRPr/>
            </a:pPr>
            <a:fld id="{8A1345F2-8EB3-4507-AFDD-0FCDA9B50827}" type="datetimeFigureOut">
              <a:rPr lang="en-GB"/>
              <a:pPr>
                <a:defRPr/>
              </a:pPr>
              <a:t>05/02/2025</a:t>
            </a:fld>
            <a:endParaRPr lang="en-GB" dirty="0"/>
          </a:p>
        </p:txBody>
      </p:sp>
      <p:sp>
        <p:nvSpPr>
          <p:cNvPr id="6" name="Slide Number Placeholder 5"/>
          <p:cNvSpPr>
            <a:spLocks noGrp="1"/>
          </p:cNvSpPr>
          <p:nvPr>
            <p:ph type="sldNum" sz="quarter" idx="11"/>
          </p:nvPr>
        </p:nvSpPr>
        <p:spPr/>
        <p:txBody>
          <a:bodyPr/>
          <a:lstStyle>
            <a:lvl1pPr>
              <a:defRPr/>
            </a:lvl1pPr>
          </a:lstStyle>
          <a:p>
            <a:pPr>
              <a:defRPr/>
            </a:pPr>
            <a:fld id="{C82C66DB-97CB-402A-8EF5-DC0187FE57C2}" type="slidenum">
              <a:rPr lang="en-GB"/>
              <a:pPr>
                <a:defRPr/>
              </a:pPr>
              <a:t>‹#›</a:t>
            </a:fld>
            <a:endParaRPr lang="en-GB"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lvl1pPr>
              <a:defRPr/>
            </a:lvl1pPr>
          </a:lstStyle>
          <a:p>
            <a:pPr>
              <a:defRPr/>
            </a:pPr>
            <a:fld id="{7DD9B0C3-4A83-47D4-8059-759F7DB853ED}" type="datetimeFigureOut">
              <a:rPr lang="en-GB"/>
              <a:pPr>
                <a:defRPr/>
              </a:pPr>
              <a:t>05/02/2025</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C4F5D2B8-CA74-4CBE-8D4A-E1D7640BFBB6}" type="slidenum">
              <a:rPr lang="en-GB"/>
              <a:pPr>
                <a:defRPr/>
              </a:pPr>
              <a:t>‹#›</a:t>
            </a:fld>
            <a:endParaRPr lang="en-GB"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lvl1pPr>
              <a:defRPr/>
            </a:lvl1pPr>
          </a:lstStyle>
          <a:p>
            <a:pPr>
              <a:defRPr/>
            </a:pPr>
            <a:fld id="{96A4410E-4521-4409-856A-2E26048CAD10}" type="datetimeFigureOut">
              <a:rPr lang="en-GB"/>
              <a:pPr>
                <a:defRPr/>
              </a:pPr>
              <a:t>05/02/2025</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B63F9F04-0953-4597-B93C-18B1C7A6148B}" type="slidenum">
              <a:rPr lang="en-GB"/>
              <a:pPr>
                <a:defRPr/>
              </a:pPr>
              <a:t>‹#›</a:t>
            </a:fld>
            <a:endParaRPr lang="en-GB"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GB"/>
              <a:t>Click to edit Master title style</a:t>
            </a:r>
          </a:p>
        </p:txBody>
      </p:sp>
      <p:sp>
        <p:nvSpPr>
          <p:cNvPr id="1027" name="Text Placeholder 2"/>
          <p:cNvSpPr>
            <a:spLocks noGrp="1"/>
          </p:cNvSpPr>
          <p:nvPr>
            <p:ph type="body" idx="1"/>
          </p:nvPr>
        </p:nvSpPr>
        <p:spPr bwMode="auto">
          <a:xfrm>
            <a:off x="457200" y="1600200"/>
            <a:ext cx="8229600" cy="39163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fontAlgn="auto">
              <a:spcBef>
                <a:spcPts val="0"/>
              </a:spcBef>
              <a:spcAft>
                <a:spcPts val="0"/>
              </a:spcAft>
              <a:defRPr sz="1050" smtClean="0">
                <a:solidFill>
                  <a:schemeClr val="tx1">
                    <a:tint val="75000"/>
                  </a:schemeClr>
                </a:solidFill>
                <a:latin typeface="+mn-lt"/>
                <a:cs typeface="+mn-cs"/>
              </a:defRPr>
            </a:lvl1pPr>
          </a:lstStyle>
          <a:p>
            <a:pPr>
              <a:defRPr/>
            </a:pPr>
            <a:fld id="{232EBE5C-99B0-4D09-9277-03358ABEA013}" type="datetimeFigureOut">
              <a:rPr lang="en-GB"/>
              <a:pPr>
                <a:defRPr/>
              </a:pPr>
              <a:t>05/02/2025</a:t>
            </a:fld>
            <a:endParaRPr lang="en-GB" dirty="0"/>
          </a:p>
        </p:txBody>
      </p:sp>
      <p:sp>
        <p:nvSpPr>
          <p:cNvPr id="6" name="Slide Number Placeholder 5"/>
          <p:cNvSpPr>
            <a:spLocks noGrp="1"/>
          </p:cNvSpPr>
          <p:nvPr>
            <p:ph type="sldNum" sz="quarter" idx="4"/>
          </p:nvPr>
        </p:nvSpPr>
        <p:spPr>
          <a:xfrm>
            <a:off x="7956550" y="6381750"/>
            <a:ext cx="730250" cy="339725"/>
          </a:xfrm>
          <a:prstGeom prst="rect">
            <a:avLst/>
          </a:prstGeom>
        </p:spPr>
        <p:txBody>
          <a:bodyPr vert="horz" lIns="91440" tIns="45720" rIns="91440" bIns="45720" rtlCol="0" anchor="ctr"/>
          <a:lstStyle>
            <a:lvl1pPr algn="r" fontAlgn="auto">
              <a:spcBef>
                <a:spcPts val="0"/>
              </a:spcBef>
              <a:spcAft>
                <a:spcPts val="0"/>
              </a:spcAft>
              <a:defRPr sz="1200" smtClean="0">
                <a:solidFill>
                  <a:schemeClr val="tx1">
                    <a:tint val="75000"/>
                  </a:schemeClr>
                </a:solidFill>
                <a:latin typeface="+mn-lt"/>
                <a:cs typeface="+mn-cs"/>
              </a:defRPr>
            </a:lvl1pPr>
          </a:lstStyle>
          <a:p>
            <a:pPr>
              <a:defRPr/>
            </a:pPr>
            <a:fld id="{A0E9A366-E1A3-469E-9FA7-85E07945C772}" type="slidenum">
              <a:rPr lang="en-GB"/>
              <a:pPr>
                <a:defRPr/>
              </a:pPr>
              <a:t>‹#›</a:t>
            </a:fld>
            <a:endParaRPr lang="en-GB" dirty="0"/>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59" r:id="rId3"/>
    <p:sldLayoutId id="2147483658" r:id="rId4"/>
    <p:sldLayoutId id="2147483657" r:id="rId5"/>
    <p:sldLayoutId id="2147483656" r:id="rId6"/>
    <p:sldLayoutId id="2147483662" r:id="rId7"/>
    <p:sldLayoutId id="2147483655" r:id="rId8"/>
    <p:sldLayoutId id="2147483654" r:id="rId9"/>
    <p:sldLayoutId id="2147483653" r:id="rId10"/>
    <p:sldLayoutId id="2147483652" r:id="rId11"/>
  </p:sldLayoutIdLst>
  <p:txStyles>
    <p:title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Myriad Pro"/>
        </a:defRPr>
      </a:lvl2pPr>
      <a:lvl3pPr algn="ctr" rtl="0" fontAlgn="base">
        <a:spcBef>
          <a:spcPct val="0"/>
        </a:spcBef>
        <a:spcAft>
          <a:spcPct val="0"/>
        </a:spcAft>
        <a:defRPr sz="4400">
          <a:solidFill>
            <a:schemeClr val="tx1"/>
          </a:solidFill>
          <a:latin typeface="Myriad Pro"/>
        </a:defRPr>
      </a:lvl3pPr>
      <a:lvl4pPr algn="ctr" rtl="0" fontAlgn="base">
        <a:spcBef>
          <a:spcPct val="0"/>
        </a:spcBef>
        <a:spcAft>
          <a:spcPct val="0"/>
        </a:spcAft>
        <a:defRPr sz="4400">
          <a:solidFill>
            <a:schemeClr val="tx1"/>
          </a:solidFill>
          <a:latin typeface="Myriad Pro"/>
        </a:defRPr>
      </a:lvl4pPr>
      <a:lvl5pPr algn="ctr" rtl="0" fontAlgn="base">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fontAlgn="base">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fontAlgn="base">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fontAlgn="base">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fontAlgn="base">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fontAlgn="base">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7" Type="http://schemas.openxmlformats.org/officeDocument/2006/relationships/image" Target="../media/image7.jpeg"/><Relationship Id="rId2" Type="http://schemas.openxmlformats.org/officeDocument/2006/relationships/notesSlide" Target="../notesSlides/notesSlide2.xml"/><Relationship Id="rId1" Type="http://schemas.openxmlformats.org/officeDocument/2006/relationships/slideLayout" Target="../slideLayouts/slideLayout5.xml"/><Relationship Id="rId6" Type="http://schemas.openxmlformats.org/officeDocument/2006/relationships/image" Target="../media/image6.jpeg"/><Relationship Id="rId5" Type="http://schemas.openxmlformats.org/officeDocument/2006/relationships/image" Target="../media/image5.wmf"/><Relationship Id="rId4" Type="http://schemas.openxmlformats.org/officeDocument/2006/relationships/image" Target="../media/image4.wmf"/></Relationships>
</file>

<file path=ppt/slides/_rels/slide3.xml.rels><?xml version="1.0" encoding="UTF-8" standalone="yes"?>
<Relationships xmlns="http://schemas.openxmlformats.org/package/2006/relationships"><Relationship Id="rId3" Type="http://schemas.openxmlformats.org/officeDocument/2006/relationships/hyperlink" Target="mailto:S.Loxdale@uwtsd.ac.uk"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hyperlink" Target="mailto:a.beaumont@ydds.pcydds.ac.uk" TargetMode="Externa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250825" y="1412875"/>
            <a:ext cx="8642350" cy="4308475"/>
          </a:xfrm>
          <a:prstGeom prst="rect">
            <a:avLst/>
          </a:prstGeom>
          <a:noFill/>
        </p:spPr>
        <p:txBody>
          <a:bodyPr>
            <a:spAutoFit/>
          </a:bodyPr>
          <a:lstStyle/>
          <a:p>
            <a:pPr algn="ctr" fontAlgn="auto">
              <a:spcBef>
                <a:spcPts val="0"/>
              </a:spcBef>
              <a:spcAft>
                <a:spcPts val="0"/>
              </a:spcAft>
              <a:defRPr/>
            </a:pPr>
            <a:r>
              <a:rPr lang="en-GB" sz="2800" b="1" kern="0" dirty="0" err="1">
                <a:solidFill>
                  <a:schemeClr val="bg1"/>
                </a:solidFill>
                <a:latin typeface="Arial"/>
                <a:cs typeface="+mj-cs"/>
              </a:rPr>
              <a:t>Croeso</a:t>
            </a:r>
            <a:r>
              <a:rPr lang="en-GB" sz="2800" b="1" kern="0" dirty="0">
                <a:solidFill>
                  <a:schemeClr val="bg1"/>
                </a:solidFill>
                <a:latin typeface="Arial"/>
                <a:cs typeface="+mj-cs"/>
              </a:rPr>
              <a:t> </a:t>
            </a:r>
            <a:r>
              <a:rPr lang="en-GB" sz="2800" b="1" kern="0" dirty="0" err="1">
                <a:solidFill>
                  <a:schemeClr val="bg1"/>
                </a:solidFill>
                <a:latin typeface="Arial"/>
                <a:cs typeface="+mj-cs"/>
              </a:rPr>
              <a:t>i</a:t>
            </a:r>
            <a:r>
              <a:rPr lang="en-GB" sz="2800" b="1" kern="0" dirty="0">
                <a:solidFill>
                  <a:schemeClr val="bg1"/>
                </a:solidFill>
                <a:latin typeface="Arial"/>
                <a:cs typeface="+mj-cs"/>
              </a:rPr>
              <a:t> </a:t>
            </a:r>
            <a:r>
              <a:rPr lang="en-GB" sz="2800" b="1" kern="0" dirty="0" err="1">
                <a:solidFill>
                  <a:schemeClr val="bg1"/>
                </a:solidFill>
                <a:latin typeface="Arial"/>
                <a:cs typeface="+mj-cs"/>
              </a:rPr>
              <a:t>Brifysgol</a:t>
            </a:r>
            <a:r>
              <a:rPr lang="en-GB" sz="2800" b="1" kern="0" dirty="0">
                <a:solidFill>
                  <a:schemeClr val="bg1"/>
                </a:solidFill>
                <a:latin typeface="Arial"/>
                <a:cs typeface="+mj-cs"/>
              </a:rPr>
              <a:t> </a:t>
            </a:r>
            <a:r>
              <a:rPr lang="en-GB" sz="2800" b="1" kern="0" dirty="0" err="1">
                <a:solidFill>
                  <a:schemeClr val="bg1"/>
                </a:solidFill>
                <a:latin typeface="Arial"/>
                <a:cs typeface="+mj-cs"/>
              </a:rPr>
              <a:t>Cymru</a:t>
            </a:r>
            <a:r>
              <a:rPr lang="en-GB" sz="2800" b="1" kern="0" dirty="0">
                <a:solidFill>
                  <a:schemeClr val="bg1"/>
                </a:solidFill>
                <a:latin typeface="Arial"/>
                <a:cs typeface="+mj-cs"/>
              </a:rPr>
              <a:t> Y </a:t>
            </a:r>
            <a:r>
              <a:rPr lang="en-GB" sz="2800" b="1" kern="0" dirty="0" err="1">
                <a:solidFill>
                  <a:schemeClr val="bg1"/>
                </a:solidFill>
                <a:latin typeface="Arial"/>
                <a:cs typeface="+mj-cs"/>
              </a:rPr>
              <a:t>Drindod</a:t>
            </a:r>
            <a:r>
              <a:rPr lang="en-GB" sz="2800" b="1" kern="0" dirty="0">
                <a:solidFill>
                  <a:schemeClr val="bg1"/>
                </a:solidFill>
                <a:latin typeface="Arial"/>
                <a:cs typeface="+mj-cs"/>
              </a:rPr>
              <a:t> </a:t>
            </a:r>
            <a:r>
              <a:rPr lang="en-GB" sz="2800" b="1" kern="0" dirty="0" err="1">
                <a:solidFill>
                  <a:schemeClr val="bg1"/>
                </a:solidFill>
                <a:latin typeface="Arial"/>
                <a:cs typeface="+mj-cs"/>
              </a:rPr>
              <a:t>Dewi</a:t>
            </a:r>
            <a:r>
              <a:rPr lang="en-GB" sz="2800" b="1" kern="0" dirty="0">
                <a:solidFill>
                  <a:schemeClr val="bg1"/>
                </a:solidFill>
                <a:latin typeface="Arial"/>
                <a:cs typeface="+mj-cs"/>
              </a:rPr>
              <a:t> </a:t>
            </a:r>
            <a:r>
              <a:rPr lang="en-GB" sz="2800" b="1" kern="0" dirty="0" err="1">
                <a:solidFill>
                  <a:schemeClr val="bg1"/>
                </a:solidFill>
                <a:latin typeface="Arial"/>
                <a:cs typeface="+mj-cs"/>
              </a:rPr>
              <a:t>Sant</a:t>
            </a:r>
            <a:br>
              <a:rPr lang="en-GB" sz="2800" b="1" kern="0" dirty="0">
                <a:solidFill>
                  <a:schemeClr val="bg1"/>
                </a:solidFill>
                <a:latin typeface="Arial"/>
                <a:cs typeface="+mj-cs"/>
              </a:rPr>
            </a:br>
            <a:r>
              <a:rPr lang="en-GB" sz="2800" b="1" i="1" kern="0" dirty="0">
                <a:solidFill>
                  <a:schemeClr val="bg1"/>
                </a:solidFill>
                <a:latin typeface="Arial"/>
                <a:cs typeface="+mj-cs"/>
              </a:rPr>
              <a:t>Welcome to the University of Wales</a:t>
            </a:r>
            <a:br>
              <a:rPr lang="en-GB" sz="2800" b="1" i="1" kern="0" dirty="0">
                <a:solidFill>
                  <a:schemeClr val="bg1"/>
                </a:solidFill>
                <a:latin typeface="Arial"/>
                <a:cs typeface="+mj-cs"/>
              </a:rPr>
            </a:br>
            <a:r>
              <a:rPr lang="en-GB" sz="2800" b="1" i="1" kern="0" dirty="0">
                <a:solidFill>
                  <a:schemeClr val="bg1"/>
                </a:solidFill>
                <a:latin typeface="Arial"/>
                <a:cs typeface="+mj-cs"/>
              </a:rPr>
              <a:t>Trinity Saint David</a:t>
            </a:r>
          </a:p>
          <a:p>
            <a:pPr algn="ctr" fontAlgn="auto">
              <a:spcBef>
                <a:spcPts val="0"/>
              </a:spcBef>
              <a:spcAft>
                <a:spcPts val="0"/>
              </a:spcAft>
              <a:defRPr/>
            </a:pPr>
            <a:endParaRPr lang="en-GB" sz="3000" i="1" kern="0" dirty="0">
              <a:solidFill>
                <a:schemeClr val="bg1"/>
              </a:solidFill>
              <a:latin typeface="Arial"/>
              <a:cs typeface="+mj-cs"/>
            </a:endParaRPr>
          </a:p>
          <a:p>
            <a:pPr algn="ctr" fontAlgn="auto">
              <a:spcBef>
                <a:spcPts val="0"/>
              </a:spcBef>
              <a:spcAft>
                <a:spcPts val="0"/>
              </a:spcAft>
              <a:defRPr/>
            </a:pPr>
            <a:endParaRPr lang="en-GB" sz="2000" kern="0" dirty="0">
              <a:solidFill>
                <a:schemeClr val="bg1"/>
              </a:solidFill>
              <a:latin typeface="Arial"/>
              <a:cs typeface="+mn-cs"/>
            </a:endParaRPr>
          </a:p>
          <a:p>
            <a:pPr algn="ctr" fontAlgn="auto">
              <a:spcBef>
                <a:spcPts val="0"/>
              </a:spcBef>
              <a:spcAft>
                <a:spcPts val="0"/>
              </a:spcAft>
              <a:defRPr/>
            </a:pPr>
            <a:r>
              <a:rPr lang="en-GB" sz="2000" kern="0" dirty="0">
                <a:solidFill>
                  <a:schemeClr val="bg1"/>
                </a:solidFill>
                <a:latin typeface="Arial"/>
                <a:cs typeface="+mn-cs"/>
              </a:rPr>
              <a:t>Sarah Loxdale</a:t>
            </a:r>
          </a:p>
          <a:p>
            <a:pPr algn="ctr" fontAlgn="auto">
              <a:spcBef>
                <a:spcPts val="0"/>
              </a:spcBef>
              <a:spcAft>
                <a:spcPts val="0"/>
              </a:spcAft>
              <a:defRPr/>
            </a:pPr>
            <a:r>
              <a:rPr lang="en-GB" sz="2000" kern="0" dirty="0" err="1">
                <a:solidFill>
                  <a:schemeClr val="bg1"/>
                </a:solidFill>
                <a:latin typeface="Arial"/>
                <a:cs typeface="+mn-cs"/>
              </a:rPr>
              <a:t>Darlithydd</a:t>
            </a:r>
            <a:r>
              <a:rPr lang="en-GB" sz="2000" kern="0" dirty="0">
                <a:solidFill>
                  <a:schemeClr val="bg1"/>
                </a:solidFill>
                <a:latin typeface="Arial"/>
                <a:cs typeface="+mn-cs"/>
              </a:rPr>
              <a:t> / </a:t>
            </a:r>
            <a:r>
              <a:rPr lang="en-GB" sz="2000" kern="0" dirty="0" err="1">
                <a:solidFill>
                  <a:schemeClr val="bg1"/>
                </a:solidFill>
                <a:latin typeface="Arial"/>
                <a:cs typeface="+mn-cs"/>
              </a:rPr>
              <a:t>Cyfarwyddwr</a:t>
            </a:r>
            <a:r>
              <a:rPr lang="en-GB" sz="2000" kern="0" dirty="0">
                <a:solidFill>
                  <a:schemeClr val="bg1"/>
                </a:solidFill>
                <a:latin typeface="Arial"/>
                <a:cs typeface="+mn-cs"/>
              </a:rPr>
              <a:t> </a:t>
            </a:r>
            <a:r>
              <a:rPr lang="en-GB" sz="2000" kern="0" dirty="0" err="1">
                <a:solidFill>
                  <a:schemeClr val="bg1"/>
                </a:solidFill>
                <a:latin typeface="Arial"/>
                <a:cs typeface="+mn-cs"/>
              </a:rPr>
              <a:t>Rhaglen</a:t>
            </a:r>
            <a:endParaRPr lang="en-GB" sz="2000" kern="0" dirty="0">
              <a:solidFill>
                <a:schemeClr val="bg1"/>
              </a:solidFill>
              <a:latin typeface="Arial"/>
              <a:cs typeface="+mn-cs"/>
            </a:endParaRPr>
          </a:p>
          <a:p>
            <a:pPr algn="ctr" fontAlgn="auto">
              <a:spcBef>
                <a:spcPts val="0"/>
              </a:spcBef>
              <a:spcAft>
                <a:spcPts val="0"/>
              </a:spcAft>
              <a:defRPr/>
            </a:pPr>
            <a:r>
              <a:rPr lang="en-GB" sz="2000" i="1" kern="0" dirty="0">
                <a:solidFill>
                  <a:schemeClr val="bg1"/>
                </a:solidFill>
                <a:latin typeface="Arial"/>
                <a:cs typeface="+mn-cs"/>
              </a:rPr>
              <a:t>Lecturer / Programme Director</a:t>
            </a:r>
          </a:p>
          <a:p>
            <a:pPr algn="ctr" fontAlgn="auto">
              <a:spcBef>
                <a:spcPts val="0"/>
              </a:spcBef>
              <a:spcAft>
                <a:spcPts val="0"/>
              </a:spcAft>
              <a:defRPr/>
            </a:pPr>
            <a:endParaRPr lang="en-GB" sz="2000" i="1" kern="0" dirty="0">
              <a:solidFill>
                <a:schemeClr val="bg1"/>
              </a:solidFill>
              <a:latin typeface="Arial"/>
              <a:cs typeface="+mn-cs"/>
            </a:endParaRPr>
          </a:p>
          <a:p>
            <a:pPr algn="ctr" fontAlgn="auto">
              <a:spcBef>
                <a:spcPts val="0"/>
              </a:spcBef>
              <a:spcAft>
                <a:spcPts val="0"/>
              </a:spcAft>
              <a:defRPr/>
            </a:pPr>
            <a:r>
              <a:rPr lang="en-GB" sz="2000" i="1" kern="0" dirty="0">
                <a:solidFill>
                  <a:schemeClr val="bg1"/>
                </a:solidFill>
                <a:latin typeface="Arial"/>
                <a:cs typeface="+mn-cs"/>
              </a:rPr>
              <a:t>Dr Annette </a:t>
            </a:r>
            <a:r>
              <a:rPr lang="en-GB" sz="2000" i="1" kern="0" dirty="0" err="1">
                <a:solidFill>
                  <a:schemeClr val="bg1"/>
                </a:solidFill>
                <a:latin typeface="Arial"/>
                <a:cs typeface="+mn-cs"/>
              </a:rPr>
              <a:t>Fillery</a:t>
            </a:r>
            <a:r>
              <a:rPr lang="en-GB" sz="2000" i="1" kern="0" dirty="0">
                <a:solidFill>
                  <a:schemeClr val="bg1"/>
                </a:solidFill>
                <a:latin typeface="Arial"/>
                <a:cs typeface="+mn-cs"/>
              </a:rPr>
              <a:t>-Travis</a:t>
            </a:r>
          </a:p>
          <a:p>
            <a:pPr algn="ctr" fontAlgn="auto">
              <a:spcBef>
                <a:spcPts val="0"/>
              </a:spcBef>
              <a:spcAft>
                <a:spcPts val="0"/>
              </a:spcAft>
              <a:defRPr/>
            </a:pPr>
            <a:r>
              <a:rPr lang="en-GB" sz="2000" i="1" kern="0" dirty="0" err="1">
                <a:solidFill>
                  <a:schemeClr val="bg1"/>
                </a:solidFill>
                <a:latin typeface="Arial"/>
                <a:cs typeface="+mn-cs"/>
              </a:rPr>
              <a:t>Pennaeth</a:t>
            </a:r>
            <a:r>
              <a:rPr lang="en-GB" sz="2000" i="1" kern="0" dirty="0">
                <a:solidFill>
                  <a:schemeClr val="bg1"/>
                </a:solidFill>
                <a:latin typeface="Arial"/>
                <a:cs typeface="+mn-cs"/>
              </a:rPr>
              <a:t> – </a:t>
            </a:r>
            <a:r>
              <a:rPr lang="en-GB" sz="2000" i="1" kern="0" dirty="0" err="1">
                <a:solidFill>
                  <a:schemeClr val="bg1"/>
                </a:solidFill>
                <a:latin typeface="Arial"/>
                <a:cs typeface="+mn-cs"/>
              </a:rPr>
              <a:t>Athrofa</a:t>
            </a:r>
            <a:r>
              <a:rPr lang="en-GB" sz="2000" i="1" kern="0" dirty="0">
                <a:solidFill>
                  <a:schemeClr val="bg1"/>
                </a:solidFill>
                <a:latin typeface="Arial"/>
                <a:cs typeface="+mn-cs"/>
              </a:rPr>
              <a:t> </a:t>
            </a:r>
            <a:r>
              <a:rPr lang="en-GB" sz="2000" i="1" kern="0" dirty="0" err="1">
                <a:solidFill>
                  <a:schemeClr val="bg1"/>
                </a:solidFill>
                <a:latin typeface="Arial"/>
                <a:cs typeface="+mn-cs"/>
              </a:rPr>
              <a:t>Cymru</a:t>
            </a:r>
            <a:r>
              <a:rPr lang="en-GB" sz="2000" i="1" kern="0" dirty="0">
                <a:solidFill>
                  <a:schemeClr val="bg1"/>
                </a:solidFill>
                <a:latin typeface="Arial"/>
                <a:cs typeface="+mn-cs"/>
              </a:rPr>
              <a:t> </a:t>
            </a:r>
            <a:r>
              <a:rPr lang="en-GB" sz="2000" i="1" kern="0" dirty="0" err="1">
                <a:solidFill>
                  <a:schemeClr val="bg1"/>
                </a:solidFill>
                <a:latin typeface="Arial"/>
                <a:cs typeface="+mn-cs"/>
              </a:rPr>
              <a:t>Dysgu</a:t>
            </a:r>
            <a:r>
              <a:rPr lang="en-GB" sz="2000" i="1" kern="0" dirty="0">
                <a:solidFill>
                  <a:schemeClr val="bg1"/>
                </a:solidFill>
                <a:latin typeface="Arial"/>
                <a:cs typeface="+mn-cs"/>
              </a:rPr>
              <a:t> </a:t>
            </a:r>
            <a:r>
              <a:rPr lang="en-GB" sz="2000" i="1" kern="0" dirty="0" err="1">
                <a:solidFill>
                  <a:schemeClr val="bg1"/>
                </a:solidFill>
                <a:latin typeface="Arial"/>
                <a:cs typeface="+mn-cs"/>
              </a:rPr>
              <a:t>Seiliedig</a:t>
            </a:r>
            <a:r>
              <a:rPr lang="en-GB" sz="2000" i="1" kern="0" dirty="0">
                <a:solidFill>
                  <a:schemeClr val="bg1"/>
                </a:solidFill>
                <a:latin typeface="Arial"/>
                <a:cs typeface="+mn-cs"/>
              </a:rPr>
              <a:t> </a:t>
            </a:r>
            <a:r>
              <a:rPr lang="en-GB" sz="2000" i="1" kern="0" dirty="0" err="1">
                <a:solidFill>
                  <a:schemeClr val="bg1"/>
                </a:solidFill>
                <a:latin typeface="Arial"/>
                <a:cs typeface="+mn-cs"/>
              </a:rPr>
              <a:t>ar</a:t>
            </a:r>
            <a:r>
              <a:rPr lang="en-GB" sz="2000" i="1" kern="0" dirty="0">
                <a:solidFill>
                  <a:schemeClr val="bg1"/>
                </a:solidFill>
                <a:latin typeface="Arial"/>
                <a:cs typeface="+mn-cs"/>
              </a:rPr>
              <a:t> </a:t>
            </a:r>
            <a:r>
              <a:rPr lang="en-GB" sz="2000" i="1" kern="0" dirty="0" err="1">
                <a:solidFill>
                  <a:schemeClr val="bg1"/>
                </a:solidFill>
                <a:latin typeface="Arial"/>
                <a:cs typeface="+mn-cs"/>
              </a:rPr>
              <a:t>Waith</a:t>
            </a:r>
            <a:endParaRPr lang="en-GB" sz="2000" i="1" kern="0" dirty="0">
              <a:solidFill>
                <a:schemeClr val="bg1"/>
              </a:solidFill>
              <a:latin typeface="Arial"/>
              <a:cs typeface="+mn-cs"/>
            </a:endParaRPr>
          </a:p>
          <a:p>
            <a:pPr algn="ctr" fontAlgn="auto">
              <a:spcBef>
                <a:spcPts val="0"/>
              </a:spcBef>
              <a:spcAft>
                <a:spcPts val="0"/>
              </a:spcAft>
              <a:defRPr/>
            </a:pPr>
            <a:r>
              <a:rPr lang="en-GB" sz="2000" i="1" kern="0" dirty="0">
                <a:solidFill>
                  <a:schemeClr val="bg1"/>
                </a:solidFill>
                <a:latin typeface="Arial"/>
                <a:cs typeface="+mn-cs"/>
              </a:rPr>
              <a:t>Head – Wales Institute for Work-based Learning</a:t>
            </a:r>
          </a:p>
        </p:txBody>
      </p:sp>
    </p:spTree>
    <p:extLst>
      <p:ext uri="{BB962C8B-B14F-4D97-AF65-F5344CB8AC3E}">
        <p14:creationId xmlns:p14="http://schemas.microsoft.com/office/powerpoint/2010/main" val="56589981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normAutofit fontScale="90000"/>
          </a:bodyPr>
          <a:lstStyle/>
          <a:p>
            <a:pPr algn="l" fontAlgn="auto">
              <a:spcAft>
                <a:spcPts val="0"/>
              </a:spcAft>
              <a:defRPr/>
            </a:pPr>
            <a:r>
              <a:rPr lang="en-GB" sz="3600" dirty="0" err="1"/>
              <a:t>Gwybodaeth</a:t>
            </a:r>
            <a:r>
              <a:rPr lang="en-GB" sz="3600" dirty="0"/>
              <a:t> am y </a:t>
            </a:r>
            <a:r>
              <a:rPr lang="en-GB" sz="3600" dirty="0" err="1"/>
              <a:t>Brifysgol</a:t>
            </a:r>
            <a:r>
              <a:rPr lang="en-GB" sz="3600" dirty="0"/>
              <a:t> -</a:t>
            </a:r>
            <a:r>
              <a:rPr lang="en-GB" sz="3600" i="1" dirty="0"/>
              <a:t>Information about the University</a:t>
            </a:r>
          </a:p>
        </p:txBody>
      </p:sp>
      <p:sp>
        <p:nvSpPr>
          <p:cNvPr id="17410" name="Content Placeholder 2"/>
          <p:cNvSpPr>
            <a:spLocks noGrp="1"/>
          </p:cNvSpPr>
          <p:nvPr>
            <p:ph sz="half" idx="2"/>
          </p:nvPr>
        </p:nvSpPr>
        <p:spPr>
          <a:xfrm>
            <a:off x="539750" y="1557338"/>
            <a:ext cx="4679950" cy="4022725"/>
          </a:xfrm>
        </p:spPr>
        <p:txBody>
          <a:bodyPr/>
          <a:lstStyle/>
          <a:p>
            <a:pPr>
              <a:spcBef>
                <a:spcPct val="0"/>
              </a:spcBef>
            </a:pPr>
            <a:r>
              <a:rPr lang="en-GB" sz="2000" dirty="0" err="1"/>
              <a:t>Campysau</a:t>
            </a:r>
            <a:r>
              <a:rPr lang="en-GB" sz="2000" dirty="0"/>
              <a:t>:/</a:t>
            </a:r>
            <a:r>
              <a:rPr lang="en-GB" sz="2000" i="1" dirty="0"/>
              <a:t>Campuses</a:t>
            </a:r>
            <a:r>
              <a:rPr lang="en-GB" sz="2000" dirty="0"/>
              <a:t>: </a:t>
            </a:r>
          </a:p>
          <a:p>
            <a:pPr>
              <a:spcBef>
                <a:spcPct val="0"/>
              </a:spcBef>
            </a:pPr>
            <a:r>
              <a:rPr lang="en-GB" sz="2000" dirty="0" err="1"/>
              <a:t>Caerfyrddin</a:t>
            </a:r>
            <a:r>
              <a:rPr lang="en-GB" sz="2000" dirty="0"/>
              <a:t>/Carmarthen; </a:t>
            </a:r>
            <a:r>
              <a:rPr lang="en-GB" sz="2000" dirty="0" err="1"/>
              <a:t>Llambed</a:t>
            </a:r>
            <a:r>
              <a:rPr lang="en-GB" sz="2000" dirty="0"/>
              <a:t>/  </a:t>
            </a:r>
            <a:r>
              <a:rPr lang="en-GB" sz="2000" i="1" dirty="0" err="1"/>
              <a:t>Lampeter</a:t>
            </a:r>
            <a:r>
              <a:rPr lang="en-GB" sz="2000" i="1" dirty="0"/>
              <a:t>;</a:t>
            </a:r>
            <a:r>
              <a:rPr lang="en-GB" sz="2000" dirty="0"/>
              <a:t>  </a:t>
            </a:r>
            <a:r>
              <a:rPr lang="en-GB" sz="2000" dirty="0" err="1"/>
              <a:t>Abertawe</a:t>
            </a:r>
            <a:r>
              <a:rPr lang="en-GB" sz="2000" dirty="0"/>
              <a:t>/</a:t>
            </a:r>
            <a:r>
              <a:rPr lang="en-GB" sz="2000" i="1" dirty="0"/>
              <a:t>Swansea</a:t>
            </a:r>
            <a:r>
              <a:rPr lang="en-GB" sz="2000" dirty="0"/>
              <a:t>; </a:t>
            </a:r>
            <a:r>
              <a:rPr lang="en-GB" sz="2000" dirty="0" err="1"/>
              <a:t>Caerdydd</a:t>
            </a:r>
            <a:r>
              <a:rPr lang="en-GB" sz="2000" dirty="0"/>
              <a:t>/</a:t>
            </a:r>
            <a:r>
              <a:rPr lang="en-GB" sz="2000" i="1" dirty="0"/>
              <a:t>Cardiff</a:t>
            </a:r>
            <a:r>
              <a:rPr lang="en-GB" sz="2000" dirty="0"/>
              <a:t> (WIAV); </a:t>
            </a:r>
            <a:r>
              <a:rPr lang="en-GB" sz="2000" dirty="0" err="1"/>
              <a:t>Llundain</a:t>
            </a:r>
            <a:r>
              <a:rPr lang="en-GB" sz="2000" dirty="0"/>
              <a:t>/ </a:t>
            </a:r>
            <a:r>
              <a:rPr lang="en-GB" sz="2000" i="1" dirty="0"/>
              <a:t>London</a:t>
            </a:r>
          </a:p>
          <a:p>
            <a:pPr>
              <a:spcBef>
                <a:spcPct val="0"/>
              </a:spcBef>
            </a:pPr>
            <a:r>
              <a:rPr lang="en-GB" sz="2000" dirty="0"/>
              <a:t>Sector </a:t>
            </a:r>
            <a:r>
              <a:rPr lang="en-GB" sz="2000" dirty="0" err="1"/>
              <a:t>Ddeuol</a:t>
            </a:r>
            <a:r>
              <a:rPr lang="en-GB" sz="2000" dirty="0"/>
              <a:t>/</a:t>
            </a:r>
            <a:r>
              <a:rPr lang="en-GB" sz="2000" i="1" dirty="0"/>
              <a:t>Dual sector</a:t>
            </a:r>
          </a:p>
          <a:p>
            <a:pPr>
              <a:spcBef>
                <a:spcPct val="0"/>
              </a:spcBef>
            </a:pPr>
            <a:r>
              <a:rPr lang="en-GB" sz="2000" dirty="0" err="1"/>
              <a:t>Pwysigrwydd</a:t>
            </a:r>
            <a:r>
              <a:rPr lang="en-GB" sz="2000" dirty="0"/>
              <a:t> </a:t>
            </a:r>
            <a:r>
              <a:rPr lang="en-GB" sz="2000" dirty="0" err="1"/>
              <a:t>darpariaeth</a:t>
            </a:r>
            <a:r>
              <a:rPr lang="en-GB" sz="2000" dirty="0"/>
              <a:t> </a:t>
            </a:r>
            <a:r>
              <a:rPr lang="en-GB" sz="2000" dirty="0" err="1"/>
              <a:t>dysgu</a:t>
            </a:r>
            <a:r>
              <a:rPr lang="en-GB" sz="2000" dirty="0"/>
              <a:t> </a:t>
            </a:r>
            <a:r>
              <a:rPr lang="en-GB" sz="2000" dirty="0" err="1"/>
              <a:t>seiliedig</a:t>
            </a:r>
            <a:r>
              <a:rPr lang="en-GB" sz="2000" dirty="0"/>
              <a:t> </a:t>
            </a:r>
            <a:r>
              <a:rPr lang="en-GB" sz="2000" dirty="0" err="1"/>
              <a:t>ar</a:t>
            </a:r>
            <a:r>
              <a:rPr lang="en-GB" sz="2000" dirty="0"/>
              <a:t> </a:t>
            </a:r>
            <a:r>
              <a:rPr lang="en-GB" sz="2000" dirty="0" err="1"/>
              <a:t>waith</a:t>
            </a:r>
            <a:r>
              <a:rPr lang="en-GB" sz="2000" dirty="0"/>
              <a:t> a </a:t>
            </a:r>
            <a:r>
              <a:rPr lang="en-GB" sz="2000" dirty="0" err="1"/>
              <a:t>hawliau</a:t>
            </a:r>
            <a:r>
              <a:rPr lang="en-GB" sz="2000" dirty="0"/>
              <a:t> </a:t>
            </a:r>
            <a:r>
              <a:rPr lang="en-GB" sz="2000" dirty="0" err="1"/>
              <a:t>dysgwyr</a:t>
            </a:r>
            <a:r>
              <a:rPr lang="en-GB" sz="2000" dirty="0"/>
              <a:t> /</a:t>
            </a:r>
            <a:r>
              <a:rPr lang="en-GB" sz="2000" i="1" dirty="0"/>
              <a:t>Importance of work-based learning provision and your entitlements as a student</a:t>
            </a:r>
          </a:p>
          <a:p>
            <a:r>
              <a:rPr lang="en-GB" sz="2000" dirty="0"/>
              <a:t>www.pcydds.ac.uk/www.uwtsd.ac.uk</a:t>
            </a:r>
          </a:p>
          <a:p>
            <a:endParaRPr lang="en-GB" dirty="0"/>
          </a:p>
          <a:p>
            <a:endParaRPr lang="en-GB" dirty="0"/>
          </a:p>
        </p:txBody>
      </p:sp>
      <p:sp>
        <p:nvSpPr>
          <p:cNvPr id="17411" name="Picture 4"/>
          <p:cNvSpPr>
            <a:spLocks noChangeAspect="1" noChangeArrowheads="1"/>
          </p:cNvSpPr>
          <p:nvPr/>
        </p:nvSpPr>
        <p:spPr bwMode="auto">
          <a:xfrm>
            <a:off x="7092950" y="4672013"/>
            <a:ext cx="1655763" cy="742950"/>
          </a:xfrm>
          <a:prstGeom prst="rect">
            <a:avLst/>
          </a:prstGeom>
          <a:noFill/>
          <a:ln w="9525">
            <a:noFill/>
            <a:miter lim="800000"/>
            <a:headEnd/>
            <a:tailEnd/>
          </a:ln>
        </p:spPr>
        <p:txBody>
          <a:bodyPr/>
          <a:lstStyle/>
          <a:p>
            <a:endParaRPr lang="en-US"/>
          </a:p>
        </p:txBody>
      </p:sp>
      <p:pic>
        <p:nvPicPr>
          <p:cNvPr id="17412" name="Picture 2" descr="C:\Users\e.wilson\AppData\Local\Microsoft\Windows\Temporary Internet Files\Content.Outlook\NR8DDGLP\Coleg ceredigion logo.jpg"/>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5652120" y="4005064"/>
            <a:ext cx="1441450" cy="762000"/>
          </a:xfrm>
          <a:prstGeom prst="rect">
            <a:avLst/>
          </a:prstGeom>
          <a:noFill/>
          <a:ln w="9525">
            <a:noFill/>
            <a:miter lim="800000"/>
            <a:headEnd/>
            <a:tailEnd/>
          </a:ln>
        </p:spPr>
      </p:pic>
      <p:pic>
        <p:nvPicPr>
          <p:cNvPr id="17413" name="Picture 3"/>
          <p:cNvPicPr>
            <a:picLocks noChangeAspect="1" noChangeArrowheads="1"/>
          </p:cNvPicPr>
          <p:nvPr/>
        </p:nvPicPr>
        <p:blipFill>
          <a:blip r:embed="rId4" cstate="email">
            <a:extLst>
              <a:ext uri="{28A0092B-C50C-407E-A947-70E740481C1C}">
                <a14:useLocalDpi xmlns:a14="http://schemas.microsoft.com/office/drawing/2010/main"/>
              </a:ext>
            </a:extLst>
          </a:blip>
          <a:srcRect/>
          <a:stretch>
            <a:fillRect/>
          </a:stretch>
        </p:blipFill>
        <p:spPr bwMode="auto">
          <a:xfrm>
            <a:off x="5651500" y="2930525"/>
            <a:ext cx="1441450" cy="885825"/>
          </a:xfrm>
          <a:prstGeom prst="rect">
            <a:avLst/>
          </a:prstGeom>
          <a:noFill/>
          <a:ln w="9525">
            <a:noFill/>
            <a:miter lim="800000"/>
            <a:headEnd/>
            <a:tailEnd/>
          </a:ln>
        </p:spPr>
      </p:pic>
      <p:pic>
        <p:nvPicPr>
          <p:cNvPr id="17414" name="Picture 5"/>
          <p:cNvPicPr>
            <a:picLocks noChangeAspect="1" noChangeArrowheads="1"/>
          </p:cNvPicPr>
          <p:nvPr/>
        </p:nvPicPr>
        <p:blipFill>
          <a:blip r:embed="rId5" cstate="email">
            <a:extLst>
              <a:ext uri="{28A0092B-C50C-407E-A947-70E740481C1C}">
                <a14:useLocalDpi xmlns:a14="http://schemas.microsoft.com/office/drawing/2010/main"/>
              </a:ext>
            </a:extLst>
          </a:blip>
          <a:srcRect/>
          <a:stretch>
            <a:fillRect/>
          </a:stretch>
        </p:blipFill>
        <p:spPr bwMode="auto">
          <a:xfrm>
            <a:off x="7452320" y="3501008"/>
            <a:ext cx="1341438" cy="1136650"/>
          </a:xfrm>
          <a:prstGeom prst="rect">
            <a:avLst/>
          </a:prstGeom>
          <a:noFill/>
          <a:ln w="9525">
            <a:noFill/>
            <a:miter lim="800000"/>
            <a:headEnd/>
            <a:tailEnd/>
          </a:ln>
        </p:spPr>
      </p:pic>
      <p:pic>
        <p:nvPicPr>
          <p:cNvPr id="17415" name="Picture 3" descr="UWTSD Logo.jpg"/>
          <p:cNvPicPr>
            <a:picLocks noChangeAspect="1"/>
          </p:cNvPicPr>
          <p:nvPr/>
        </p:nvPicPr>
        <p:blipFill>
          <a:blip r:embed="rId6" cstate="email">
            <a:extLst>
              <a:ext uri="{28A0092B-C50C-407E-A947-70E740481C1C}">
                <a14:useLocalDpi xmlns:a14="http://schemas.microsoft.com/office/drawing/2010/main"/>
              </a:ext>
            </a:extLst>
          </a:blip>
          <a:srcRect/>
          <a:stretch>
            <a:fillRect/>
          </a:stretch>
        </p:blipFill>
        <p:spPr bwMode="auto">
          <a:xfrm>
            <a:off x="5652120" y="1700808"/>
            <a:ext cx="3187700" cy="1114425"/>
          </a:xfrm>
          <a:prstGeom prst="rect">
            <a:avLst/>
          </a:prstGeom>
          <a:noFill/>
          <a:ln w="9525">
            <a:noFill/>
            <a:miter lim="800000"/>
            <a:headEnd/>
            <a:tailEnd/>
          </a:ln>
        </p:spPr>
      </p:pic>
      <p:pic>
        <p:nvPicPr>
          <p:cNvPr id="8" name="Picture 7" descr="CSG_logo.jpg"/>
          <p:cNvPicPr>
            <a:picLocks noChangeAspect="1"/>
          </p:cNvPicPr>
          <p:nvPr/>
        </p:nvPicPr>
        <p:blipFill rotWithShape="1">
          <a:blip r:embed="rId7" cstate="email">
            <a:extLst>
              <a:ext uri="{28A0092B-C50C-407E-A947-70E740481C1C}">
                <a14:useLocalDpi xmlns:a14="http://schemas.microsoft.com/office/drawing/2010/main"/>
              </a:ext>
            </a:extLst>
          </a:blip>
          <a:srcRect/>
          <a:stretch/>
        </p:blipFill>
        <p:spPr>
          <a:xfrm>
            <a:off x="5652120" y="4941168"/>
            <a:ext cx="3151033" cy="648330"/>
          </a:xfrm>
          <a:prstGeom prst="rect">
            <a:avLst/>
          </a:prstGeom>
        </p:spPr>
      </p:pic>
    </p:spTree>
    <p:extLst>
      <p:ext uri="{BB962C8B-B14F-4D97-AF65-F5344CB8AC3E}">
        <p14:creationId xmlns:p14="http://schemas.microsoft.com/office/powerpoint/2010/main" val="37652301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Title 1"/>
          <p:cNvSpPr>
            <a:spLocks noGrp="1"/>
          </p:cNvSpPr>
          <p:nvPr>
            <p:ph type="title"/>
          </p:nvPr>
        </p:nvSpPr>
        <p:spPr>
          <a:xfrm>
            <a:off x="285750" y="285750"/>
            <a:ext cx="8858250" cy="1143000"/>
          </a:xfrm>
        </p:spPr>
        <p:txBody>
          <a:bodyPr/>
          <a:lstStyle/>
          <a:p>
            <a:pPr algn="l"/>
            <a:r>
              <a:rPr lang="en-GB" sz="2800"/>
              <a:t>Cysylltiadau allweddol ar gyfer eich rhaglen </a:t>
            </a:r>
            <a:br>
              <a:rPr lang="en-GB" sz="2800"/>
            </a:br>
            <a:r>
              <a:rPr lang="en-GB" sz="2800" i="1"/>
              <a:t>Key staff contacts for your programme</a:t>
            </a:r>
          </a:p>
        </p:txBody>
      </p:sp>
      <p:sp>
        <p:nvSpPr>
          <p:cNvPr id="3" name="Content Placeholder 2"/>
          <p:cNvSpPr>
            <a:spLocks noGrp="1"/>
          </p:cNvSpPr>
          <p:nvPr>
            <p:ph idx="1"/>
          </p:nvPr>
        </p:nvSpPr>
        <p:spPr>
          <a:xfrm>
            <a:off x="323850" y="1412875"/>
            <a:ext cx="8640638" cy="4395788"/>
          </a:xfrm>
        </p:spPr>
        <p:txBody>
          <a:bodyPr rtlCol="0">
            <a:normAutofit/>
          </a:bodyPr>
          <a:lstStyle/>
          <a:p>
            <a:pPr marL="0" indent="0" fontAlgn="auto">
              <a:spcAft>
                <a:spcPts val="0"/>
              </a:spcAft>
              <a:buFont typeface="Arial" pitchFamily="34" charset="0"/>
              <a:buNone/>
              <a:defRPr/>
            </a:pPr>
            <a:r>
              <a:rPr lang="en-GB" sz="2300" b="1" dirty="0">
                <a:solidFill>
                  <a:schemeClr val="accent6">
                    <a:lumMod val="75000"/>
                  </a:schemeClr>
                </a:solidFill>
              </a:rPr>
              <a:t>Sarah Loxdale</a:t>
            </a:r>
            <a:r>
              <a:rPr lang="en-GB" sz="2300" dirty="0"/>
              <a:t>– </a:t>
            </a:r>
            <a:r>
              <a:rPr lang="en-GB" sz="2300" dirty="0" err="1"/>
              <a:t>Darlithydd</a:t>
            </a:r>
            <a:r>
              <a:rPr lang="en-GB" sz="2300" dirty="0"/>
              <a:t> a </a:t>
            </a:r>
            <a:r>
              <a:rPr lang="en-GB" sz="2300" dirty="0" err="1"/>
              <a:t>Chyfarwyddwr</a:t>
            </a:r>
            <a:r>
              <a:rPr lang="en-GB" sz="2300" dirty="0"/>
              <a:t> </a:t>
            </a:r>
            <a:r>
              <a:rPr lang="en-GB" sz="2300" dirty="0" err="1"/>
              <a:t>Rhaglen</a:t>
            </a:r>
            <a:r>
              <a:rPr lang="en-GB" sz="2300" dirty="0"/>
              <a:t> y </a:t>
            </a:r>
            <a:r>
              <a:rPr lang="en-GB" sz="2300" dirty="0" err="1"/>
              <a:t>Dystysgrif</a:t>
            </a:r>
            <a:r>
              <a:rPr lang="en-GB" sz="2300" dirty="0"/>
              <a:t> </a:t>
            </a:r>
            <a:r>
              <a:rPr lang="en-GB" sz="2300" dirty="0" err="1"/>
              <a:t>Raddedig</a:t>
            </a:r>
            <a:r>
              <a:rPr lang="en-GB" sz="2300" dirty="0"/>
              <a:t>/</a:t>
            </a:r>
            <a:r>
              <a:rPr lang="en-GB" sz="2300" i="1" dirty="0"/>
              <a:t>Lecturer and Programme Director for Graduate Certificate</a:t>
            </a:r>
            <a:r>
              <a:rPr lang="en-GB" sz="2300" dirty="0"/>
              <a:t> </a:t>
            </a:r>
            <a:r>
              <a:rPr lang="en-GB" sz="2300" dirty="0">
                <a:hlinkClick r:id="rId3"/>
              </a:rPr>
              <a:t>S.Loxdale@uwtsd.ac.uk</a:t>
            </a:r>
            <a:endParaRPr lang="en-GB" sz="2300" dirty="0"/>
          </a:p>
          <a:p>
            <a:pPr marL="0" indent="0" fontAlgn="auto">
              <a:spcAft>
                <a:spcPts val="0"/>
              </a:spcAft>
              <a:buFont typeface="Arial" pitchFamily="34" charset="0"/>
              <a:buNone/>
              <a:defRPr/>
            </a:pPr>
            <a:r>
              <a:rPr lang="en-GB" sz="2300" b="1" dirty="0">
                <a:solidFill>
                  <a:schemeClr val="accent6">
                    <a:lumMod val="75000"/>
                  </a:schemeClr>
                </a:solidFill>
              </a:rPr>
              <a:t>Mrs Ann Beaumont </a:t>
            </a:r>
            <a:r>
              <a:rPr lang="en-GB" sz="2300" dirty="0"/>
              <a:t>– </a:t>
            </a:r>
            <a:r>
              <a:rPr lang="en-GB" sz="2300" dirty="0" err="1"/>
              <a:t>Swyddog</a:t>
            </a:r>
            <a:r>
              <a:rPr lang="en-GB" sz="2300" dirty="0"/>
              <a:t> </a:t>
            </a:r>
            <a:r>
              <a:rPr lang="en-GB" sz="2300" dirty="0" err="1"/>
              <a:t>Gweinyddol</a:t>
            </a:r>
            <a:r>
              <a:rPr lang="en-GB" sz="2300" dirty="0"/>
              <a:t> – </a:t>
            </a:r>
            <a:r>
              <a:rPr lang="en-GB" sz="2300" dirty="0" err="1"/>
              <a:t>Fframwaith</a:t>
            </a:r>
            <a:r>
              <a:rPr lang="en-GB" sz="2300" dirty="0"/>
              <a:t> </a:t>
            </a:r>
            <a:r>
              <a:rPr lang="en-GB" sz="2300" dirty="0" err="1"/>
              <a:t>Arfer</a:t>
            </a:r>
            <a:r>
              <a:rPr lang="en-GB" sz="2300" dirty="0"/>
              <a:t> </a:t>
            </a:r>
            <a:r>
              <a:rPr lang="en-GB" sz="2300" dirty="0" err="1"/>
              <a:t>Proffesiynol</a:t>
            </a:r>
            <a:r>
              <a:rPr lang="en-GB" sz="2300" dirty="0"/>
              <a:t>/</a:t>
            </a:r>
            <a:r>
              <a:rPr lang="en-GB" sz="2300" i="1" dirty="0"/>
              <a:t>Administrative Officer – Professional Practice </a:t>
            </a:r>
            <a:r>
              <a:rPr lang="en-GB" sz="2300" i="1" dirty="0" err="1"/>
              <a:t>Framewok</a:t>
            </a:r>
            <a:r>
              <a:rPr lang="en-GB" sz="2300" dirty="0"/>
              <a:t> </a:t>
            </a:r>
            <a:r>
              <a:rPr lang="en-GB" sz="2300" dirty="0">
                <a:hlinkClick r:id="rId4"/>
              </a:rPr>
              <a:t>a.beaumont@uwtsd.ac.uk</a:t>
            </a:r>
            <a:endParaRPr lang="en-GB" sz="2300" dirty="0"/>
          </a:p>
          <a:p>
            <a:pPr marL="0" indent="0" fontAlgn="auto">
              <a:spcAft>
                <a:spcPts val="0"/>
              </a:spcAft>
              <a:buFont typeface="Arial" pitchFamily="34" charset="0"/>
              <a:buNone/>
              <a:defRPr/>
            </a:pPr>
            <a:endParaRPr lang="en-GB" sz="2300" dirty="0"/>
          </a:p>
          <a:p>
            <a:pPr marL="0" indent="0" fontAlgn="auto">
              <a:spcAft>
                <a:spcPts val="0"/>
              </a:spcAft>
              <a:buFont typeface="Arial" pitchFamily="34" charset="0"/>
              <a:buNone/>
              <a:defRPr/>
            </a:pPr>
            <a:endParaRPr lang="en-GB" sz="2300" dirty="0"/>
          </a:p>
        </p:txBody>
      </p:sp>
    </p:spTree>
    <p:extLst>
      <p:ext uri="{BB962C8B-B14F-4D97-AF65-F5344CB8AC3E}">
        <p14:creationId xmlns:p14="http://schemas.microsoft.com/office/powerpoint/2010/main" val="34597726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Title 1"/>
          <p:cNvSpPr>
            <a:spLocks noGrp="1"/>
          </p:cNvSpPr>
          <p:nvPr>
            <p:ph type="title"/>
          </p:nvPr>
        </p:nvSpPr>
        <p:spPr>
          <a:xfrm>
            <a:off x="500063" y="609600"/>
            <a:ext cx="8243887" cy="1143000"/>
          </a:xfrm>
        </p:spPr>
        <p:txBody>
          <a:bodyPr/>
          <a:lstStyle/>
          <a:p>
            <a:pPr algn="l"/>
            <a:r>
              <a:rPr lang="en-GB" sz="2800" dirty="0" err="1"/>
              <a:t>Mae’r</a:t>
            </a:r>
            <a:r>
              <a:rPr lang="en-GB" sz="2800" dirty="0"/>
              <a:t> </a:t>
            </a:r>
            <a:r>
              <a:rPr lang="en-GB" sz="2800" dirty="0" err="1"/>
              <a:t>Dystysgrif</a:t>
            </a:r>
            <a:r>
              <a:rPr lang="en-GB" sz="2800" dirty="0"/>
              <a:t> </a:t>
            </a:r>
            <a:r>
              <a:rPr lang="en-GB" sz="2800" dirty="0" err="1"/>
              <a:t>Addysg</a:t>
            </a:r>
            <a:r>
              <a:rPr lang="en-GB" sz="2800" dirty="0"/>
              <a:t> </a:t>
            </a:r>
            <a:r>
              <a:rPr lang="en-GB" sz="2800" dirty="0" err="1"/>
              <a:t>yn</a:t>
            </a:r>
            <a:r>
              <a:rPr lang="en-GB" sz="2800" dirty="0"/>
              <a:t>: </a:t>
            </a:r>
            <a:br>
              <a:rPr lang="en-GB" sz="2800" dirty="0"/>
            </a:br>
            <a:r>
              <a:rPr lang="en-GB" sz="2800" i="1" dirty="0"/>
              <a:t>This Graduate Certificate is:</a:t>
            </a:r>
          </a:p>
        </p:txBody>
      </p:sp>
      <p:sp>
        <p:nvSpPr>
          <p:cNvPr id="3" name="Content Placeholder 2"/>
          <p:cNvSpPr>
            <a:spLocks noGrp="1"/>
          </p:cNvSpPr>
          <p:nvPr>
            <p:ph idx="1"/>
          </p:nvPr>
        </p:nvSpPr>
        <p:spPr>
          <a:xfrm>
            <a:off x="4716463" y="1981200"/>
            <a:ext cx="3741737" cy="4114800"/>
          </a:xfrm>
        </p:spPr>
        <p:txBody>
          <a:bodyPr rtlCol="0">
            <a:normAutofit/>
          </a:bodyPr>
          <a:lstStyle/>
          <a:p>
            <a:pPr fontAlgn="auto">
              <a:spcBef>
                <a:spcPts val="0"/>
              </a:spcBef>
              <a:spcAft>
                <a:spcPts val="0"/>
              </a:spcAft>
              <a:buFont typeface="Arial" pitchFamily="34" charset="0"/>
              <a:buChar char="•"/>
              <a:defRPr/>
            </a:pPr>
            <a:r>
              <a:rPr lang="en-GB" sz="2800" dirty="0"/>
              <a:t>Level 6 qualification in the CQFW</a:t>
            </a:r>
          </a:p>
          <a:p>
            <a:pPr fontAlgn="auto">
              <a:spcBef>
                <a:spcPts val="0"/>
              </a:spcBef>
              <a:spcAft>
                <a:spcPts val="0"/>
              </a:spcAft>
              <a:buFont typeface="Arial" pitchFamily="34" charset="0"/>
              <a:buChar char="•"/>
              <a:defRPr/>
            </a:pPr>
            <a:r>
              <a:rPr lang="en-GB" sz="2800" dirty="0"/>
              <a:t>60 credits, the equivalent of around 600 hours of learning.</a:t>
            </a:r>
          </a:p>
          <a:p>
            <a:pPr marL="0" indent="0" fontAlgn="auto">
              <a:spcAft>
                <a:spcPts val="0"/>
              </a:spcAft>
              <a:buFont typeface="Arial" pitchFamily="34" charset="0"/>
              <a:buNone/>
              <a:defRPr/>
            </a:pPr>
            <a:endParaRPr lang="en-GB" dirty="0"/>
          </a:p>
        </p:txBody>
      </p:sp>
      <p:sp>
        <p:nvSpPr>
          <p:cNvPr id="4" name="TextBox 3"/>
          <p:cNvSpPr txBox="1"/>
          <p:nvPr/>
        </p:nvSpPr>
        <p:spPr>
          <a:xfrm>
            <a:off x="611188" y="2060575"/>
            <a:ext cx="3889375" cy="3108325"/>
          </a:xfrm>
          <a:prstGeom prst="rect">
            <a:avLst/>
          </a:prstGeom>
          <a:noFill/>
        </p:spPr>
        <p:txBody>
          <a:bodyPr>
            <a:spAutoFit/>
          </a:bodyPr>
          <a:lstStyle/>
          <a:p>
            <a:pPr marL="342900" indent="-342900" fontAlgn="auto">
              <a:spcBef>
                <a:spcPts val="0"/>
              </a:spcBef>
              <a:spcAft>
                <a:spcPts val="0"/>
              </a:spcAft>
              <a:buFont typeface="Arial" pitchFamily="34" charset="0"/>
              <a:buChar char="•"/>
              <a:defRPr/>
            </a:pPr>
            <a:r>
              <a:rPr lang="en-GB" sz="2800" dirty="0" err="1">
                <a:latin typeface="+mj-lt"/>
                <a:cs typeface="+mn-cs"/>
              </a:rPr>
              <a:t>Cymhwyster</a:t>
            </a:r>
            <a:r>
              <a:rPr lang="en-GB" sz="2800" dirty="0">
                <a:latin typeface="+mj-lt"/>
                <a:cs typeface="+mn-cs"/>
              </a:rPr>
              <a:t> </a:t>
            </a:r>
            <a:r>
              <a:rPr lang="en-GB" sz="2800" dirty="0" err="1">
                <a:latin typeface="+mj-lt"/>
                <a:cs typeface="+mn-cs"/>
              </a:rPr>
              <a:t>Lefel</a:t>
            </a:r>
            <a:r>
              <a:rPr lang="en-GB" sz="2800" dirty="0">
                <a:latin typeface="+mj-lt"/>
                <a:cs typeface="+mn-cs"/>
              </a:rPr>
              <a:t> 6 </a:t>
            </a:r>
            <a:r>
              <a:rPr lang="en-GB" sz="2800" dirty="0" err="1">
                <a:latin typeface="+mj-lt"/>
                <a:cs typeface="+mn-cs"/>
              </a:rPr>
              <a:t>yn</a:t>
            </a:r>
            <a:r>
              <a:rPr lang="en-GB" sz="2800" dirty="0">
                <a:latin typeface="+mj-lt"/>
                <a:cs typeface="+mn-cs"/>
              </a:rPr>
              <a:t> </a:t>
            </a:r>
            <a:r>
              <a:rPr lang="en-GB" sz="2800" dirty="0" err="1">
                <a:latin typeface="+mj-lt"/>
                <a:cs typeface="+mn-cs"/>
              </a:rPr>
              <a:t>Fframwaith</a:t>
            </a:r>
            <a:r>
              <a:rPr lang="en-GB" sz="2800" dirty="0">
                <a:latin typeface="+mj-lt"/>
                <a:cs typeface="+mn-cs"/>
              </a:rPr>
              <a:t> </a:t>
            </a:r>
            <a:r>
              <a:rPr lang="en-GB" sz="2800" dirty="0" err="1">
                <a:latin typeface="+mj-lt"/>
                <a:cs typeface="+mn-cs"/>
              </a:rPr>
              <a:t>Cymwysterau</a:t>
            </a:r>
            <a:r>
              <a:rPr lang="en-GB" sz="2800" dirty="0">
                <a:latin typeface="+mj-lt"/>
                <a:cs typeface="+mn-cs"/>
              </a:rPr>
              <a:t> a </a:t>
            </a:r>
            <a:r>
              <a:rPr lang="en-GB" sz="2800" dirty="0" err="1">
                <a:latin typeface="+mj-lt"/>
                <a:cs typeface="+mn-cs"/>
              </a:rPr>
              <a:t>Cwricwlwm</a:t>
            </a:r>
            <a:r>
              <a:rPr lang="en-GB" sz="2800" dirty="0">
                <a:latin typeface="+mj-lt"/>
                <a:cs typeface="+mn-cs"/>
              </a:rPr>
              <a:t> </a:t>
            </a:r>
            <a:r>
              <a:rPr lang="en-GB" sz="2800" dirty="0" err="1">
                <a:latin typeface="+mj-lt"/>
                <a:cs typeface="+mn-cs"/>
              </a:rPr>
              <a:t>Cymru</a:t>
            </a:r>
            <a:endParaRPr lang="en-GB" sz="2800" dirty="0">
              <a:latin typeface="+mj-lt"/>
              <a:cs typeface="+mn-cs"/>
            </a:endParaRPr>
          </a:p>
          <a:p>
            <a:pPr marL="342900" indent="-342900" fontAlgn="auto">
              <a:spcBef>
                <a:spcPts val="0"/>
              </a:spcBef>
              <a:spcAft>
                <a:spcPts val="0"/>
              </a:spcAft>
              <a:buFont typeface="Arial" pitchFamily="34" charset="0"/>
              <a:buChar char="•"/>
              <a:defRPr/>
            </a:pPr>
            <a:r>
              <a:rPr lang="en-GB" sz="2800" dirty="0">
                <a:latin typeface="+mj-lt"/>
                <a:cs typeface="+mn-cs"/>
              </a:rPr>
              <a:t>60 </a:t>
            </a:r>
            <a:r>
              <a:rPr lang="en-GB" sz="2800" dirty="0" err="1">
                <a:latin typeface="+mj-lt"/>
                <a:cs typeface="+mn-cs"/>
              </a:rPr>
              <a:t>credyd</a:t>
            </a:r>
            <a:r>
              <a:rPr lang="en-GB" sz="2800" dirty="0">
                <a:latin typeface="+mj-lt"/>
                <a:cs typeface="+mn-cs"/>
              </a:rPr>
              <a:t>, </a:t>
            </a:r>
            <a:r>
              <a:rPr lang="en-GB" sz="2800" dirty="0" err="1">
                <a:latin typeface="+mj-lt"/>
                <a:cs typeface="+mn-cs"/>
              </a:rPr>
              <a:t>yn</a:t>
            </a:r>
            <a:r>
              <a:rPr lang="en-GB" sz="2800" dirty="0">
                <a:latin typeface="+mj-lt"/>
                <a:cs typeface="+mn-cs"/>
              </a:rPr>
              <a:t> </a:t>
            </a:r>
            <a:r>
              <a:rPr lang="en-GB" sz="2800" dirty="0" err="1">
                <a:latin typeface="+mj-lt"/>
                <a:cs typeface="+mn-cs"/>
              </a:rPr>
              <a:t>gyfwerth</a:t>
            </a:r>
            <a:r>
              <a:rPr lang="en-GB" sz="2800" dirty="0">
                <a:latin typeface="+mj-lt"/>
                <a:cs typeface="+mn-cs"/>
              </a:rPr>
              <a:t> a </a:t>
            </a:r>
            <a:r>
              <a:rPr lang="en-GB" sz="2800" dirty="0" err="1">
                <a:latin typeface="+mj-lt"/>
                <a:cs typeface="+mn-cs"/>
              </a:rPr>
              <a:t>thua</a:t>
            </a:r>
            <a:r>
              <a:rPr lang="en-GB" sz="2800" dirty="0">
                <a:latin typeface="+mj-lt"/>
                <a:cs typeface="+mn-cs"/>
              </a:rPr>
              <a:t> 600 </a:t>
            </a:r>
            <a:r>
              <a:rPr lang="en-GB" sz="2800" dirty="0" err="1">
                <a:latin typeface="+mj-lt"/>
                <a:cs typeface="+mn-cs"/>
              </a:rPr>
              <a:t>awr</a:t>
            </a:r>
            <a:r>
              <a:rPr lang="en-GB" sz="2800" dirty="0">
                <a:latin typeface="+mj-lt"/>
                <a:cs typeface="+mn-cs"/>
              </a:rPr>
              <a:t> o </a:t>
            </a:r>
            <a:r>
              <a:rPr lang="en-GB" sz="2800" dirty="0" err="1">
                <a:latin typeface="+mj-lt"/>
                <a:cs typeface="+mn-cs"/>
              </a:rPr>
              <a:t>ddysgu</a:t>
            </a:r>
            <a:r>
              <a:rPr lang="en-GB" sz="2800" dirty="0">
                <a:latin typeface="+mj-lt"/>
                <a:cs typeface="+mn-cs"/>
              </a:rPr>
              <a:t>.</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250825" y="1651000"/>
            <a:ext cx="8642350" cy="769938"/>
          </a:xfrm>
          <a:prstGeom prst="rect">
            <a:avLst/>
          </a:prstGeom>
          <a:noFill/>
        </p:spPr>
        <p:txBody>
          <a:bodyPr>
            <a:spAutoFit/>
          </a:bodyPr>
          <a:lstStyle/>
          <a:p>
            <a:pPr algn="ctr" fontAlgn="auto">
              <a:spcBef>
                <a:spcPts val="0"/>
              </a:spcBef>
              <a:spcAft>
                <a:spcPts val="0"/>
              </a:spcAft>
              <a:defRPr/>
            </a:pPr>
            <a:r>
              <a:rPr lang="en-GB" sz="4400" b="1" kern="0" dirty="0" err="1">
                <a:solidFill>
                  <a:schemeClr val="bg1"/>
                </a:solidFill>
                <a:latin typeface="Arial"/>
                <a:cs typeface="+mj-cs"/>
              </a:rPr>
              <a:t>Porth</a:t>
            </a:r>
            <a:r>
              <a:rPr lang="en-GB" sz="4400" b="1" kern="0" dirty="0">
                <a:solidFill>
                  <a:schemeClr val="bg1"/>
                </a:solidFill>
                <a:latin typeface="Arial"/>
                <a:cs typeface="+mj-cs"/>
              </a:rPr>
              <a:t> </a:t>
            </a:r>
            <a:r>
              <a:rPr lang="en-GB" sz="4400" b="1" kern="0" dirty="0" err="1">
                <a:solidFill>
                  <a:schemeClr val="bg1"/>
                </a:solidFill>
                <a:latin typeface="Arial"/>
                <a:cs typeface="+mj-cs"/>
              </a:rPr>
              <a:t>Agored</a:t>
            </a:r>
            <a:endParaRPr lang="en-GB" sz="4400" i="1" kern="0" dirty="0">
              <a:solidFill>
                <a:schemeClr val="bg1"/>
              </a:solidFill>
              <a:latin typeface="Arial"/>
              <a:cs typeface="+mj-cs"/>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Rectangle 2"/>
          <p:cNvSpPr>
            <a:spLocks noGrp="1" noChangeArrowheads="1"/>
          </p:cNvSpPr>
          <p:nvPr>
            <p:ph type="title"/>
          </p:nvPr>
        </p:nvSpPr>
        <p:spPr/>
        <p:txBody>
          <a:bodyPr/>
          <a:lstStyle/>
          <a:p>
            <a:r>
              <a:rPr lang="en-GB" sz="3200" b="1">
                <a:solidFill>
                  <a:srgbClr val="FF0000"/>
                </a:solidFill>
                <a:latin typeface="Arial" charset="0"/>
              </a:rPr>
              <a:t>Partneriaeth </a:t>
            </a:r>
            <a:r>
              <a:rPr lang="en-GB" sz="3200" b="1" i="1">
                <a:solidFill>
                  <a:srgbClr val="FF0000"/>
                </a:solidFill>
                <a:latin typeface="Arial" charset="0"/>
              </a:rPr>
              <a:t>Porth Agored  </a:t>
            </a:r>
            <a:r>
              <a:rPr lang="en-GB" sz="3200" b="1">
                <a:solidFill>
                  <a:srgbClr val="FF0000"/>
                </a:solidFill>
                <a:latin typeface="Arial" charset="0"/>
              </a:rPr>
              <a:t>Partnership</a:t>
            </a:r>
          </a:p>
        </p:txBody>
      </p:sp>
      <p:sp>
        <p:nvSpPr>
          <p:cNvPr id="7171" name="Rectangle 3"/>
          <p:cNvSpPr>
            <a:spLocks noGrp="1" noChangeArrowheads="1"/>
          </p:cNvSpPr>
          <p:nvPr>
            <p:ph type="body" sz="half" idx="1"/>
          </p:nvPr>
        </p:nvSpPr>
        <p:spPr>
          <a:xfrm>
            <a:off x="457200" y="1600200"/>
            <a:ext cx="4038600" cy="3989388"/>
          </a:xfrm>
        </p:spPr>
        <p:txBody>
          <a:bodyPr rtlCol="0">
            <a:normAutofit/>
          </a:bodyPr>
          <a:lstStyle/>
          <a:p>
            <a:pPr fontAlgn="auto">
              <a:spcAft>
                <a:spcPts val="0"/>
              </a:spcAft>
              <a:buFont typeface="Arial" pitchFamily="34" charset="0"/>
              <a:buChar char="•"/>
              <a:defRPr/>
            </a:pPr>
            <a:r>
              <a:rPr lang="en-GB" dirty="0">
                <a:latin typeface="Arial" charset="0"/>
              </a:rPr>
              <a:t>Gwynedd</a:t>
            </a:r>
          </a:p>
          <a:p>
            <a:pPr fontAlgn="auto">
              <a:spcAft>
                <a:spcPts val="0"/>
              </a:spcAft>
              <a:buFont typeface="Arial" pitchFamily="34" charset="0"/>
              <a:buChar char="•"/>
              <a:defRPr/>
            </a:pPr>
            <a:r>
              <a:rPr lang="en-GB" dirty="0">
                <a:latin typeface="Arial" charset="0"/>
              </a:rPr>
              <a:t>Môn</a:t>
            </a:r>
          </a:p>
          <a:p>
            <a:pPr fontAlgn="auto">
              <a:spcAft>
                <a:spcPts val="0"/>
              </a:spcAft>
              <a:buFont typeface="Arial" pitchFamily="34" charset="0"/>
              <a:buChar char="•"/>
              <a:defRPr/>
            </a:pPr>
            <a:r>
              <a:rPr lang="en-GB" dirty="0">
                <a:latin typeface="Arial" charset="0"/>
              </a:rPr>
              <a:t>Conwy</a:t>
            </a:r>
          </a:p>
          <a:p>
            <a:pPr fontAlgn="auto">
              <a:spcAft>
                <a:spcPts val="0"/>
              </a:spcAft>
              <a:buFont typeface="Arial" pitchFamily="34" charset="0"/>
              <a:buChar char="•"/>
              <a:defRPr/>
            </a:pPr>
            <a:r>
              <a:rPr lang="en-GB" dirty="0">
                <a:latin typeface="Arial" charset="0"/>
              </a:rPr>
              <a:t>Denbighshire</a:t>
            </a:r>
          </a:p>
          <a:p>
            <a:pPr fontAlgn="auto">
              <a:spcAft>
                <a:spcPts val="0"/>
              </a:spcAft>
              <a:buFont typeface="Arial" pitchFamily="34" charset="0"/>
              <a:buChar char="•"/>
              <a:defRPr/>
            </a:pPr>
            <a:r>
              <a:rPr lang="en-GB" dirty="0">
                <a:latin typeface="Arial" charset="0"/>
              </a:rPr>
              <a:t>Wrexham</a:t>
            </a:r>
          </a:p>
          <a:p>
            <a:pPr fontAlgn="auto">
              <a:spcAft>
                <a:spcPts val="0"/>
              </a:spcAft>
              <a:buFont typeface="Arial" pitchFamily="34" charset="0"/>
              <a:buChar char="•"/>
              <a:defRPr/>
            </a:pPr>
            <a:r>
              <a:rPr lang="en-GB" dirty="0">
                <a:latin typeface="Arial" charset="0"/>
              </a:rPr>
              <a:t>Flintshire</a:t>
            </a:r>
          </a:p>
          <a:p>
            <a:pPr fontAlgn="auto">
              <a:spcAft>
                <a:spcPts val="0"/>
              </a:spcAft>
              <a:buFont typeface="Arial" pitchFamily="34" charset="0"/>
              <a:buChar char="•"/>
              <a:defRPr/>
            </a:pPr>
            <a:r>
              <a:rPr lang="en-GB" dirty="0">
                <a:latin typeface="Arial" charset="0"/>
              </a:rPr>
              <a:t>Powys</a:t>
            </a:r>
          </a:p>
          <a:p>
            <a:pPr marL="0" indent="0" fontAlgn="auto">
              <a:spcAft>
                <a:spcPts val="0"/>
              </a:spcAft>
              <a:buFont typeface="Arial" pitchFamily="34" charset="0"/>
              <a:buNone/>
              <a:defRPr/>
            </a:pPr>
            <a:endParaRPr lang="en-GB" dirty="0">
              <a:latin typeface="Arial" charset="0"/>
            </a:endParaRPr>
          </a:p>
          <a:p>
            <a:pPr fontAlgn="auto">
              <a:spcAft>
                <a:spcPts val="0"/>
              </a:spcAft>
              <a:buFont typeface="Arial" pitchFamily="34" charset="0"/>
              <a:buChar char="•"/>
              <a:defRPr/>
            </a:pPr>
            <a:endParaRPr lang="en-GB" dirty="0">
              <a:latin typeface="Arial" charset="0"/>
            </a:endParaRPr>
          </a:p>
        </p:txBody>
      </p:sp>
      <p:sp>
        <p:nvSpPr>
          <p:cNvPr id="27651" name="Rectangle 4"/>
          <p:cNvSpPr>
            <a:spLocks noGrp="1" noChangeArrowheads="1"/>
          </p:cNvSpPr>
          <p:nvPr>
            <p:ph type="body" sz="half" idx="2"/>
          </p:nvPr>
        </p:nvSpPr>
        <p:spPr>
          <a:xfrm>
            <a:off x="4648200" y="1600200"/>
            <a:ext cx="4038600" cy="3989388"/>
          </a:xfrm>
        </p:spPr>
        <p:txBody>
          <a:bodyPr/>
          <a:lstStyle/>
          <a:p>
            <a:pPr>
              <a:lnSpc>
                <a:spcPct val="110000"/>
              </a:lnSpc>
            </a:pPr>
            <a:r>
              <a:rPr lang="en-GB">
                <a:latin typeface="Arial" charset="0"/>
              </a:rPr>
              <a:t>Ceredigion</a:t>
            </a:r>
          </a:p>
          <a:p>
            <a:pPr>
              <a:lnSpc>
                <a:spcPct val="110000"/>
              </a:lnSpc>
            </a:pPr>
            <a:r>
              <a:rPr lang="en-GB">
                <a:latin typeface="Arial" charset="0"/>
              </a:rPr>
              <a:t>Carmarthen </a:t>
            </a:r>
          </a:p>
          <a:p>
            <a:pPr>
              <a:lnSpc>
                <a:spcPct val="110000"/>
              </a:lnSpc>
            </a:pPr>
            <a:r>
              <a:rPr lang="en-GB">
                <a:latin typeface="Arial" charset="0"/>
              </a:rPr>
              <a:t>Neath Port Talbot</a:t>
            </a:r>
          </a:p>
          <a:p>
            <a:pPr>
              <a:lnSpc>
                <a:spcPct val="110000"/>
              </a:lnSpc>
            </a:pPr>
            <a:r>
              <a:rPr lang="en-GB">
                <a:latin typeface="Arial" charset="0"/>
              </a:rPr>
              <a:t>Pembrokeshire</a:t>
            </a:r>
          </a:p>
          <a:p>
            <a:pPr>
              <a:lnSpc>
                <a:spcPct val="110000"/>
              </a:lnSpc>
            </a:pPr>
            <a:r>
              <a:rPr lang="en-GB">
                <a:latin typeface="Arial" charset="0"/>
              </a:rPr>
              <a:t>Swansea</a:t>
            </a:r>
          </a:p>
          <a:p>
            <a:pPr>
              <a:lnSpc>
                <a:spcPct val="110000"/>
              </a:lnSpc>
            </a:pPr>
            <a:r>
              <a:rPr lang="en-GB">
                <a:latin typeface="Arial" charset="0"/>
              </a:rPr>
              <a:t>University of Wales Trinity Saint David </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Rectangle 4"/>
          <p:cNvSpPr>
            <a:spLocks noGrp="1" noChangeArrowheads="1"/>
          </p:cNvSpPr>
          <p:nvPr>
            <p:ph type="title"/>
          </p:nvPr>
        </p:nvSpPr>
        <p:spPr>
          <a:xfrm>
            <a:off x="457200" y="274638"/>
            <a:ext cx="8229600" cy="850900"/>
          </a:xfrm>
        </p:spPr>
        <p:txBody>
          <a:bodyPr/>
          <a:lstStyle/>
          <a:p>
            <a:r>
              <a:rPr lang="en-GB">
                <a:solidFill>
                  <a:srgbClr val="FF0000"/>
                </a:solidFill>
                <a:latin typeface="Arial" charset="0"/>
              </a:rPr>
              <a:t>CPEL</a:t>
            </a:r>
          </a:p>
        </p:txBody>
      </p:sp>
      <p:sp>
        <p:nvSpPr>
          <p:cNvPr id="25602" name="Rectangle 5"/>
          <p:cNvSpPr>
            <a:spLocks noGrp="1" noChangeArrowheads="1"/>
          </p:cNvSpPr>
          <p:nvPr>
            <p:ph type="body" sz="half" idx="1"/>
          </p:nvPr>
        </p:nvSpPr>
        <p:spPr>
          <a:xfrm>
            <a:off x="179388" y="1268760"/>
            <a:ext cx="4316412" cy="4968528"/>
          </a:xfrm>
        </p:spPr>
        <p:txBody>
          <a:bodyPr/>
          <a:lstStyle/>
          <a:p>
            <a:r>
              <a:rPr lang="cy-GB" sz="2000" dirty="0">
                <a:latin typeface="Arial"/>
                <a:cs typeface="Arial"/>
              </a:rPr>
              <a:t>Mae'r Fframwaith CPEL yn disgrifio'r trefniadau sylfaenol ar gyfer addysg a dysg barhaus gweithwyr cymdeithasol ar ôl iddynt gymhwyso i ddechrau er mwyn symud ymlaen ar y llwybr gyrfa:</a:t>
            </a:r>
            <a:endParaRPr lang="en-GB" sz="2000" dirty="0">
              <a:latin typeface="Arial"/>
              <a:cs typeface="Arial"/>
            </a:endParaRPr>
          </a:p>
          <a:p>
            <a:r>
              <a:rPr lang="cy-GB" sz="2000" dirty="0">
                <a:latin typeface="Arial"/>
                <a:cs typeface="Arial"/>
              </a:rPr>
              <a:t>O 2016 ymlaen mae’r Rhaglen Gadarnhau wedi’i chysylltu â'r tair blynedd gyntaf yn ymarfer ac mae’n ofynnol ar gyfer cyfnod cyntaf ail-gofrestru fel gweithiwr cymdeithasol</a:t>
            </a:r>
            <a:endParaRPr lang="en-GB" sz="2000" dirty="0">
              <a:latin typeface="Arial"/>
              <a:cs typeface="Arial"/>
            </a:endParaRPr>
          </a:p>
          <a:p>
            <a:pPr marL="0" indent="0">
              <a:buNone/>
            </a:pPr>
            <a:endParaRPr lang="en-GB" sz="2000" dirty="0">
              <a:solidFill>
                <a:srgbClr val="FF0000"/>
              </a:solidFill>
              <a:latin typeface="Arial"/>
              <a:cs typeface="Arial"/>
            </a:endParaRPr>
          </a:p>
        </p:txBody>
      </p:sp>
      <p:sp>
        <p:nvSpPr>
          <p:cNvPr id="25603" name="Rectangle 6"/>
          <p:cNvSpPr>
            <a:spLocks noGrp="1" noChangeArrowheads="1"/>
          </p:cNvSpPr>
          <p:nvPr>
            <p:ph type="body" sz="half" idx="2"/>
          </p:nvPr>
        </p:nvSpPr>
        <p:spPr>
          <a:xfrm>
            <a:off x="4648200" y="1268760"/>
            <a:ext cx="4316413" cy="4857403"/>
          </a:xfrm>
        </p:spPr>
        <p:txBody>
          <a:bodyPr/>
          <a:lstStyle/>
          <a:p>
            <a:pPr>
              <a:lnSpc>
                <a:spcPct val="90000"/>
              </a:lnSpc>
            </a:pPr>
            <a:r>
              <a:rPr lang="en-US" sz="2000" dirty="0">
                <a:latin typeface="Arial" charset="0"/>
              </a:rPr>
              <a:t>The CPEL Framework describes the minimum arrangements for the continuing education and learning of social workers after initial qualification in order to progress on the career pathway.</a:t>
            </a:r>
          </a:p>
          <a:p>
            <a:pPr marL="0" indent="0">
              <a:lnSpc>
                <a:spcPct val="90000"/>
              </a:lnSpc>
              <a:buNone/>
            </a:pPr>
            <a:endParaRPr lang="en-US" sz="2000" dirty="0">
              <a:latin typeface="Arial" charset="0"/>
            </a:endParaRPr>
          </a:p>
          <a:p>
            <a:pPr>
              <a:lnSpc>
                <a:spcPct val="90000"/>
              </a:lnSpc>
            </a:pPr>
            <a:r>
              <a:rPr lang="en-US" sz="2000" dirty="0">
                <a:latin typeface="Arial" charset="0"/>
              </a:rPr>
              <a:t>From 2016 onwards the Consolidation </a:t>
            </a:r>
            <a:r>
              <a:rPr lang="en-US" sz="2000" dirty="0" err="1">
                <a:latin typeface="Arial" charset="0"/>
              </a:rPr>
              <a:t>Programme</a:t>
            </a:r>
            <a:r>
              <a:rPr lang="en-US" sz="2000" dirty="0">
                <a:latin typeface="Arial" charset="0"/>
              </a:rPr>
              <a:t> has been linked to the first 3 years in practice and is a requirement for the first period of re-registration as a social worker. </a:t>
            </a:r>
            <a:endParaRPr lang="en-GB" sz="2000" dirty="0">
              <a:latin typeface="Arial" charset="0"/>
            </a:endParaRPr>
          </a:p>
          <a:p>
            <a:pPr marL="0" indent="0">
              <a:lnSpc>
                <a:spcPct val="90000"/>
              </a:lnSpc>
              <a:buNone/>
            </a:pPr>
            <a:endParaRPr lang="en-US" sz="2000" dirty="0">
              <a:latin typeface="Arial" charset="0"/>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Rectangle 4"/>
          <p:cNvSpPr>
            <a:spLocks noGrp="1" noChangeArrowheads="1"/>
          </p:cNvSpPr>
          <p:nvPr>
            <p:ph type="title"/>
          </p:nvPr>
        </p:nvSpPr>
        <p:spPr>
          <a:xfrm>
            <a:off x="351274" y="-1496"/>
            <a:ext cx="8229600" cy="1143000"/>
          </a:xfrm>
        </p:spPr>
        <p:txBody>
          <a:bodyPr/>
          <a:lstStyle/>
          <a:p>
            <a:r>
              <a:rPr lang="cy-GB" sz="4000" dirty="0">
                <a:latin typeface="Arial" charset="0"/>
              </a:rPr>
              <a:t>Portffolio</a:t>
            </a:r>
            <a:r>
              <a:rPr lang="en-GB" sz="4000" dirty="0">
                <a:latin typeface="Arial" charset="0"/>
              </a:rPr>
              <a:t> / Portfolio</a:t>
            </a:r>
            <a:endParaRPr lang="en-GB" dirty="0">
              <a:latin typeface="Arial" charset="0"/>
            </a:endParaRPr>
          </a:p>
        </p:txBody>
      </p:sp>
      <p:sp>
        <p:nvSpPr>
          <p:cNvPr id="28674" name="Rectangle 5"/>
          <p:cNvSpPr>
            <a:spLocks noGrp="1" noChangeArrowheads="1"/>
          </p:cNvSpPr>
          <p:nvPr>
            <p:ph type="body" sz="half" idx="1"/>
          </p:nvPr>
        </p:nvSpPr>
        <p:spPr>
          <a:xfrm>
            <a:off x="323850" y="1218456"/>
            <a:ext cx="4230631" cy="4421088"/>
          </a:xfrm>
        </p:spPr>
        <p:txBody>
          <a:bodyPr/>
          <a:lstStyle/>
          <a:p>
            <a:pPr>
              <a:buFontTx/>
              <a:buNone/>
            </a:pPr>
            <a:r>
              <a:rPr lang="cy-GB" sz="2000" b="1" dirty="0">
                <a:latin typeface="Arial" charset="0"/>
              </a:rPr>
              <a:t>Canllawiau</a:t>
            </a:r>
          </a:p>
          <a:p>
            <a:r>
              <a:rPr lang="cy-GB" sz="2000" dirty="0">
                <a:latin typeface="Arial" charset="0"/>
              </a:rPr>
              <a:t>Cyflwyno’r portffolio </a:t>
            </a:r>
          </a:p>
          <a:p>
            <a:r>
              <a:rPr lang="cy-GB" sz="2000" dirty="0">
                <a:latin typeface="Arial" charset="0"/>
              </a:rPr>
              <a:t>Asesiad </a:t>
            </a:r>
          </a:p>
          <a:p>
            <a:r>
              <a:rPr lang="cy-GB" sz="2000" dirty="0">
                <a:latin typeface="Arial" charset="0"/>
              </a:rPr>
              <a:t>Datganiad cyfrinachedd </a:t>
            </a:r>
          </a:p>
          <a:p>
            <a:r>
              <a:rPr lang="cy-GB" sz="2000" dirty="0">
                <a:latin typeface="Arial" charset="0"/>
              </a:rPr>
              <a:t>Dyslecsia ac amgylchiadau arbennig eraill.</a:t>
            </a:r>
          </a:p>
          <a:p>
            <a:r>
              <a:rPr lang="cy-GB" sz="2000" dirty="0"/>
              <a:t>Dewch o hyd i’r portffolio ar Moodle fel 5 tasg ar ffurf </a:t>
            </a:r>
            <a:r>
              <a:rPr lang="cy-GB" sz="2000" dirty="0" err="1"/>
              <a:t>profforma</a:t>
            </a:r>
            <a:r>
              <a:rPr lang="cy-GB" sz="2000" dirty="0"/>
              <a:t> ar wahân i’w gilydd. Mae 4 yn dasgau, a’r 5ed ar gyfer y rhestr gyfeirio a'r cytundeb dysgu.</a:t>
            </a:r>
            <a:endParaRPr lang="cy-GB" sz="2000" dirty="0">
              <a:latin typeface="Arial" charset="0"/>
            </a:endParaRPr>
          </a:p>
        </p:txBody>
      </p:sp>
      <p:sp>
        <p:nvSpPr>
          <p:cNvPr id="28675" name="Rectangle 6"/>
          <p:cNvSpPr>
            <a:spLocks noGrp="1" noChangeArrowheads="1"/>
          </p:cNvSpPr>
          <p:nvPr>
            <p:ph type="body" sz="half" idx="2"/>
          </p:nvPr>
        </p:nvSpPr>
        <p:spPr>
          <a:xfrm>
            <a:off x="4589520" y="1052736"/>
            <a:ext cx="4038600" cy="3989388"/>
          </a:xfrm>
        </p:spPr>
        <p:txBody>
          <a:bodyPr/>
          <a:lstStyle/>
          <a:p>
            <a:pPr algn="ctr">
              <a:buFontTx/>
              <a:buNone/>
            </a:pPr>
            <a:r>
              <a:rPr lang="en-GB" sz="2400" b="1" dirty="0">
                <a:latin typeface="Arial" charset="0"/>
              </a:rPr>
              <a:t>Guidance</a:t>
            </a:r>
          </a:p>
          <a:p>
            <a:pPr>
              <a:lnSpc>
                <a:spcPct val="110000"/>
              </a:lnSpc>
            </a:pPr>
            <a:r>
              <a:rPr lang="en-GB" sz="2200" dirty="0">
                <a:latin typeface="Arial" charset="0"/>
              </a:rPr>
              <a:t>Presentation of portfolio </a:t>
            </a:r>
          </a:p>
          <a:p>
            <a:pPr>
              <a:lnSpc>
                <a:spcPct val="110000"/>
              </a:lnSpc>
            </a:pPr>
            <a:r>
              <a:rPr lang="en-GB" sz="2200" dirty="0">
                <a:latin typeface="Arial" charset="0"/>
              </a:rPr>
              <a:t>Assessment</a:t>
            </a:r>
          </a:p>
          <a:p>
            <a:pPr>
              <a:lnSpc>
                <a:spcPct val="110000"/>
              </a:lnSpc>
            </a:pPr>
            <a:r>
              <a:rPr lang="en-GB" sz="2200" dirty="0">
                <a:latin typeface="Arial" charset="0"/>
              </a:rPr>
              <a:t>Confidentiality statement</a:t>
            </a:r>
          </a:p>
          <a:p>
            <a:pPr>
              <a:lnSpc>
                <a:spcPct val="110000"/>
              </a:lnSpc>
            </a:pPr>
            <a:r>
              <a:rPr lang="en-GB" sz="2200" dirty="0">
                <a:latin typeface="Arial" charset="0"/>
              </a:rPr>
              <a:t>Neurodiversity and other special circumstances. </a:t>
            </a:r>
          </a:p>
          <a:p>
            <a:pPr>
              <a:lnSpc>
                <a:spcPct val="110000"/>
              </a:lnSpc>
            </a:pPr>
            <a:r>
              <a:rPr lang="en-GB" sz="2200" dirty="0">
                <a:latin typeface="Arial" charset="0"/>
              </a:rPr>
              <a:t>You access the portfolio via Moodle as 5 separate task proformas. 4 are tasks, the 5 is for the reference list and learning agreement. </a:t>
            </a:r>
          </a:p>
          <a:p>
            <a:pPr>
              <a:lnSpc>
                <a:spcPct val="110000"/>
              </a:lnSpc>
              <a:buFontTx/>
              <a:buNone/>
            </a:pPr>
            <a:r>
              <a:rPr lang="en-GB" sz="2400" dirty="0">
                <a:latin typeface="Arial" charset="0"/>
              </a:rPr>
              <a:t>        </a:t>
            </a:r>
          </a:p>
          <a:p>
            <a:pPr>
              <a:buFontTx/>
              <a:buNone/>
            </a:pPr>
            <a:endParaRPr lang="en-GB" sz="2400" dirty="0">
              <a:latin typeface="Arial" charset="0"/>
            </a:endParaRPr>
          </a:p>
          <a:p>
            <a:pPr algn="ctr">
              <a:buFontTx/>
              <a:buNone/>
            </a:pPr>
            <a:endParaRPr lang="en-GB" sz="2400" dirty="0">
              <a:latin typeface="Arial" charset="0"/>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43FD18-180F-1A91-AD7D-47ED8019BE03}"/>
              </a:ext>
            </a:extLst>
          </p:cNvPr>
          <p:cNvSpPr>
            <a:spLocks noGrp="1"/>
          </p:cNvSpPr>
          <p:nvPr>
            <p:ph type="title"/>
          </p:nvPr>
        </p:nvSpPr>
        <p:spPr>
          <a:xfrm>
            <a:off x="457200" y="260648"/>
            <a:ext cx="8229600" cy="360040"/>
          </a:xfrm>
        </p:spPr>
        <p:txBody>
          <a:bodyPr/>
          <a:lstStyle/>
          <a:p>
            <a:r>
              <a:rPr lang="cy-GB" sz="3600" dirty="0"/>
              <a:t>Cyfrinachedd </a:t>
            </a:r>
            <a:r>
              <a:rPr lang="en-US" sz="3600" dirty="0"/>
              <a:t>/ Confidentiality</a:t>
            </a:r>
            <a:r>
              <a:rPr lang="en-US" dirty="0"/>
              <a:t> </a:t>
            </a:r>
          </a:p>
        </p:txBody>
      </p:sp>
      <p:sp>
        <p:nvSpPr>
          <p:cNvPr id="4" name="Content Placeholder 3">
            <a:extLst>
              <a:ext uri="{FF2B5EF4-FFF2-40B4-BE49-F238E27FC236}">
                <a16:creationId xmlns:a16="http://schemas.microsoft.com/office/drawing/2014/main" id="{4947645F-039D-7FC0-4635-8A785E9AC70B}"/>
              </a:ext>
            </a:extLst>
          </p:cNvPr>
          <p:cNvSpPr>
            <a:spLocks noGrp="1"/>
          </p:cNvSpPr>
          <p:nvPr>
            <p:ph sz="half" idx="2"/>
          </p:nvPr>
        </p:nvSpPr>
        <p:spPr>
          <a:xfrm>
            <a:off x="4895528" y="812319"/>
            <a:ext cx="4038600" cy="4752529"/>
          </a:xfrm>
        </p:spPr>
        <p:txBody>
          <a:bodyPr/>
          <a:lstStyle/>
          <a:p>
            <a:pPr marL="0" indent="0">
              <a:buNone/>
            </a:pPr>
            <a:r>
              <a:rPr lang="en-GB" sz="1600" dirty="0">
                <a:effectLst/>
                <a:latin typeface="ArialMT"/>
              </a:rPr>
              <a:t>It is important that no individual can be identified either directly or indirectly from the information in the portfolio.</a:t>
            </a:r>
          </a:p>
          <a:p>
            <a:pPr marL="0" indent="0">
              <a:buNone/>
            </a:pPr>
            <a:r>
              <a:rPr lang="en-GB" sz="1600" dirty="0">
                <a:latin typeface="ArialMT"/>
              </a:rPr>
              <a:t>Y</a:t>
            </a:r>
            <a:r>
              <a:rPr lang="en-GB" sz="1600" dirty="0">
                <a:effectLst/>
                <a:latin typeface="ArialMT"/>
              </a:rPr>
              <a:t>ou must: </a:t>
            </a:r>
            <a:endParaRPr lang="en-GB" sz="1600" dirty="0"/>
          </a:p>
          <a:p>
            <a:pPr>
              <a:buFont typeface="Arial" panose="020B0604020202020204" pitchFamily="34" charset="0"/>
              <a:buChar char="•"/>
            </a:pPr>
            <a:r>
              <a:rPr lang="en-GB" sz="1600" dirty="0">
                <a:latin typeface="ArialMT"/>
              </a:rPr>
              <a:t>A</a:t>
            </a:r>
            <a:r>
              <a:rPr lang="en-GB" sz="1600" dirty="0">
                <a:effectLst/>
                <a:latin typeface="ArialMT"/>
              </a:rPr>
              <a:t>dhere to guidance in the Programme Handbook about confidentiality </a:t>
            </a:r>
          </a:p>
          <a:p>
            <a:pPr>
              <a:buFont typeface="Arial" panose="020B0604020202020204" pitchFamily="34" charset="0"/>
              <a:buChar char="•"/>
            </a:pPr>
            <a:r>
              <a:rPr lang="en-GB" sz="1600" dirty="0">
                <a:latin typeface="ArialMT"/>
              </a:rPr>
              <a:t>N</a:t>
            </a:r>
            <a:r>
              <a:rPr lang="en-GB" sz="1600" dirty="0">
                <a:effectLst/>
                <a:latin typeface="ArialMT"/>
              </a:rPr>
              <a:t>ot identify your Local Authority </a:t>
            </a:r>
            <a:endParaRPr lang="en-GB" sz="1600" dirty="0">
              <a:effectLst/>
              <a:latin typeface="SymbolMT"/>
            </a:endParaRPr>
          </a:p>
          <a:p>
            <a:pPr>
              <a:buFont typeface="Arial" panose="020B0604020202020204" pitchFamily="34" charset="0"/>
              <a:buChar char="•"/>
            </a:pPr>
            <a:r>
              <a:rPr lang="en-GB" sz="1600" dirty="0">
                <a:latin typeface="ArialMT"/>
              </a:rPr>
              <a:t>N</a:t>
            </a:r>
            <a:r>
              <a:rPr lang="en-GB" sz="1600" dirty="0">
                <a:effectLst/>
                <a:latin typeface="ArialMT"/>
              </a:rPr>
              <a:t>ot identify people in need of care and support and/or their carers by name, instead you must use </a:t>
            </a:r>
            <a:r>
              <a:rPr lang="en-GB" sz="1600" b="1" dirty="0">
                <a:effectLst/>
                <a:latin typeface="Arial" panose="020B0604020202020204" pitchFamily="34" charset="0"/>
              </a:rPr>
              <a:t>numbers e.g., 1, 2, 3 etc. and not letters </a:t>
            </a:r>
          </a:p>
          <a:p>
            <a:pPr>
              <a:buFont typeface="Arial" panose="020B0604020202020204" pitchFamily="34" charset="0"/>
              <a:buChar char="•"/>
            </a:pPr>
            <a:r>
              <a:rPr lang="en-GB" sz="1600" dirty="0">
                <a:effectLst/>
                <a:latin typeface="ArialMT"/>
              </a:rPr>
              <a:t>not write information that enables people in need of care and support and/or their carers to be identified indirectly through the description you provide </a:t>
            </a:r>
          </a:p>
          <a:p>
            <a:pPr>
              <a:buFont typeface="Arial" panose="020B0604020202020204" pitchFamily="34" charset="0"/>
              <a:buChar char="•"/>
            </a:pPr>
            <a:r>
              <a:rPr lang="en-GB" sz="1600" dirty="0">
                <a:latin typeface="ArialMT"/>
              </a:rPr>
              <a:t>See Programme handbook page 47 for further information.  </a:t>
            </a:r>
            <a:endParaRPr lang="en-GB" sz="1600" dirty="0">
              <a:effectLst/>
              <a:latin typeface="SymbolMT"/>
            </a:endParaRPr>
          </a:p>
          <a:p>
            <a:pPr>
              <a:buFont typeface="Arial" panose="020B0604020202020204" pitchFamily="34" charset="0"/>
              <a:buChar char="•"/>
            </a:pPr>
            <a:endParaRPr lang="en-GB" sz="1600" dirty="0">
              <a:effectLst/>
              <a:latin typeface="SymbolMT"/>
            </a:endParaRPr>
          </a:p>
          <a:p>
            <a:pPr>
              <a:buFont typeface="Arial" panose="020B0604020202020204" pitchFamily="34" charset="0"/>
              <a:buChar char="•"/>
            </a:pPr>
            <a:endParaRPr lang="en-GB" sz="1800" dirty="0">
              <a:effectLst/>
              <a:latin typeface="SymbolMT"/>
            </a:endParaRPr>
          </a:p>
          <a:p>
            <a:endParaRPr lang="en-US" dirty="0"/>
          </a:p>
        </p:txBody>
      </p:sp>
      <p:sp>
        <p:nvSpPr>
          <p:cNvPr id="6" name="TextBox 5">
            <a:extLst>
              <a:ext uri="{FF2B5EF4-FFF2-40B4-BE49-F238E27FC236}">
                <a16:creationId xmlns:a16="http://schemas.microsoft.com/office/drawing/2014/main" id="{6510C834-105B-1E79-906E-AA2FB4D78D2F}"/>
              </a:ext>
            </a:extLst>
          </p:cNvPr>
          <p:cNvSpPr txBox="1"/>
          <p:nvPr/>
        </p:nvSpPr>
        <p:spPr>
          <a:xfrm>
            <a:off x="323528" y="812319"/>
            <a:ext cx="4572000" cy="5288627"/>
          </a:xfrm>
          <a:prstGeom prst="rect">
            <a:avLst/>
          </a:prstGeom>
          <a:noFill/>
        </p:spPr>
        <p:txBody>
          <a:bodyPr wrap="square">
            <a:spAutoFit/>
          </a:bodyPr>
          <a:lstStyle/>
          <a:p>
            <a:pPr fontAlgn="base">
              <a:lnSpc>
                <a:spcPct val="107000"/>
              </a:lnSpc>
              <a:spcAft>
                <a:spcPts val="800"/>
              </a:spcAft>
            </a:pPr>
            <a:r>
              <a:rPr lang="cy-GB" sz="1550" kern="1200" dirty="0">
                <a:solidFill>
                  <a:srgbClr val="000000"/>
                </a:solidFill>
                <a:effectLst/>
                <a:latin typeface="ArialMT"/>
                <a:ea typeface="DengXian" panose="02010600030101010101" pitchFamily="2" charset="-122"/>
                <a:cs typeface="Arial" panose="020B0604020202020204" pitchFamily="34" charset="0"/>
              </a:rPr>
              <a:t>Mae</a:t>
            </a:r>
            <a:r>
              <a:rPr lang="zh-CN" sz="1550" kern="1200" dirty="0">
                <a:solidFill>
                  <a:srgbClr val="000000"/>
                </a:solidFill>
                <a:effectLst/>
                <a:latin typeface="ArialMT"/>
                <a:ea typeface="DengXian" panose="02010600030101010101" pitchFamily="2" charset="-122"/>
                <a:cs typeface="Arial" panose="020B0604020202020204" pitchFamily="34" charset="0"/>
              </a:rPr>
              <a:t>’</a:t>
            </a:r>
            <a:r>
              <a:rPr lang="cy-GB" sz="1550" kern="1200" dirty="0">
                <a:solidFill>
                  <a:srgbClr val="000000"/>
                </a:solidFill>
                <a:effectLst/>
                <a:latin typeface="ArialMT"/>
                <a:ea typeface="DengXian" panose="02010600030101010101" pitchFamily="2" charset="-122"/>
                <a:cs typeface="Arial" panose="020B0604020202020204" pitchFamily="34" charset="0"/>
              </a:rPr>
              <a:t>n bwysig nad oes modd adnabod unrhyw unigolyn yn uniongyrchol neu'n anuniongyrchol o'r wybodaeth sydd yn y portffolio.</a:t>
            </a:r>
            <a:endParaRPr lang="cy-GB" sz="1550" dirty="0">
              <a:effectLst/>
              <a:latin typeface="Calibri" panose="020F0502020204030204" pitchFamily="34" charset="0"/>
              <a:ea typeface="DengXian" panose="02010600030101010101" pitchFamily="2" charset="-122"/>
              <a:cs typeface="Arial" panose="020B0604020202020204" pitchFamily="34" charset="0"/>
            </a:endParaRPr>
          </a:p>
          <a:p>
            <a:pPr fontAlgn="base">
              <a:lnSpc>
                <a:spcPct val="107000"/>
              </a:lnSpc>
              <a:spcAft>
                <a:spcPts val="800"/>
              </a:spcAft>
            </a:pPr>
            <a:r>
              <a:rPr lang="cy-GB" sz="1550" kern="1200" dirty="0">
                <a:solidFill>
                  <a:srgbClr val="000000"/>
                </a:solidFill>
                <a:effectLst/>
                <a:latin typeface="ArialMT"/>
                <a:ea typeface="DengXian" panose="02010600030101010101" pitchFamily="2" charset="-122"/>
                <a:cs typeface="Arial" panose="020B0604020202020204" pitchFamily="34" charset="0"/>
              </a:rPr>
              <a:t>Rhaid i chi: </a:t>
            </a:r>
            <a:endParaRPr lang="cy-GB" sz="1550" dirty="0">
              <a:effectLst/>
              <a:latin typeface="Calibri" panose="020F0502020204030204" pitchFamily="34" charset="0"/>
              <a:ea typeface="DengXian" panose="02010600030101010101" pitchFamily="2" charset="-122"/>
              <a:cs typeface="Arial" panose="020B0604020202020204" pitchFamily="34" charset="0"/>
            </a:endParaRPr>
          </a:p>
          <a:p>
            <a:pPr marL="342900" lvl="0" indent="-342900" fontAlgn="base">
              <a:lnSpc>
                <a:spcPct val="107000"/>
              </a:lnSpc>
              <a:spcAft>
                <a:spcPts val="800"/>
              </a:spcAft>
              <a:buFont typeface="Arial" panose="020B0604020202020204" pitchFamily="34" charset="0"/>
              <a:buChar char="•"/>
              <a:tabLst>
                <a:tab pos="457200" algn="l"/>
              </a:tabLst>
            </a:pPr>
            <a:r>
              <a:rPr lang="cy-GB" sz="1550" kern="1200" dirty="0">
                <a:solidFill>
                  <a:srgbClr val="000000"/>
                </a:solidFill>
                <a:effectLst/>
                <a:latin typeface="ArialMT"/>
                <a:ea typeface="DengXian" panose="02010600030101010101" pitchFamily="2" charset="-122"/>
                <a:cs typeface="Arial" panose="020B0604020202020204" pitchFamily="34" charset="0"/>
              </a:rPr>
              <a:t>Gadw at y canllawiau yn y Llawlyfr Rhaglen ynglŷn â chyfrinachedd </a:t>
            </a:r>
            <a:endParaRPr lang="cy-GB" sz="1550" dirty="0">
              <a:latin typeface="Calibri" panose="020F0502020204030204" pitchFamily="34" charset="0"/>
              <a:ea typeface="DengXian" panose="02010600030101010101" pitchFamily="2" charset="-122"/>
              <a:cs typeface="Times New Roman" panose="02020603050405020304" pitchFamily="18" charset="0"/>
            </a:endParaRPr>
          </a:p>
          <a:p>
            <a:pPr marL="342900" lvl="0" indent="-342900" fontAlgn="base">
              <a:lnSpc>
                <a:spcPct val="107000"/>
              </a:lnSpc>
              <a:spcAft>
                <a:spcPts val="800"/>
              </a:spcAft>
              <a:buFont typeface="Arial" panose="020B0604020202020204" pitchFamily="34" charset="0"/>
              <a:buChar char="•"/>
              <a:tabLst>
                <a:tab pos="457200" algn="l"/>
              </a:tabLst>
            </a:pPr>
            <a:r>
              <a:rPr lang="cy-GB" sz="1550" kern="1200" dirty="0">
                <a:solidFill>
                  <a:srgbClr val="000000"/>
                </a:solidFill>
                <a:effectLst/>
                <a:latin typeface="ArialMT"/>
                <a:ea typeface="DengXian" panose="02010600030101010101" pitchFamily="2" charset="-122"/>
                <a:cs typeface="Arial" panose="020B0604020202020204" pitchFamily="34" charset="0"/>
              </a:rPr>
              <a:t>Peidio ag enwi eich Awdurdod Lleol  </a:t>
            </a:r>
            <a:endParaRPr lang="cy-GB" sz="1550" dirty="0">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fontAlgn="base">
              <a:lnSpc>
                <a:spcPct val="107000"/>
              </a:lnSpc>
              <a:spcAft>
                <a:spcPts val="800"/>
              </a:spcAft>
              <a:buFont typeface="Arial" panose="020B0604020202020204" pitchFamily="34" charset="0"/>
              <a:buChar char="•"/>
              <a:tabLst>
                <a:tab pos="457200" algn="l"/>
              </a:tabLst>
            </a:pPr>
            <a:r>
              <a:rPr lang="cy-GB" sz="1550" kern="1200" dirty="0">
                <a:solidFill>
                  <a:srgbClr val="000000"/>
                </a:solidFill>
                <a:effectLst/>
                <a:latin typeface="ArialMT"/>
                <a:ea typeface="DengXian" panose="02010600030101010101" pitchFamily="2" charset="-122"/>
                <a:cs typeface="Arial" panose="020B0604020202020204" pitchFamily="34" charset="0"/>
              </a:rPr>
              <a:t>Peidio ag enwi pobl sydd angen gofal a chymorth a/neu eu gofalwyr, yn hytrach rhaid i chi ddefnyddio </a:t>
            </a:r>
            <a:r>
              <a:rPr lang="cy-GB" sz="1550" b="1" kern="1200" dirty="0">
                <a:solidFill>
                  <a:srgbClr val="000000"/>
                </a:solidFill>
                <a:effectLst/>
                <a:latin typeface="ArialMT"/>
                <a:ea typeface="DengXian" panose="02010600030101010101" pitchFamily="2" charset="-122"/>
                <a:cs typeface="Arial" panose="020B0604020202020204" pitchFamily="34" charset="0"/>
              </a:rPr>
              <a:t>rhifau e.e., 1, 2, 3 ac ati ac nid llythrennau</a:t>
            </a:r>
            <a:r>
              <a:rPr lang="cy-GB" sz="1550" b="1" kern="1200" dirty="0">
                <a:solidFill>
                  <a:srgbClr val="000000"/>
                </a:solidFill>
                <a:effectLst/>
                <a:latin typeface="Arial" panose="020B0604020202020204" pitchFamily="34" charset="0"/>
                <a:ea typeface="DengXian" panose="02010600030101010101" pitchFamily="2" charset="-122"/>
                <a:cs typeface="Times New Roman" panose="02020603050405020304" pitchFamily="18" charset="0"/>
              </a:rPr>
              <a:t> </a:t>
            </a:r>
            <a:endParaRPr lang="cy-GB" sz="1550" dirty="0">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fontAlgn="base">
              <a:lnSpc>
                <a:spcPct val="107000"/>
              </a:lnSpc>
              <a:spcAft>
                <a:spcPts val="800"/>
              </a:spcAft>
              <a:buFont typeface="Arial" panose="020B0604020202020204" pitchFamily="34" charset="0"/>
              <a:buChar char="•"/>
              <a:tabLst>
                <a:tab pos="457200" algn="l"/>
              </a:tabLst>
            </a:pPr>
            <a:r>
              <a:rPr lang="cy-GB" sz="1550" kern="1200" dirty="0">
                <a:solidFill>
                  <a:srgbClr val="000000"/>
                </a:solidFill>
                <a:effectLst/>
                <a:latin typeface="ArialMT"/>
                <a:ea typeface="DengXian" panose="02010600030101010101" pitchFamily="2" charset="-122"/>
                <a:cs typeface="Arial" panose="020B0604020202020204" pitchFamily="34" charset="0"/>
              </a:rPr>
              <a:t>Peidio ag ysgrifennu gwybodaeth sy</a:t>
            </a:r>
            <a:r>
              <a:rPr lang="zh-CN" sz="1550" kern="1200" dirty="0">
                <a:solidFill>
                  <a:srgbClr val="000000"/>
                </a:solidFill>
                <a:effectLst/>
                <a:latin typeface="ArialMT"/>
                <a:ea typeface="DengXian" panose="02010600030101010101" pitchFamily="2" charset="-122"/>
                <a:cs typeface="Arial" panose="020B0604020202020204" pitchFamily="34" charset="0"/>
              </a:rPr>
              <a:t>’</a:t>
            </a:r>
            <a:r>
              <a:rPr lang="cy-GB" sz="1550" kern="1200" dirty="0">
                <a:solidFill>
                  <a:srgbClr val="000000"/>
                </a:solidFill>
                <a:effectLst/>
                <a:latin typeface="ArialMT"/>
                <a:ea typeface="DengXian" panose="02010600030101010101" pitchFamily="2" charset="-122"/>
                <a:cs typeface="Arial" panose="020B0604020202020204" pitchFamily="34" charset="0"/>
              </a:rPr>
              <a:t>n rhoi modd adnabod unigolion sydd angen gofal a chymorth a/neu</a:t>
            </a:r>
            <a:r>
              <a:rPr lang="zh-CN" sz="1550" kern="1200" dirty="0">
                <a:solidFill>
                  <a:srgbClr val="000000"/>
                </a:solidFill>
                <a:effectLst/>
                <a:latin typeface="ArialMT"/>
                <a:ea typeface="DengXian" panose="02010600030101010101" pitchFamily="2" charset="-122"/>
                <a:cs typeface="Arial" panose="020B0604020202020204" pitchFamily="34" charset="0"/>
              </a:rPr>
              <a:t>’</a:t>
            </a:r>
            <a:r>
              <a:rPr lang="cy-GB" sz="1550" kern="1200" dirty="0">
                <a:solidFill>
                  <a:srgbClr val="000000"/>
                </a:solidFill>
                <a:effectLst/>
                <a:latin typeface="ArialMT"/>
                <a:ea typeface="DengXian" panose="02010600030101010101" pitchFamily="2" charset="-122"/>
                <a:cs typeface="Arial" panose="020B0604020202020204" pitchFamily="34" charset="0"/>
              </a:rPr>
              <a:t>u gofalwyr yn anuniongyrchol drwy</a:t>
            </a:r>
            <a:r>
              <a:rPr lang="zh-CN" sz="1550" kern="1200" dirty="0">
                <a:solidFill>
                  <a:srgbClr val="000000"/>
                </a:solidFill>
                <a:effectLst/>
                <a:latin typeface="ArialMT"/>
                <a:ea typeface="DengXian" panose="02010600030101010101" pitchFamily="2" charset="-122"/>
                <a:cs typeface="Arial" panose="020B0604020202020204" pitchFamily="34" charset="0"/>
              </a:rPr>
              <a:t>’</a:t>
            </a:r>
            <a:r>
              <a:rPr lang="cy-GB" sz="1550" kern="1200" dirty="0">
                <a:solidFill>
                  <a:srgbClr val="000000"/>
                </a:solidFill>
                <a:effectLst/>
                <a:latin typeface="ArialMT"/>
                <a:ea typeface="DengXian" panose="02010600030101010101" pitchFamily="2" charset="-122"/>
                <a:cs typeface="Arial" panose="020B0604020202020204" pitchFamily="34" charset="0"/>
              </a:rPr>
              <a:t>r disgrifiad rydych yn ei roi </a:t>
            </a:r>
            <a:endParaRPr lang="cy-GB" sz="1550" dirty="0">
              <a:latin typeface="Calibri" panose="020F0502020204030204" pitchFamily="34" charset="0"/>
              <a:ea typeface="DengXian" panose="02010600030101010101" pitchFamily="2" charset="-122"/>
              <a:cs typeface="Times New Roman" panose="02020603050405020304" pitchFamily="18" charset="0"/>
            </a:endParaRPr>
          </a:p>
          <a:p>
            <a:pPr marL="342900" lvl="0" indent="-342900" fontAlgn="base">
              <a:lnSpc>
                <a:spcPct val="107000"/>
              </a:lnSpc>
              <a:spcAft>
                <a:spcPts val="800"/>
              </a:spcAft>
              <a:buFont typeface="Arial" panose="020B0604020202020204" pitchFamily="34" charset="0"/>
              <a:buChar char="•"/>
              <a:tabLst>
                <a:tab pos="457200" algn="l"/>
              </a:tabLst>
            </a:pPr>
            <a:r>
              <a:rPr lang="cy-GB" sz="1550" kern="1200" dirty="0">
                <a:solidFill>
                  <a:srgbClr val="000000"/>
                </a:solidFill>
                <a:effectLst/>
                <a:latin typeface="ArialMT"/>
                <a:ea typeface="DengXian" panose="02010600030101010101" pitchFamily="2" charset="-122"/>
                <a:cs typeface="Arial" panose="020B0604020202020204" pitchFamily="34" charset="0"/>
              </a:rPr>
              <a:t>Gweler tudalen 47 yn y Llawlyfr rhaglen i gael gwybodaeth bellach.</a:t>
            </a:r>
            <a:endParaRPr lang="en-GB" sz="1550" dirty="0">
              <a:effectLst/>
              <a:latin typeface="SymbolMT"/>
            </a:endParaRPr>
          </a:p>
        </p:txBody>
      </p:sp>
    </p:spTree>
    <p:extLst>
      <p:ext uri="{BB962C8B-B14F-4D97-AF65-F5344CB8AC3E}">
        <p14:creationId xmlns:p14="http://schemas.microsoft.com/office/powerpoint/2010/main" val="185504365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Rectangle 4"/>
          <p:cNvSpPr>
            <a:spLocks noGrp="1" noChangeArrowheads="1"/>
          </p:cNvSpPr>
          <p:nvPr>
            <p:ph type="title"/>
          </p:nvPr>
        </p:nvSpPr>
        <p:spPr>
          <a:xfrm>
            <a:off x="0" y="274638"/>
            <a:ext cx="8964613" cy="1138237"/>
          </a:xfrm>
        </p:spPr>
        <p:txBody>
          <a:bodyPr/>
          <a:lstStyle/>
          <a:p>
            <a:r>
              <a:rPr lang="en-GB" sz="1800" b="1">
                <a:latin typeface="Arial" charset="0"/>
              </a:rPr>
              <a:t>Graduate Certificate in Consolidation of Social Work Practice</a:t>
            </a:r>
            <a:br>
              <a:rPr lang="en-GB" sz="1800" b="1">
                <a:latin typeface="Arial" charset="0"/>
              </a:rPr>
            </a:br>
            <a:r>
              <a:rPr lang="en-GB" sz="1800" b="1">
                <a:latin typeface="Arial" charset="0"/>
              </a:rPr>
              <a:t>Tystysgrif I Raddedigion mewn cadarnhau ymarfer Gwaith Cymdeithasol</a:t>
            </a:r>
            <a:r>
              <a:rPr lang="en-GB" sz="1800">
                <a:latin typeface="Arial" charset="0"/>
              </a:rPr>
              <a:t>  </a:t>
            </a:r>
          </a:p>
        </p:txBody>
      </p:sp>
      <p:sp>
        <p:nvSpPr>
          <p:cNvPr id="2051" name="Rectangle 5"/>
          <p:cNvSpPr>
            <a:spLocks noGrp="1" noChangeArrowheads="1"/>
          </p:cNvSpPr>
          <p:nvPr>
            <p:ph type="body" sz="half" idx="1"/>
          </p:nvPr>
        </p:nvSpPr>
        <p:spPr>
          <a:xfrm>
            <a:off x="457200" y="1412875"/>
            <a:ext cx="4114800" cy="4176713"/>
          </a:xfrm>
        </p:spPr>
        <p:txBody>
          <a:bodyPr rtlCol="0">
            <a:normAutofit lnSpcReduction="10000"/>
          </a:bodyPr>
          <a:lstStyle/>
          <a:p>
            <a:pPr marL="0" indent="0" fontAlgn="auto">
              <a:spcBef>
                <a:spcPct val="100000"/>
              </a:spcBef>
              <a:spcAft>
                <a:spcPts val="0"/>
              </a:spcAft>
              <a:buFontTx/>
              <a:buNone/>
              <a:defRPr/>
            </a:pPr>
            <a:r>
              <a:rPr lang="en-GB" sz="2000" b="1" dirty="0" err="1">
                <a:latin typeface="Arial" charset="0"/>
              </a:rPr>
              <a:t>Portffolio</a:t>
            </a:r>
            <a:r>
              <a:rPr lang="en-GB" sz="2000" b="1" dirty="0">
                <a:latin typeface="Arial" charset="0"/>
              </a:rPr>
              <a:t> </a:t>
            </a:r>
            <a:r>
              <a:rPr lang="en-GB" sz="2000" b="1" dirty="0" err="1">
                <a:latin typeface="Arial" charset="0"/>
              </a:rPr>
              <a:t>yn</a:t>
            </a:r>
            <a:r>
              <a:rPr lang="en-GB" sz="2000" b="1" dirty="0">
                <a:latin typeface="Arial" charset="0"/>
              </a:rPr>
              <a:t> </a:t>
            </a:r>
            <a:r>
              <a:rPr lang="en-GB" sz="2000" b="1" dirty="0" err="1">
                <a:latin typeface="Arial" charset="0"/>
              </a:rPr>
              <a:t>seiliedig</a:t>
            </a:r>
            <a:r>
              <a:rPr lang="en-GB" sz="2000" b="1" dirty="0">
                <a:latin typeface="Arial" charset="0"/>
              </a:rPr>
              <a:t> </a:t>
            </a:r>
            <a:r>
              <a:rPr lang="en-GB" sz="2000" b="1" dirty="0" err="1">
                <a:latin typeface="Arial" charset="0"/>
              </a:rPr>
              <a:t>ar</a:t>
            </a:r>
            <a:r>
              <a:rPr lang="en-GB" sz="2000" b="1" dirty="0">
                <a:latin typeface="Arial" charset="0"/>
              </a:rPr>
              <a:t> </a:t>
            </a:r>
            <a:r>
              <a:rPr lang="en-GB" sz="2000" b="1" dirty="0" err="1">
                <a:latin typeface="Arial" charset="0"/>
              </a:rPr>
              <a:t>ofynion</a:t>
            </a:r>
            <a:r>
              <a:rPr lang="en-GB" sz="2000" b="1" dirty="0">
                <a:latin typeface="Arial" charset="0"/>
              </a:rPr>
              <a:t> 3 </a:t>
            </a:r>
            <a:r>
              <a:rPr lang="en-GB" sz="2000" b="1" dirty="0" err="1">
                <a:latin typeface="Arial" charset="0"/>
              </a:rPr>
              <a:t>Gofal</a:t>
            </a:r>
            <a:r>
              <a:rPr lang="en-GB" sz="2000" b="1" dirty="0">
                <a:latin typeface="Arial" charset="0"/>
              </a:rPr>
              <a:t> </a:t>
            </a:r>
            <a:r>
              <a:rPr lang="en-GB" sz="2000" b="1" dirty="0" err="1">
                <a:latin typeface="Arial" charset="0"/>
              </a:rPr>
              <a:t>Cymdeithasol</a:t>
            </a:r>
            <a:r>
              <a:rPr lang="en-GB" sz="2000" b="1" dirty="0">
                <a:latin typeface="Arial" charset="0"/>
              </a:rPr>
              <a:t> Cymru </a:t>
            </a:r>
            <a:r>
              <a:rPr lang="en-GB" sz="2000" b="1" dirty="0" err="1">
                <a:latin typeface="Arial" charset="0"/>
              </a:rPr>
              <a:t>a’r</a:t>
            </a:r>
            <a:r>
              <a:rPr lang="en-GB" sz="2000" b="1" dirty="0">
                <a:latin typeface="Arial" charset="0"/>
              </a:rPr>
              <a:t> </a:t>
            </a:r>
            <a:r>
              <a:rPr lang="en-GB" sz="2000" b="1" dirty="0" err="1">
                <a:latin typeface="Arial" charset="0"/>
              </a:rPr>
              <a:t>Safonau</a:t>
            </a:r>
            <a:r>
              <a:rPr lang="en-GB" sz="2000" b="1" dirty="0">
                <a:latin typeface="Arial" charset="0"/>
              </a:rPr>
              <a:t> </a:t>
            </a:r>
            <a:r>
              <a:rPr lang="en-GB" sz="2000" b="1" dirty="0" err="1">
                <a:latin typeface="Arial" charset="0"/>
              </a:rPr>
              <a:t>Galwedigaethol</a:t>
            </a:r>
            <a:r>
              <a:rPr lang="en-GB" sz="2000" b="1" dirty="0">
                <a:latin typeface="Arial" charset="0"/>
              </a:rPr>
              <a:t> </a:t>
            </a:r>
            <a:r>
              <a:rPr lang="en-GB" sz="2000" b="1" dirty="0" err="1">
                <a:latin typeface="Arial" charset="0"/>
              </a:rPr>
              <a:t>Cenedlaethol</a:t>
            </a:r>
            <a:endParaRPr lang="en-GB" sz="2000" b="1" dirty="0">
              <a:latin typeface="Arial" charset="0"/>
            </a:endParaRPr>
          </a:p>
          <a:p>
            <a:pPr fontAlgn="auto">
              <a:lnSpc>
                <a:spcPct val="110000"/>
              </a:lnSpc>
              <a:spcBef>
                <a:spcPts val="0"/>
              </a:spcBef>
              <a:spcAft>
                <a:spcPts val="0"/>
              </a:spcAft>
              <a:buFont typeface="Arial" pitchFamily="34" charset="0"/>
              <a:buChar char="•"/>
              <a:defRPr/>
            </a:pPr>
            <a:endParaRPr lang="en-GB" sz="2000" dirty="0">
              <a:latin typeface="Arial" charset="0"/>
            </a:endParaRPr>
          </a:p>
          <a:p>
            <a:pPr fontAlgn="auto">
              <a:lnSpc>
                <a:spcPct val="110000"/>
              </a:lnSpc>
              <a:spcBef>
                <a:spcPts val="0"/>
              </a:spcBef>
              <a:spcAft>
                <a:spcPts val="0"/>
              </a:spcAft>
              <a:buFont typeface="Arial" pitchFamily="34" charset="0"/>
              <a:buChar char="•"/>
              <a:defRPr/>
            </a:pPr>
            <a:r>
              <a:rPr lang="en-GB" sz="2000" dirty="0" err="1">
                <a:latin typeface="Arial" charset="0"/>
              </a:rPr>
              <a:t>Dadansoddi</a:t>
            </a:r>
            <a:r>
              <a:rPr lang="en-GB" sz="2000" dirty="0">
                <a:latin typeface="Arial" charset="0"/>
              </a:rPr>
              <a:t> </a:t>
            </a:r>
            <a:r>
              <a:rPr lang="en-GB" sz="2000" dirty="0" err="1">
                <a:latin typeface="Arial" charset="0"/>
              </a:rPr>
              <a:t>wrth</a:t>
            </a:r>
            <a:r>
              <a:rPr lang="en-GB" sz="2000" dirty="0">
                <a:latin typeface="Arial" charset="0"/>
              </a:rPr>
              <a:t> </a:t>
            </a:r>
            <a:r>
              <a:rPr lang="en-GB" sz="2000" dirty="0" err="1">
                <a:latin typeface="Arial" charset="0"/>
              </a:rPr>
              <a:t>asesu</a:t>
            </a:r>
            <a:r>
              <a:rPr lang="en-GB" sz="2000" dirty="0">
                <a:latin typeface="Arial" charset="0"/>
              </a:rPr>
              <a:t> </a:t>
            </a:r>
            <a:r>
              <a:rPr lang="en-GB" sz="2000" dirty="0" err="1">
                <a:latin typeface="Arial" charset="0"/>
              </a:rPr>
              <a:t>er</a:t>
            </a:r>
            <a:r>
              <a:rPr lang="en-GB" sz="2000" dirty="0">
                <a:latin typeface="Arial" charset="0"/>
              </a:rPr>
              <a:t> </a:t>
            </a:r>
            <a:r>
              <a:rPr lang="en-GB" sz="2000" dirty="0" err="1">
                <a:latin typeface="Arial" charset="0"/>
              </a:rPr>
              <a:t>mwyn</a:t>
            </a:r>
            <a:r>
              <a:rPr lang="en-GB" sz="2000" dirty="0">
                <a:latin typeface="Arial" charset="0"/>
              </a:rPr>
              <a:t> </a:t>
            </a:r>
            <a:r>
              <a:rPr lang="en-GB" sz="2000" dirty="0" err="1">
                <a:latin typeface="Arial" charset="0"/>
              </a:rPr>
              <a:t>llywio</a:t>
            </a:r>
            <a:r>
              <a:rPr lang="en-GB" sz="2000" dirty="0">
                <a:latin typeface="Arial" charset="0"/>
              </a:rPr>
              <a:t> </a:t>
            </a:r>
            <a:r>
              <a:rPr lang="en-GB" sz="2000" dirty="0" err="1">
                <a:latin typeface="Arial" charset="0"/>
              </a:rPr>
              <a:t>ymyriadau</a:t>
            </a:r>
            <a:r>
              <a:rPr lang="en-GB" sz="2000" dirty="0">
                <a:latin typeface="Arial" charset="0"/>
              </a:rPr>
              <a:t> </a:t>
            </a:r>
          </a:p>
          <a:p>
            <a:pPr fontAlgn="auto">
              <a:lnSpc>
                <a:spcPct val="110000"/>
              </a:lnSpc>
              <a:spcBef>
                <a:spcPts val="0"/>
              </a:spcBef>
              <a:spcAft>
                <a:spcPts val="0"/>
              </a:spcAft>
              <a:buFont typeface="Arial" pitchFamily="34" charset="0"/>
              <a:buChar char="•"/>
              <a:defRPr/>
            </a:pPr>
            <a:r>
              <a:rPr lang="en-GB" sz="2000" dirty="0" err="1">
                <a:latin typeface="Arial" charset="0"/>
              </a:rPr>
              <a:t>Cydweithio</a:t>
            </a:r>
            <a:r>
              <a:rPr lang="en-GB" sz="2000" dirty="0">
                <a:latin typeface="Arial" charset="0"/>
              </a:rPr>
              <a:t> a </a:t>
            </a:r>
            <a:r>
              <a:rPr lang="en-GB" sz="2000" dirty="0" err="1">
                <a:latin typeface="Arial" charset="0"/>
              </a:rPr>
              <a:t>defnyddwyr</a:t>
            </a:r>
            <a:r>
              <a:rPr lang="en-GB" sz="2000" dirty="0">
                <a:latin typeface="Arial" charset="0"/>
              </a:rPr>
              <a:t> </a:t>
            </a:r>
            <a:r>
              <a:rPr lang="en-GB" sz="2000" dirty="0" err="1">
                <a:latin typeface="Arial" charset="0"/>
              </a:rPr>
              <a:t>gwasanethau</a:t>
            </a:r>
            <a:r>
              <a:rPr lang="en-GB" sz="2000" dirty="0">
                <a:latin typeface="Arial" charset="0"/>
              </a:rPr>
              <a:t> a </a:t>
            </a:r>
            <a:r>
              <a:rPr lang="en-GB" sz="2000" dirty="0" err="1">
                <a:latin typeface="Arial" charset="0"/>
              </a:rPr>
              <a:t>gofalwyr</a:t>
            </a:r>
            <a:r>
              <a:rPr lang="en-GB" sz="2000" dirty="0">
                <a:latin typeface="Arial" charset="0"/>
              </a:rPr>
              <a:t> a </a:t>
            </a:r>
            <a:r>
              <a:rPr lang="en-GB" sz="2000" dirty="0" err="1">
                <a:latin typeface="Arial" charset="0"/>
              </a:rPr>
              <a:t>gweithwyr</a:t>
            </a:r>
            <a:r>
              <a:rPr lang="en-GB" sz="2000" dirty="0">
                <a:latin typeface="Arial" charset="0"/>
              </a:rPr>
              <a:t> </a:t>
            </a:r>
            <a:r>
              <a:rPr lang="en-GB" sz="2000" dirty="0" err="1">
                <a:latin typeface="Arial" charset="0"/>
              </a:rPr>
              <a:t>professiynol</a:t>
            </a:r>
            <a:r>
              <a:rPr lang="en-GB" sz="2000" dirty="0">
                <a:latin typeface="Arial" charset="0"/>
              </a:rPr>
              <a:t> </a:t>
            </a:r>
            <a:r>
              <a:rPr lang="en-GB" sz="2000" dirty="0" err="1">
                <a:latin typeface="Arial" charset="0"/>
              </a:rPr>
              <a:t>eraill</a:t>
            </a:r>
            <a:endParaRPr lang="en-GB" sz="2000" dirty="0">
              <a:latin typeface="Arial" charset="0"/>
            </a:endParaRPr>
          </a:p>
          <a:p>
            <a:pPr fontAlgn="auto">
              <a:lnSpc>
                <a:spcPct val="110000"/>
              </a:lnSpc>
              <a:spcBef>
                <a:spcPts val="0"/>
              </a:spcBef>
              <a:spcAft>
                <a:spcPts val="0"/>
              </a:spcAft>
              <a:buFont typeface="Arial" pitchFamily="34" charset="0"/>
              <a:buChar char="•"/>
              <a:defRPr/>
            </a:pPr>
            <a:r>
              <a:rPr lang="en-GB" sz="2000" dirty="0" err="1">
                <a:latin typeface="Arial" charset="0"/>
              </a:rPr>
              <a:t>Ymyriad</a:t>
            </a:r>
            <a:r>
              <a:rPr lang="en-GB" sz="2000" dirty="0">
                <a:latin typeface="Arial" charset="0"/>
              </a:rPr>
              <a:t> a </a:t>
            </a:r>
            <a:r>
              <a:rPr lang="en-GB" sz="2000" dirty="0" err="1">
                <a:latin typeface="Arial" charset="0"/>
              </a:rPr>
              <a:t>chymhwyso</a:t>
            </a:r>
            <a:r>
              <a:rPr lang="en-GB" sz="2000" dirty="0">
                <a:latin typeface="Arial" charset="0"/>
              </a:rPr>
              <a:t> barn </a:t>
            </a:r>
            <a:r>
              <a:rPr lang="en-GB" sz="2000" dirty="0" err="1">
                <a:latin typeface="Arial" charset="0"/>
              </a:rPr>
              <a:t>broffesiynol</a:t>
            </a:r>
            <a:r>
              <a:rPr lang="en-GB" sz="2000" dirty="0">
                <a:latin typeface="Arial" charset="0"/>
              </a:rPr>
              <a:t> </a:t>
            </a:r>
            <a:r>
              <a:rPr lang="en-GB" sz="2000" dirty="0" err="1">
                <a:latin typeface="Arial" charset="0"/>
              </a:rPr>
              <a:t>mewn</a:t>
            </a:r>
            <a:r>
              <a:rPr lang="en-GB" sz="2000" dirty="0">
                <a:latin typeface="Arial" charset="0"/>
              </a:rPr>
              <a:t> </a:t>
            </a:r>
            <a:r>
              <a:rPr lang="en-GB" sz="2000" dirty="0" err="1">
                <a:latin typeface="Arial" charset="0"/>
              </a:rPr>
              <a:t>sefyllfaoedd</a:t>
            </a:r>
            <a:r>
              <a:rPr lang="en-GB" sz="2000" dirty="0">
                <a:latin typeface="Arial" charset="0"/>
              </a:rPr>
              <a:t> </a:t>
            </a:r>
            <a:r>
              <a:rPr lang="en-GB" sz="2000" dirty="0" err="1">
                <a:latin typeface="Arial" charset="0"/>
              </a:rPr>
              <a:t>cynyddol</a:t>
            </a:r>
            <a:r>
              <a:rPr lang="en-GB" sz="2000" dirty="0">
                <a:latin typeface="Arial" charset="0"/>
              </a:rPr>
              <a:t> </a:t>
            </a:r>
            <a:r>
              <a:rPr lang="en-GB" sz="2000" dirty="0" err="1">
                <a:latin typeface="Arial" charset="0"/>
              </a:rPr>
              <a:t>gymhleth</a:t>
            </a:r>
            <a:r>
              <a:rPr lang="en-GB" sz="2000" dirty="0">
                <a:latin typeface="Arial" charset="0"/>
              </a:rPr>
              <a:t> </a:t>
            </a:r>
          </a:p>
          <a:p>
            <a:pPr fontAlgn="auto">
              <a:spcBef>
                <a:spcPct val="100000"/>
              </a:spcBef>
              <a:spcAft>
                <a:spcPts val="0"/>
              </a:spcAft>
              <a:buFont typeface="Arial" pitchFamily="34" charset="0"/>
              <a:buChar char="•"/>
              <a:defRPr/>
            </a:pPr>
            <a:endParaRPr lang="en-GB" sz="2000" dirty="0">
              <a:latin typeface="Arial" charset="0"/>
            </a:endParaRPr>
          </a:p>
        </p:txBody>
      </p:sp>
      <p:sp>
        <p:nvSpPr>
          <p:cNvPr id="2052" name="Rectangle 6"/>
          <p:cNvSpPr>
            <a:spLocks noGrp="1" noChangeArrowheads="1"/>
          </p:cNvSpPr>
          <p:nvPr>
            <p:ph type="body" sz="half" idx="2"/>
          </p:nvPr>
        </p:nvSpPr>
        <p:spPr>
          <a:xfrm>
            <a:off x="4648200" y="1412875"/>
            <a:ext cx="4316288" cy="4176713"/>
          </a:xfrm>
        </p:spPr>
        <p:txBody>
          <a:bodyPr rtlCol="0">
            <a:normAutofit/>
          </a:bodyPr>
          <a:lstStyle/>
          <a:p>
            <a:pPr marL="0" indent="0" fontAlgn="auto">
              <a:spcBef>
                <a:spcPts val="0"/>
              </a:spcBef>
              <a:spcAft>
                <a:spcPts val="0"/>
              </a:spcAft>
              <a:buFontTx/>
              <a:buNone/>
              <a:defRPr/>
            </a:pPr>
            <a:r>
              <a:rPr lang="en-GB" sz="2000" b="1" dirty="0">
                <a:latin typeface="Arial" charset="0"/>
              </a:rPr>
              <a:t>Portfolio is based on the 3 Social Care Wales requirements and the  National Occupational Standards</a:t>
            </a:r>
          </a:p>
          <a:p>
            <a:pPr marL="0" indent="0" fontAlgn="auto">
              <a:spcBef>
                <a:spcPts val="0"/>
              </a:spcBef>
              <a:spcAft>
                <a:spcPts val="0"/>
              </a:spcAft>
              <a:buFontTx/>
              <a:buNone/>
              <a:defRPr/>
            </a:pPr>
            <a:r>
              <a:rPr lang="en-GB" sz="2000" b="1" dirty="0">
                <a:latin typeface="Arial" charset="0"/>
              </a:rPr>
              <a:t>Learning outcomes:</a:t>
            </a:r>
            <a:r>
              <a:rPr lang="en-GB" sz="1800" b="1" dirty="0">
                <a:latin typeface="Arial" charset="0"/>
              </a:rPr>
              <a:t> </a:t>
            </a:r>
          </a:p>
          <a:p>
            <a:pPr fontAlgn="auto">
              <a:spcBef>
                <a:spcPts val="0"/>
              </a:spcBef>
              <a:spcAft>
                <a:spcPts val="0"/>
              </a:spcAft>
              <a:buFont typeface="Arial" pitchFamily="34" charset="0"/>
              <a:buChar char="•"/>
              <a:defRPr/>
            </a:pPr>
            <a:r>
              <a:rPr lang="en-GB" sz="2000" dirty="0">
                <a:latin typeface="Arial" charset="0"/>
              </a:rPr>
              <a:t>Applying analysis in assessment to inform intervention</a:t>
            </a:r>
          </a:p>
          <a:p>
            <a:pPr fontAlgn="auto">
              <a:spcBef>
                <a:spcPts val="0"/>
              </a:spcBef>
              <a:spcAft>
                <a:spcPts val="0"/>
              </a:spcAft>
              <a:buFont typeface="Arial" pitchFamily="34" charset="0"/>
              <a:buChar char="•"/>
              <a:defRPr/>
            </a:pPr>
            <a:r>
              <a:rPr lang="en-GB" sz="2000" dirty="0">
                <a:latin typeface="Arial" charset="0"/>
              </a:rPr>
              <a:t>Working collaboratively with individuals, their families and carers and other professionals </a:t>
            </a:r>
          </a:p>
          <a:p>
            <a:pPr fontAlgn="auto">
              <a:spcBef>
                <a:spcPts val="0"/>
              </a:spcBef>
              <a:spcAft>
                <a:spcPts val="0"/>
              </a:spcAft>
              <a:buFont typeface="Arial" pitchFamily="34" charset="0"/>
              <a:buChar char="•"/>
              <a:defRPr/>
            </a:pPr>
            <a:r>
              <a:rPr lang="en-GB" sz="2000" dirty="0">
                <a:latin typeface="Arial" charset="0"/>
              </a:rPr>
              <a:t>Intervention and application of professional judgement in increasingly complex situations.</a:t>
            </a:r>
          </a:p>
          <a:p>
            <a:pPr fontAlgn="auto">
              <a:spcAft>
                <a:spcPts val="0"/>
              </a:spcAft>
              <a:buFont typeface="Arial" pitchFamily="34" charset="0"/>
              <a:buChar char="•"/>
              <a:defRPr/>
            </a:pPr>
            <a:endParaRPr lang="en-GB" sz="1800" dirty="0">
              <a:latin typeface="Arial" charset="0"/>
            </a:endParaRPr>
          </a:p>
        </p:txBody>
      </p:sp>
      <p:pic>
        <p:nvPicPr>
          <p:cNvPr id="7" name="Picture 6" descr="sue header"/>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0" y="0"/>
            <a:ext cx="9144000" cy="620713"/>
          </a:xfrm>
          <a:prstGeom prst="rect">
            <a:avLst/>
          </a:prstGeom>
          <a:ln>
            <a:noFill/>
          </a:ln>
          <a:effectLst>
            <a:softEdge rad="112500"/>
          </a:effec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Title 1"/>
          <p:cNvSpPr>
            <a:spLocks noGrp="1"/>
          </p:cNvSpPr>
          <p:nvPr>
            <p:ph type="title"/>
          </p:nvPr>
        </p:nvSpPr>
        <p:spPr/>
        <p:txBody>
          <a:bodyPr/>
          <a:lstStyle/>
          <a:p>
            <a:r>
              <a:rPr lang="en-GB" sz="3600" dirty="0">
                <a:latin typeface="Arial" charset="0"/>
              </a:rPr>
              <a:t>Tudalen </a:t>
            </a:r>
            <a:r>
              <a:rPr lang="en-GB" sz="3600" dirty="0" err="1">
                <a:latin typeface="Arial" charset="0"/>
              </a:rPr>
              <a:t>Cynnwys</a:t>
            </a:r>
            <a:r>
              <a:rPr lang="en-GB" sz="3600" dirty="0">
                <a:latin typeface="Arial" charset="0"/>
              </a:rPr>
              <a:t> / Contents Page</a:t>
            </a:r>
          </a:p>
        </p:txBody>
      </p:sp>
      <p:sp>
        <p:nvSpPr>
          <p:cNvPr id="30722" name="Content Placeholder 2"/>
          <p:cNvSpPr>
            <a:spLocks noGrp="1"/>
          </p:cNvSpPr>
          <p:nvPr>
            <p:ph sz="half" idx="1"/>
          </p:nvPr>
        </p:nvSpPr>
        <p:spPr>
          <a:xfrm>
            <a:off x="323850" y="1600200"/>
            <a:ext cx="4171950" cy="3989388"/>
          </a:xfrm>
        </p:spPr>
        <p:txBody>
          <a:bodyPr/>
          <a:lstStyle/>
          <a:p>
            <a:r>
              <a:rPr lang="en-GB" dirty="0" err="1">
                <a:latin typeface="Arial" charset="0"/>
              </a:rPr>
              <a:t>Rhestr</a:t>
            </a:r>
            <a:r>
              <a:rPr lang="en-GB" dirty="0">
                <a:latin typeface="Arial" charset="0"/>
              </a:rPr>
              <a:t> </a:t>
            </a:r>
            <a:r>
              <a:rPr lang="en-GB" dirty="0" err="1">
                <a:latin typeface="Arial" charset="0"/>
              </a:rPr>
              <a:t>cynnwys</a:t>
            </a:r>
            <a:r>
              <a:rPr lang="en-GB" dirty="0">
                <a:latin typeface="Arial" charset="0"/>
              </a:rPr>
              <a:t> </a:t>
            </a:r>
            <a:r>
              <a:rPr lang="en-GB" dirty="0" err="1">
                <a:latin typeface="Arial" charset="0"/>
              </a:rPr>
              <a:t>portffolio</a:t>
            </a:r>
            <a:r>
              <a:rPr lang="en-GB" dirty="0">
                <a:latin typeface="Arial" charset="0"/>
              </a:rPr>
              <a:t> </a:t>
            </a:r>
            <a:r>
              <a:rPr lang="en-GB" dirty="0" err="1">
                <a:latin typeface="Arial" charset="0"/>
              </a:rPr>
              <a:t>Offeryn</a:t>
            </a:r>
            <a:r>
              <a:rPr lang="en-GB" dirty="0">
                <a:latin typeface="Arial" charset="0"/>
              </a:rPr>
              <a:t> </a:t>
            </a:r>
            <a:r>
              <a:rPr lang="en-GB" dirty="0" err="1">
                <a:latin typeface="Arial" charset="0"/>
              </a:rPr>
              <a:t>defnyddiol</a:t>
            </a:r>
            <a:r>
              <a:rPr lang="en-GB" dirty="0">
                <a:latin typeface="Arial" charset="0"/>
              </a:rPr>
              <a:t> </a:t>
            </a:r>
            <a:r>
              <a:rPr lang="en-GB" dirty="0" err="1">
                <a:latin typeface="Arial" charset="0"/>
              </a:rPr>
              <a:t>ar</a:t>
            </a:r>
            <a:r>
              <a:rPr lang="en-GB" dirty="0">
                <a:latin typeface="Arial" charset="0"/>
              </a:rPr>
              <a:t> y </a:t>
            </a:r>
            <a:r>
              <a:rPr lang="en-GB" dirty="0" err="1">
                <a:latin typeface="Arial" charset="0"/>
              </a:rPr>
              <a:t>diwedd</a:t>
            </a:r>
            <a:r>
              <a:rPr lang="en-GB" dirty="0">
                <a:latin typeface="Arial" charset="0"/>
              </a:rPr>
              <a:t> </a:t>
            </a:r>
            <a:r>
              <a:rPr lang="en-GB" dirty="0" err="1">
                <a:latin typeface="Arial" charset="0"/>
              </a:rPr>
              <a:t>i</a:t>
            </a:r>
            <a:r>
              <a:rPr lang="en-GB" dirty="0">
                <a:latin typeface="Arial" charset="0"/>
              </a:rPr>
              <a:t> </a:t>
            </a:r>
            <a:r>
              <a:rPr lang="en-GB" dirty="0" err="1">
                <a:latin typeface="Arial" charset="0"/>
              </a:rPr>
              <a:t>sicrhau</a:t>
            </a:r>
            <a:r>
              <a:rPr lang="en-GB" dirty="0">
                <a:latin typeface="Arial" charset="0"/>
              </a:rPr>
              <a:t> </a:t>
            </a:r>
            <a:r>
              <a:rPr lang="en-GB" dirty="0" err="1">
                <a:latin typeface="Arial" charset="0"/>
              </a:rPr>
              <a:t>fod</a:t>
            </a:r>
            <a:r>
              <a:rPr lang="en-GB" dirty="0">
                <a:latin typeface="Arial" charset="0"/>
              </a:rPr>
              <a:t> </a:t>
            </a:r>
            <a:r>
              <a:rPr lang="en-GB" dirty="0" err="1">
                <a:latin typeface="Arial" charset="0"/>
              </a:rPr>
              <a:t>popeth</a:t>
            </a:r>
            <a:r>
              <a:rPr lang="en-GB" dirty="0">
                <a:latin typeface="Arial" charset="0"/>
              </a:rPr>
              <a:t> </a:t>
            </a:r>
            <a:r>
              <a:rPr lang="en-GB" dirty="0" err="1">
                <a:latin typeface="Arial" charset="0"/>
              </a:rPr>
              <a:t>yn</a:t>
            </a:r>
            <a:r>
              <a:rPr lang="en-GB" dirty="0">
                <a:latin typeface="Arial" charset="0"/>
              </a:rPr>
              <a:t> </a:t>
            </a:r>
            <a:r>
              <a:rPr lang="en-GB" dirty="0" err="1">
                <a:latin typeface="Arial" charset="0"/>
              </a:rPr>
              <a:t>eich</a:t>
            </a:r>
            <a:r>
              <a:rPr lang="en-GB" dirty="0">
                <a:latin typeface="Arial" charset="0"/>
              </a:rPr>
              <a:t> portfolio. </a:t>
            </a:r>
          </a:p>
        </p:txBody>
      </p:sp>
      <p:sp>
        <p:nvSpPr>
          <p:cNvPr id="30723" name="Content Placeholder 3"/>
          <p:cNvSpPr>
            <a:spLocks noGrp="1"/>
          </p:cNvSpPr>
          <p:nvPr>
            <p:ph sz="half" idx="2"/>
          </p:nvPr>
        </p:nvSpPr>
        <p:spPr>
          <a:xfrm>
            <a:off x="4648200" y="1600200"/>
            <a:ext cx="4038600" cy="3989388"/>
          </a:xfrm>
        </p:spPr>
        <p:txBody>
          <a:bodyPr/>
          <a:lstStyle/>
          <a:p>
            <a:r>
              <a:rPr lang="en-GB" dirty="0">
                <a:latin typeface="Arial" charset="0"/>
              </a:rPr>
              <a:t>List of portfolio content </a:t>
            </a:r>
          </a:p>
          <a:p>
            <a:r>
              <a:rPr lang="en-GB" dirty="0">
                <a:latin typeface="Arial" charset="0"/>
              </a:rPr>
              <a:t>Useful as a tool at the end to ensure your portfolio is complete.  </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5" name="Rectangle 4"/>
          <p:cNvSpPr>
            <a:spLocks noGrp="1" noChangeArrowheads="1"/>
          </p:cNvSpPr>
          <p:nvPr>
            <p:ph type="title"/>
          </p:nvPr>
        </p:nvSpPr>
        <p:spPr>
          <a:xfrm>
            <a:off x="457200" y="188642"/>
            <a:ext cx="8229600" cy="936102"/>
          </a:xfrm>
        </p:spPr>
        <p:txBody>
          <a:bodyPr/>
          <a:lstStyle/>
          <a:p>
            <a:r>
              <a:rPr lang="cy-GB" sz="2800" dirty="0">
                <a:latin typeface="Arial" charset="0"/>
              </a:rPr>
              <a:t>Adolygiad Datblygiadol Tasg</a:t>
            </a:r>
            <a:r>
              <a:rPr lang="en-GB" sz="2800" dirty="0">
                <a:latin typeface="Arial" charset="0"/>
              </a:rPr>
              <a:t> 1</a:t>
            </a:r>
            <a:br>
              <a:rPr lang="en-GB" sz="2800" dirty="0">
                <a:latin typeface="Arial" charset="0"/>
              </a:rPr>
            </a:br>
            <a:r>
              <a:rPr lang="en-GB" sz="2800" dirty="0">
                <a:latin typeface="Arial" charset="0"/>
              </a:rPr>
              <a:t>Developmental Review Task 1 </a:t>
            </a:r>
          </a:p>
        </p:txBody>
      </p:sp>
      <p:sp>
        <p:nvSpPr>
          <p:cNvPr id="31746" name="Rectangle 5"/>
          <p:cNvSpPr>
            <a:spLocks noGrp="1" noChangeArrowheads="1"/>
          </p:cNvSpPr>
          <p:nvPr>
            <p:ph type="body" sz="half" idx="1"/>
          </p:nvPr>
        </p:nvSpPr>
        <p:spPr>
          <a:xfrm>
            <a:off x="338721" y="1124744"/>
            <a:ext cx="4172272" cy="4358749"/>
          </a:xfrm>
        </p:spPr>
        <p:txBody>
          <a:bodyPr/>
          <a:lstStyle/>
          <a:p>
            <a:pPr marL="347345" indent="-347345" fontAlgn="base">
              <a:spcBef>
                <a:spcPts val="430"/>
              </a:spcBef>
            </a:pPr>
            <a:r>
              <a:rPr lang="cy-GB" sz="1750" kern="1200" dirty="0">
                <a:solidFill>
                  <a:srgbClr val="000000"/>
                </a:solidFill>
                <a:effectLst/>
                <a:latin typeface="Arial" panose="020B0604020202020204" pitchFamily="34" charset="0"/>
                <a:ea typeface="DengXian" panose="02010600030101010101" pitchFamily="2" charset="-122"/>
              </a:rPr>
              <a:t>Tasg 1 rhan a  (</a:t>
            </a:r>
            <a:r>
              <a:rPr lang="cy-GB" sz="1750" kern="1200" noProof="1">
                <a:solidFill>
                  <a:srgbClr val="000000"/>
                </a:solidFill>
                <a:effectLst/>
                <a:latin typeface="Arial" panose="020B0604020202020204" pitchFamily="34" charset="0"/>
                <a:ea typeface="DengXian" panose="02010600030101010101" pitchFamily="2" charset="-122"/>
              </a:rPr>
              <a:t>Tud.</a:t>
            </a:r>
            <a:r>
              <a:rPr lang="cy-GB" sz="1750" kern="1200" dirty="0">
                <a:solidFill>
                  <a:srgbClr val="000000"/>
                </a:solidFill>
                <a:effectLst/>
                <a:latin typeface="Arial" panose="020B0604020202020204" pitchFamily="34" charset="0"/>
                <a:ea typeface="DengXian" panose="02010600030101010101" pitchFamily="2" charset="-122"/>
              </a:rPr>
              <a:t> 6)</a:t>
            </a:r>
            <a:endParaRPr lang="cy-GB" sz="1750" dirty="0">
              <a:effectLst/>
              <a:latin typeface="Times New Roman" panose="02020603050405020304" pitchFamily="18" charset="0"/>
              <a:ea typeface="Times New Roman" panose="02020603050405020304" pitchFamily="18" charset="0"/>
            </a:endParaRPr>
          </a:p>
          <a:p>
            <a:pPr marL="342900" lvl="0" indent="-342900" fontAlgn="base">
              <a:buFont typeface="Arial" panose="020B0604020202020204" pitchFamily="34" charset="0"/>
              <a:buChar char="•"/>
              <a:tabLst>
                <a:tab pos="457200" algn="l"/>
              </a:tabLst>
            </a:pPr>
            <a:r>
              <a:rPr lang="cy-GB" sz="1750" kern="1200" dirty="0">
                <a:solidFill>
                  <a:srgbClr val="000000"/>
                </a:solidFill>
                <a:effectLst/>
                <a:latin typeface="Arial" panose="020B0604020202020204" pitchFamily="34" charset="0"/>
                <a:ea typeface="DengXian" panose="02010600030101010101" pitchFamily="2" charset="-122"/>
                <a:cs typeface="Times New Roman" panose="02020603050405020304" pitchFamily="18" charset="0"/>
              </a:rPr>
              <a:t>750 o eiriau (+/-10%)</a:t>
            </a:r>
            <a:endParaRPr lang="cy-GB" sz="175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fontAlgn="base">
              <a:buFont typeface="Arial" panose="020B0604020202020204" pitchFamily="34" charset="0"/>
              <a:buChar char="•"/>
              <a:tabLst>
                <a:tab pos="457200" algn="l"/>
              </a:tabLst>
            </a:pPr>
            <a:r>
              <a:rPr lang="cy-GB" sz="1750" kern="1200" dirty="0">
                <a:solidFill>
                  <a:srgbClr val="000000"/>
                </a:solidFill>
                <a:effectLst/>
                <a:latin typeface="Arial" panose="020B0604020202020204" pitchFamily="34" charset="0"/>
                <a:ea typeface="DengXian" panose="02010600030101010101" pitchFamily="2" charset="-122"/>
                <a:cs typeface="Times New Roman" panose="02020603050405020304" pitchFamily="18" charset="0"/>
              </a:rPr>
              <a:t>Gan ddefnyddio model myfyrio i fyfyrio’n feirniadol ar eich ymarfer yn y gorffennol a’ch anghenion dysgu / datblygu yn y dyfodol.  </a:t>
            </a:r>
            <a:endParaRPr lang="cy-GB" sz="175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fontAlgn="base">
              <a:buFont typeface="Arial" panose="020B0604020202020204" pitchFamily="34" charset="0"/>
              <a:buChar char="•"/>
              <a:tabLst>
                <a:tab pos="457200" algn="l"/>
              </a:tabLst>
            </a:pPr>
            <a:r>
              <a:rPr lang="cy-GB" sz="1750" kern="1200" dirty="0">
                <a:solidFill>
                  <a:srgbClr val="000000"/>
                </a:solidFill>
                <a:effectLst/>
                <a:latin typeface="Arial" panose="020B0604020202020204" pitchFamily="34" charset="0"/>
                <a:ea typeface="DengXian" panose="02010600030101010101" pitchFamily="2" charset="-122"/>
                <a:cs typeface="Times New Roman" panose="02020603050405020304" pitchFamily="18" charset="0"/>
              </a:rPr>
              <a:t>Mewn trafodaeth â’ch rheolwr a/neu fentor, dynodwch a chyfiawnhau eich anghenion datblygu dros y 12 mis sydd i ddod dan bob un o 3 deilliant dysgu Gofal Cymdeithasol Cymru. </a:t>
            </a:r>
            <a:endParaRPr lang="cy-GB" sz="1750" dirty="0">
              <a:effectLst/>
              <a:latin typeface="Times New Roman" panose="02020603050405020304" pitchFamily="18" charset="0"/>
              <a:ea typeface="Times New Roman" panose="02020603050405020304" pitchFamily="18" charset="0"/>
              <a:cs typeface="Times New Roman" panose="02020603050405020304" pitchFamily="18" charset="0"/>
            </a:endParaRPr>
          </a:p>
          <a:p>
            <a:r>
              <a:rPr lang="cy-GB" sz="1750" kern="1200" dirty="0">
                <a:solidFill>
                  <a:srgbClr val="000000"/>
                </a:solidFill>
                <a:effectLst/>
                <a:latin typeface="Arial" panose="020B0604020202020204" pitchFamily="34" charset="0"/>
                <a:ea typeface="Calibri" panose="020F0502020204030204" pitchFamily="34" charset="0"/>
              </a:rPr>
              <a:t>Cyfeiriwch at y modd y mae’r goruchwylio, yr hyfforddiant, y dysgu a’r ymchwil wedi llywio eich ymarfer hyd yn hyn a sut bydd yn gwneud hynny yn y dyfodol.</a:t>
            </a:r>
            <a:endParaRPr lang="cy-GB" sz="1750" dirty="0">
              <a:highlight>
                <a:srgbClr val="FFFF00"/>
              </a:highlight>
            </a:endParaRPr>
          </a:p>
        </p:txBody>
      </p:sp>
      <p:sp>
        <p:nvSpPr>
          <p:cNvPr id="31747" name="Rectangle 6"/>
          <p:cNvSpPr>
            <a:spLocks noGrp="1" noChangeArrowheads="1"/>
          </p:cNvSpPr>
          <p:nvPr>
            <p:ph type="body" sz="half" idx="2"/>
          </p:nvPr>
        </p:nvSpPr>
        <p:spPr>
          <a:xfrm>
            <a:off x="4635718" y="1032076"/>
            <a:ext cx="4172272" cy="4608513"/>
          </a:xfrm>
          <a:noFill/>
        </p:spPr>
        <p:txBody>
          <a:bodyPr/>
          <a:lstStyle/>
          <a:p>
            <a:pPr>
              <a:buFont typeface="Arial" charset="0"/>
              <a:buNone/>
            </a:pPr>
            <a:r>
              <a:rPr lang="en-GB" sz="1800" dirty="0">
                <a:latin typeface="Arial" panose="020B0604020202020204" pitchFamily="34" charset="0"/>
                <a:cs typeface="Arial" panose="020B0604020202020204" pitchFamily="34" charset="0"/>
              </a:rPr>
              <a:t>Task 1 part a  (Page 6)</a:t>
            </a:r>
          </a:p>
          <a:p>
            <a:r>
              <a:rPr lang="en-GB" sz="1800" dirty="0">
                <a:latin typeface="Arial" panose="020B0604020202020204" pitchFamily="34" charset="0"/>
                <a:cs typeface="Arial" panose="020B0604020202020204" pitchFamily="34" charset="0"/>
              </a:rPr>
              <a:t>750 words (+/-10%)</a:t>
            </a:r>
          </a:p>
          <a:p>
            <a:r>
              <a:rPr lang="en-GB" sz="1800" dirty="0">
                <a:latin typeface="Arial" panose="020B0604020202020204" pitchFamily="34" charset="0"/>
                <a:cs typeface="Arial" panose="020B0604020202020204" pitchFamily="34" charset="0"/>
              </a:rPr>
              <a:t>Using a model of reflection to critically reflect on your past practice and future learning/development needs. </a:t>
            </a:r>
          </a:p>
          <a:p>
            <a:r>
              <a:rPr lang="en-GB" sz="1800" dirty="0">
                <a:latin typeface="Arial" panose="020B0604020202020204" pitchFamily="34" charset="0"/>
                <a:cs typeface="Arial" panose="020B0604020202020204" pitchFamily="34" charset="0"/>
              </a:rPr>
              <a:t>In discussion with your manager and/or mentor identify and justify your future development needs over the coming 12 months under each of the 3 Social care Wales learning outcomes.</a:t>
            </a:r>
          </a:p>
          <a:p>
            <a:r>
              <a:rPr lang="en-GB" sz="1800" dirty="0">
                <a:latin typeface="Arial" panose="020B0604020202020204" pitchFamily="34" charset="0"/>
                <a:ea typeface="Calibri" panose="020F0502020204030204" pitchFamily="34" charset="0"/>
                <a:cs typeface="Arial" panose="020B0604020202020204" pitchFamily="34" charset="0"/>
              </a:rPr>
              <a:t>M</a:t>
            </a:r>
            <a:r>
              <a:rPr lang="en-GB" sz="1800" dirty="0">
                <a:effectLst/>
                <a:latin typeface="Arial" panose="020B0604020202020204" pitchFamily="34" charset="0"/>
                <a:ea typeface="Calibri" panose="020F0502020204030204" pitchFamily="34" charset="0"/>
                <a:cs typeface="Arial" panose="020B0604020202020204" pitchFamily="34" charset="0"/>
              </a:rPr>
              <a:t>ake reference to how the supervision, training, learning and research has and will inform your practice. </a:t>
            </a:r>
            <a:endParaRPr lang="en-GB" sz="18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7F405E11-E652-8BA4-3627-96B5F3DFA0BB}"/>
              </a:ext>
            </a:extLst>
          </p:cNvPr>
          <p:cNvSpPr>
            <a:spLocks noGrp="1"/>
          </p:cNvSpPr>
          <p:nvPr>
            <p:ph type="title"/>
          </p:nvPr>
        </p:nvSpPr>
        <p:spPr/>
        <p:txBody>
          <a:bodyPr/>
          <a:lstStyle/>
          <a:p>
            <a:r>
              <a:rPr lang="en-GB" sz="3200" dirty="0"/>
              <a:t>Question Task 1 a</a:t>
            </a:r>
            <a:endParaRPr lang="en-US" sz="3200" dirty="0"/>
          </a:p>
        </p:txBody>
      </p:sp>
      <p:sp>
        <p:nvSpPr>
          <p:cNvPr id="6" name="Content Placeholder 5">
            <a:extLst>
              <a:ext uri="{FF2B5EF4-FFF2-40B4-BE49-F238E27FC236}">
                <a16:creationId xmlns:a16="http://schemas.microsoft.com/office/drawing/2014/main" id="{0933D950-26A3-9630-C303-C75E3D81ACD7}"/>
              </a:ext>
            </a:extLst>
          </p:cNvPr>
          <p:cNvSpPr>
            <a:spLocks noGrp="1"/>
          </p:cNvSpPr>
          <p:nvPr>
            <p:ph idx="1"/>
          </p:nvPr>
        </p:nvSpPr>
        <p:spPr/>
        <p:txBody>
          <a:bodyPr/>
          <a:lstStyle/>
          <a:p>
            <a:r>
              <a:rPr lang="en-GB" sz="1800" dirty="0">
                <a:effectLst/>
                <a:latin typeface="Calibri" panose="020F0502020204030204" pitchFamily="34" charset="0"/>
                <a:ea typeface="Calibri" panose="020F0502020204030204" pitchFamily="34" charset="0"/>
                <a:cs typeface="Times New Roman" panose="02020603050405020304" pitchFamily="18" charset="0"/>
              </a:rPr>
              <a:t>Using a reflective model critically reflect on your professional development since qualifying as a social worker. Based on this and in discussion with your mentor/supervisor/line manager go on to identify and justify your future developmental needs over the coming 12 months under </a:t>
            </a:r>
            <a:r>
              <a:rPr lang="en-GB" sz="1800" b="1" dirty="0">
                <a:effectLst/>
                <a:latin typeface="Calibri" panose="020F0502020204030204" pitchFamily="34" charset="0"/>
                <a:ea typeface="Calibri" panose="020F0502020204030204" pitchFamily="34" charset="0"/>
                <a:cs typeface="Times New Roman" panose="02020603050405020304" pitchFamily="18" charset="0"/>
              </a:rPr>
              <a:t>each </a:t>
            </a:r>
            <a:r>
              <a:rPr lang="en-GB" sz="1800" dirty="0">
                <a:effectLst/>
                <a:latin typeface="Calibri" panose="020F0502020204030204" pitchFamily="34" charset="0"/>
                <a:ea typeface="Calibri" panose="020F0502020204030204" pitchFamily="34" charset="0"/>
                <a:cs typeface="Times New Roman" panose="02020603050405020304" pitchFamily="18" charset="0"/>
              </a:rPr>
              <a:t>of the 3 Social Care Wales (SCW) learning outcomes listed below providing at least one developmental need for each of the learning outcome below: </a:t>
            </a:r>
            <a:r>
              <a:rPr lang="en-GB" sz="1800" dirty="0">
                <a:effectLst/>
                <a:highlight>
                  <a:srgbClr val="FFFF00"/>
                </a:highlight>
                <a:latin typeface="Calibri" panose="020F050202020403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fontAlgn="base" hangingPunct="0">
              <a:buFont typeface="+mj-lt"/>
              <a:buAutoNum type="arabicPeriod"/>
            </a:pPr>
            <a:r>
              <a:rPr lang="en-GB" sz="1800" dirty="0">
                <a:effectLst/>
                <a:latin typeface="Calibri" panose="020F0502020204030204" pitchFamily="34" charset="0"/>
                <a:ea typeface="Calibri" panose="020F0502020204030204" pitchFamily="34" charset="0"/>
                <a:cs typeface="Times New Roman" panose="02020603050405020304" pitchFamily="18" charset="0"/>
              </a:rPr>
              <a:t>Applying analysis in assessment to inform interventions.</a:t>
            </a:r>
          </a:p>
          <a:p>
            <a:pPr marL="342900" lvl="0" indent="-342900" algn="just" fontAlgn="base" hangingPunct="0">
              <a:buFont typeface="+mj-lt"/>
              <a:buAutoNum type="arabicPeriod"/>
            </a:pPr>
            <a:r>
              <a:rPr lang="en-GB" sz="1800" dirty="0">
                <a:effectLst/>
                <a:latin typeface="Calibri" panose="020F0502020204030204" pitchFamily="34" charset="0"/>
                <a:ea typeface="Calibri" panose="020F0502020204030204" pitchFamily="34" charset="0"/>
                <a:cs typeface="Times New Roman" panose="02020603050405020304" pitchFamily="18" charset="0"/>
              </a:rPr>
              <a:t>Working collaboratively with people in need of care and support, their carers</a:t>
            </a:r>
            <a:r>
              <a:rPr lang="en-GB" sz="1800" i="1"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a:effectLst/>
                <a:latin typeface="Calibri" panose="020F0502020204030204" pitchFamily="34" charset="0"/>
                <a:ea typeface="Calibri" panose="020F0502020204030204" pitchFamily="34" charset="0"/>
                <a:cs typeface="Times New Roman" panose="02020603050405020304" pitchFamily="18" charset="0"/>
              </a:rPr>
              <a:t>and other professionals.</a:t>
            </a:r>
          </a:p>
          <a:p>
            <a:pPr marL="342900" lvl="0" indent="-342900" algn="just" fontAlgn="base" hangingPunct="0">
              <a:buFont typeface="+mj-lt"/>
              <a:buAutoNum type="arabicPeriod"/>
            </a:pPr>
            <a:r>
              <a:rPr lang="en-GB" sz="1800" dirty="0">
                <a:effectLst/>
                <a:latin typeface="Calibri" panose="020F0502020204030204" pitchFamily="34" charset="0"/>
                <a:ea typeface="Calibri" panose="020F0502020204030204" pitchFamily="34" charset="0"/>
                <a:cs typeface="Times New Roman" panose="02020603050405020304" pitchFamily="18" charset="0"/>
              </a:rPr>
              <a:t>Intervention and application of professional judgement in increasingly complex situations. </a:t>
            </a:r>
          </a:p>
          <a:p>
            <a:pPr algn="just"/>
            <a:r>
              <a:rPr lang="en-GB" sz="1800" dirty="0">
                <a:effectLst/>
                <a:latin typeface="Calibri" panose="020F0502020204030204" pitchFamily="34" charset="0"/>
                <a:ea typeface="Calibri" panose="020F0502020204030204" pitchFamily="34" charset="0"/>
                <a:cs typeface="Times New Roman" panose="02020603050405020304" pitchFamily="18" charset="0"/>
              </a:rPr>
              <a:t>This task must make reference to how the supervision, training, learning and research has and will inform your practice. </a:t>
            </a:r>
          </a:p>
          <a:p>
            <a:endParaRPr lang="en-US" dirty="0"/>
          </a:p>
        </p:txBody>
      </p:sp>
    </p:spTree>
    <p:extLst>
      <p:ext uri="{BB962C8B-B14F-4D97-AF65-F5344CB8AC3E}">
        <p14:creationId xmlns:p14="http://schemas.microsoft.com/office/powerpoint/2010/main" val="194325234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EDE147-0336-8AB3-173C-E9570EE740F9}"/>
              </a:ext>
            </a:extLst>
          </p:cNvPr>
          <p:cNvSpPr>
            <a:spLocks noGrp="1"/>
          </p:cNvSpPr>
          <p:nvPr>
            <p:ph type="title"/>
          </p:nvPr>
        </p:nvSpPr>
        <p:spPr>
          <a:xfrm>
            <a:off x="457200" y="125760"/>
            <a:ext cx="8229600" cy="1143000"/>
          </a:xfrm>
        </p:spPr>
        <p:txBody>
          <a:bodyPr/>
          <a:lstStyle/>
          <a:p>
            <a:r>
              <a:rPr lang="cy-GB" sz="3200" dirty="0"/>
              <a:t>Cwestiwn Tasg 1 a</a:t>
            </a:r>
            <a:endParaRPr lang="en-US" sz="3200" dirty="0"/>
          </a:p>
        </p:txBody>
      </p:sp>
      <p:sp>
        <p:nvSpPr>
          <p:cNvPr id="3" name="Content Placeholder 2">
            <a:extLst>
              <a:ext uri="{FF2B5EF4-FFF2-40B4-BE49-F238E27FC236}">
                <a16:creationId xmlns:a16="http://schemas.microsoft.com/office/drawing/2014/main" id="{7F915A2A-52ED-35F0-74A8-C72B786F35B8}"/>
              </a:ext>
            </a:extLst>
          </p:cNvPr>
          <p:cNvSpPr>
            <a:spLocks noGrp="1"/>
          </p:cNvSpPr>
          <p:nvPr>
            <p:ph idx="1"/>
          </p:nvPr>
        </p:nvSpPr>
        <p:spPr>
          <a:xfrm>
            <a:off x="457200" y="1052736"/>
            <a:ext cx="8229600" cy="3917032"/>
          </a:xfrm>
        </p:spPr>
        <p:txBody>
          <a:bodyPr/>
          <a:lstStyle/>
          <a:p>
            <a:pPr algn="just"/>
            <a:r>
              <a:rPr lang="cy-GB" sz="1800" i="1" dirty="0">
                <a:effectLst/>
                <a:latin typeface="Calibri" panose="020F0502020204030204" pitchFamily="34" charset="0"/>
                <a:ea typeface="Calibri" panose="020F0502020204030204" pitchFamily="34" charset="0"/>
                <a:cs typeface="Times New Roman" panose="02020603050405020304" pitchFamily="18" charset="0"/>
              </a:rPr>
              <a:t>Cwestiwn: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cy-GB" sz="1800" dirty="0">
                <a:effectLst/>
                <a:latin typeface="Calibri" panose="020F0502020204030204" pitchFamily="34" charset="0"/>
                <a:ea typeface="Calibri" panose="020F0502020204030204" pitchFamily="34" charset="0"/>
                <a:cs typeface="Times New Roman" panose="02020603050405020304" pitchFamily="18" charset="0"/>
              </a:rPr>
              <a:t>Gan ddefnyddio model adfyfyriol, myfyriwch yn feirniadol ar eich datblygiad proffesiynol ers cymhwyso’n weithiwr cymdeithasol. Ar sail hyn ac wrth drafod â’ch mentor/goruchwyliwr/rheolwr llinell, ewch ymlaen i nodi a chyfiawnhau eich anghenion datblygiadol i’r dyfodol dros y 12 mis sydd i ddod o dan </a:t>
            </a:r>
            <a:r>
              <a:rPr lang="cy-GB" sz="1800" b="1" dirty="0">
                <a:effectLst/>
                <a:latin typeface="Calibri" panose="020F0502020204030204" pitchFamily="34" charset="0"/>
                <a:ea typeface="Calibri" panose="020F0502020204030204" pitchFamily="34" charset="0"/>
                <a:cs typeface="Times New Roman" panose="02020603050405020304" pitchFamily="18" charset="0"/>
              </a:rPr>
              <a:t>bob un</a:t>
            </a:r>
            <a:r>
              <a:rPr lang="cy-GB" sz="1800" dirty="0">
                <a:effectLst/>
                <a:latin typeface="Calibri" panose="020F0502020204030204" pitchFamily="34" charset="0"/>
                <a:ea typeface="Calibri" panose="020F0502020204030204" pitchFamily="34" charset="0"/>
                <a:cs typeface="Times New Roman" panose="02020603050405020304" pitchFamily="18" charset="0"/>
              </a:rPr>
              <a:t> o 3 deilliant dysgu Gofal Cymdeithasol Cymru (GCC) a restrir isod, gan roi o leiaf un angen datblygiadol ar gyfer pob un o’r deilliannau dysgu isod:</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fontAlgn="base" hangingPunct="0">
              <a:buFont typeface="+mj-lt"/>
              <a:buAutoNum type="arabicPeriod"/>
            </a:pPr>
            <a:r>
              <a:rPr lang="cy-GB" sz="1800" dirty="0">
                <a:effectLst/>
                <a:latin typeface="Calibri" panose="020F0502020204030204" pitchFamily="34" charset="0"/>
                <a:ea typeface="Calibri" panose="020F0502020204030204" pitchFamily="34" charset="0"/>
                <a:cs typeface="Times New Roman" panose="02020603050405020304" pitchFamily="18" charset="0"/>
              </a:rPr>
              <a:t>Dadansoddi wrth asesu er mwyn hysbysu ymyriadau.</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fontAlgn="base" hangingPunct="0">
              <a:buFont typeface="+mj-lt"/>
              <a:buAutoNum type="arabicPeriod"/>
            </a:pPr>
            <a:r>
              <a:rPr lang="cy-GB" sz="1800" dirty="0">
                <a:effectLst/>
                <a:latin typeface="Calibri" panose="020F0502020204030204" pitchFamily="34" charset="0"/>
                <a:ea typeface="Calibri" panose="020F0502020204030204" pitchFamily="34" charset="0"/>
                <a:cs typeface="Times New Roman" panose="02020603050405020304" pitchFamily="18" charset="0"/>
              </a:rPr>
              <a:t>Cydweithio â phobl sydd angen gofal a chymorth, eu gofalwyr a gweithwyr proffesiynol eraill.</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fontAlgn="base" hangingPunct="0">
              <a:buFont typeface="+mj-lt"/>
              <a:buAutoNum type="arabicPeriod"/>
            </a:pPr>
            <a:r>
              <a:rPr lang="cy-GB" sz="1800" dirty="0">
                <a:effectLst/>
                <a:latin typeface="Calibri" panose="020F0502020204030204" pitchFamily="34" charset="0"/>
                <a:ea typeface="Calibri" panose="020F0502020204030204" pitchFamily="34" charset="0"/>
                <a:cs typeface="Times New Roman" panose="02020603050405020304" pitchFamily="18" charset="0"/>
              </a:rPr>
              <a:t>Ymyriadau a defnyddio barn broffesiynol mewn sefyllfaoedd cynyddol gymhleth.</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r>
              <a:rPr lang="cy-GB" sz="1800" dirty="0">
                <a:effectLst/>
                <a:latin typeface="Calibri" panose="020F0502020204030204" pitchFamily="34" charset="0"/>
                <a:ea typeface="Calibri" panose="020F0502020204030204" pitchFamily="34" charset="0"/>
                <a:cs typeface="Times New Roman" panose="02020603050405020304" pitchFamily="18" charset="0"/>
              </a:rPr>
              <a:t>Rhaid i’r dasg hon gyfeirio at sut mae’r oruchwyliaeth, yr hyfforddiant, y dysgu a’r ymchwil wedi dylanwadu ar eich ymarfer, a sut y byddant yn gwneud hynny</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r>
              <a:rPr lang="cy-GB" sz="1800" i="1" dirty="0">
                <a:effectLst/>
                <a:latin typeface="Calibri" panose="020F0502020204030204" pitchFamily="34" charset="0"/>
                <a:ea typeface="Calibri" panose="020F0502020204030204" pitchFamily="34" charset="0"/>
                <a:cs typeface="Times New Roman" panose="02020603050405020304" pitchFamily="18" charset="0"/>
              </a:rPr>
              <a:t>750 o eiriau (+/- 10%:  dylech gynnwys eich cyfrif geiriau gwirioneddol ar ddiwedd pob adran).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Tree>
    <p:extLst>
      <p:ext uri="{BB962C8B-B14F-4D97-AF65-F5344CB8AC3E}">
        <p14:creationId xmlns:p14="http://schemas.microsoft.com/office/powerpoint/2010/main" val="285603667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7" name="Rectangle 4"/>
          <p:cNvSpPr>
            <a:spLocks noGrp="1" noChangeArrowheads="1"/>
          </p:cNvSpPr>
          <p:nvPr>
            <p:ph type="title"/>
          </p:nvPr>
        </p:nvSpPr>
        <p:spPr>
          <a:xfrm>
            <a:off x="468313" y="260351"/>
            <a:ext cx="8229600" cy="499101"/>
          </a:xfrm>
        </p:spPr>
        <p:txBody>
          <a:bodyPr/>
          <a:lstStyle/>
          <a:p>
            <a:r>
              <a:rPr lang="cy-GB" sz="3200" b="1" dirty="0">
                <a:latin typeface="Arial" charset="0"/>
              </a:rPr>
              <a:t>Arsylwad – Tasg 2 </a:t>
            </a:r>
            <a:r>
              <a:rPr lang="en-GB" sz="3200" b="1" dirty="0">
                <a:latin typeface="Arial" charset="0"/>
              </a:rPr>
              <a:t>/ Observation - </a:t>
            </a:r>
            <a:r>
              <a:rPr lang="en-GB" sz="3200" b="1" dirty="0"/>
              <a:t>Task 2</a:t>
            </a:r>
            <a:endParaRPr lang="en-GB" sz="3200" b="1" dirty="0">
              <a:highlight>
                <a:srgbClr val="FFFF00"/>
              </a:highlight>
              <a:latin typeface="Arial" charset="0"/>
            </a:endParaRPr>
          </a:p>
        </p:txBody>
      </p:sp>
      <p:sp>
        <p:nvSpPr>
          <p:cNvPr id="34818" name="Rectangle 5"/>
          <p:cNvSpPr>
            <a:spLocks noGrp="1" noChangeArrowheads="1"/>
          </p:cNvSpPr>
          <p:nvPr>
            <p:ph type="body" sz="half" idx="1"/>
          </p:nvPr>
        </p:nvSpPr>
        <p:spPr>
          <a:xfrm>
            <a:off x="475189" y="723357"/>
            <a:ext cx="4244975" cy="4100027"/>
          </a:xfrm>
        </p:spPr>
        <p:txBody>
          <a:bodyPr/>
          <a:lstStyle/>
          <a:p>
            <a:pPr>
              <a:buFont typeface="Arial" charset="0"/>
              <a:buNone/>
            </a:pPr>
            <a:r>
              <a:rPr lang="cy-GB" sz="2400" b="1" dirty="0">
                <a:latin typeface="Arial" charset="0"/>
              </a:rPr>
              <a:t>Tasg 2 </a:t>
            </a:r>
            <a:r>
              <a:rPr lang="cy-GB" sz="2000" dirty="0">
                <a:latin typeface="Arial" charset="0"/>
              </a:rPr>
              <a:t>(</a:t>
            </a:r>
            <a:r>
              <a:rPr lang="cy-GB" sz="2000" noProof="1">
                <a:latin typeface="Arial" charset="0"/>
              </a:rPr>
              <a:t>Tud</a:t>
            </a:r>
            <a:r>
              <a:rPr lang="cy-GB" sz="2000" dirty="0">
                <a:latin typeface="Arial" charset="0"/>
              </a:rPr>
              <a:t>. 7)</a:t>
            </a:r>
          </a:p>
          <a:p>
            <a:r>
              <a:rPr lang="cy-GB" sz="1600" dirty="0">
                <a:latin typeface="Arial" charset="0"/>
              </a:rPr>
              <a:t>Angen cwblhau 1 arsylwad</a:t>
            </a:r>
          </a:p>
          <a:p>
            <a:r>
              <a:rPr lang="cy-GB" sz="1600" dirty="0">
                <a:latin typeface="Arial" charset="0"/>
              </a:rPr>
              <a:t>Gofynnwch am ganiatâd yr unigolyn ymlaen llaw, </a:t>
            </a:r>
            <a:r>
              <a:rPr lang="en-GB" sz="1600" dirty="0" err="1">
                <a:latin typeface="Arial" charset="0"/>
              </a:rPr>
              <a:t>ar</a:t>
            </a:r>
            <a:r>
              <a:rPr lang="en-GB" sz="1600" dirty="0">
                <a:latin typeface="Arial" charset="0"/>
              </a:rPr>
              <a:t> y </a:t>
            </a:r>
            <a:r>
              <a:rPr lang="en-GB" sz="1600" dirty="0" err="1">
                <a:latin typeface="Arial" charset="0"/>
              </a:rPr>
              <a:t>diwrnod</a:t>
            </a:r>
            <a:r>
              <a:rPr lang="en-GB" sz="1600" dirty="0">
                <a:latin typeface="Arial" charset="0"/>
              </a:rPr>
              <a:t> ac </a:t>
            </a:r>
            <a:r>
              <a:rPr lang="en-GB" sz="1600" dirty="0" err="1">
                <a:latin typeface="Arial" charset="0"/>
              </a:rPr>
              <a:t>ystyriwch</a:t>
            </a:r>
            <a:r>
              <a:rPr lang="en-GB" sz="1600" dirty="0">
                <a:latin typeface="Arial" charset="0"/>
              </a:rPr>
              <a:t> </a:t>
            </a:r>
            <a:r>
              <a:rPr lang="en-GB" sz="1600" dirty="0" err="1">
                <a:latin typeface="Arial" charset="0"/>
              </a:rPr>
              <a:t>effaith</a:t>
            </a:r>
            <a:r>
              <a:rPr lang="en-GB" sz="1600" dirty="0">
                <a:latin typeface="Arial" charset="0"/>
              </a:rPr>
              <a:t> yr </a:t>
            </a:r>
            <a:r>
              <a:rPr lang="en-GB" sz="1600" dirty="0" err="1">
                <a:latin typeface="Arial" charset="0"/>
              </a:rPr>
              <a:t>arsylwad</a:t>
            </a:r>
            <a:r>
              <a:rPr lang="en-GB" sz="1600" dirty="0">
                <a:latin typeface="Arial" charset="0"/>
              </a:rPr>
              <a:t> </a:t>
            </a:r>
            <a:r>
              <a:rPr lang="en-GB" sz="1600" dirty="0" err="1">
                <a:latin typeface="Arial" charset="0"/>
              </a:rPr>
              <a:t>ar</a:t>
            </a:r>
            <a:r>
              <a:rPr lang="en-GB" sz="1600" dirty="0">
                <a:latin typeface="Arial" charset="0"/>
              </a:rPr>
              <a:t> yr </a:t>
            </a:r>
            <a:r>
              <a:rPr lang="en-GB" sz="1600" dirty="0" err="1">
                <a:latin typeface="Arial" charset="0"/>
              </a:rPr>
              <a:t>unigolyn</a:t>
            </a:r>
            <a:r>
              <a:rPr lang="en-GB" sz="1600" dirty="0">
                <a:latin typeface="Arial" charset="0"/>
              </a:rPr>
              <a:t>. </a:t>
            </a:r>
            <a:endParaRPr lang="cy-GB" sz="1600" dirty="0">
              <a:latin typeface="Arial" charset="0"/>
            </a:endParaRPr>
          </a:p>
          <a:p>
            <a:r>
              <a:rPr lang="cy-GB" sz="1600" dirty="0">
                <a:latin typeface="Arial" panose="020B0604020202020204" pitchFamily="34" charset="0"/>
                <a:cs typeface="Arial" panose="020B0604020202020204" pitchFamily="34" charset="0"/>
              </a:rPr>
              <a:t>Rhaid i’r arsylwad fod am ymarfer uniongyrchol gyda defnyddiwr gwasanaeth/gofalwr</a:t>
            </a:r>
            <a:r>
              <a:rPr lang="en-GB" sz="1600" dirty="0">
                <a:latin typeface="Arial" charset="0"/>
                <a:cs typeface="Arial" panose="020B0604020202020204" pitchFamily="34" charset="0"/>
              </a:rPr>
              <a:t>, </a:t>
            </a:r>
            <a:r>
              <a:rPr lang="cy-GB" sz="1600" dirty="0">
                <a:latin typeface="Arial" panose="020B0604020202020204" pitchFamily="34" charset="0"/>
                <a:cs typeface="Arial" panose="020B0604020202020204" pitchFamily="34" charset="0"/>
              </a:rPr>
              <a:t>o leiaf 30 munud neu am gyfnod amser addas i fodloni’r deilliannau dysgu os ydy’n rhithiol neu dros y ffôn.</a:t>
            </a:r>
          </a:p>
          <a:p>
            <a:r>
              <a:rPr lang="cy-GB" sz="1600" dirty="0">
                <a:latin typeface="Arial" panose="020B0604020202020204" pitchFamily="34" charset="0"/>
                <a:cs typeface="Arial" panose="020B0604020202020204" pitchFamily="34" charset="0"/>
              </a:rPr>
              <a:t>Pwyslais ar sgiliau</a:t>
            </a:r>
            <a:r>
              <a:rPr lang="cy-GB" sz="1600" dirty="0">
                <a:latin typeface="Arial" charset="0"/>
              </a:rPr>
              <a:t> cyfathrebu a dulliau, gwerthoedd, moeseg a’r Cod Ymarfer Proffesiynol </a:t>
            </a:r>
          </a:p>
          <a:p>
            <a:r>
              <a:rPr lang="cy-GB" sz="1600" dirty="0">
                <a:latin typeface="Arial" panose="020B0604020202020204" pitchFamily="34" charset="0"/>
                <a:cs typeface="Arial" panose="020B0604020202020204" pitchFamily="34" charset="0"/>
              </a:rPr>
              <a:t>Cofiwch gynnwys cyfeiriad at y Cynnig Gweithredol a Mwy na Geiriau</a:t>
            </a:r>
          </a:p>
          <a:p>
            <a:r>
              <a:rPr lang="cy-GB" sz="1600" dirty="0">
                <a:latin typeface="Arial" panose="020B0604020202020204" pitchFamily="34" charset="0"/>
                <a:cs typeface="Arial" panose="020B0604020202020204" pitchFamily="34" charset="0"/>
              </a:rPr>
              <a:t>Arsylwr yn gofyn am adborth gan y defnyddiwr ar ôl yr arsylwad (</a:t>
            </a:r>
            <a:r>
              <a:rPr lang="cy-GB" sz="1600" noProof="1">
                <a:latin typeface="Arial" panose="020B0604020202020204" pitchFamily="34" charset="0"/>
                <a:cs typeface="Arial" panose="020B0604020202020204" pitchFamily="34" charset="0"/>
              </a:rPr>
              <a:t>Tud</a:t>
            </a:r>
            <a:r>
              <a:rPr lang="cy-GB" sz="1600" dirty="0">
                <a:latin typeface="Arial" panose="020B0604020202020204" pitchFamily="34" charset="0"/>
                <a:cs typeface="Arial" panose="020B0604020202020204" pitchFamily="34" charset="0"/>
              </a:rPr>
              <a:t>10 y llawlyfr /Fersiwn hawdd ei ddarllen ar </a:t>
            </a:r>
            <a:r>
              <a:rPr lang="cy-GB" sz="1600" noProof="1">
                <a:latin typeface="Arial" panose="020B0604020202020204" pitchFamily="34" charset="0"/>
                <a:cs typeface="Arial" panose="020B0604020202020204" pitchFamily="34" charset="0"/>
              </a:rPr>
              <a:t>Moodle</a:t>
            </a:r>
            <a:r>
              <a:rPr lang="cy-GB" sz="1600" dirty="0">
                <a:latin typeface="Arial" panose="020B0604020202020204" pitchFamily="34" charset="0"/>
                <a:cs typeface="Arial" panose="020B0604020202020204" pitchFamily="34" charset="0"/>
              </a:rPr>
              <a:t>).</a:t>
            </a:r>
          </a:p>
          <a:p>
            <a:endParaRPr lang="en-GB" sz="1650" dirty="0">
              <a:latin typeface="Arial" charset="0"/>
            </a:endParaRPr>
          </a:p>
          <a:p>
            <a:endParaRPr lang="en-GB" sz="2000" dirty="0">
              <a:latin typeface="Arial" charset="0"/>
            </a:endParaRPr>
          </a:p>
        </p:txBody>
      </p:sp>
      <p:sp>
        <p:nvSpPr>
          <p:cNvPr id="34819" name="Rectangle 6"/>
          <p:cNvSpPr>
            <a:spLocks noGrp="1" noChangeArrowheads="1"/>
          </p:cNvSpPr>
          <p:nvPr>
            <p:ph type="body" sz="half" idx="2"/>
          </p:nvPr>
        </p:nvSpPr>
        <p:spPr>
          <a:xfrm>
            <a:off x="4673409" y="759452"/>
            <a:ext cx="4447789" cy="4647141"/>
          </a:xfrm>
        </p:spPr>
        <p:txBody>
          <a:bodyPr/>
          <a:lstStyle/>
          <a:p>
            <a:pPr>
              <a:lnSpc>
                <a:spcPct val="90000"/>
              </a:lnSpc>
              <a:buNone/>
            </a:pPr>
            <a:r>
              <a:rPr lang="en-GB" sz="2400" b="1" dirty="0">
                <a:latin typeface="Arial" charset="0"/>
              </a:rPr>
              <a:t>Task 2 </a:t>
            </a:r>
            <a:r>
              <a:rPr lang="en-GB" sz="2000" dirty="0">
                <a:latin typeface="Arial" charset="0"/>
              </a:rPr>
              <a:t>(Page 7)</a:t>
            </a:r>
          </a:p>
          <a:p>
            <a:r>
              <a:rPr lang="en-GB" sz="1600" dirty="0">
                <a:latin typeface="Arial" charset="0"/>
              </a:rPr>
              <a:t>Need to complete 1 observation</a:t>
            </a:r>
          </a:p>
          <a:p>
            <a:r>
              <a:rPr lang="en-GB" sz="1600" dirty="0">
                <a:latin typeface="Arial" charset="0"/>
              </a:rPr>
              <a:t>Seek the individual's permission before hand, at the time and consider the impact of the observation on the individual </a:t>
            </a:r>
          </a:p>
          <a:p>
            <a:r>
              <a:rPr lang="en-GB" sz="1600" dirty="0">
                <a:latin typeface="Arial" charset="0"/>
              </a:rPr>
              <a:t>The observation must be direct work with individuals/families/carers and least 30 minutes long or of a suitable duration to meet the learning outcomes if virtually or over the phone</a:t>
            </a:r>
          </a:p>
          <a:p>
            <a:r>
              <a:rPr lang="en-GB" sz="1600" dirty="0">
                <a:latin typeface="Arial" charset="0"/>
              </a:rPr>
              <a:t>Emphasis is on communication skills and methods, values, ethics and the Code of Professional Practice</a:t>
            </a:r>
          </a:p>
          <a:p>
            <a:r>
              <a:rPr lang="en-GB" sz="1600" dirty="0">
                <a:latin typeface="Arial" charset="0"/>
              </a:rPr>
              <a:t>Include reference to the Active offer and More than just Words. </a:t>
            </a:r>
          </a:p>
          <a:p>
            <a:r>
              <a:rPr lang="en-GB" sz="1600" dirty="0">
                <a:latin typeface="Arial" charset="0"/>
              </a:rPr>
              <a:t>Observer gets feedback from individual, following the observation (Page 10 handbook/easy read version on Moodle).</a:t>
            </a:r>
          </a:p>
          <a:p>
            <a:endParaRPr lang="en-GB" sz="2000" dirty="0">
              <a:latin typeface="Arial" charset="0"/>
            </a:endParaRPr>
          </a:p>
          <a:p>
            <a:endParaRPr lang="en-GB" sz="2000" dirty="0">
              <a:latin typeface="Arial" charset="0"/>
            </a:endParaRPr>
          </a:p>
          <a:p>
            <a:pPr algn="ctr">
              <a:lnSpc>
                <a:spcPct val="90000"/>
              </a:lnSpc>
              <a:buFontTx/>
              <a:buNone/>
            </a:pPr>
            <a:endParaRPr lang="en-GB" sz="2000" b="1" dirty="0">
              <a:latin typeface="Arial" charset="0"/>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06433E-290C-304C-A554-CBD086EAC4B5}"/>
              </a:ext>
            </a:extLst>
          </p:cNvPr>
          <p:cNvSpPr>
            <a:spLocks noGrp="1"/>
          </p:cNvSpPr>
          <p:nvPr>
            <p:ph type="title"/>
          </p:nvPr>
        </p:nvSpPr>
        <p:spPr>
          <a:xfrm>
            <a:off x="457200" y="-387424"/>
            <a:ext cx="8229600" cy="2304256"/>
          </a:xfrm>
        </p:spPr>
        <p:txBody>
          <a:bodyPr/>
          <a:lstStyle/>
          <a:p>
            <a:r>
              <a:rPr lang="cy-GB" sz="3200" dirty="0"/>
              <a:t>Cwestiwn Tasg 2/</a:t>
            </a:r>
            <a:r>
              <a:rPr lang="en-GB" sz="3200" dirty="0"/>
              <a:t>Question Task 2</a:t>
            </a:r>
            <a:br>
              <a:rPr lang="en-GB" dirty="0"/>
            </a:br>
            <a:endParaRPr lang="en-US" dirty="0"/>
          </a:p>
        </p:txBody>
      </p:sp>
      <p:sp>
        <p:nvSpPr>
          <p:cNvPr id="4" name="Content Placeholder 3">
            <a:extLst>
              <a:ext uri="{FF2B5EF4-FFF2-40B4-BE49-F238E27FC236}">
                <a16:creationId xmlns:a16="http://schemas.microsoft.com/office/drawing/2014/main" id="{5BC0F05A-6DFB-BA45-9069-9659C5415A12}"/>
              </a:ext>
            </a:extLst>
          </p:cNvPr>
          <p:cNvSpPr>
            <a:spLocks noGrp="1"/>
          </p:cNvSpPr>
          <p:nvPr>
            <p:ph sz="half" idx="2"/>
          </p:nvPr>
        </p:nvSpPr>
        <p:spPr>
          <a:xfrm>
            <a:off x="4648200" y="692696"/>
            <a:ext cx="4038600" cy="6696743"/>
          </a:xfrm>
        </p:spPr>
        <p:txBody>
          <a:bodyPr/>
          <a:lstStyle/>
          <a:p>
            <a:pPr marL="0" indent="0" hangingPunct="0">
              <a:buNone/>
            </a:pPr>
            <a:r>
              <a:rPr lang="en-GB" sz="1400" dirty="0"/>
              <a:t>Context</a:t>
            </a:r>
          </a:p>
          <a:p>
            <a:pPr hangingPunct="0"/>
            <a:r>
              <a:rPr lang="en-GB" sz="1400" dirty="0"/>
              <a:t>Set out the social work objectives and give a brief description of the situation including geographical and legislative contexts and any relevant cultural, ethnicity and language issues, including how consent was gained and how you have considered the impact of the observation on the individual in need of care and support and/or their carers. (300 words +/- 10%)</a:t>
            </a:r>
          </a:p>
          <a:p>
            <a:pPr algn="just" hangingPunct="0"/>
            <a:r>
              <a:rPr lang="en-GB" sz="1400" dirty="0"/>
              <a:t>Critically reflect on your communication methods and skills during the observation; including how you identified whether you had the necessary communication skills to work with the individual in need of care and support and/or their carers.  You must use a person-centred approach to demonstrate the integration of social work ethics, values and the Code of Professional Practice. This must include culturally and linguistically sensitive practice and the principles of the “Active Offer” and make reference to “More than Just Words” (Welsh Government, 2012). (1300 words +/_10%). </a:t>
            </a:r>
            <a:endParaRPr lang="en-GB" sz="1400" dirty="0">
              <a:solidFill>
                <a:srgbClr val="000000"/>
              </a:solidFill>
              <a:latin typeface="Arial" panose="020B0604020202020204" pitchFamily="34" charset="0"/>
              <a:ea typeface="Times New Roman" panose="02020603050405020304" pitchFamily="18" charset="0"/>
            </a:endParaRPr>
          </a:p>
          <a:p>
            <a:endParaRPr lang="en-US" dirty="0"/>
          </a:p>
        </p:txBody>
      </p:sp>
      <p:sp>
        <p:nvSpPr>
          <p:cNvPr id="9" name="Content Placeholder 8">
            <a:extLst>
              <a:ext uri="{FF2B5EF4-FFF2-40B4-BE49-F238E27FC236}">
                <a16:creationId xmlns:a16="http://schemas.microsoft.com/office/drawing/2014/main" id="{2D27602F-DEED-BD4A-AC80-0F60135ED5A7}"/>
              </a:ext>
            </a:extLst>
          </p:cNvPr>
          <p:cNvSpPr>
            <a:spLocks noGrp="1"/>
          </p:cNvSpPr>
          <p:nvPr>
            <p:ph sz="half" idx="1"/>
          </p:nvPr>
        </p:nvSpPr>
        <p:spPr>
          <a:xfrm>
            <a:off x="457200" y="692696"/>
            <a:ext cx="4038600" cy="4896545"/>
          </a:xfrm>
        </p:spPr>
        <p:txBody>
          <a:bodyPr/>
          <a:lstStyle/>
          <a:p>
            <a:pPr marL="0" indent="0" hangingPunct="0">
              <a:buNone/>
            </a:pPr>
            <a:r>
              <a:rPr lang="cy-GB" sz="1400" dirty="0"/>
              <a:t>Cyd-destun</a:t>
            </a:r>
            <a:endParaRPr lang="en-GB" sz="1400" dirty="0"/>
          </a:p>
          <a:p>
            <a:pPr hangingPunct="0"/>
            <a:r>
              <a:rPr lang="cy-GB" sz="1400" dirty="0"/>
              <a:t>Nodwch yr amcanion gwaith cymdeithasol a rhowch ddisgrifiad byr o'r sefyllfa gan gynnwys y cyd-destunau daearyddol a deddfwriaethol ac unrhyw faterion perthnasol o ran diwylliant, ethnigrwydd ac iaith, gan gynnwys sut y cafwyd cydsyniad a sut rydych chi wedi ystyried effaith yr arsylwi ar yr unigolyn sydd angen gofal a chymorth a/neu’i ofalwyr. (300 o eiriau +/- 10%).</a:t>
            </a:r>
          </a:p>
          <a:p>
            <a:pPr hangingPunct="0"/>
            <a:r>
              <a:rPr lang="cy-GB" sz="1400" dirty="0"/>
              <a:t> </a:t>
            </a:r>
            <a:endParaRPr lang="en-GB" sz="1400" dirty="0"/>
          </a:p>
          <a:p>
            <a:endParaRPr lang="en-US" dirty="0"/>
          </a:p>
        </p:txBody>
      </p:sp>
      <p:graphicFrame>
        <p:nvGraphicFramePr>
          <p:cNvPr id="11" name="Table 10">
            <a:extLst>
              <a:ext uri="{FF2B5EF4-FFF2-40B4-BE49-F238E27FC236}">
                <a16:creationId xmlns:a16="http://schemas.microsoft.com/office/drawing/2014/main" id="{0D605405-7673-0A46-98B3-DAAA0E5C6DDE}"/>
              </a:ext>
            </a:extLst>
          </p:cNvPr>
          <p:cNvGraphicFramePr>
            <a:graphicFrameLocks noGrp="1"/>
          </p:cNvGraphicFramePr>
          <p:nvPr>
            <p:extLst>
              <p:ext uri="{D42A27DB-BD31-4B8C-83A1-F6EECF244321}">
                <p14:modId xmlns:p14="http://schemas.microsoft.com/office/powerpoint/2010/main" val="468042285"/>
              </p:ext>
            </p:extLst>
          </p:nvPr>
        </p:nvGraphicFramePr>
        <p:xfrm>
          <a:off x="899592" y="2996952"/>
          <a:ext cx="3672408" cy="3413760"/>
        </p:xfrm>
        <a:graphic>
          <a:graphicData uri="http://schemas.openxmlformats.org/drawingml/2006/table">
            <a:tbl>
              <a:tblPr>
                <a:tableStyleId>{5C22544A-7EE6-4342-B048-85BDC9FD1C3A}</a:tableStyleId>
              </a:tblPr>
              <a:tblGrid>
                <a:gridCol w="3672408">
                  <a:extLst>
                    <a:ext uri="{9D8B030D-6E8A-4147-A177-3AD203B41FA5}">
                      <a16:colId xmlns:a16="http://schemas.microsoft.com/office/drawing/2014/main" val="3358441553"/>
                    </a:ext>
                  </a:extLst>
                </a:gridCol>
              </a:tblGrid>
              <a:tr h="2736303">
                <a:tc>
                  <a:txBody>
                    <a:bodyPr/>
                    <a:lstStyle/>
                    <a:p>
                      <a:pPr algn="just" hangingPunct="0"/>
                      <a:r>
                        <a:rPr lang="cy-GB" sz="1400" dirty="0">
                          <a:effectLst/>
                        </a:rPr>
                        <a:t>Myfyriwch yn feirniadol ar eich dulliau a'ch sgiliau cyfathrebu yn ystod yr arsylwi,  gan gynnwys sut y gwnaethoch nodi os oedd gennych y sgiliau cyfathrebu angenrheidiol i weithio gyda'r unigolyn sydd angen gofal a chymorth a/neu’i ofalwyr.    </a:t>
                      </a:r>
                      <a:endParaRPr lang="en-GB" sz="1400" dirty="0">
                        <a:effectLst/>
                      </a:endParaRPr>
                    </a:p>
                    <a:p>
                      <a:pPr algn="just" hangingPunct="0"/>
                      <a:r>
                        <a:rPr lang="cy-GB" sz="1400" dirty="0">
                          <a:effectLst/>
                        </a:rPr>
                        <a:t>Rhaid i chi ddefnyddio dull sy'n canolbwyntio ar yr unigolyn i ddangos eich bod wedi integreiddio moeseg a gwerthoedd gwaith cymdeithasol a’r Cod Ymarfer Proffesiynol. Rhaid i hyn gynnwys ymarfer sy'n dangos sensitifrwydd at ddiwylliant ac iaith ac egwyddorion y “Cynnig Rhagweithiol” a chyfeirio at “Mwy na Geiriau” (Llywodraeth Cymru, 2012). (1300 o eiriau =+/- 10%).  </a:t>
                      </a:r>
                      <a:endParaRPr lang="en-GB" sz="1400" dirty="0">
                        <a:solidFill>
                          <a:srgbClr val="000000"/>
                        </a:solidFill>
                        <a:effectLst/>
                        <a:latin typeface="Arial" panose="020B0604020202020204" pitchFamily="34" charset="0"/>
                        <a:ea typeface="Times New Roman" panose="02020603050405020304" pitchFamily="18" charset="0"/>
                      </a:endParaRPr>
                    </a:p>
                  </a:txBody>
                  <a:tcPr marL="114300" marR="114300" marT="0" marB="0"/>
                </a:tc>
                <a:extLst>
                  <a:ext uri="{0D108BD9-81ED-4DB2-BD59-A6C34878D82A}">
                    <a16:rowId xmlns:a16="http://schemas.microsoft.com/office/drawing/2014/main" val="2810205865"/>
                  </a:ext>
                </a:extLst>
              </a:tr>
            </a:tbl>
          </a:graphicData>
        </a:graphic>
      </p:graphicFrame>
    </p:spTree>
    <p:extLst>
      <p:ext uri="{BB962C8B-B14F-4D97-AF65-F5344CB8AC3E}">
        <p14:creationId xmlns:p14="http://schemas.microsoft.com/office/powerpoint/2010/main" val="197179197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Arial" charset="0"/>
              </a:rPr>
              <a:t>Diogelu/</a:t>
            </a:r>
            <a:r>
              <a:rPr lang="en-GB" dirty="0"/>
              <a:t>Safeguarding </a:t>
            </a:r>
            <a:br>
              <a:rPr lang="en-GB" dirty="0"/>
            </a:br>
            <a:r>
              <a:rPr lang="cy-GB" sz="2400" dirty="0"/>
              <a:t>Tasg 3 </a:t>
            </a:r>
            <a:r>
              <a:rPr lang="cy-GB" sz="2400" b="1" dirty="0"/>
              <a:t>/ </a:t>
            </a:r>
            <a:r>
              <a:rPr lang="en-GB" sz="2400" b="1" dirty="0"/>
              <a:t>Task 3</a:t>
            </a:r>
            <a:endParaRPr lang="en-GB" sz="2400" dirty="0"/>
          </a:p>
        </p:txBody>
      </p:sp>
      <p:sp>
        <p:nvSpPr>
          <p:cNvPr id="6" name="Content Placeholder 5"/>
          <p:cNvSpPr>
            <a:spLocks noGrp="1"/>
          </p:cNvSpPr>
          <p:nvPr>
            <p:ph sz="half" idx="1"/>
          </p:nvPr>
        </p:nvSpPr>
        <p:spPr>
          <a:xfrm>
            <a:off x="457200" y="1417638"/>
            <a:ext cx="4038600" cy="4171603"/>
          </a:xfrm>
        </p:spPr>
        <p:txBody>
          <a:bodyPr/>
          <a:lstStyle/>
          <a:p>
            <a:pPr marL="0" indent="0">
              <a:buNone/>
            </a:pPr>
            <a:r>
              <a:rPr lang="cy-GB" sz="2400" b="1" dirty="0"/>
              <a:t>Tasg 3 </a:t>
            </a:r>
            <a:endParaRPr lang="en-GB" sz="2400" dirty="0">
              <a:solidFill>
                <a:srgbClr val="FF0000"/>
              </a:solidFill>
            </a:endParaRPr>
          </a:p>
          <a:p>
            <a:r>
              <a:rPr lang="cy-GB" sz="2400" dirty="0"/>
              <a:t>Astudiaeth achos myfyriol beirniadol 4000 o eiriau ar ddiogelu plant neu </a:t>
            </a:r>
            <a:r>
              <a:rPr lang="en-GB" sz="2400" dirty="0"/>
              <a:t>yn </a:t>
            </a:r>
            <a:r>
              <a:rPr lang="en-GB" sz="2400" dirty="0" err="1"/>
              <a:t>eich</a:t>
            </a:r>
            <a:r>
              <a:rPr lang="en-GB" sz="2400" dirty="0"/>
              <a:t> </a:t>
            </a:r>
            <a:r>
              <a:rPr lang="en-GB" sz="2400" dirty="0" err="1"/>
              <a:t>prif</a:t>
            </a:r>
            <a:r>
              <a:rPr lang="en-GB" sz="2400" dirty="0"/>
              <a:t> </a:t>
            </a:r>
            <a:r>
              <a:rPr lang="en-GB" sz="2400" dirty="0" err="1"/>
              <a:t>faes</a:t>
            </a:r>
            <a:r>
              <a:rPr lang="en-GB" sz="2400" dirty="0"/>
              <a:t> </a:t>
            </a:r>
            <a:r>
              <a:rPr lang="en-GB" sz="2400" dirty="0" err="1"/>
              <a:t>gwaith</a:t>
            </a:r>
            <a:r>
              <a:rPr lang="en-GB" sz="2400" dirty="0"/>
              <a:t>.</a:t>
            </a:r>
          </a:p>
          <a:p>
            <a:pPr lvl="0"/>
            <a:endParaRPr lang="cy-GB" sz="2400" dirty="0"/>
          </a:p>
          <a:p>
            <a:pPr lvl="0"/>
            <a:r>
              <a:rPr lang="cy-GB" sz="2400" dirty="0"/>
              <a:t>Y darn yma yw’r darn mwyaf o waith yn y portffolio ac yn gwneud i fyny 50% o’r marciau.</a:t>
            </a:r>
            <a:endParaRPr lang="en-GB" dirty="0"/>
          </a:p>
        </p:txBody>
      </p:sp>
      <p:sp>
        <p:nvSpPr>
          <p:cNvPr id="7" name="Content Placeholder 6"/>
          <p:cNvSpPr>
            <a:spLocks noGrp="1"/>
          </p:cNvSpPr>
          <p:nvPr>
            <p:ph sz="half" idx="2"/>
          </p:nvPr>
        </p:nvSpPr>
        <p:spPr>
          <a:xfrm>
            <a:off x="4495800" y="1417638"/>
            <a:ext cx="4324672" cy="4171603"/>
          </a:xfrm>
        </p:spPr>
        <p:txBody>
          <a:bodyPr/>
          <a:lstStyle/>
          <a:p>
            <a:pPr>
              <a:buNone/>
            </a:pPr>
            <a:r>
              <a:rPr lang="en-GB" sz="2400" b="1" dirty="0">
                <a:latin typeface="Arial" charset="0"/>
              </a:rPr>
              <a:t>Task 3 </a:t>
            </a:r>
            <a:endParaRPr lang="en-GB" sz="2400" b="1" dirty="0">
              <a:solidFill>
                <a:srgbClr val="FF0000"/>
              </a:solidFill>
              <a:latin typeface="Arial" charset="0"/>
            </a:endParaRPr>
          </a:p>
          <a:p>
            <a:pPr>
              <a:buNone/>
            </a:pPr>
            <a:r>
              <a:rPr lang="en-GB" sz="2200" dirty="0"/>
              <a:t>4000 word critically reflective case study based on an assessment concerning the safeguarding of children or adults in your main area of work. </a:t>
            </a:r>
          </a:p>
          <a:p>
            <a:r>
              <a:rPr lang="en-GB" sz="2200" dirty="0"/>
              <a:t>This section is the largest piece of work in the portfolio and makes up 50% of the overall mark.</a:t>
            </a:r>
          </a:p>
          <a:p>
            <a:pPr marL="0" indent="0">
              <a:buNone/>
            </a:pPr>
            <a:endParaRPr lang="en-GB" dirty="0"/>
          </a:p>
        </p:txBody>
      </p:sp>
    </p:spTree>
    <p:extLst>
      <p:ext uri="{BB962C8B-B14F-4D97-AF65-F5344CB8AC3E}">
        <p14:creationId xmlns:p14="http://schemas.microsoft.com/office/powerpoint/2010/main" val="286258540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98B199-E781-DC49-8E6D-48DBAB13F761}"/>
              </a:ext>
            </a:extLst>
          </p:cNvPr>
          <p:cNvSpPr>
            <a:spLocks noGrp="1"/>
          </p:cNvSpPr>
          <p:nvPr>
            <p:ph type="title"/>
          </p:nvPr>
        </p:nvSpPr>
        <p:spPr>
          <a:xfrm>
            <a:off x="457200" y="274638"/>
            <a:ext cx="8229600" cy="634082"/>
          </a:xfrm>
        </p:spPr>
        <p:txBody>
          <a:bodyPr/>
          <a:lstStyle/>
          <a:p>
            <a:r>
              <a:rPr lang="en-GB" sz="3200" dirty="0">
                <a:latin typeface="Arial" charset="0"/>
              </a:rPr>
              <a:t>Diogelu/</a:t>
            </a:r>
            <a:r>
              <a:rPr lang="en-GB" sz="3200" dirty="0"/>
              <a:t>Safeguarding</a:t>
            </a:r>
            <a:br>
              <a:rPr lang="en-GB" sz="3200" dirty="0"/>
            </a:br>
            <a:r>
              <a:rPr lang="cy-GB" sz="3200" dirty="0"/>
              <a:t>Cwestiwn Tasg 3 /</a:t>
            </a:r>
            <a:r>
              <a:rPr lang="en-GB" sz="3200" dirty="0"/>
              <a:t>Question Task 3</a:t>
            </a:r>
            <a:endParaRPr lang="en-US" sz="3200" dirty="0"/>
          </a:p>
        </p:txBody>
      </p:sp>
      <p:sp>
        <p:nvSpPr>
          <p:cNvPr id="3" name="Content Placeholder 2">
            <a:extLst>
              <a:ext uri="{FF2B5EF4-FFF2-40B4-BE49-F238E27FC236}">
                <a16:creationId xmlns:a16="http://schemas.microsoft.com/office/drawing/2014/main" id="{49DF9873-2E9C-7C4C-A8B5-588A3B72597C}"/>
              </a:ext>
            </a:extLst>
          </p:cNvPr>
          <p:cNvSpPr>
            <a:spLocks noGrp="1"/>
          </p:cNvSpPr>
          <p:nvPr>
            <p:ph sz="half" idx="1"/>
          </p:nvPr>
        </p:nvSpPr>
        <p:spPr>
          <a:xfrm>
            <a:off x="457200" y="1196752"/>
            <a:ext cx="4038600" cy="4392489"/>
          </a:xfrm>
        </p:spPr>
        <p:txBody>
          <a:bodyPr/>
          <a:lstStyle/>
          <a:p>
            <a:r>
              <a:rPr lang="cy-GB" sz="1400" dirty="0"/>
              <a:t>Cwblhewch astudiaeth achos myfyriol, beirniadol ar sail asesiad a wnaed gydag eraill, yn eich maes gwaith chi, sy'n ymwneud â diogelu un ai oedolyn neu blentyn. Dangoswch sut mae'r achos yn berthnasol, neu sut y gallai fod yn berthnasol, i ddeddfwriaeth,  polisïau, strategaethau a gweithdrefnau’n ymwneud â diogelu (gan gynnwys dangos dealltwriaeth o’r rhyng-gysylltiad rhwng darparu gwasanaethau cymdeithasol yng Nghymru o fewn y Deyrnas Unedig, yr Undeb Ewropeaidd (UE) a’r tu allan i’r UE). Rhaid i chi ddangos eich dealltwriaeth o integreiddio dadansoddi wrth asesu, cydweithio a chymhwyso barn broffesiynol mewn sefyllfaoedd cynyddol gymhleth a’r defnydd o theorïau gwaith cymdeithasol. Rhaid i chi gyfeirio at agweddau penodol o weithio yng Nghymru.  (</a:t>
            </a:r>
            <a:r>
              <a:rPr lang="cy-GB" sz="1400" i="1" dirty="0"/>
              <a:t>4000 o eiriau).  </a:t>
            </a:r>
            <a:endParaRPr lang="en-US" sz="1400" dirty="0"/>
          </a:p>
        </p:txBody>
      </p:sp>
      <p:sp>
        <p:nvSpPr>
          <p:cNvPr id="4" name="Content Placeholder 3">
            <a:extLst>
              <a:ext uri="{FF2B5EF4-FFF2-40B4-BE49-F238E27FC236}">
                <a16:creationId xmlns:a16="http://schemas.microsoft.com/office/drawing/2014/main" id="{5E05178E-BBEB-7641-9472-82F8A9D6EF27}"/>
              </a:ext>
            </a:extLst>
          </p:cNvPr>
          <p:cNvSpPr>
            <a:spLocks noGrp="1"/>
          </p:cNvSpPr>
          <p:nvPr>
            <p:ph sz="half" idx="2"/>
          </p:nvPr>
        </p:nvSpPr>
        <p:spPr>
          <a:xfrm>
            <a:off x="4648200" y="1196752"/>
            <a:ext cx="4038600" cy="4392489"/>
          </a:xfrm>
        </p:spPr>
        <p:txBody>
          <a:bodyPr/>
          <a:lstStyle/>
          <a:p>
            <a:r>
              <a:rPr lang="en-GB" sz="1400" dirty="0"/>
              <a:t>Complete a critically reflective case study based on an assessment that you have undertaken with others,</a:t>
            </a:r>
            <a:r>
              <a:rPr lang="en-GB" sz="1400" b="1" dirty="0"/>
              <a:t> </a:t>
            </a:r>
            <a:r>
              <a:rPr lang="en-GB" sz="1400" dirty="0"/>
              <a:t>in your own area of work, concerning the safeguarding of either an adult or a child. You must demonstrate how the case relates to or could relate to safeguarding legislation, policies, strategies and procedures (including demonstrating an understanding of the interface between social services provision in Wales with the United Kingdom, the European Union (EU) and outside the EU). You must demonstrate your understanding of the integration of analysis in assessment, collaborative working and professional judgements in increasingly complex situations and the use of social work theories. You must refer to the specific dimensions of working in Wales. (</a:t>
            </a:r>
            <a:r>
              <a:rPr lang="en-GB" sz="1400" i="1" dirty="0"/>
              <a:t>4000 words).</a:t>
            </a:r>
            <a:endParaRPr lang="en-US" sz="1400" dirty="0"/>
          </a:p>
        </p:txBody>
      </p:sp>
    </p:spTree>
    <p:extLst>
      <p:ext uri="{BB962C8B-B14F-4D97-AF65-F5344CB8AC3E}">
        <p14:creationId xmlns:p14="http://schemas.microsoft.com/office/powerpoint/2010/main" val="398670464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57200" y="274638"/>
            <a:ext cx="8229600" cy="850106"/>
          </a:xfrm>
        </p:spPr>
        <p:txBody>
          <a:bodyPr/>
          <a:lstStyle/>
          <a:p>
            <a:r>
              <a:rPr lang="en-GB" sz="4000" dirty="0">
                <a:latin typeface="Arial" charset="0"/>
              </a:rPr>
              <a:t>Diogelu Tasg 3/</a:t>
            </a:r>
            <a:r>
              <a:rPr lang="en-GB" sz="4000" dirty="0"/>
              <a:t>Safeguarding Task 3</a:t>
            </a:r>
            <a:endParaRPr lang="en-GB" sz="4000" dirty="0">
              <a:highlight>
                <a:srgbClr val="FFFF00"/>
              </a:highlight>
            </a:endParaRPr>
          </a:p>
        </p:txBody>
      </p:sp>
      <p:sp>
        <p:nvSpPr>
          <p:cNvPr id="6" name="Content Placeholder 5"/>
          <p:cNvSpPr>
            <a:spLocks noGrp="1"/>
          </p:cNvSpPr>
          <p:nvPr>
            <p:ph sz="half" idx="1"/>
          </p:nvPr>
        </p:nvSpPr>
        <p:spPr>
          <a:xfrm>
            <a:off x="457200" y="1268760"/>
            <a:ext cx="4038600" cy="4320481"/>
          </a:xfrm>
        </p:spPr>
        <p:txBody>
          <a:bodyPr/>
          <a:lstStyle/>
          <a:p>
            <a:r>
              <a:rPr lang="en-GB" sz="2000" dirty="0" err="1"/>
              <a:t>Ystyried</a:t>
            </a:r>
            <a:r>
              <a:rPr lang="en-GB" sz="2000" dirty="0"/>
              <a:t> y </a:t>
            </a:r>
            <a:r>
              <a:rPr lang="en-GB" sz="2000" dirty="0" err="1"/>
              <a:t>fath</a:t>
            </a:r>
            <a:r>
              <a:rPr lang="en-GB" sz="2000" dirty="0"/>
              <a:t> o </a:t>
            </a:r>
            <a:r>
              <a:rPr lang="en-GB" sz="2000" dirty="0" err="1"/>
              <a:t>achosion</a:t>
            </a:r>
            <a:r>
              <a:rPr lang="en-GB" sz="2000" dirty="0"/>
              <a:t> </a:t>
            </a:r>
            <a:r>
              <a:rPr lang="en-GB" sz="2000" dirty="0" err="1"/>
              <a:t>sa’n</a:t>
            </a:r>
            <a:r>
              <a:rPr lang="en-GB" sz="2000" dirty="0"/>
              <a:t> </a:t>
            </a:r>
            <a:r>
              <a:rPr lang="en-GB" sz="2000" dirty="0" err="1"/>
              <a:t>addas</a:t>
            </a:r>
            <a:r>
              <a:rPr lang="en-GB" sz="2000" dirty="0"/>
              <a:t> </a:t>
            </a:r>
            <a:r>
              <a:rPr lang="en-GB" sz="2000" dirty="0" err="1"/>
              <a:t>i</a:t>
            </a:r>
            <a:r>
              <a:rPr lang="en-GB" sz="2000" dirty="0"/>
              <a:t> </a:t>
            </a:r>
            <a:r>
              <a:rPr lang="en-GB" sz="2000" dirty="0" err="1"/>
              <a:t>ddysgwyr</a:t>
            </a:r>
            <a:r>
              <a:rPr lang="en-GB" sz="2000" dirty="0"/>
              <a:t> </a:t>
            </a:r>
            <a:r>
              <a:rPr lang="en-GB" sz="2000" dirty="0" err="1"/>
              <a:t>ddefnyddio</a:t>
            </a:r>
            <a:r>
              <a:rPr lang="en-GB" sz="2000" dirty="0"/>
              <a:t> </a:t>
            </a:r>
            <a:r>
              <a:rPr lang="en-GB" sz="2000" dirty="0" err="1"/>
              <a:t>fel</a:t>
            </a:r>
            <a:r>
              <a:rPr lang="en-GB" sz="2000" dirty="0"/>
              <a:t> </a:t>
            </a:r>
            <a:r>
              <a:rPr lang="en-GB" sz="2000" dirty="0" err="1"/>
              <a:t>tystiolaeth</a:t>
            </a:r>
            <a:r>
              <a:rPr lang="en-GB" sz="2000" dirty="0"/>
              <a:t> </a:t>
            </a:r>
            <a:r>
              <a:rPr lang="en-GB" sz="2000" dirty="0" err="1"/>
              <a:t>yn</a:t>
            </a:r>
            <a:r>
              <a:rPr lang="en-GB" sz="2000" dirty="0"/>
              <a:t> y </a:t>
            </a:r>
            <a:r>
              <a:rPr lang="en-GB" sz="2000" dirty="0" err="1"/>
              <a:t>rhan</a:t>
            </a:r>
            <a:r>
              <a:rPr lang="en-GB" sz="2000" dirty="0"/>
              <a:t> </a:t>
            </a:r>
            <a:r>
              <a:rPr lang="en-GB" sz="2000" dirty="0" err="1"/>
              <a:t>yma</a:t>
            </a:r>
            <a:endParaRPr lang="en-GB" sz="2000" dirty="0"/>
          </a:p>
          <a:p>
            <a:r>
              <a:rPr lang="en-GB" sz="2000" dirty="0" err="1"/>
              <a:t>Sut</a:t>
            </a:r>
            <a:r>
              <a:rPr lang="en-GB" sz="2000" dirty="0"/>
              <a:t> </a:t>
            </a:r>
            <a:r>
              <a:rPr lang="en-GB" sz="2000" dirty="0" err="1"/>
              <a:t>fedrwch</a:t>
            </a:r>
            <a:r>
              <a:rPr lang="en-GB" sz="2000" dirty="0"/>
              <a:t> chi </a:t>
            </a:r>
            <a:r>
              <a:rPr lang="en-GB" sz="2000" dirty="0" err="1"/>
              <a:t>gefnogi</a:t>
            </a:r>
            <a:r>
              <a:rPr lang="en-GB" sz="2000" dirty="0"/>
              <a:t> </a:t>
            </a:r>
            <a:r>
              <a:rPr lang="en-GB" sz="2000" dirty="0" err="1"/>
              <a:t>nhw</a:t>
            </a:r>
            <a:r>
              <a:rPr lang="en-GB" sz="2000" dirty="0"/>
              <a:t> </a:t>
            </a:r>
            <a:r>
              <a:rPr lang="en-GB" sz="2000" dirty="0" err="1"/>
              <a:t>trwy</a:t>
            </a:r>
            <a:r>
              <a:rPr lang="en-GB" sz="2000" dirty="0"/>
              <a:t> </a:t>
            </a:r>
            <a:r>
              <a:rPr lang="en-GB" sz="2000" dirty="0" err="1"/>
              <a:t>fentora</a:t>
            </a:r>
            <a:r>
              <a:rPr lang="en-GB" sz="2000" dirty="0"/>
              <a:t> </a:t>
            </a:r>
            <a:r>
              <a:rPr lang="en-GB" sz="2000" dirty="0" err="1"/>
              <a:t>i</a:t>
            </a:r>
            <a:r>
              <a:rPr lang="en-GB" sz="2000" dirty="0"/>
              <a:t> </a:t>
            </a:r>
            <a:r>
              <a:rPr lang="en-GB" sz="2000" dirty="0" err="1"/>
              <a:t>ddewis</a:t>
            </a:r>
            <a:r>
              <a:rPr lang="en-GB" sz="2000" dirty="0"/>
              <a:t> ac </a:t>
            </a:r>
            <a:r>
              <a:rPr lang="en-GB" sz="2000" dirty="0" err="1"/>
              <a:t>adlewyrchu</a:t>
            </a:r>
            <a:r>
              <a:rPr lang="en-GB" sz="2000" dirty="0"/>
              <a:t> </a:t>
            </a:r>
            <a:r>
              <a:rPr lang="en-GB" sz="2000" dirty="0" err="1"/>
              <a:t>ar</a:t>
            </a:r>
            <a:r>
              <a:rPr lang="en-GB" sz="2000" dirty="0"/>
              <a:t> </a:t>
            </a:r>
            <a:r>
              <a:rPr lang="en-GB" sz="2000" dirty="0" err="1"/>
              <a:t>achos</a:t>
            </a:r>
            <a:r>
              <a:rPr lang="en-GB" sz="2000" dirty="0"/>
              <a:t> </a:t>
            </a:r>
            <a:r>
              <a:rPr lang="en-GB" sz="2000" dirty="0" err="1"/>
              <a:t>addas</a:t>
            </a:r>
            <a:endParaRPr lang="en-GB" sz="2000" dirty="0"/>
          </a:p>
          <a:p>
            <a:r>
              <a:rPr lang="en-GB" sz="2000" dirty="0" err="1"/>
              <a:t>Elfennau</a:t>
            </a:r>
            <a:r>
              <a:rPr lang="en-GB" sz="2000" dirty="0"/>
              <a:t> </a:t>
            </a:r>
            <a:r>
              <a:rPr lang="en-GB" sz="2000" dirty="0" err="1"/>
              <a:t>pwysig</a:t>
            </a:r>
            <a:r>
              <a:rPr lang="en-GB" sz="2000" dirty="0"/>
              <a:t> </a:t>
            </a:r>
            <a:r>
              <a:rPr lang="en-GB" sz="2000" dirty="0" err="1"/>
              <a:t>iddynt</a:t>
            </a:r>
            <a:r>
              <a:rPr lang="en-GB" sz="2000" dirty="0"/>
              <a:t>  </a:t>
            </a:r>
            <a:r>
              <a:rPr lang="en-GB" sz="2000" dirty="0" err="1"/>
              <a:t>ystyried</a:t>
            </a:r>
            <a:r>
              <a:rPr lang="en-GB" sz="2000" dirty="0"/>
              <a:t>: </a:t>
            </a:r>
            <a:r>
              <a:rPr lang="en-GB" sz="2000" dirty="0" err="1"/>
              <a:t>Gyfraith</a:t>
            </a:r>
            <a:r>
              <a:rPr lang="en-GB" sz="2000" dirty="0"/>
              <a:t>, </a:t>
            </a:r>
            <a:r>
              <a:rPr lang="en-GB" sz="2000" dirty="0" err="1"/>
              <a:t>cyd</a:t>
            </a:r>
            <a:r>
              <a:rPr lang="en-GB" sz="2000" dirty="0"/>
              <a:t> </a:t>
            </a:r>
            <a:r>
              <a:rPr lang="en-GB" sz="2000" dirty="0" err="1"/>
              <a:t>weithio</a:t>
            </a:r>
            <a:r>
              <a:rPr lang="en-GB" sz="2000" dirty="0"/>
              <a:t>, </a:t>
            </a:r>
            <a:r>
              <a:rPr lang="en-GB" sz="2000" dirty="0" err="1"/>
              <a:t>asesu</a:t>
            </a:r>
            <a:r>
              <a:rPr lang="en-GB" sz="2000" dirty="0"/>
              <a:t> </a:t>
            </a:r>
            <a:r>
              <a:rPr lang="en-GB" sz="2000" dirty="0" err="1"/>
              <a:t>mewn</a:t>
            </a:r>
            <a:r>
              <a:rPr lang="en-GB" sz="2000" dirty="0"/>
              <a:t> </a:t>
            </a:r>
            <a:r>
              <a:rPr lang="en-GB" sz="2000" dirty="0" err="1"/>
              <a:t>achosion</a:t>
            </a:r>
            <a:r>
              <a:rPr lang="en-GB" sz="2000" dirty="0"/>
              <a:t> </a:t>
            </a:r>
            <a:r>
              <a:rPr lang="en-GB" sz="2000" dirty="0" err="1"/>
              <a:t>cymhleth</a:t>
            </a:r>
            <a:r>
              <a:rPr lang="en-GB" sz="2000" dirty="0"/>
              <a:t>, y </a:t>
            </a:r>
            <a:r>
              <a:rPr lang="en-GB" sz="2000" dirty="0" err="1"/>
              <a:t>cyd-destun</a:t>
            </a:r>
            <a:r>
              <a:rPr lang="en-GB" sz="2000" dirty="0"/>
              <a:t> </a:t>
            </a:r>
            <a:r>
              <a:rPr lang="en-GB" sz="2000" dirty="0" err="1"/>
              <a:t>Cymreig</a:t>
            </a:r>
            <a:r>
              <a:rPr lang="en-GB" sz="2000" dirty="0"/>
              <a:t> a </a:t>
            </a:r>
            <a:r>
              <a:rPr lang="en-GB" sz="2000" dirty="0" err="1"/>
              <a:t>theoris</a:t>
            </a:r>
            <a:r>
              <a:rPr lang="en-GB" sz="2000" dirty="0"/>
              <a:t>.</a:t>
            </a:r>
          </a:p>
        </p:txBody>
      </p:sp>
      <p:sp>
        <p:nvSpPr>
          <p:cNvPr id="7" name="Content Placeholder 6"/>
          <p:cNvSpPr>
            <a:spLocks noGrp="1"/>
          </p:cNvSpPr>
          <p:nvPr>
            <p:ph sz="half" idx="2"/>
          </p:nvPr>
        </p:nvSpPr>
        <p:spPr>
          <a:xfrm>
            <a:off x="4648200" y="1268760"/>
            <a:ext cx="4038600" cy="4320481"/>
          </a:xfrm>
        </p:spPr>
        <p:txBody>
          <a:bodyPr/>
          <a:lstStyle/>
          <a:p>
            <a:r>
              <a:rPr lang="en-GB" sz="2000" dirty="0"/>
              <a:t>Consider what might be relevant cases the learner could use to evidence this section of the portfolio</a:t>
            </a:r>
          </a:p>
          <a:p>
            <a:r>
              <a:rPr lang="en-GB" sz="2000" dirty="0"/>
              <a:t>How would you support them through mentoring to select and critically reflect on a case? </a:t>
            </a:r>
          </a:p>
          <a:p>
            <a:r>
              <a:rPr lang="en-GB" sz="2000" dirty="0"/>
              <a:t>Important elements they must consider are: Legislation, working collaboratively, assessment in complex situations, Welsh context and theories. </a:t>
            </a:r>
          </a:p>
          <a:p>
            <a:endParaRPr lang="en-GB" dirty="0"/>
          </a:p>
        </p:txBody>
      </p:sp>
    </p:spTree>
    <p:extLst>
      <p:ext uri="{BB962C8B-B14F-4D97-AF65-F5344CB8AC3E}">
        <p14:creationId xmlns:p14="http://schemas.microsoft.com/office/powerpoint/2010/main" val="226309924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5" name="Rectangle 4"/>
          <p:cNvSpPr>
            <a:spLocks noGrp="1" noChangeArrowheads="1"/>
          </p:cNvSpPr>
          <p:nvPr>
            <p:ph type="title"/>
          </p:nvPr>
        </p:nvSpPr>
        <p:spPr>
          <a:xfrm>
            <a:off x="457200" y="274638"/>
            <a:ext cx="8229600" cy="922114"/>
          </a:xfrm>
        </p:spPr>
        <p:txBody>
          <a:bodyPr/>
          <a:lstStyle/>
          <a:p>
            <a:r>
              <a:rPr lang="en-GB" sz="4000" dirty="0">
                <a:latin typeface="Arial" charset="0"/>
              </a:rPr>
              <a:t>Diogelu/Safeguarding</a:t>
            </a:r>
            <a:br>
              <a:rPr lang="en-GB" sz="4000" dirty="0">
                <a:latin typeface="Arial" charset="0"/>
              </a:rPr>
            </a:br>
            <a:r>
              <a:rPr lang="en-GB" sz="4000" dirty="0">
                <a:latin typeface="Arial" charset="0"/>
              </a:rPr>
              <a:t>Tasg 4/Task 4</a:t>
            </a:r>
          </a:p>
        </p:txBody>
      </p:sp>
      <p:sp>
        <p:nvSpPr>
          <p:cNvPr id="36866" name="Rectangle 5"/>
          <p:cNvSpPr>
            <a:spLocks noGrp="1" noChangeArrowheads="1"/>
          </p:cNvSpPr>
          <p:nvPr>
            <p:ph type="body" sz="half" idx="1"/>
          </p:nvPr>
        </p:nvSpPr>
        <p:spPr>
          <a:xfrm>
            <a:off x="457200" y="1412776"/>
            <a:ext cx="4038600" cy="4176812"/>
          </a:xfrm>
        </p:spPr>
        <p:txBody>
          <a:bodyPr/>
          <a:lstStyle/>
          <a:p>
            <a:pPr marL="0" indent="0">
              <a:buNone/>
            </a:pPr>
            <a:r>
              <a:rPr lang="cy-GB" sz="2400" b="1" dirty="0"/>
              <a:t>Tasg 4</a:t>
            </a:r>
            <a:endParaRPr lang="en-GB" sz="2400" dirty="0">
              <a:solidFill>
                <a:srgbClr val="FF0000"/>
              </a:solidFill>
            </a:endParaRPr>
          </a:p>
          <a:p>
            <a:pPr lvl="0"/>
            <a:r>
              <a:rPr lang="cy-GB" sz="2400" dirty="0"/>
              <a:t>Arddangos gwybodaeth a dealltwriaeth o ddiogelu oedolion neu blant mewn maes nad yw'n brif ffocws eich gwaith.</a:t>
            </a:r>
          </a:p>
          <a:p>
            <a:pPr lvl="0"/>
            <a:r>
              <a:rPr lang="cy-GB" sz="2400" dirty="0"/>
              <a:t>Bydd disgwyl i ddysgwyr gwblhau hyfforddiant diogelu yn y maes oedolion a phlant.</a:t>
            </a:r>
            <a:endParaRPr lang="en-GB" sz="2400" dirty="0"/>
          </a:p>
        </p:txBody>
      </p:sp>
      <p:sp>
        <p:nvSpPr>
          <p:cNvPr id="36867" name="Rectangle 6"/>
          <p:cNvSpPr>
            <a:spLocks noGrp="1" noChangeArrowheads="1"/>
          </p:cNvSpPr>
          <p:nvPr>
            <p:ph type="body" sz="half" idx="2"/>
          </p:nvPr>
        </p:nvSpPr>
        <p:spPr>
          <a:xfrm>
            <a:off x="4648200" y="1412776"/>
            <a:ext cx="4038600" cy="4176812"/>
          </a:xfrm>
        </p:spPr>
        <p:txBody>
          <a:bodyPr/>
          <a:lstStyle/>
          <a:p>
            <a:pPr>
              <a:buFont typeface="Arial" charset="0"/>
              <a:buNone/>
            </a:pPr>
            <a:r>
              <a:rPr lang="en-GB" sz="2400" b="1" dirty="0">
                <a:latin typeface="Arial" charset="0"/>
              </a:rPr>
              <a:t>Task 4  </a:t>
            </a:r>
            <a:endParaRPr lang="en-GB" sz="2400" dirty="0">
              <a:solidFill>
                <a:srgbClr val="FF0000"/>
              </a:solidFill>
              <a:latin typeface="Arial" charset="0"/>
            </a:endParaRPr>
          </a:p>
          <a:p>
            <a:r>
              <a:rPr lang="en-GB" sz="2400" dirty="0"/>
              <a:t>Demonstrate knowledge and understanding of safeguarding adults or children in an area that is not the main focus of your work.</a:t>
            </a:r>
          </a:p>
          <a:p>
            <a:r>
              <a:rPr lang="en-GB" sz="2400" dirty="0"/>
              <a:t>Learners are advised to undertake training in both adult and children’s  safeguarding. </a:t>
            </a:r>
          </a:p>
          <a:p>
            <a:endParaRPr lang="en-GB" sz="2000" dirty="0">
              <a:latin typeface="Arial" charset="0"/>
            </a:endParaRPr>
          </a:p>
          <a:p>
            <a:pPr>
              <a:buFont typeface="Arial" charset="0"/>
              <a:buNone/>
            </a:pPr>
            <a:endParaRPr lang="en-GB" sz="2000" dirty="0">
              <a:latin typeface="Arial" charset="0"/>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FBA1EA53-0AC5-38D8-0C65-D5360D2DBEF4}"/>
              </a:ext>
            </a:extLst>
          </p:cNvPr>
          <p:cNvSpPr>
            <a:spLocks noGrp="1"/>
          </p:cNvSpPr>
          <p:nvPr>
            <p:ph type="title"/>
          </p:nvPr>
        </p:nvSpPr>
        <p:spPr>
          <a:xfrm>
            <a:off x="247328" y="-90264"/>
            <a:ext cx="8229600" cy="1143000"/>
          </a:xfrm>
        </p:spPr>
        <p:txBody>
          <a:bodyPr/>
          <a:lstStyle/>
          <a:p>
            <a:r>
              <a:rPr lang="cy-GB" sz="2000" dirty="0">
                <a:latin typeface="Arial" charset="0"/>
              </a:rPr>
              <a:t>Adolygiad Datblygiadol - </a:t>
            </a:r>
            <a:r>
              <a:rPr lang="cy-GB" sz="2000" dirty="0"/>
              <a:t>Cwestiwn</a:t>
            </a:r>
            <a:r>
              <a:rPr lang="cy-GB" sz="2000" b="1" dirty="0"/>
              <a:t> </a:t>
            </a:r>
            <a:r>
              <a:rPr lang="cy-GB" sz="2000" dirty="0">
                <a:latin typeface="Arial" charset="0"/>
              </a:rPr>
              <a:t>Tasg 1 rhan b</a:t>
            </a:r>
            <a:br>
              <a:rPr lang="cy-GB" sz="2000" dirty="0">
                <a:latin typeface="Arial" charset="0"/>
              </a:rPr>
            </a:br>
            <a:r>
              <a:rPr lang="en-GB" sz="2000" dirty="0">
                <a:latin typeface="Arial" charset="0"/>
              </a:rPr>
              <a:t>Developmental Review - Question </a:t>
            </a:r>
            <a:r>
              <a:rPr lang="en-GB" sz="2000" dirty="0"/>
              <a:t>Task 1 part b</a:t>
            </a:r>
            <a:endParaRPr lang="en-US" sz="2000" dirty="0"/>
          </a:p>
        </p:txBody>
      </p:sp>
      <p:sp>
        <p:nvSpPr>
          <p:cNvPr id="4" name="Content Placeholder 3">
            <a:extLst>
              <a:ext uri="{FF2B5EF4-FFF2-40B4-BE49-F238E27FC236}">
                <a16:creationId xmlns:a16="http://schemas.microsoft.com/office/drawing/2014/main" id="{EC045490-4098-60FB-97D4-C49C92E240C7}"/>
              </a:ext>
            </a:extLst>
          </p:cNvPr>
          <p:cNvSpPr>
            <a:spLocks noGrp="1"/>
          </p:cNvSpPr>
          <p:nvPr>
            <p:ph sz="half" idx="1"/>
          </p:nvPr>
        </p:nvSpPr>
        <p:spPr>
          <a:xfrm>
            <a:off x="4362128" y="836712"/>
            <a:ext cx="4324672" cy="4205064"/>
          </a:xfrm>
        </p:spPr>
        <p:txBody>
          <a:bodyPr/>
          <a:lstStyle/>
          <a:p>
            <a:pPr marL="0" indent="0" algn="just">
              <a:buNone/>
            </a:pPr>
            <a:r>
              <a:rPr lang="en-GB" sz="1400" b="1" dirty="0">
                <a:effectLst/>
                <a:latin typeface="Calibri" panose="020F0502020204030204" pitchFamily="34" charset="0"/>
                <a:ea typeface="Calibri" panose="020F0502020204030204" pitchFamily="34" charset="0"/>
                <a:cs typeface="Times New Roman" panose="02020603050405020304" pitchFamily="18" charset="0"/>
              </a:rPr>
              <a:t>Question</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algn="just"/>
            <a:r>
              <a:rPr lang="en-GB" sz="1400" dirty="0">
                <a:effectLst/>
                <a:latin typeface="Calibri" panose="020F0502020204030204" pitchFamily="34" charset="0"/>
                <a:ea typeface="Calibri" panose="020F0502020204030204" pitchFamily="34" charset="0"/>
                <a:cs typeface="Times New Roman" panose="02020603050405020304" pitchFamily="18" charset="0"/>
              </a:rPr>
              <a:t>Use a reflective model to critically reflect on the learning needs you identified in task 1 part a under each of the 3 SCW learning outcomes. </a:t>
            </a:r>
          </a:p>
          <a:p>
            <a:pPr algn="just"/>
            <a:r>
              <a:rPr lang="en-GB" sz="1400" dirty="0">
                <a:effectLst/>
                <a:latin typeface="Calibri" panose="020F0502020204030204" pitchFamily="34" charset="0"/>
                <a:ea typeface="Calibri" panose="020F0502020204030204" pitchFamily="34" charset="0"/>
                <a:cs typeface="Times New Roman" panose="02020603050405020304" pitchFamily="18" charset="0"/>
              </a:rPr>
              <a:t>This must include reference to training, learning, research and supervision and reflection with your mentor/supervisor/line manager on the extent to which your learning outcomes has been achieved. </a:t>
            </a:r>
          </a:p>
          <a:p>
            <a:pPr algn="just"/>
            <a:r>
              <a:rPr lang="en-GB" sz="1400" dirty="0">
                <a:effectLst/>
                <a:latin typeface="Calibri" panose="020F0502020204030204" pitchFamily="34" charset="0"/>
                <a:ea typeface="Calibri" panose="020F0502020204030204" pitchFamily="34" charset="0"/>
                <a:cs typeface="Times New Roman" panose="02020603050405020304" pitchFamily="18" charset="0"/>
              </a:rPr>
              <a:t>Identify your learning needs to support your development in the transition to becoming an experienced practitioner in your future career following the completion of this programme. 650 words (+/- 10%: </a:t>
            </a:r>
          </a:p>
          <a:p>
            <a:pPr marL="0" indent="0" algn="just">
              <a:buNone/>
            </a:pPr>
            <a:r>
              <a:rPr lang="en-GB" sz="1400" b="1" dirty="0">
                <a:effectLst/>
                <a:latin typeface="Calibri" panose="020F0502020204030204" pitchFamily="34" charset="0"/>
                <a:ea typeface="Calibri" panose="020F0502020204030204" pitchFamily="34" charset="0"/>
                <a:cs typeface="Times New Roman" panose="02020603050405020304" pitchFamily="18" charset="0"/>
              </a:rPr>
              <a:t>Question</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algn="just"/>
            <a:r>
              <a:rPr lang="en-GB" sz="14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Reflect on feedback that you have received from individuals in need of care and support and/or their carers and explain how this information has helped shape your practice and future professional development.</a:t>
            </a:r>
            <a:r>
              <a:rPr lang="en-GB" sz="1400" dirty="0">
                <a:effectLst/>
                <a:latin typeface="Calibri" panose="020F0502020204030204" pitchFamily="34" charset="0"/>
                <a:ea typeface="Calibri" panose="020F0502020204030204" pitchFamily="34" charset="0"/>
                <a:cs typeface="Times New Roman" panose="02020603050405020304" pitchFamily="18" charset="0"/>
              </a:rPr>
              <a:t> 100 words</a:t>
            </a:r>
            <a:r>
              <a:rPr lang="en-GB" sz="1400" i="1" dirty="0">
                <a:effectLst/>
                <a:latin typeface="Calibri" panose="020F0502020204030204" pitchFamily="34" charset="0"/>
                <a:ea typeface="Calibri" panose="020F0502020204030204" pitchFamily="34" charset="0"/>
                <a:cs typeface="Times New Roman" panose="02020603050405020304" pitchFamily="18" charset="0"/>
              </a:rPr>
              <a:t> (+/- 10%)</a:t>
            </a:r>
          </a:p>
          <a:p>
            <a:pPr algn="just"/>
            <a:r>
              <a:rPr lang="en-GB" sz="1400" i="1" dirty="0">
                <a:latin typeface="Calibri" panose="020F0502020204030204" pitchFamily="34" charset="0"/>
                <a:ea typeface="Calibri" panose="020F0502020204030204" pitchFamily="34" charset="0"/>
                <a:cs typeface="Times New Roman" panose="02020603050405020304" pitchFamily="18" charset="0"/>
              </a:rPr>
              <a:t>Total word count for Task 1 part b is 750 words (+/- 10 %) </a:t>
            </a:r>
            <a:r>
              <a:rPr lang="en-GB" sz="1400" i="1" dirty="0">
                <a:effectLst/>
                <a:latin typeface="Calibri" panose="020F0502020204030204" pitchFamily="34" charset="0"/>
                <a:ea typeface="Calibri" panose="020F0502020204030204" pitchFamily="34" charset="0"/>
                <a:cs typeface="Times New Roman" panose="02020603050405020304" pitchFamily="18" charset="0"/>
              </a:rPr>
              <a:t>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gn="just">
              <a:buNone/>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2" name="Content Placeholder 1">
            <a:extLst>
              <a:ext uri="{FF2B5EF4-FFF2-40B4-BE49-F238E27FC236}">
                <a16:creationId xmlns:a16="http://schemas.microsoft.com/office/drawing/2014/main" id="{E08AC315-1A12-648A-62CF-343B1B77F241}"/>
              </a:ext>
            </a:extLst>
          </p:cNvPr>
          <p:cNvSpPr>
            <a:spLocks noGrp="1"/>
          </p:cNvSpPr>
          <p:nvPr>
            <p:ph sz="half" idx="2"/>
          </p:nvPr>
        </p:nvSpPr>
        <p:spPr>
          <a:xfrm>
            <a:off x="247328" y="836712"/>
            <a:ext cx="4114800" cy="5256584"/>
          </a:xfrm>
          <a:solidFill>
            <a:schemeClr val="bg2"/>
          </a:solidFill>
        </p:spPr>
        <p:txBody>
          <a:bodyPr/>
          <a:lstStyle/>
          <a:p>
            <a:pPr marL="0" indent="0" algn="just">
              <a:buNone/>
            </a:pPr>
            <a:r>
              <a:rPr lang="cy-GB" sz="1300" b="1" dirty="0">
                <a:effectLst/>
                <a:latin typeface="Calibri" panose="020F0502020204030204" pitchFamily="34" charset="0"/>
                <a:ea typeface="Calibri" panose="020F0502020204030204" pitchFamily="34" charset="0"/>
                <a:cs typeface="Times New Roman" panose="02020603050405020304" pitchFamily="18" charset="0"/>
              </a:rPr>
              <a:t>Cwestiwn</a:t>
            </a:r>
            <a:endParaRPr lang="en-GB" sz="1300" dirty="0">
              <a:effectLst/>
              <a:latin typeface="Calibri" panose="020F0502020204030204" pitchFamily="34" charset="0"/>
              <a:ea typeface="Calibri" panose="020F0502020204030204" pitchFamily="34" charset="0"/>
              <a:cs typeface="Times New Roman" panose="02020603050405020304" pitchFamily="18" charset="0"/>
            </a:endParaRPr>
          </a:p>
          <a:p>
            <a:pPr algn="just"/>
            <a:r>
              <a:rPr lang="cy-GB" sz="1300" dirty="0">
                <a:effectLst/>
                <a:latin typeface="Calibri" panose="020F0502020204030204" pitchFamily="34" charset="0"/>
                <a:ea typeface="Calibri" panose="020F0502020204030204" pitchFamily="34" charset="0"/>
                <a:cs typeface="Times New Roman" panose="02020603050405020304" pitchFamily="18" charset="0"/>
              </a:rPr>
              <a:t>Defnyddiwch fodel adfyfyriol i fyfyrio’n feirniadol ar yr anghenion dysgu a nodwyd gennych yn nhasg 1 rhan A o dan bob un o 3 deilliant dysgu GCC.</a:t>
            </a:r>
            <a:endParaRPr lang="en-GB" sz="1300" dirty="0">
              <a:effectLst/>
              <a:latin typeface="Calibri" panose="020F0502020204030204" pitchFamily="34" charset="0"/>
              <a:ea typeface="Calibri" panose="020F0502020204030204" pitchFamily="34" charset="0"/>
              <a:cs typeface="Times New Roman" panose="02020603050405020304" pitchFamily="18" charset="0"/>
            </a:endParaRPr>
          </a:p>
          <a:p>
            <a:pPr algn="just"/>
            <a:r>
              <a:rPr lang="cy-GB" sz="1300" dirty="0">
                <a:effectLst/>
                <a:latin typeface="Calibri" panose="020F0502020204030204" pitchFamily="34" charset="0"/>
                <a:ea typeface="Calibri" panose="020F0502020204030204" pitchFamily="34" charset="0"/>
                <a:cs typeface="Times New Roman" panose="02020603050405020304" pitchFamily="18" charset="0"/>
              </a:rPr>
              <a:t>Rhaid i hyn gynnwys cyfeiriad at hyfforddiant, dysgu, ymchwil a goruchwyliaeth a myfyrio gyda’ch mentor/goruchwyliwr/rheolwr llinell ar y graddau yr ydych wedi cyflawni eich deilliannau dysgu.</a:t>
            </a:r>
            <a:endParaRPr lang="en-GB" sz="1300" dirty="0">
              <a:effectLst/>
              <a:latin typeface="Calibri" panose="020F0502020204030204" pitchFamily="34" charset="0"/>
              <a:ea typeface="Calibri" panose="020F0502020204030204" pitchFamily="34" charset="0"/>
              <a:cs typeface="Times New Roman" panose="02020603050405020304" pitchFamily="18" charset="0"/>
            </a:endParaRPr>
          </a:p>
          <a:p>
            <a:pPr algn="just"/>
            <a:r>
              <a:rPr lang="cy-GB" sz="1300" dirty="0">
                <a:effectLst/>
                <a:latin typeface="Calibri" panose="020F0502020204030204" pitchFamily="34" charset="0"/>
                <a:ea typeface="Calibri" panose="020F0502020204030204" pitchFamily="34" charset="0"/>
                <a:cs typeface="Times New Roman" panose="02020603050405020304" pitchFamily="18" charset="0"/>
              </a:rPr>
              <a:t>Nodwch eich anghenion dysgu i gefnogi eich datblygiad yn y broses o drawsnewid i ddod yn ymarferydd profiadol yn eich gyrfa at y dyfodol ar ôl cwblhau’r rhaglen hon. 650 o eiriau (+/- 10%: dylech gynnwys eich cyfrif geiriau gwirioneddol ar ddiwedd pob adran).</a:t>
            </a:r>
          </a:p>
          <a:p>
            <a:pPr marL="0" indent="0" algn="just">
              <a:buNone/>
            </a:pPr>
            <a:r>
              <a:rPr lang="cy-GB" sz="1300" b="1" dirty="0">
                <a:effectLst/>
                <a:latin typeface="Calibri" panose="020F0502020204030204" pitchFamily="34" charset="0"/>
                <a:ea typeface="Calibri" panose="020F0502020204030204" pitchFamily="34" charset="0"/>
                <a:cs typeface="Times New Roman" panose="02020603050405020304" pitchFamily="18" charset="0"/>
              </a:rPr>
              <a:t>Cwestiwn</a:t>
            </a:r>
            <a:endParaRPr lang="en-GB" sz="1300" b="1" dirty="0">
              <a:latin typeface="Calibri" panose="020F0502020204030204" pitchFamily="34" charset="0"/>
              <a:ea typeface="Calibri" panose="020F0502020204030204" pitchFamily="34" charset="0"/>
              <a:cs typeface="Times New Roman" panose="02020603050405020304" pitchFamily="18" charset="0"/>
            </a:endParaRPr>
          </a:p>
          <a:p>
            <a:pPr algn="just"/>
            <a:r>
              <a:rPr lang="cy-GB" sz="13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Myfyriwch ar yr adborth rydych chi wedi’i dderbyn gan unigolion sydd angen gofal a chymorth a/neu eu gofalwyr ac eglurwch sut mae’r wybodaeth hon wedi helpu i ddylanwadu ar eich arfer a’ch datblygiad proffesiynol i’r dyfodol.</a:t>
            </a:r>
            <a:r>
              <a:rPr lang="en-GB" sz="1300" dirty="0">
                <a:solidFill>
                  <a:srgbClr val="000000"/>
                </a:solidFill>
                <a:latin typeface="Calibri" panose="020F0502020204030204" pitchFamily="34" charset="0"/>
                <a:ea typeface="Calibri" panose="020F0502020204030204" pitchFamily="34" charset="0"/>
                <a:cs typeface="Times New Roman" panose="02020603050405020304" pitchFamily="18" charset="0"/>
              </a:rPr>
              <a:t> </a:t>
            </a:r>
            <a:r>
              <a:rPr lang="cy-GB" sz="1300" dirty="0">
                <a:effectLst/>
                <a:latin typeface="Calibri" panose="020F0502020204030204" pitchFamily="34" charset="0"/>
                <a:ea typeface="Calibri" panose="020F0502020204030204" pitchFamily="34" charset="0"/>
                <a:cs typeface="Times New Roman" panose="02020603050405020304" pitchFamily="18" charset="0"/>
              </a:rPr>
              <a:t>100 o eiriau</a:t>
            </a:r>
            <a:r>
              <a:rPr lang="cy-GB" sz="1300" i="1" dirty="0">
                <a:effectLst/>
                <a:latin typeface="Calibri" panose="020F0502020204030204" pitchFamily="34" charset="0"/>
                <a:ea typeface="Calibri" panose="020F0502020204030204" pitchFamily="34" charset="0"/>
                <a:cs typeface="Times New Roman" panose="02020603050405020304" pitchFamily="18" charset="0"/>
              </a:rPr>
              <a:t> (+/- 10%: dylech gynnwys eich cyfrif geiriau gwirioneddol ar ddiwedd pob adran).</a:t>
            </a:r>
            <a:endParaRPr lang="en-GB" sz="1300" dirty="0">
              <a:effectLst/>
              <a:latin typeface="Calibri" panose="020F0502020204030204" pitchFamily="34" charset="0"/>
              <a:ea typeface="Calibri" panose="020F0502020204030204" pitchFamily="34" charset="0"/>
              <a:cs typeface="Times New Roman" panose="02020603050405020304" pitchFamily="18" charset="0"/>
            </a:endParaRPr>
          </a:p>
          <a:p>
            <a:pPr algn="just"/>
            <a:r>
              <a:rPr lang="cy-GB" sz="1300" i="1" dirty="0">
                <a:effectLst/>
                <a:latin typeface="Calibri" panose="020F0502020204030204" pitchFamily="34" charset="0"/>
                <a:ea typeface="Calibri" panose="020F0502020204030204" pitchFamily="34" charset="0"/>
                <a:cs typeface="Times New Roman" panose="02020603050405020304" pitchFamily="18" charset="0"/>
              </a:rPr>
              <a:t>Cyfanswm tasg 1 rhan B, 750 o eiriau (+/- 10%: dylech gynnwys eich cyfrif geiriau gwirioneddol ar ddiwedd pob adran).</a:t>
            </a:r>
            <a:endParaRPr lang="en-GB" sz="1300" dirty="0">
              <a:effectLst/>
              <a:latin typeface="Calibri" panose="020F0502020204030204" pitchFamily="34" charset="0"/>
              <a:ea typeface="Calibri" panose="020F0502020204030204" pitchFamily="34" charset="0"/>
              <a:cs typeface="Times New Roman" panose="02020603050405020304" pitchFamily="18" charset="0"/>
            </a:endParaRPr>
          </a:p>
          <a:p>
            <a:pPr algn="just"/>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Tree>
    <p:extLst>
      <p:ext uri="{BB962C8B-B14F-4D97-AF65-F5344CB8AC3E}">
        <p14:creationId xmlns:p14="http://schemas.microsoft.com/office/powerpoint/2010/main" val="146146663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5386D2-CD64-2946-844E-9BC1E79EBE7B}"/>
              </a:ext>
            </a:extLst>
          </p:cNvPr>
          <p:cNvSpPr>
            <a:spLocks noGrp="1"/>
          </p:cNvSpPr>
          <p:nvPr>
            <p:ph type="title"/>
          </p:nvPr>
        </p:nvSpPr>
        <p:spPr/>
        <p:txBody>
          <a:bodyPr/>
          <a:lstStyle/>
          <a:p>
            <a:r>
              <a:rPr lang="en-GB" sz="3200" dirty="0">
                <a:latin typeface="Arial" charset="0"/>
              </a:rPr>
              <a:t>Diogelu/Safeguarding</a:t>
            </a:r>
            <a:br>
              <a:rPr lang="en-GB" sz="3200" dirty="0">
                <a:latin typeface="Arial" charset="0"/>
              </a:rPr>
            </a:br>
            <a:r>
              <a:rPr lang="cy-GB" sz="3200" dirty="0"/>
              <a:t>Cwestiwn</a:t>
            </a:r>
            <a:r>
              <a:rPr lang="cy-GB" sz="3200" b="1" dirty="0"/>
              <a:t> </a:t>
            </a:r>
            <a:r>
              <a:rPr lang="en-GB" sz="3200" dirty="0">
                <a:latin typeface="Arial" charset="0"/>
              </a:rPr>
              <a:t>Tasg 4/ Question Task 4</a:t>
            </a:r>
            <a:endParaRPr lang="en-US" sz="3200" dirty="0"/>
          </a:p>
        </p:txBody>
      </p:sp>
      <p:sp>
        <p:nvSpPr>
          <p:cNvPr id="3" name="Content Placeholder 2">
            <a:extLst>
              <a:ext uri="{FF2B5EF4-FFF2-40B4-BE49-F238E27FC236}">
                <a16:creationId xmlns:a16="http://schemas.microsoft.com/office/drawing/2014/main" id="{D1767558-62C1-0344-BAA0-00C718DBEC9B}"/>
              </a:ext>
            </a:extLst>
          </p:cNvPr>
          <p:cNvSpPr>
            <a:spLocks noGrp="1"/>
          </p:cNvSpPr>
          <p:nvPr>
            <p:ph sz="half" idx="1"/>
          </p:nvPr>
        </p:nvSpPr>
        <p:spPr/>
        <p:txBody>
          <a:bodyPr/>
          <a:lstStyle/>
          <a:p>
            <a:pPr marL="0" indent="0" hangingPunct="0">
              <a:buNone/>
            </a:pPr>
            <a:r>
              <a:rPr lang="cy-GB" sz="1800" b="1" dirty="0"/>
              <a:t>Cwestiwn a:</a:t>
            </a:r>
            <a:endParaRPr lang="en-GB" sz="1800" dirty="0"/>
          </a:p>
          <a:p>
            <a:pPr hangingPunct="0"/>
            <a:r>
              <a:rPr lang="cy-GB" sz="1800" dirty="0"/>
              <a:t>Mewn maes </a:t>
            </a:r>
            <a:r>
              <a:rPr lang="cy-GB" sz="1800" b="1" dirty="0"/>
              <a:t>nad yw’n brif ffocws i’ch gwaith</a:t>
            </a:r>
            <a:r>
              <a:rPr lang="cy-GB" sz="1800" dirty="0"/>
              <a:t> (gweler y canllawiau uchod) eglurwch y ddeddfwriaeth berthnasol, a’r polisïau a’r gweithdrefnau cenedlaethol, lleol a sefydliadol ar gyfer diogelu. (</a:t>
            </a:r>
            <a:r>
              <a:rPr lang="cy-GB" sz="1800" i="1" dirty="0"/>
              <a:t>500 o eiriau). </a:t>
            </a:r>
          </a:p>
          <a:p>
            <a:pPr marL="0" indent="0" algn="just" hangingPunct="0">
              <a:buNone/>
            </a:pPr>
            <a:r>
              <a:rPr lang="cy-GB" sz="1800" b="1" dirty="0"/>
              <a:t>Cwestiwn b:</a:t>
            </a:r>
            <a:endParaRPr lang="en-GB" sz="1800" b="1" dirty="0"/>
          </a:p>
          <a:p>
            <a:pPr algn="just" hangingPunct="0"/>
            <a:r>
              <a:rPr lang="cy-GB" sz="1800" dirty="0"/>
              <a:t>Myfyriwch ar y gwahaniaeth rhwng diogelu ym maes gwaith oedolion a gwaith plant. (</a:t>
            </a:r>
            <a:r>
              <a:rPr lang="cy-GB" sz="1800" i="1" dirty="0"/>
              <a:t>400 o eiriau).</a:t>
            </a:r>
            <a:endParaRPr lang="en-GB" sz="1800" dirty="0">
              <a:solidFill>
                <a:srgbClr val="000000"/>
              </a:solidFill>
              <a:latin typeface="Arial" panose="020B0604020202020204" pitchFamily="34" charset="0"/>
              <a:ea typeface="Times New Roman" panose="02020603050405020304" pitchFamily="18" charset="0"/>
            </a:endParaRPr>
          </a:p>
        </p:txBody>
      </p:sp>
      <p:sp>
        <p:nvSpPr>
          <p:cNvPr id="7" name="Content Placeholder 6">
            <a:extLst>
              <a:ext uri="{FF2B5EF4-FFF2-40B4-BE49-F238E27FC236}">
                <a16:creationId xmlns:a16="http://schemas.microsoft.com/office/drawing/2014/main" id="{C411C2B4-DD71-8947-A1D8-65DAB22C1293}"/>
              </a:ext>
            </a:extLst>
          </p:cNvPr>
          <p:cNvSpPr>
            <a:spLocks noGrp="1"/>
          </p:cNvSpPr>
          <p:nvPr>
            <p:ph sz="half" idx="2"/>
          </p:nvPr>
        </p:nvSpPr>
        <p:spPr/>
        <p:txBody>
          <a:bodyPr/>
          <a:lstStyle/>
          <a:p>
            <a:pPr marL="0" indent="0" hangingPunct="0">
              <a:buNone/>
            </a:pPr>
            <a:r>
              <a:rPr lang="en-GB" sz="1800" b="1" dirty="0"/>
              <a:t>Question a:</a:t>
            </a:r>
            <a:endParaRPr lang="en-GB" sz="1800" dirty="0"/>
          </a:p>
          <a:p>
            <a:pPr hangingPunct="0"/>
            <a:r>
              <a:rPr lang="en-GB" sz="1800" dirty="0"/>
              <a:t>In an area </a:t>
            </a:r>
            <a:r>
              <a:rPr lang="en-GB" sz="1800" b="1" dirty="0"/>
              <a:t>that is not your main focus of work </a:t>
            </a:r>
            <a:r>
              <a:rPr lang="en-GB" sz="1800" dirty="0"/>
              <a:t>(see guidance above), explain the relevant legislation, and the national, local and organisational policies and procedures for safeguarding (500 words). </a:t>
            </a:r>
          </a:p>
          <a:p>
            <a:pPr hangingPunct="0"/>
            <a:endParaRPr lang="en-GB" sz="1800" dirty="0"/>
          </a:p>
          <a:p>
            <a:pPr marL="0" indent="0" algn="just" hangingPunct="0">
              <a:buNone/>
            </a:pPr>
            <a:r>
              <a:rPr lang="en-GB" sz="1800" b="1" dirty="0"/>
              <a:t>Question b:</a:t>
            </a:r>
            <a:endParaRPr lang="en-GB" sz="1200" b="1" dirty="0"/>
          </a:p>
          <a:p>
            <a:pPr algn="just" hangingPunct="0"/>
            <a:r>
              <a:rPr lang="en-GB" sz="1800" dirty="0"/>
              <a:t>Reflect on the difference between safeguarding in adults’ and children’s work (400 words). </a:t>
            </a:r>
          </a:p>
          <a:p>
            <a:pPr algn="just" hangingPunct="0"/>
            <a:endParaRPr lang="en-GB" sz="1200" dirty="0">
              <a:solidFill>
                <a:srgbClr val="000000"/>
              </a:solidFill>
              <a:latin typeface="Arial" panose="020B0604020202020204" pitchFamily="34" charset="0"/>
              <a:ea typeface="Times New Roman" panose="02020603050405020304" pitchFamily="18" charset="0"/>
            </a:endParaRPr>
          </a:p>
          <a:p>
            <a:pPr hangingPunct="0"/>
            <a:endParaRPr lang="en-GB" sz="1800" dirty="0"/>
          </a:p>
          <a:p>
            <a:endParaRPr lang="en-US" dirty="0"/>
          </a:p>
        </p:txBody>
      </p:sp>
    </p:spTree>
    <p:extLst>
      <p:ext uri="{BB962C8B-B14F-4D97-AF65-F5344CB8AC3E}">
        <p14:creationId xmlns:p14="http://schemas.microsoft.com/office/powerpoint/2010/main" val="118709187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FBA1EA53-0AC5-38D8-0C65-D5360D2DBEF4}"/>
              </a:ext>
            </a:extLst>
          </p:cNvPr>
          <p:cNvSpPr>
            <a:spLocks noGrp="1"/>
          </p:cNvSpPr>
          <p:nvPr>
            <p:ph type="title"/>
          </p:nvPr>
        </p:nvSpPr>
        <p:spPr>
          <a:xfrm>
            <a:off x="457200" y="197767"/>
            <a:ext cx="8229600" cy="710953"/>
          </a:xfrm>
        </p:spPr>
        <p:txBody>
          <a:bodyPr/>
          <a:lstStyle/>
          <a:p>
            <a:r>
              <a:rPr lang="cy-GB" sz="2800" dirty="0">
                <a:latin typeface="Arial" charset="0"/>
              </a:rPr>
              <a:t>Adolygiad Datblygiadol - </a:t>
            </a:r>
            <a:r>
              <a:rPr lang="cy-GB" sz="2800" dirty="0"/>
              <a:t>Cwestiwn</a:t>
            </a:r>
            <a:r>
              <a:rPr lang="cy-GB" sz="2800" b="1" dirty="0"/>
              <a:t> </a:t>
            </a:r>
            <a:r>
              <a:rPr lang="cy-GB" sz="2800" dirty="0">
                <a:latin typeface="Arial" charset="0"/>
              </a:rPr>
              <a:t>Tasg 1 rhan b</a:t>
            </a:r>
            <a:br>
              <a:rPr lang="cy-GB" sz="2800" dirty="0">
                <a:latin typeface="Arial" charset="0"/>
              </a:rPr>
            </a:br>
            <a:r>
              <a:rPr lang="en-GB" sz="2800" dirty="0">
                <a:latin typeface="Arial" charset="0"/>
              </a:rPr>
              <a:t>Developmental Review - Question </a:t>
            </a:r>
            <a:r>
              <a:rPr lang="en-GB" sz="2800" dirty="0"/>
              <a:t>Task 1 part b</a:t>
            </a:r>
            <a:endParaRPr lang="en-US" sz="2800" dirty="0"/>
          </a:p>
        </p:txBody>
      </p:sp>
      <p:sp>
        <p:nvSpPr>
          <p:cNvPr id="4" name="Content Placeholder 3">
            <a:extLst>
              <a:ext uri="{FF2B5EF4-FFF2-40B4-BE49-F238E27FC236}">
                <a16:creationId xmlns:a16="http://schemas.microsoft.com/office/drawing/2014/main" id="{EC045490-4098-60FB-97D4-C49C92E240C7}"/>
              </a:ext>
            </a:extLst>
          </p:cNvPr>
          <p:cNvSpPr>
            <a:spLocks noGrp="1"/>
          </p:cNvSpPr>
          <p:nvPr>
            <p:ph idx="1"/>
          </p:nvPr>
        </p:nvSpPr>
        <p:spPr>
          <a:xfrm>
            <a:off x="457200" y="908720"/>
            <a:ext cx="8229600" cy="4608513"/>
          </a:xfrm>
        </p:spPr>
        <p:txBody>
          <a:bodyPr/>
          <a:lstStyle/>
          <a:p>
            <a:pPr marL="0" indent="0" algn="just">
              <a:buNone/>
            </a:pPr>
            <a:r>
              <a:rPr lang="en-GB" sz="1800" b="1" dirty="0">
                <a:effectLst/>
                <a:latin typeface="Calibri" panose="020F0502020204030204" pitchFamily="34" charset="0"/>
                <a:ea typeface="Calibri" panose="020F0502020204030204" pitchFamily="34" charset="0"/>
                <a:cs typeface="Times New Roman" panose="02020603050405020304" pitchFamily="18" charset="0"/>
              </a:rPr>
              <a:t>Question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r>
              <a:rPr lang="en-GB" sz="1800" dirty="0">
                <a:effectLst/>
                <a:latin typeface="Calibri" panose="020F0502020204030204" pitchFamily="34" charset="0"/>
                <a:ea typeface="Calibri" panose="020F0502020204030204" pitchFamily="34" charset="0"/>
                <a:cs typeface="Times New Roman" panose="02020603050405020304" pitchFamily="18" charset="0"/>
              </a:rPr>
              <a:t>Use a reflective model to critically reflect on the learning needs you identified in task 1 part a under each of the 3 SCW learning outcomes. </a:t>
            </a:r>
          </a:p>
          <a:p>
            <a:pPr algn="just"/>
            <a:r>
              <a:rPr lang="en-GB" sz="1800" dirty="0">
                <a:effectLst/>
                <a:latin typeface="Calibri" panose="020F0502020204030204" pitchFamily="34" charset="0"/>
                <a:ea typeface="Calibri" panose="020F0502020204030204" pitchFamily="34" charset="0"/>
                <a:cs typeface="Times New Roman" panose="02020603050405020304" pitchFamily="18" charset="0"/>
              </a:rPr>
              <a:t>This must include reference to training, learning, research and supervision and reflection with your mentor/supervisor/line manager on the extent to which your learning outcomes has been achieved. </a:t>
            </a:r>
          </a:p>
          <a:p>
            <a:pPr algn="just"/>
            <a:r>
              <a:rPr lang="en-GB" sz="1800" dirty="0">
                <a:effectLst/>
                <a:latin typeface="Calibri" panose="020F0502020204030204" pitchFamily="34" charset="0"/>
                <a:ea typeface="Calibri" panose="020F0502020204030204" pitchFamily="34" charset="0"/>
                <a:cs typeface="Times New Roman" panose="02020603050405020304" pitchFamily="18" charset="0"/>
              </a:rPr>
              <a:t>Identify your learning needs to support your development in the transition to becoming an experienced practitioner in your future career following the completion of this programme. 650 words (+/- 10%: </a:t>
            </a:r>
          </a:p>
          <a:p>
            <a:pPr marL="0" indent="0" algn="just">
              <a:buNone/>
            </a:pPr>
            <a:r>
              <a:rPr lang="en-GB" sz="1800" b="1" dirty="0">
                <a:effectLst/>
                <a:latin typeface="Calibri" panose="020F0502020204030204" pitchFamily="34" charset="0"/>
                <a:ea typeface="Calibri" panose="020F0502020204030204" pitchFamily="34" charset="0"/>
                <a:cs typeface="Times New Roman" panose="02020603050405020304" pitchFamily="18" charset="0"/>
              </a:rPr>
              <a:t>Question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r>
              <a:rPr lang="en-GB" sz="18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Reflect on feedback that you have received from individuals in need of care and support and/or their carers and explain how this information has helped shape your practice and future professional development.</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gn="just"/>
            <a:r>
              <a:rPr lang="en-GB" sz="1800" dirty="0">
                <a:effectLst/>
                <a:latin typeface="Calibri" panose="020F0502020204030204" pitchFamily="34" charset="0"/>
                <a:ea typeface="Calibri" panose="020F0502020204030204" pitchFamily="34" charset="0"/>
                <a:cs typeface="Times New Roman" panose="02020603050405020304" pitchFamily="18" charset="0"/>
              </a:rPr>
              <a:t>100 words</a:t>
            </a:r>
            <a:r>
              <a:rPr lang="en-GB" sz="1800" i="1" dirty="0">
                <a:effectLst/>
                <a:latin typeface="Calibri" panose="020F0502020204030204" pitchFamily="34" charset="0"/>
                <a:ea typeface="Calibri" panose="020F0502020204030204" pitchFamily="34" charset="0"/>
                <a:cs typeface="Times New Roman" panose="02020603050405020304" pitchFamily="18" charset="0"/>
              </a:rPr>
              <a:t> (+/- 10%)</a:t>
            </a:r>
          </a:p>
          <a:p>
            <a:pPr algn="just"/>
            <a:r>
              <a:rPr lang="en-GB" sz="1800" i="1" dirty="0">
                <a:latin typeface="Calibri" panose="020F0502020204030204" pitchFamily="34" charset="0"/>
                <a:ea typeface="Calibri" panose="020F0502020204030204" pitchFamily="34" charset="0"/>
                <a:cs typeface="Times New Roman" panose="02020603050405020304" pitchFamily="18" charset="0"/>
              </a:rPr>
              <a:t>Total word count for Task 1 part b is 750 words (+/- 10 %)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gn="just">
              <a:buNone/>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Tree>
    <p:extLst>
      <p:ext uri="{BB962C8B-B14F-4D97-AF65-F5344CB8AC3E}">
        <p14:creationId xmlns:p14="http://schemas.microsoft.com/office/powerpoint/2010/main" val="168832621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7" name="Title 1"/>
          <p:cNvSpPr>
            <a:spLocks noGrp="1"/>
          </p:cNvSpPr>
          <p:nvPr>
            <p:ph type="title"/>
          </p:nvPr>
        </p:nvSpPr>
        <p:spPr>
          <a:xfrm>
            <a:off x="457200" y="274638"/>
            <a:ext cx="8229600" cy="922337"/>
          </a:xfrm>
        </p:spPr>
        <p:txBody>
          <a:bodyPr/>
          <a:lstStyle/>
          <a:p>
            <a:r>
              <a:rPr lang="en-GB" sz="3600" dirty="0" err="1"/>
              <a:t>Adrannau</a:t>
            </a:r>
            <a:r>
              <a:rPr lang="en-GB" sz="3600" dirty="0"/>
              <a:t> </a:t>
            </a:r>
            <a:r>
              <a:rPr lang="en-GB" sz="3600" dirty="0" err="1"/>
              <a:t>Terfynol</a:t>
            </a:r>
            <a:r>
              <a:rPr lang="en-GB" sz="3600" dirty="0"/>
              <a:t> y </a:t>
            </a:r>
            <a:r>
              <a:rPr lang="en-GB" sz="3600" dirty="0" err="1"/>
              <a:t>Portffolio</a:t>
            </a:r>
            <a:br>
              <a:rPr lang="en-GB" sz="3600" dirty="0"/>
            </a:br>
            <a:r>
              <a:rPr lang="en-GB" sz="3600" dirty="0"/>
              <a:t>Final Sections of Portfolio </a:t>
            </a:r>
          </a:p>
        </p:txBody>
      </p:sp>
      <p:sp>
        <p:nvSpPr>
          <p:cNvPr id="18435" name="Content Placeholder 2"/>
          <p:cNvSpPr>
            <a:spLocks noGrp="1"/>
          </p:cNvSpPr>
          <p:nvPr>
            <p:ph sz="half" idx="1"/>
          </p:nvPr>
        </p:nvSpPr>
        <p:spPr>
          <a:xfrm>
            <a:off x="248893" y="1506488"/>
            <a:ext cx="4244975" cy="4176812"/>
          </a:xfrm>
        </p:spPr>
        <p:txBody>
          <a:bodyPr rtlCol="0">
            <a:noAutofit/>
          </a:bodyPr>
          <a:lstStyle/>
          <a:p>
            <a:r>
              <a:rPr lang="en-GB" sz="2300" dirty="0" err="1">
                <a:latin typeface="Arial" panose="020B0604020202020204" pitchFamily="34" charset="0"/>
                <a:cs typeface="Arial" panose="020B0604020202020204" pitchFamily="34" charset="0"/>
              </a:rPr>
              <a:t>Rhestr</a:t>
            </a:r>
            <a:r>
              <a:rPr lang="en-GB" sz="2300" dirty="0">
                <a:latin typeface="Arial" panose="020B0604020202020204" pitchFamily="34" charset="0"/>
                <a:cs typeface="Arial" panose="020B0604020202020204" pitchFamily="34" charset="0"/>
              </a:rPr>
              <a:t> </a:t>
            </a:r>
            <a:r>
              <a:rPr lang="en-GB" sz="2300" dirty="0" err="1">
                <a:latin typeface="Arial" panose="020B0604020202020204" pitchFamily="34" charset="0"/>
                <a:cs typeface="Arial" panose="020B0604020202020204" pitchFamily="34" charset="0"/>
              </a:rPr>
              <a:t>gyfeirio</a:t>
            </a:r>
            <a:r>
              <a:rPr lang="en-GB" sz="2300" dirty="0">
                <a:latin typeface="Arial" panose="020B0604020202020204" pitchFamily="34" charset="0"/>
                <a:cs typeface="Arial" panose="020B0604020202020204" pitchFamily="34" charset="0"/>
              </a:rPr>
              <a:t> - </a:t>
            </a:r>
            <a:r>
              <a:rPr lang="en-GB" sz="2300" dirty="0" err="1">
                <a:latin typeface="Arial" panose="020B0604020202020204" pitchFamily="34" charset="0"/>
                <a:cs typeface="Arial" panose="020B0604020202020204" pitchFamily="34" charset="0"/>
              </a:rPr>
              <a:t>deunydd</a:t>
            </a:r>
            <a:r>
              <a:rPr lang="en-GB" sz="2300" dirty="0">
                <a:latin typeface="Arial" panose="020B0604020202020204" pitchFamily="34" charset="0"/>
                <a:cs typeface="Arial" panose="020B0604020202020204" pitchFamily="34" charset="0"/>
              </a:rPr>
              <a:t> </a:t>
            </a:r>
            <a:r>
              <a:rPr lang="en-GB" sz="2300" dirty="0" err="1">
                <a:latin typeface="Arial" panose="020B0604020202020204" pitchFamily="34" charset="0"/>
                <a:cs typeface="Arial" panose="020B0604020202020204" pitchFamily="34" charset="0"/>
              </a:rPr>
              <a:t>wedi'i</a:t>
            </a:r>
            <a:r>
              <a:rPr lang="en-GB" sz="2300" dirty="0">
                <a:latin typeface="Arial" panose="020B0604020202020204" pitchFamily="34" charset="0"/>
                <a:cs typeface="Arial" panose="020B0604020202020204" pitchFamily="34" charset="0"/>
              </a:rPr>
              <a:t> </a:t>
            </a:r>
            <a:r>
              <a:rPr lang="en-GB" sz="2300" dirty="0" err="1">
                <a:latin typeface="Arial" panose="020B0604020202020204" pitchFamily="34" charset="0"/>
                <a:cs typeface="Arial" panose="020B0604020202020204" pitchFamily="34" charset="0"/>
              </a:rPr>
              <a:t>gyfeirio'n</a:t>
            </a:r>
            <a:r>
              <a:rPr lang="en-GB" sz="2300" dirty="0">
                <a:latin typeface="Arial" panose="020B0604020202020204" pitchFamily="34" charset="0"/>
                <a:cs typeface="Arial" panose="020B0604020202020204" pitchFamily="34" charset="0"/>
              </a:rPr>
              <a:t> </a:t>
            </a:r>
            <a:r>
              <a:rPr lang="en-GB" sz="2300" dirty="0" err="1">
                <a:latin typeface="Arial" panose="020B0604020202020204" pitchFamily="34" charset="0"/>
                <a:cs typeface="Arial" panose="020B0604020202020204" pitchFamily="34" charset="0"/>
              </a:rPr>
              <a:t>unig</a:t>
            </a:r>
            <a:endParaRPr lang="en-GB" sz="2300" dirty="0">
              <a:latin typeface="Arial" panose="020B0604020202020204" pitchFamily="34" charset="0"/>
              <a:cs typeface="Arial" panose="020B0604020202020204" pitchFamily="34" charset="0"/>
            </a:endParaRPr>
          </a:p>
          <a:p>
            <a:r>
              <a:rPr lang="en-GB" sz="2300" dirty="0" err="1">
                <a:latin typeface="Arial" panose="020B0604020202020204" pitchFamily="34" charset="0"/>
                <a:cs typeface="Arial" panose="020B0604020202020204" pitchFamily="34" charset="0"/>
              </a:rPr>
              <a:t>Manylion</a:t>
            </a:r>
            <a:r>
              <a:rPr lang="en-GB" sz="2300" dirty="0">
                <a:latin typeface="Arial" panose="020B0604020202020204" pitchFamily="34" charset="0"/>
                <a:cs typeface="Arial" panose="020B0604020202020204" pitchFamily="34" charset="0"/>
              </a:rPr>
              <a:t> y </a:t>
            </a:r>
            <a:r>
              <a:rPr lang="en-GB" sz="2300" dirty="0" err="1">
                <a:latin typeface="Arial" panose="020B0604020202020204" pitchFamily="34" charset="0"/>
                <a:cs typeface="Arial" panose="020B0604020202020204" pitchFamily="34" charset="0"/>
              </a:rPr>
              <a:t>gweithdai</a:t>
            </a:r>
            <a:r>
              <a:rPr lang="en-GB" sz="2300" dirty="0">
                <a:latin typeface="Arial" panose="020B0604020202020204" pitchFamily="34" charset="0"/>
                <a:cs typeface="Arial" panose="020B0604020202020204" pitchFamily="34" charset="0"/>
              </a:rPr>
              <a:t> a </a:t>
            </a:r>
            <a:r>
              <a:rPr lang="en-GB" sz="2300" dirty="0" err="1">
                <a:latin typeface="Arial" panose="020B0604020202020204" pitchFamily="34" charset="0"/>
                <a:cs typeface="Arial" panose="020B0604020202020204" pitchFamily="34" charset="0"/>
              </a:rPr>
              <a:t>fynychwyd</a:t>
            </a:r>
            <a:r>
              <a:rPr lang="en-GB" sz="2300" dirty="0">
                <a:latin typeface="Arial" panose="020B0604020202020204" pitchFamily="34" charset="0"/>
                <a:cs typeface="Arial" panose="020B0604020202020204" pitchFamily="34" charset="0"/>
              </a:rPr>
              <a:t> (</a:t>
            </a:r>
            <a:r>
              <a:rPr lang="en-GB" sz="2300" dirty="0" err="1">
                <a:latin typeface="Arial" panose="020B0604020202020204" pitchFamily="34" charset="0"/>
                <a:cs typeface="Arial" panose="020B0604020202020204" pitchFamily="34" charset="0"/>
              </a:rPr>
              <a:t>mae'r</a:t>
            </a:r>
            <a:r>
              <a:rPr lang="en-GB" sz="2300" dirty="0">
                <a:latin typeface="Arial" panose="020B0604020202020204" pitchFamily="34" charset="0"/>
                <a:cs typeface="Arial" panose="020B0604020202020204" pitchFamily="34" charset="0"/>
              </a:rPr>
              <a:t> </a:t>
            </a:r>
            <a:r>
              <a:rPr lang="en-GB" sz="2300" dirty="0" err="1">
                <a:latin typeface="Arial" panose="020B0604020202020204" pitchFamily="34" charset="0"/>
                <a:cs typeface="Arial" panose="020B0604020202020204" pitchFamily="34" charset="0"/>
              </a:rPr>
              <a:t>rhain</a:t>
            </a:r>
            <a:r>
              <a:rPr lang="en-GB" sz="2300" dirty="0">
                <a:latin typeface="Arial" panose="020B0604020202020204" pitchFamily="34" charset="0"/>
                <a:cs typeface="Arial" panose="020B0604020202020204" pitchFamily="34" charset="0"/>
              </a:rPr>
              <a:t> yn </a:t>
            </a:r>
            <a:r>
              <a:rPr lang="en-GB" sz="2300" dirty="0" err="1">
                <a:latin typeface="Arial" panose="020B0604020202020204" pitchFamily="34" charset="0"/>
                <a:cs typeface="Arial" panose="020B0604020202020204" pitchFamily="34" charset="0"/>
              </a:rPr>
              <a:t>orfodol</a:t>
            </a:r>
            <a:r>
              <a:rPr lang="en-GB" sz="2300" dirty="0">
                <a:latin typeface="Arial" panose="020B0604020202020204" pitchFamily="34" charset="0"/>
                <a:cs typeface="Arial" panose="020B0604020202020204" pitchFamily="34" charset="0"/>
              </a:rPr>
              <a:t>)</a:t>
            </a:r>
          </a:p>
          <a:p>
            <a:r>
              <a:rPr lang="en-GB" sz="2300" dirty="0" err="1">
                <a:latin typeface="Arial" panose="020B0604020202020204" pitchFamily="34" charset="0"/>
                <a:cs typeface="Arial" panose="020B0604020202020204" pitchFamily="34" charset="0"/>
              </a:rPr>
              <a:t>Adroddiad</a:t>
            </a:r>
            <a:r>
              <a:rPr lang="en-GB" sz="2300" dirty="0">
                <a:latin typeface="Arial" panose="020B0604020202020204" pitchFamily="34" charset="0"/>
                <a:cs typeface="Arial" panose="020B0604020202020204" pitchFamily="34" charset="0"/>
              </a:rPr>
              <a:t> </a:t>
            </a:r>
            <a:r>
              <a:rPr lang="en-GB" sz="2300" dirty="0" err="1">
                <a:latin typeface="Arial" panose="020B0604020202020204" pitchFamily="34" charset="0"/>
                <a:cs typeface="Arial" panose="020B0604020202020204" pitchFamily="34" charset="0"/>
              </a:rPr>
              <a:t>mentoriaid</a:t>
            </a:r>
            <a:endParaRPr lang="en-GB" sz="2300" dirty="0">
              <a:latin typeface="Arial" panose="020B0604020202020204" pitchFamily="34" charset="0"/>
              <a:cs typeface="Arial" panose="020B0604020202020204" pitchFamily="34" charset="0"/>
            </a:endParaRPr>
          </a:p>
          <a:p>
            <a:r>
              <a:rPr lang="en-GB" sz="2300" dirty="0" err="1">
                <a:latin typeface="Arial" panose="020B0604020202020204" pitchFamily="34" charset="0"/>
                <a:cs typeface="Arial" panose="020B0604020202020204" pitchFamily="34" charset="0"/>
              </a:rPr>
              <a:t>Manylion</a:t>
            </a:r>
            <a:r>
              <a:rPr lang="en-GB" sz="2300" dirty="0">
                <a:latin typeface="Arial" panose="020B0604020202020204" pitchFamily="34" charset="0"/>
                <a:cs typeface="Arial" panose="020B0604020202020204" pitchFamily="34" charset="0"/>
              </a:rPr>
              <a:t>, </a:t>
            </a:r>
            <a:r>
              <a:rPr lang="en-GB" sz="2300" dirty="0" err="1">
                <a:latin typeface="Arial" panose="020B0604020202020204" pitchFamily="34" charset="0"/>
                <a:cs typeface="Arial" panose="020B0604020202020204" pitchFamily="34" charset="0"/>
              </a:rPr>
              <a:t>llofnodion</a:t>
            </a:r>
            <a:r>
              <a:rPr lang="en-GB" sz="2300" dirty="0">
                <a:latin typeface="Arial" panose="020B0604020202020204" pitchFamily="34" charset="0"/>
                <a:cs typeface="Arial" panose="020B0604020202020204" pitchFamily="34" charset="0"/>
              </a:rPr>
              <a:t>, </a:t>
            </a:r>
            <a:r>
              <a:rPr lang="en-GB" sz="2300" dirty="0" err="1">
                <a:latin typeface="Arial" panose="020B0604020202020204" pitchFamily="34" charset="0"/>
                <a:cs typeface="Arial" panose="020B0604020202020204" pitchFamily="34" charset="0"/>
              </a:rPr>
              <a:t>llofnod</a:t>
            </a:r>
            <a:r>
              <a:rPr lang="en-GB" sz="2300" dirty="0">
                <a:latin typeface="Arial" panose="020B0604020202020204" pitchFamily="34" charset="0"/>
                <a:cs typeface="Arial" panose="020B0604020202020204" pitchFamily="34" charset="0"/>
              </a:rPr>
              <a:t> y Mentor a </a:t>
            </a:r>
            <a:r>
              <a:rPr lang="en-GB" sz="2300" dirty="0" err="1">
                <a:latin typeface="Arial" panose="020B0604020202020204" pitchFamily="34" charset="0"/>
                <a:cs typeface="Arial" panose="020B0604020202020204" pitchFamily="34" charset="0"/>
              </a:rPr>
              <a:t>chadarnhad</a:t>
            </a:r>
            <a:r>
              <a:rPr lang="en-GB" sz="2300" dirty="0">
                <a:latin typeface="Arial" panose="020B0604020202020204" pitchFamily="34" charset="0"/>
                <a:cs typeface="Arial" panose="020B0604020202020204" pitchFamily="34" charset="0"/>
              </a:rPr>
              <a:t> </a:t>
            </a:r>
            <a:r>
              <a:rPr lang="en-GB" sz="2300" dirty="0" err="1">
                <a:latin typeface="Arial" panose="020B0604020202020204" pitchFamily="34" charset="0"/>
                <a:cs typeface="Arial" panose="020B0604020202020204" pitchFamily="34" charset="0"/>
              </a:rPr>
              <a:t>rheolwyr</a:t>
            </a:r>
            <a:r>
              <a:rPr lang="en-GB" sz="2300" dirty="0">
                <a:latin typeface="Arial" panose="020B0604020202020204" pitchFamily="34" charset="0"/>
                <a:cs typeface="Arial" panose="020B0604020202020204" pitchFamily="34" charset="0"/>
              </a:rPr>
              <a:t> </a:t>
            </a:r>
            <a:r>
              <a:rPr lang="en-GB" sz="2300" dirty="0" err="1">
                <a:latin typeface="Arial" panose="020B0604020202020204" pitchFamily="34" charset="0"/>
                <a:cs typeface="Arial" panose="020B0604020202020204" pitchFamily="34" charset="0"/>
              </a:rPr>
              <a:t>llinell</a:t>
            </a:r>
            <a:endParaRPr lang="en-GB" sz="2300" dirty="0">
              <a:latin typeface="Arial" panose="020B0604020202020204" pitchFamily="34" charset="0"/>
              <a:cs typeface="Arial" panose="020B0604020202020204" pitchFamily="34" charset="0"/>
            </a:endParaRPr>
          </a:p>
          <a:p>
            <a:r>
              <a:rPr lang="en-GB" sz="2300" dirty="0" err="1">
                <a:latin typeface="Arial" panose="020B0604020202020204" pitchFamily="34" charset="0"/>
                <a:cs typeface="Arial" panose="020B0604020202020204" pitchFamily="34" charset="0"/>
              </a:rPr>
              <a:t>Cytundeb</a:t>
            </a:r>
            <a:r>
              <a:rPr lang="en-GB" sz="2300" dirty="0">
                <a:latin typeface="Arial" panose="020B0604020202020204" pitchFamily="34" charset="0"/>
                <a:cs typeface="Arial" panose="020B0604020202020204" pitchFamily="34" charset="0"/>
              </a:rPr>
              <a:t> </a:t>
            </a:r>
            <a:r>
              <a:rPr lang="en-GB" sz="2300" dirty="0" err="1">
                <a:latin typeface="Arial" panose="020B0604020202020204" pitchFamily="34" charset="0"/>
                <a:cs typeface="Arial" panose="020B0604020202020204" pitchFamily="34" charset="0"/>
              </a:rPr>
              <a:t>Dysgu</a:t>
            </a:r>
            <a:r>
              <a:rPr lang="en-GB" sz="2300" dirty="0">
                <a:latin typeface="Arial" panose="020B0604020202020204" pitchFamily="34" charset="0"/>
                <a:cs typeface="Arial" panose="020B0604020202020204" pitchFamily="34" charset="0"/>
              </a:rPr>
              <a:t> </a:t>
            </a:r>
            <a:r>
              <a:rPr lang="en-GB" sz="2300" dirty="0" err="1">
                <a:latin typeface="Arial" panose="020B0604020202020204" pitchFamily="34" charset="0"/>
                <a:cs typeface="Arial" panose="020B0604020202020204" pitchFamily="34" charset="0"/>
              </a:rPr>
              <a:t>Dysgwr</a:t>
            </a:r>
            <a:r>
              <a:rPr lang="en-GB" sz="2300" dirty="0">
                <a:latin typeface="Arial" panose="020B0604020202020204" pitchFamily="34" charset="0"/>
                <a:cs typeface="Arial" panose="020B0604020202020204" pitchFamily="34" charset="0"/>
              </a:rPr>
              <a:t> a </a:t>
            </a:r>
            <a:r>
              <a:rPr lang="en-GB" sz="2300" dirty="0" err="1">
                <a:latin typeface="Arial" panose="020B0604020202020204" pitchFamily="34" charset="0"/>
                <a:cs typeface="Arial" panose="020B0604020202020204" pitchFamily="34" charset="0"/>
              </a:rPr>
              <a:t>Chyflogwr</a:t>
            </a:r>
            <a:r>
              <a:rPr lang="en-GB" sz="2300" dirty="0">
                <a:latin typeface="Arial" panose="020B0604020202020204" pitchFamily="34" charset="0"/>
                <a:cs typeface="Arial" panose="020B0604020202020204" pitchFamily="34" charset="0"/>
              </a:rPr>
              <a:t>.</a:t>
            </a:r>
          </a:p>
        </p:txBody>
      </p:sp>
      <p:sp>
        <p:nvSpPr>
          <p:cNvPr id="18436" name="Content Placeholder 3"/>
          <p:cNvSpPr>
            <a:spLocks noGrp="1"/>
          </p:cNvSpPr>
          <p:nvPr>
            <p:ph sz="half" idx="2"/>
          </p:nvPr>
        </p:nvSpPr>
        <p:spPr>
          <a:xfrm>
            <a:off x="4648200" y="1600200"/>
            <a:ext cx="4244975" cy="3989388"/>
          </a:xfrm>
        </p:spPr>
        <p:txBody>
          <a:bodyPr rtlCol="0">
            <a:normAutofit fontScale="85000" lnSpcReduction="10000"/>
          </a:bodyPr>
          <a:lstStyle/>
          <a:p>
            <a:pPr>
              <a:defRPr/>
            </a:pPr>
            <a:r>
              <a:rPr lang="en-GB" sz="2700" dirty="0">
                <a:latin typeface="Arial" panose="020B0604020202020204" pitchFamily="34" charset="0"/>
                <a:cs typeface="Arial" panose="020B0604020202020204" pitchFamily="34" charset="0"/>
              </a:rPr>
              <a:t>Reference list - referenced material only</a:t>
            </a:r>
          </a:p>
          <a:p>
            <a:pPr>
              <a:defRPr/>
            </a:pPr>
            <a:r>
              <a:rPr lang="en-GB" sz="2700" dirty="0">
                <a:latin typeface="Arial" panose="020B0604020202020204" pitchFamily="34" charset="0"/>
                <a:cs typeface="Arial" panose="020B0604020202020204" pitchFamily="34" charset="0"/>
              </a:rPr>
              <a:t>Detail of workshops attended (these are mandatory)</a:t>
            </a:r>
          </a:p>
          <a:p>
            <a:pPr>
              <a:defRPr/>
            </a:pPr>
            <a:r>
              <a:rPr lang="en-GB" sz="2700" dirty="0">
                <a:latin typeface="Arial" panose="020B0604020202020204" pitchFamily="34" charset="0"/>
                <a:cs typeface="Arial" panose="020B0604020202020204" pitchFamily="34" charset="0"/>
              </a:rPr>
              <a:t>Mentors report </a:t>
            </a:r>
          </a:p>
          <a:p>
            <a:pPr>
              <a:defRPr/>
            </a:pPr>
            <a:r>
              <a:rPr lang="en-GB" sz="2700" dirty="0">
                <a:latin typeface="Arial" panose="020B0604020202020204" pitchFamily="34" charset="0"/>
                <a:cs typeface="Arial" panose="020B0604020202020204" pitchFamily="34" charset="0"/>
              </a:rPr>
              <a:t>Learners details, signatures, signature of Mentor and line managers verification</a:t>
            </a:r>
          </a:p>
          <a:p>
            <a:pPr>
              <a:defRPr/>
            </a:pPr>
            <a:r>
              <a:rPr lang="en-GB" sz="2700" dirty="0">
                <a:latin typeface="Arial" panose="020B0604020202020204" pitchFamily="34" charset="0"/>
                <a:cs typeface="Arial" panose="020B0604020202020204" pitchFamily="34" charset="0"/>
              </a:rPr>
              <a:t>Learner and Employer Learning Agreement.</a:t>
            </a:r>
          </a:p>
          <a:p>
            <a:pPr fontAlgn="auto">
              <a:spcAft>
                <a:spcPts val="0"/>
              </a:spcAft>
              <a:buFont typeface="Arial" pitchFamily="34" charset="0"/>
              <a:buChar char="•"/>
              <a:defRPr/>
            </a:pPr>
            <a:endParaRPr lang="en-GB" b="1" dirty="0">
              <a:latin typeface="Arial" charset="0"/>
            </a:endParaRPr>
          </a:p>
          <a:p>
            <a:pPr fontAlgn="auto">
              <a:spcAft>
                <a:spcPts val="0"/>
              </a:spcAft>
              <a:buFont typeface="Arial" pitchFamily="34" charset="0"/>
              <a:buNone/>
              <a:defRPr/>
            </a:pPr>
            <a:endParaRPr lang="en-GB" dirty="0">
              <a:latin typeface="Arial" charset="0"/>
            </a:endParaRP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3" name="Title 1"/>
          <p:cNvSpPr>
            <a:spLocks noGrp="1"/>
          </p:cNvSpPr>
          <p:nvPr>
            <p:ph type="title"/>
          </p:nvPr>
        </p:nvSpPr>
        <p:spPr>
          <a:xfrm>
            <a:off x="457200" y="274639"/>
            <a:ext cx="8147248" cy="706090"/>
          </a:xfrm>
        </p:spPr>
        <p:txBody>
          <a:bodyPr/>
          <a:lstStyle/>
          <a:p>
            <a:r>
              <a:rPr lang="cy-GB" sz="3600" dirty="0">
                <a:latin typeface="Arial" charset="0"/>
              </a:rPr>
              <a:t>Cytundeb rhwng y dysgwr a’r cyflogwr </a:t>
            </a:r>
            <a:br>
              <a:rPr lang="en-GB" sz="3600" dirty="0">
                <a:latin typeface="Arial" charset="0"/>
              </a:rPr>
            </a:br>
            <a:r>
              <a:rPr lang="en-GB" sz="3600" dirty="0">
                <a:latin typeface="Arial" charset="0"/>
              </a:rPr>
              <a:t>Learner and employer agreement </a:t>
            </a:r>
          </a:p>
        </p:txBody>
      </p:sp>
      <p:sp>
        <p:nvSpPr>
          <p:cNvPr id="18435" name="Content Placeholder 2"/>
          <p:cNvSpPr>
            <a:spLocks noGrp="1"/>
          </p:cNvSpPr>
          <p:nvPr>
            <p:ph sz="half" idx="1"/>
          </p:nvPr>
        </p:nvSpPr>
        <p:spPr>
          <a:xfrm>
            <a:off x="274456" y="1196752"/>
            <a:ext cx="7105856" cy="4248820"/>
          </a:xfrm>
        </p:spPr>
        <p:txBody>
          <a:bodyPr rtlCol="0">
            <a:normAutofit fontScale="92500" lnSpcReduction="20000"/>
          </a:bodyPr>
          <a:lstStyle/>
          <a:p>
            <a:pPr marL="0" lvl="0" indent="0">
              <a:buNone/>
            </a:pPr>
            <a:r>
              <a:rPr lang="cy-GB" sz="2100" b="1" dirty="0">
                <a:latin typeface="Arial" panose="020B0604020202020204" pitchFamily="34" charset="0"/>
                <a:cs typeface="Arial" panose="020B0604020202020204" pitchFamily="34" charset="0"/>
              </a:rPr>
              <a:t>Cytundeb Dysgu rhwng y </a:t>
            </a:r>
          </a:p>
          <a:p>
            <a:pPr marL="0" lvl="0" indent="0">
              <a:buNone/>
            </a:pPr>
            <a:r>
              <a:rPr lang="cy-GB" sz="2100" b="1" dirty="0">
                <a:latin typeface="Arial" panose="020B0604020202020204" pitchFamily="34" charset="0"/>
                <a:cs typeface="Arial" panose="020B0604020202020204" pitchFamily="34" charset="0"/>
              </a:rPr>
              <a:t>Dysgwr a’r Cyflogwr (cytundeb dysgu)</a:t>
            </a:r>
          </a:p>
          <a:p>
            <a:pPr marL="342900" marR="2804795" lvl="0" indent="-342900">
              <a:buSzPts val="2000"/>
              <a:buFont typeface="Arial" panose="020B0604020202020204" pitchFamily="34" charset="0"/>
              <a:buAutoNum type="arabicPeriod"/>
              <a:tabLst>
                <a:tab pos="6597015" algn="l"/>
              </a:tabLst>
            </a:pPr>
            <a:r>
              <a:rPr lang="cy-GB" sz="2100" dirty="0">
                <a:effectLst/>
                <a:latin typeface="Arial" panose="020B0604020202020204" pitchFamily="34" charset="0"/>
                <a:ea typeface="Times New Roman" panose="02020603050405020304" pitchFamily="18" charset="0"/>
                <a:cs typeface="Aptos" panose="020B0004020202020204" pitchFamily="34" charset="0"/>
              </a:rPr>
              <a:t>I’w gwblhau ar ddechrau’r rhaglen a’i anfon at Reolwr / Cydlynydd Hyfforddi eich Awdurdod Lleol.  </a:t>
            </a:r>
            <a:endParaRPr lang="en-GB" sz="2100" dirty="0">
              <a:effectLst/>
              <a:latin typeface="Aptos" panose="020B0004020202020204" pitchFamily="34" charset="0"/>
              <a:ea typeface="DengXian" panose="02010600030101010101" pitchFamily="2" charset="-122"/>
              <a:cs typeface="Aptos" panose="020B0004020202020204" pitchFamily="34" charset="0"/>
            </a:endParaRPr>
          </a:p>
          <a:p>
            <a:pPr marL="342900" marR="2804795" lvl="0" indent="-342900">
              <a:buSzPts val="2000"/>
              <a:buFont typeface="Arial" panose="020B0604020202020204" pitchFamily="34" charset="0"/>
              <a:buAutoNum type="arabicPeriod"/>
              <a:tabLst>
                <a:tab pos="6597015" algn="l"/>
              </a:tabLst>
            </a:pPr>
            <a:r>
              <a:rPr lang="cy-GB" sz="2100" dirty="0">
                <a:effectLst/>
                <a:latin typeface="Arial" panose="020B0604020202020204" pitchFamily="34" charset="0"/>
                <a:ea typeface="Times New Roman" panose="02020603050405020304" pitchFamily="18" charset="0"/>
                <a:cs typeface="Aptos" panose="020B0004020202020204" pitchFamily="34" charset="0"/>
              </a:rPr>
              <a:t>Rhaid ei gwblhau yn y sesiwn gynefino neu cyn gynted â phosib wedi’r dyddiad hwn (o fewn 4 wythnos i’ch diwrnod dechrau). </a:t>
            </a:r>
            <a:endParaRPr lang="en-GB" sz="2100" dirty="0">
              <a:effectLst/>
              <a:latin typeface="Aptos" panose="020B0004020202020204" pitchFamily="34" charset="0"/>
              <a:ea typeface="DengXian" panose="02010600030101010101" pitchFamily="2" charset="-122"/>
              <a:cs typeface="Aptos" panose="020B0004020202020204" pitchFamily="34" charset="0"/>
            </a:endParaRPr>
          </a:p>
          <a:p>
            <a:pPr marL="342900" marR="2804795" lvl="0" indent="-342900">
              <a:buSzPts val="2000"/>
              <a:buFont typeface="Arial" panose="020B0604020202020204" pitchFamily="34" charset="0"/>
              <a:buAutoNum type="arabicPeriod"/>
              <a:tabLst>
                <a:tab pos="6597015" algn="l"/>
              </a:tabLst>
            </a:pPr>
            <a:r>
              <a:rPr lang="cy-GB" sz="2100" dirty="0">
                <a:effectLst/>
                <a:latin typeface="Arial" panose="020B0604020202020204" pitchFamily="34" charset="0"/>
                <a:ea typeface="Times New Roman" panose="02020603050405020304" pitchFamily="18" charset="0"/>
                <a:cs typeface="Aptos" panose="020B0004020202020204" pitchFamily="34" charset="0"/>
              </a:rPr>
              <a:t>Rhaid i’r cytundeb gael ei gwblhau gyda’ch mentor. </a:t>
            </a:r>
            <a:endParaRPr lang="en-GB" sz="2100" dirty="0">
              <a:effectLst/>
              <a:latin typeface="Aptos" panose="020B0004020202020204" pitchFamily="34" charset="0"/>
              <a:ea typeface="DengXian" panose="02010600030101010101" pitchFamily="2" charset="-122"/>
              <a:cs typeface="Aptos" panose="020B0004020202020204" pitchFamily="34" charset="0"/>
            </a:endParaRPr>
          </a:p>
          <a:p>
            <a:pPr marL="342900" marR="2804795" lvl="0" indent="-342900">
              <a:buSzPts val="2000"/>
              <a:buFont typeface="Arial" panose="020B0604020202020204" pitchFamily="34" charset="0"/>
              <a:buAutoNum type="arabicPeriod"/>
              <a:tabLst>
                <a:tab pos="6597015" algn="l"/>
              </a:tabLst>
            </a:pPr>
            <a:r>
              <a:rPr lang="cy-GB" sz="2100" dirty="0">
                <a:effectLst/>
                <a:latin typeface="Arial" panose="020B0604020202020204" pitchFamily="34" charset="0"/>
                <a:ea typeface="Times New Roman" panose="02020603050405020304" pitchFamily="18" charset="0"/>
                <a:cs typeface="Aptos" panose="020B0004020202020204" pitchFamily="34" charset="0"/>
              </a:rPr>
              <a:t>Mae’r ddogfen yn nodi’r disgwyliadau ar gyfer pawb sy’n rhan o’r broses. </a:t>
            </a:r>
            <a:endParaRPr lang="en-GB" sz="2100" dirty="0">
              <a:effectLst/>
              <a:latin typeface="Aptos" panose="020B0004020202020204" pitchFamily="34" charset="0"/>
              <a:ea typeface="DengXian" panose="02010600030101010101" pitchFamily="2" charset="-122"/>
              <a:cs typeface="Aptos" panose="020B0004020202020204" pitchFamily="34" charset="0"/>
            </a:endParaRPr>
          </a:p>
          <a:p>
            <a:pPr marL="342900" marR="2804795" lvl="0" indent="-342900">
              <a:buSzPts val="2000"/>
              <a:buFont typeface="Arial" panose="020B0604020202020204" pitchFamily="34" charset="0"/>
              <a:buAutoNum type="arabicPeriod"/>
              <a:tabLst>
                <a:tab pos="6597015" algn="l"/>
              </a:tabLst>
            </a:pPr>
            <a:r>
              <a:rPr lang="cy-GB" sz="2100" dirty="0">
                <a:effectLst/>
                <a:latin typeface="Arial" panose="020B0604020202020204" pitchFamily="34" charset="0"/>
                <a:ea typeface="Times New Roman" panose="02020603050405020304" pitchFamily="18" charset="0"/>
                <a:cs typeface="Aptos" panose="020B0004020202020204" pitchFamily="34" charset="0"/>
              </a:rPr>
              <a:t>Hefyd rhaid i chi osod y Cytundeb Dysgu yn y portffolio yn adran.  </a:t>
            </a:r>
            <a:endParaRPr lang="en-GB" sz="2100" dirty="0">
              <a:effectLst/>
              <a:latin typeface="Aptos" panose="020B0004020202020204" pitchFamily="34" charset="0"/>
              <a:ea typeface="DengXian" panose="02010600030101010101" pitchFamily="2" charset="-122"/>
              <a:cs typeface="Aptos" panose="020B0004020202020204" pitchFamily="34" charset="0"/>
            </a:endParaRPr>
          </a:p>
          <a:p>
            <a:pPr marL="0" lvl="0" indent="0">
              <a:buNone/>
            </a:pPr>
            <a:endParaRPr lang="cy-GB" sz="2100" b="1" dirty="0">
              <a:latin typeface="Arial" panose="020B0604020202020204" pitchFamily="34" charset="0"/>
              <a:cs typeface="Arial" panose="020B0604020202020204" pitchFamily="34" charset="0"/>
            </a:endParaRPr>
          </a:p>
          <a:p>
            <a:pPr marL="0" lvl="0" indent="0">
              <a:buNone/>
            </a:pPr>
            <a:endParaRPr lang="cy-GB" sz="1900" b="1" dirty="0">
              <a:latin typeface="Arial" panose="020B0604020202020204" pitchFamily="34" charset="0"/>
              <a:cs typeface="Arial" panose="020B0604020202020204" pitchFamily="34" charset="0"/>
            </a:endParaRPr>
          </a:p>
          <a:p>
            <a:pPr marL="0" lvl="0" indent="0">
              <a:buNone/>
            </a:pPr>
            <a:endParaRPr lang="en-GB" sz="2400" b="1" dirty="0">
              <a:latin typeface="Arial" panose="020B0604020202020204" pitchFamily="34" charset="0"/>
              <a:cs typeface="Arial" panose="020B0604020202020204" pitchFamily="34" charset="0"/>
            </a:endParaRPr>
          </a:p>
        </p:txBody>
      </p:sp>
      <p:sp>
        <p:nvSpPr>
          <p:cNvPr id="18436" name="Content Placeholder 3"/>
          <p:cNvSpPr>
            <a:spLocks noGrp="1"/>
          </p:cNvSpPr>
          <p:nvPr>
            <p:ph sz="half" idx="2"/>
          </p:nvPr>
        </p:nvSpPr>
        <p:spPr>
          <a:xfrm>
            <a:off x="4836401" y="1196752"/>
            <a:ext cx="4033143" cy="4824536"/>
          </a:xfrm>
        </p:spPr>
        <p:txBody>
          <a:bodyPr rtlCol="0">
            <a:normAutofit fontScale="92500" lnSpcReduction="20000"/>
          </a:bodyPr>
          <a:lstStyle/>
          <a:p>
            <a:pPr marL="0" indent="0" fontAlgn="auto">
              <a:spcAft>
                <a:spcPts val="0"/>
              </a:spcAft>
              <a:buNone/>
              <a:defRPr/>
            </a:pPr>
            <a:r>
              <a:rPr lang="en-GB" sz="2100" b="1" dirty="0">
                <a:latin typeface="Arial" charset="0"/>
              </a:rPr>
              <a:t>Learner and employer agreement (learning agreement)</a:t>
            </a:r>
            <a:r>
              <a:rPr lang="en-GB" sz="2100" b="0" i="0" u="none" strike="noStrike" dirty="0">
                <a:solidFill>
                  <a:srgbClr val="000000"/>
                </a:solidFill>
                <a:effectLst/>
                <a:latin typeface="Helvetica" pitchFamily="2" charset="0"/>
              </a:rPr>
              <a:t> </a:t>
            </a:r>
          </a:p>
          <a:p>
            <a:pPr algn="l">
              <a:buFont typeface="+mj-lt"/>
              <a:buAutoNum type="arabicPeriod"/>
            </a:pPr>
            <a:r>
              <a:rPr lang="en-GB" sz="2100" b="0" i="0" u="none" strike="noStrike" dirty="0">
                <a:solidFill>
                  <a:srgbClr val="000000"/>
                </a:solidFill>
                <a:effectLst/>
                <a:latin typeface="Arial" panose="020B0604020202020204" pitchFamily="34" charset="0"/>
              </a:rPr>
              <a:t>To be completed at the onset of the programme and sent to your Local Authority Training Manager/Coordinator.</a:t>
            </a:r>
            <a:endParaRPr lang="en-GB" sz="2100" b="0" i="0" u="none" strike="noStrike" dirty="0">
              <a:solidFill>
                <a:srgbClr val="000000"/>
              </a:solidFill>
              <a:effectLst/>
              <a:latin typeface="Aptos" panose="020B0004020202020204" pitchFamily="34" charset="0"/>
            </a:endParaRPr>
          </a:p>
          <a:p>
            <a:pPr algn="l">
              <a:buFont typeface="+mj-lt"/>
              <a:buAutoNum type="arabicPeriod"/>
            </a:pPr>
            <a:r>
              <a:rPr lang="en-GB" sz="2100" b="0" i="0" u="none" strike="noStrike" dirty="0">
                <a:solidFill>
                  <a:srgbClr val="000000"/>
                </a:solidFill>
                <a:effectLst/>
                <a:latin typeface="Arial" panose="020B0604020202020204" pitchFamily="34" charset="0"/>
              </a:rPr>
              <a:t>This must be completed at induction or as soon as possible after this date (within 4 weeks of your start day). </a:t>
            </a:r>
            <a:endParaRPr lang="en-GB" sz="2100" b="0" i="0" u="none" strike="noStrike" dirty="0">
              <a:solidFill>
                <a:srgbClr val="000000"/>
              </a:solidFill>
              <a:effectLst/>
              <a:latin typeface="Aptos" panose="020B0004020202020204" pitchFamily="34" charset="0"/>
            </a:endParaRPr>
          </a:p>
          <a:p>
            <a:pPr algn="l">
              <a:buFont typeface="+mj-lt"/>
              <a:buAutoNum type="arabicPeriod"/>
            </a:pPr>
            <a:r>
              <a:rPr lang="en-GB" sz="2100" b="0" i="0" u="none" strike="noStrike" dirty="0">
                <a:solidFill>
                  <a:srgbClr val="000000"/>
                </a:solidFill>
                <a:effectLst/>
                <a:latin typeface="Arial" panose="020B0604020202020204" pitchFamily="34" charset="0"/>
              </a:rPr>
              <a:t>The agreement must be completed with your mentor.</a:t>
            </a:r>
            <a:endParaRPr lang="en-GB" sz="2100" b="0" i="0" u="none" strike="noStrike" dirty="0">
              <a:solidFill>
                <a:srgbClr val="000000"/>
              </a:solidFill>
              <a:effectLst/>
              <a:latin typeface="Aptos" panose="020B0004020202020204" pitchFamily="34" charset="0"/>
            </a:endParaRPr>
          </a:p>
          <a:p>
            <a:pPr algn="l">
              <a:buFont typeface="+mj-lt"/>
              <a:buAutoNum type="arabicPeriod"/>
            </a:pPr>
            <a:r>
              <a:rPr lang="en-GB" sz="2100" b="0" i="0" u="none" strike="noStrike" dirty="0">
                <a:solidFill>
                  <a:srgbClr val="000000"/>
                </a:solidFill>
                <a:effectLst/>
                <a:latin typeface="Arial" panose="020B0604020202020204" pitchFamily="34" charset="0"/>
              </a:rPr>
              <a:t>The document sets out the expectations of everyone involved in the process.</a:t>
            </a:r>
            <a:endParaRPr lang="en-GB" sz="2100" b="0" i="0" u="none" strike="noStrike" dirty="0">
              <a:solidFill>
                <a:srgbClr val="000000"/>
              </a:solidFill>
              <a:effectLst/>
              <a:latin typeface="Aptos" panose="020B0004020202020204" pitchFamily="34" charset="0"/>
            </a:endParaRPr>
          </a:p>
          <a:p>
            <a:pPr algn="l">
              <a:buFont typeface="+mj-lt"/>
              <a:buAutoNum type="arabicPeriod"/>
            </a:pPr>
            <a:r>
              <a:rPr lang="en-GB" sz="2100" b="0" i="0" u="none" strike="noStrike" dirty="0">
                <a:solidFill>
                  <a:srgbClr val="000000"/>
                </a:solidFill>
                <a:effectLst/>
                <a:latin typeface="Arial" panose="020B0604020202020204" pitchFamily="34" charset="0"/>
              </a:rPr>
              <a:t>You must also insert the Learning Agreement into the final section of the portfolio.</a:t>
            </a:r>
            <a:endParaRPr lang="en-GB" sz="2300" dirty="0">
              <a:latin typeface="Arial" charset="0"/>
            </a:endParaRPr>
          </a:p>
          <a:p>
            <a:pPr marL="0" indent="0" fontAlgn="auto">
              <a:spcAft>
                <a:spcPts val="0"/>
              </a:spcAft>
              <a:buNone/>
              <a:defRPr/>
            </a:pPr>
            <a:endParaRPr lang="en-GB" sz="2300" dirty="0">
              <a:latin typeface="Arial" charset="0"/>
            </a:endParaRPr>
          </a:p>
          <a:p>
            <a:pPr fontAlgn="auto">
              <a:spcAft>
                <a:spcPts val="0"/>
              </a:spcAft>
              <a:buFont typeface="Arial" pitchFamily="34" charset="0"/>
              <a:buChar char="•"/>
              <a:defRPr/>
            </a:pPr>
            <a:endParaRPr lang="en-GB" sz="2400" dirty="0">
              <a:latin typeface="Arial" charset="0"/>
            </a:endParaRP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332656"/>
            <a:ext cx="8229600" cy="778098"/>
          </a:xfrm>
        </p:spPr>
        <p:txBody>
          <a:bodyPr/>
          <a:lstStyle/>
          <a:p>
            <a:br>
              <a:rPr lang="en-GB" dirty="0">
                <a:latin typeface="Arial" charset="0"/>
              </a:rPr>
            </a:br>
            <a:r>
              <a:rPr lang="en-GB" dirty="0"/>
              <a:t> </a:t>
            </a:r>
          </a:p>
        </p:txBody>
      </p:sp>
      <p:sp>
        <p:nvSpPr>
          <p:cNvPr id="3" name="Content Placeholder 2"/>
          <p:cNvSpPr>
            <a:spLocks noGrp="1"/>
          </p:cNvSpPr>
          <p:nvPr>
            <p:ph sz="half" idx="1"/>
          </p:nvPr>
        </p:nvSpPr>
        <p:spPr>
          <a:xfrm>
            <a:off x="457200" y="1340768"/>
            <a:ext cx="4038600" cy="4248473"/>
          </a:xfrm>
        </p:spPr>
        <p:txBody>
          <a:bodyPr/>
          <a:lstStyle/>
          <a:p>
            <a:pPr lvl="0">
              <a:spcAft>
                <a:spcPts val="0"/>
              </a:spcAft>
              <a:buFont typeface="Arial" panose="020B0604020202020204" pitchFamily="34" charset="0"/>
              <a:buChar char="•"/>
              <a:tabLst>
                <a:tab pos="457200" algn="l"/>
              </a:tabLst>
            </a:pPr>
            <a:r>
              <a:rPr lang="en-GB" sz="2000" dirty="0" err="1">
                <a:solidFill>
                  <a:srgbClr val="000000"/>
                </a:solidFill>
                <a:ea typeface="Times New Roman" panose="02020603050405020304" pitchFamily="18" charset="0"/>
                <a:cs typeface="Myriad Pro"/>
              </a:rPr>
              <a:t>Dylid</a:t>
            </a:r>
            <a:r>
              <a:rPr lang="en-GB" sz="2000" dirty="0">
                <a:solidFill>
                  <a:srgbClr val="000000"/>
                </a:solidFill>
                <a:ea typeface="Times New Roman" panose="02020603050405020304" pitchFamily="18" charset="0"/>
                <a:cs typeface="Myriad Pro"/>
              </a:rPr>
              <a:t> </a:t>
            </a:r>
            <a:r>
              <a:rPr lang="en-GB" sz="2000" dirty="0" err="1">
                <a:solidFill>
                  <a:srgbClr val="000000"/>
                </a:solidFill>
                <a:ea typeface="Times New Roman" panose="02020603050405020304" pitchFamily="18" charset="0"/>
                <a:cs typeface="Myriad Pro"/>
              </a:rPr>
              <a:t>canolbwyntio</a:t>
            </a:r>
            <a:r>
              <a:rPr lang="en-GB" sz="2000" dirty="0">
                <a:solidFill>
                  <a:srgbClr val="000000"/>
                </a:solidFill>
                <a:ea typeface="Times New Roman" panose="02020603050405020304" pitchFamily="18" charset="0"/>
                <a:cs typeface="Myriad Pro"/>
              </a:rPr>
              <a:t> </a:t>
            </a:r>
            <a:r>
              <a:rPr lang="en-GB" sz="2000" dirty="0" err="1">
                <a:solidFill>
                  <a:srgbClr val="000000"/>
                </a:solidFill>
                <a:ea typeface="Times New Roman" panose="02020603050405020304" pitchFamily="18" charset="0"/>
                <a:cs typeface="Myriad Pro"/>
              </a:rPr>
              <a:t>ar</a:t>
            </a:r>
            <a:r>
              <a:rPr lang="en-GB" sz="2000" dirty="0">
                <a:solidFill>
                  <a:srgbClr val="000000"/>
                </a:solidFill>
                <a:ea typeface="Times New Roman" panose="02020603050405020304" pitchFamily="18" charset="0"/>
                <a:cs typeface="Myriad Pro"/>
              </a:rPr>
              <a:t> :</a:t>
            </a:r>
            <a:endParaRPr lang="en-GB" sz="1200" dirty="0">
              <a:latin typeface="Times New Roman" panose="02020603050405020304" pitchFamily="18" charset="0"/>
              <a:ea typeface="Times New Roman" panose="02020603050405020304" pitchFamily="18" charset="0"/>
              <a:cs typeface="Times New Roman" panose="02020603050405020304" pitchFamily="18" charset="0"/>
            </a:endParaRPr>
          </a:p>
          <a:p>
            <a:pPr lvl="0">
              <a:spcAft>
                <a:spcPts val="0"/>
              </a:spcAft>
              <a:buFont typeface="Arial" panose="020B0604020202020204" pitchFamily="34" charset="0"/>
              <a:buChar char="•"/>
              <a:tabLst>
                <a:tab pos="457200" algn="l"/>
              </a:tabLst>
            </a:pPr>
            <a:r>
              <a:rPr lang="en-GB" sz="2000" dirty="0" err="1">
                <a:solidFill>
                  <a:srgbClr val="000000"/>
                </a:solidFill>
              </a:rPr>
              <a:t>Datblygiad</a:t>
            </a:r>
            <a:r>
              <a:rPr lang="en-GB" sz="2000" dirty="0">
                <a:solidFill>
                  <a:srgbClr val="000000"/>
                </a:solidFill>
              </a:rPr>
              <a:t> </a:t>
            </a:r>
            <a:r>
              <a:rPr lang="en-GB" sz="2000" dirty="0" err="1">
                <a:solidFill>
                  <a:srgbClr val="000000"/>
                </a:solidFill>
              </a:rPr>
              <a:t>yr</a:t>
            </a:r>
            <a:r>
              <a:rPr lang="en-GB" sz="2000" dirty="0">
                <a:solidFill>
                  <a:srgbClr val="000000"/>
                </a:solidFill>
              </a:rPr>
              <a:t> </a:t>
            </a:r>
            <a:r>
              <a:rPr lang="en-GB" sz="2000" dirty="0" err="1">
                <a:solidFill>
                  <a:srgbClr val="000000"/>
                </a:solidFill>
              </a:rPr>
              <a:t>unigolyn</a:t>
            </a:r>
            <a:r>
              <a:rPr lang="en-GB" sz="2000" dirty="0">
                <a:solidFill>
                  <a:srgbClr val="000000"/>
                </a:solidFill>
              </a:rPr>
              <a:t> </a:t>
            </a:r>
            <a:r>
              <a:rPr lang="en-GB" sz="2000" dirty="0" err="1">
                <a:solidFill>
                  <a:srgbClr val="000000"/>
                </a:solidFill>
              </a:rPr>
              <a:t>trwy</a:t>
            </a:r>
            <a:r>
              <a:rPr lang="en-GB" sz="2000" dirty="0">
                <a:solidFill>
                  <a:srgbClr val="000000"/>
                </a:solidFill>
              </a:rPr>
              <a:t> </a:t>
            </a:r>
            <a:r>
              <a:rPr lang="en-GB" sz="2000" dirty="0" err="1">
                <a:solidFill>
                  <a:srgbClr val="000000"/>
                </a:solidFill>
              </a:rPr>
              <a:t>gydol</a:t>
            </a:r>
            <a:r>
              <a:rPr lang="en-GB" sz="2000" dirty="0">
                <a:solidFill>
                  <a:srgbClr val="000000"/>
                </a:solidFill>
              </a:rPr>
              <a:t> y </a:t>
            </a:r>
            <a:r>
              <a:rPr lang="en-GB" sz="2000" dirty="0" err="1">
                <a:solidFill>
                  <a:srgbClr val="000000"/>
                </a:solidFill>
              </a:rPr>
              <a:t>rhaglen</a:t>
            </a:r>
            <a:r>
              <a:rPr lang="en-GB" sz="2000" dirty="0">
                <a:solidFill>
                  <a:srgbClr val="000000"/>
                </a:solidFill>
              </a:rPr>
              <a:t> </a:t>
            </a:r>
            <a:endParaRPr lang="en-GB" sz="1200" dirty="0">
              <a:latin typeface="Times New Roman" panose="02020603050405020304" pitchFamily="18" charset="0"/>
              <a:ea typeface="Times New Roman" panose="02020603050405020304" pitchFamily="18" charset="0"/>
              <a:cs typeface="Times New Roman" panose="02020603050405020304" pitchFamily="18" charset="0"/>
            </a:endParaRPr>
          </a:p>
          <a:p>
            <a:pPr lvl="0">
              <a:spcAft>
                <a:spcPts val="0"/>
              </a:spcAft>
              <a:buFont typeface="Arial" panose="020B0604020202020204" pitchFamily="34" charset="0"/>
              <a:buChar char="•"/>
              <a:tabLst>
                <a:tab pos="457200" algn="l"/>
              </a:tabLst>
            </a:pPr>
            <a:r>
              <a:rPr lang="en-GB" sz="2000" dirty="0">
                <a:solidFill>
                  <a:srgbClr val="000000"/>
                </a:solidFill>
              </a:rPr>
              <a:t>Bod yn </a:t>
            </a:r>
            <a:r>
              <a:rPr lang="en-GB" sz="2000" dirty="0" err="1">
                <a:solidFill>
                  <a:srgbClr val="000000"/>
                </a:solidFill>
              </a:rPr>
              <a:t>gysylltiedig</a:t>
            </a:r>
            <a:r>
              <a:rPr lang="en-GB" sz="2000" dirty="0">
                <a:solidFill>
                  <a:srgbClr val="000000"/>
                </a:solidFill>
              </a:rPr>
              <a:t> a </a:t>
            </a:r>
            <a:r>
              <a:rPr lang="en-GB" sz="2000" dirty="0" err="1">
                <a:solidFill>
                  <a:srgbClr val="000000"/>
                </a:solidFill>
              </a:rPr>
              <a:t>gwaith</a:t>
            </a:r>
            <a:r>
              <a:rPr lang="en-GB" sz="2000" dirty="0">
                <a:solidFill>
                  <a:srgbClr val="000000"/>
                </a:solidFill>
              </a:rPr>
              <a:t> </a:t>
            </a:r>
            <a:r>
              <a:rPr lang="en-GB" sz="2000" dirty="0" err="1">
                <a:solidFill>
                  <a:srgbClr val="000000"/>
                </a:solidFill>
              </a:rPr>
              <a:t>adlewyrchu</a:t>
            </a:r>
            <a:r>
              <a:rPr lang="en-GB" sz="2000" dirty="0">
                <a:solidFill>
                  <a:srgbClr val="000000"/>
                </a:solidFill>
              </a:rPr>
              <a:t> y </a:t>
            </a:r>
            <a:r>
              <a:rPr lang="en-GB" sz="2000" dirty="0" err="1">
                <a:solidFill>
                  <a:srgbClr val="000000"/>
                </a:solidFill>
              </a:rPr>
              <a:t>dysgwr</a:t>
            </a:r>
            <a:r>
              <a:rPr lang="en-GB" sz="2000" dirty="0">
                <a:solidFill>
                  <a:srgbClr val="000000"/>
                </a:solidFill>
              </a:rPr>
              <a:t> yn </a:t>
            </a:r>
            <a:r>
              <a:rPr lang="en-GB" sz="2000" dirty="0" err="1">
                <a:solidFill>
                  <a:srgbClr val="000000"/>
                </a:solidFill>
              </a:rPr>
              <a:t>yr</a:t>
            </a:r>
            <a:r>
              <a:rPr lang="en-GB" sz="2000" dirty="0">
                <a:solidFill>
                  <a:srgbClr val="000000"/>
                </a:solidFill>
              </a:rPr>
              <a:t> </a:t>
            </a:r>
            <a:r>
              <a:rPr lang="en-GB" sz="2000" dirty="0" err="1">
                <a:solidFill>
                  <a:srgbClr val="000000"/>
                </a:solidFill>
              </a:rPr>
              <a:t>adolygiad</a:t>
            </a:r>
            <a:r>
              <a:rPr lang="en-GB" sz="2000" dirty="0">
                <a:solidFill>
                  <a:srgbClr val="000000"/>
                </a:solidFill>
              </a:rPr>
              <a:t> </a:t>
            </a:r>
            <a:r>
              <a:rPr lang="en-GB" sz="2000" dirty="0" err="1">
                <a:solidFill>
                  <a:srgbClr val="000000"/>
                </a:solidFill>
              </a:rPr>
              <a:t>datblygiadol</a:t>
            </a:r>
            <a:r>
              <a:rPr lang="en-GB" sz="2000" dirty="0">
                <a:solidFill>
                  <a:srgbClr val="000000"/>
                </a:solidFill>
              </a:rPr>
              <a:t> (Tasg 1)</a:t>
            </a:r>
            <a:endParaRPr lang="en-GB" sz="1200" dirty="0">
              <a:latin typeface="Times New Roman" panose="02020603050405020304" pitchFamily="18" charset="0"/>
              <a:ea typeface="Times New Roman" panose="02020603050405020304" pitchFamily="18" charset="0"/>
              <a:cs typeface="Times New Roman" panose="02020603050405020304" pitchFamily="18" charset="0"/>
            </a:endParaRPr>
          </a:p>
          <a:p>
            <a:pPr lvl="0">
              <a:spcAft>
                <a:spcPts val="0"/>
              </a:spcAft>
              <a:buFont typeface="Arial" panose="020B0604020202020204" pitchFamily="34" charset="0"/>
              <a:buChar char="•"/>
              <a:tabLst>
                <a:tab pos="457200" algn="l"/>
              </a:tabLst>
            </a:pPr>
            <a:r>
              <a:rPr lang="en-GB" sz="2000" dirty="0">
                <a:solidFill>
                  <a:srgbClr val="000000"/>
                </a:solidFill>
                <a:ea typeface="Times New Roman" panose="02020603050405020304" pitchFamily="18" charset="0"/>
                <a:cs typeface="Myriad Pro"/>
              </a:rPr>
              <a:t>Pan yn addas </a:t>
            </a:r>
            <a:r>
              <a:rPr lang="en-GB" sz="2000" dirty="0" err="1">
                <a:solidFill>
                  <a:srgbClr val="000000"/>
                </a:solidFill>
                <a:ea typeface="Times New Roman" panose="02020603050405020304" pitchFamily="18" charset="0"/>
                <a:cs typeface="Myriad Pro"/>
              </a:rPr>
              <a:t>i</a:t>
            </a:r>
            <a:r>
              <a:rPr lang="en-GB" sz="2000" dirty="0">
                <a:solidFill>
                  <a:srgbClr val="000000"/>
                </a:solidFill>
                <a:ea typeface="Times New Roman" panose="02020603050405020304" pitchFamily="18" charset="0"/>
                <a:cs typeface="Myriad Pro"/>
              </a:rPr>
              <a:t> </a:t>
            </a:r>
            <a:r>
              <a:rPr lang="en-GB" sz="2000" dirty="0" err="1">
                <a:solidFill>
                  <a:srgbClr val="000000"/>
                </a:solidFill>
                <a:ea typeface="Times New Roman" panose="02020603050405020304" pitchFamily="18" charset="0"/>
                <a:cs typeface="Myriad Pro"/>
              </a:rPr>
              <a:t>gyfeirio</a:t>
            </a:r>
            <a:r>
              <a:rPr lang="en-GB" sz="2000" dirty="0">
                <a:solidFill>
                  <a:srgbClr val="000000"/>
                </a:solidFill>
                <a:ea typeface="Times New Roman" panose="02020603050405020304" pitchFamily="18" charset="0"/>
                <a:cs typeface="Myriad Pro"/>
              </a:rPr>
              <a:t> at </a:t>
            </a:r>
            <a:r>
              <a:rPr lang="en-GB" sz="2000" dirty="0" err="1">
                <a:solidFill>
                  <a:srgbClr val="000000"/>
                </a:solidFill>
                <a:ea typeface="Times New Roman" panose="02020603050405020304" pitchFamily="18" charset="0"/>
                <a:cs typeface="Myriad Pro"/>
              </a:rPr>
              <a:t>adborth</a:t>
            </a:r>
            <a:r>
              <a:rPr lang="en-GB" sz="2000" dirty="0">
                <a:solidFill>
                  <a:srgbClr val="000000"/>
                </a:solidFill>
                <a:ea typeface="Times New Roman" panose="02020603050405020304" pitchFamily="18" charset="0"/>
                <a:cs typeface="Myriad Pro"/>
              </a:rPr>
              <a:t> </a:t>
            </a:r>
            <a:r>
              <a:rPr lang="en-GB" sz="2000" dirty="0" err="1">
                <a:solidFill>
                  <a:srgbClr val="000000"/>
                </a:solidFill>
                <a:ea typeface="Times New Roman" panose="02020603050405020304" pitchFamily="18" charset="0"/>
                <a:cs typeface="Myriad Pro"/>
              </a:rPr>
              <a:t>gan</a:t>
            </a:r>
            <a:r>
              <a:rPr lang="en-GB" sz="2000" dirty="0">
                <a:solidFill>
                  <a:srgbClr val="000000"/>
                </a:solidFill>
                <a:ea typeface="Times New Roman" panose="02020603050405020304" pitchFamily="18" charset="0"/>
                <a:cs typeface="Myriad Pro"/>
              </a:rPr>
              <a:t> </a:t>
            </a:r>
            <a:r>
              <a:rPr lang="en-GB" sz="2000" dirty="0" err="1">
                <a:solidFill>
                  <a:srgbClr val="000000"/>
                </a:solidFill>
                <a:ea typeface="Times New Roman" panose="02020603050405020304" pitchFamily="18" charset="0"/>
                <a:cs typeface="Myriad Pro"/>
              </a:rPr>
              <a:t>unigolion</a:t>
            </a:r>
            <a:r>
              <a:rPr lang="en-GB" sz="2000" dirty="0">
                <a:solidFill>
                  <a:srgbClr val="000000"/>
                </a:solidFill>
                <a:ea typeface="Times New Roman" panose="02020603050405020304" pitchFamily="18" charset="0"/>
                <a:cs typeface="Myriad Pro"/>
              </a:rPr>
              <a:t> </a:t>
            </a:r>
            <a:r>
              <a:rPr lang="en-GB" sz="2000" dirty="0" err="1">
                <a:solidFill>
                  <a:srgbClr val="000000"/>
                </a:solidFill>
                <a:ea typeface="Times New Roman" panose="02020603050405020304" pitchFamily="18" charset="0"/>
                <a:cs typeface="Myriad Pro"/>
              </a:rPr>
              <a:t>a’u</a:t>
            </a:r>
            <a:r>
              <a:rPr lang="en-GB" sz="2000" dirty="0">
                <a:solidFill>
                  <a:srgbClr val="000000"/>
                </a:solidFill>
                <a:ea typeface="Times New Roman" panose="02020603050405020304" pitchFamily="18" charset="0"/>
                <a:cs typeface="Myriad Pro"/>
              </a:rPr>
              <a:t> </a:t>
            </a:r>
            <a:r>
              <a:rPr lang="en-GB" sz="2000" dirty="0" err="1">
                <a:solidFill>
                  <a:srgbClr val="000000"/>
                </a:solidFill>
                <a:ea typeface="Times New Roman" panose="02020603050405020304" pitchFamily="18" charset="0"/>
                <a:cs typeface="Myriad Pro"/>
              </a:rPr>
              <a:t>teuluoedd</a:t>
            </a:r>
            <a:r>
              <a:rPr lang="en-GB" sz="2000" dirty="0">
                <a:solidFill>
                  <a:srgbClr val="000000"/>
                </a:solidFill>
                <a:ea typeface="Times New Roman" panose="02020603050405020304" pitchFamily="18" charset="0"/>
                <a:cs typeface="Myriad Pro"/>
              </a:rPr>
              <a:t> neu </a:t>
            </a:r>
            <a:r>
              <a:rPr lang="en-GB" sz="2000" dirty="0" err="1">
                <a:solidFill>
                  <a:srgbClr val="000000"/>
                </a:solidFill>
                <a:ea typeface="Times New Roman" panose="02020603050405020304" pitchFamily="18" charset="0"/>
                <a:cs typeface="Myriad Pro"/>
              </a:rPr>
              <a:t>ofalwyr</a:t>
            </a:r>
            <a:r>
              <a:rPr lang="en-GB" sz="2000" dirty="0">
                <a:solidFill>
                  <a:srgbClr val="000000"/>
                </a:solidFill>
                <a:ea typeface="Times New Roman" panose="02020603050405020304" pitchFamily="18" charset="0"/>
                <a:cs typeface="Myriad Pro"/>
              </a:rPr>
              <a:t> </a:t>
            </a:r>
            <a:r>
              <a:rPr lang="en-GB" sz="2000" dirty="0" err="1">
                <a:solidFill>
                  <a:srgbClr val="000000"/>
                </a:solidFill>
                <a:ea typeface="Times New Roman" panose="02020603050405020304" pitchFamily="18" charset="0"/>
                <a:cs typeface="Myriad Pro"/>
              </a:rPr>
              <a:t>sydd</a:t>
            </a:r>
            <a:r>
              <a:rPr lang="en-GB" sz="2000" dirty="0">
                <a:solidFill>
                  <a:srgbClr val="000000"/>
                </a:solidFill>
                <a:ea typeface="Times New Roman" panose="02020603050405020304" pitchFamily="18" charset="0"/>
                <a:cs typeface="Myriad Pro"/>
              </a:rPr>
              <a:t> </a:t>
            </a:r>
            <a:r>
              <a:rPr lang="en-GB" sz="2000" dirty="0" err="1">
                <a:solidFill>
                  <a:srgbClr val="000000"/>
                </a:solidFill>
                <a:ea typeface="Times New Roman" panose="02020603050405020304" pitchFamily="18" charset="0"/>
                <a:cs typeface="Myriad Pro"/>
              </a:rPr>
              <a:t>wedi</a:t>
            </a:r>
            <a:r>
              <a:rPr lang="en-GB" sz="2000" dirty="0">
                <a:solidFill>
                  <a:srgbClr val="000000"/>
                </a:solidFill>
                <a:ea typeface="Times New Roman" panose="02020603050405020304" pitchFamily="18" charset="0"/>
                <a:cs typeface="Myriad Pro"/>
              </a:rPr>
              <a:t> </a:t>
            </a:r>
            <a:r>
              <a:rPr lang="en-GB" sz="2000" dirty="0" err="1">
                <a:solidFill>
                  <a:srgbClr val="000000"/>
                </a:solidFill>
                <a:ea typeface="Times New Roman" panose="02020603050405020304" pitchFamily="18" charset="0"/>
                <a:cs typeface="Myriad Pro"/>
              </a:rPr>
              <a:t>eu</a:t>
            </a:r>
            <a:r>
              <a:rPr lang="en-GB" sz="2000" dirty="0">
                <a:solidFill>
                  <a:srgbClr val="000000"/>
                </a:solidFill>
                <a:ea typeface="Times New Roman" panose="02020603050405020304" pitchFamily="18" charset="0"/>
                <a:cs typeface="Myriad Pro"/>
              </a:rPr>
              <a:t> </a:t>
            </a:r>
            <a:r>
              <a:rPr lang="en-GB" sz="2000" dirty="0" err="1">
                <a:solidFill>
                  <a:srgbClr val="000000"/>
                </a:solidFill>
                <a:ea typeface="Times New Roman" panose="02020603050405020304" pitchFamily="18" charset="0"/>
                <a:cs typeface="Myriad Pro"/>
              </a:rPr>
              <a:t>cefnogi</a:t>
            </a:r>
            <a:r>
              <a:rPr lang="en-GB" sz="2000" dirty="0">
                <a:solidFill>
                  <a:srgbClr val="000000"/>
                </a:solidFill>
                <a:ea typeface="Times New Roman" panose="02020603050405020304" pitchFamily="18" charset="0"/>
                <a:cs typeface="Myriad Pro"/>
              </a:rPr>
              <a:t> </a:t>
            </a:r>
            <a:r>
              <a:rPr lang="en-GB" sz="2000" dirty="0" err="1">
                <a:solidFill>
                  <a:srgbClr val="000000"/>
                </a:solidFill>
                <a:ea typeface="Times New Roman" panose="02020603050405020304" pitchFamily="18" charset="0"/>
                <a:cs typeface="Myriad Pro"/>
              </a:rPr>
              <a:t>gan</a:t>
            </a:r>
            <a:r>
              <a:rPr lang="en-GB" sz="2000" dirty="0">
                <a:solidFill>
                  <a:srgbClr val="000000"/>
                </a:solidFill>
                <a:ea typeface="Times New Roman" panose="02020603050405020304" pitchFamily="18" charset="0"/>
                <a:cs typeface="Myriad Pro"/>
              </a:rPr>
              <a:t> y </a:t>
            </a:r>
            <a:r>
              <a:rPr lang="en-GB" sz="2000" dirty="0" err="1">
                <a:solidFill>
                  <a:srgbClr val="000000"/>
                </a:solidFill>
                <a:ea typeface="Times New Roman" panose="02020603050405020304" pitchFamily="18" charset="0"/>
                <a:cs typeface="Myriad Pro"/>
              </a:rPr>
              <a:t>dysgwr</a:t>
            </a:r>
            <a:r>
              <a:rPr lang="en-GB" sz="2000" dirty="0">
                <a:solidFill>
                  <a:srgbClr val="000000"/>
                </a:solidFill>
                <a:ea typeface="Times New Roman" panose="02020603050405020304" pitchFamily="18" charset="0"/>
                <a:cs typeface="Myriad Pro"/>
              </a:rPr>
              <a:t> (</a:t>
            </a:r>
            <a:r>
              <a:rPr lang="en-GB" sz="2000" dirty="0" err="1">
                <a:solidFill>
                  <a:srgbClr val="000000"/>
                </a:solidFill>
                <a:ea typeface="Times New Roman" panose="02020603050405020304" pitchFamily="18" charset="0"/>
                <a:cs typeface="Myriad Pro"/>
              </a:rPr>
              <a:t>adborth</a:t>
            </a:r>
            <a:r>
              <a:rPr lang="en-GB" sz="2000" dirty="0">
                <a:solidFill>
                  <a:srgbClr val="000000"/>
                </a:solidFill>
                <a:ea typeface="Times New Roman" panose="02020603050405020304" pitchFamily="18" charset="0"/>
                <a:cs typeface="Myriad Pro"/>
              </a:rPr>
              <a:t> </a:t>
            </a:r>
            <a:r>
              <a:rPr lang="en-GB" sz="2000" dirty="0" err="1">
                <a:solidFill>
                  <a:srgbClr val="000000"/>
                </a:solidFill>
                <a:ea typeface="Times New Roman" panose="02020603050405020304" pitchFamily="18" charset="0"/>
                <a:cs typeface="Myriad Pro"/>
              </a:rPr>
              <a:t>arsylliad</a:t>
            </a:r>
            <a:r>
              <a:rPr lang="en-GB" sz="2000" dirty="0">
                <a:solidFill>
                  <a:srgbClr val="000000"/>
                </a:solidFill>
                <a:ea typeface="Times New Roman" panose="02020603050405020304" pitchFamily="18" charset="0"/>
                <a:cs typeface="Myriad Pro"/>
              </a:rPr>
              <a:t>).</a:t>
            </a:r>
            <a:endParaRPr lang="en-GB" sz="1200" dirty="0">
              <a:latin typeface="Times New Roman" panose="02020603050405020304" pitchFamily="18" charset="0"/>
              <a:ea typeface="Times New Roman" panose="02020603050405020304" pitchFamily="18" charset="0"/>
              <a:cs typeface="Times New Roman" panose="02020603050405020304" pitchFamily="18" charset="0"/>
            </a:endParaRPr>
          </a:p>
          <a:p>
            <a:endParaRPr lang="en-GB" sz="2000" dirty="0"/>
          </a:p>
        </p:txBody>
      </p:sp>
      <p:sp>
        <p:nvSpPr>
          <p:cNvPr id="4" name="Content Placeholder 3"/>
          <p:cNvSpPr>
            <a:spLocks noGrp="1"/>
          </p:cNvSpPr>
          <p:nvPr>
            <p:ph sz="half" idx="2"/>
          </p:nvPr>
        </p:nvSpPr>
        <p:spPr>
          <a:xfrm>
            <a:off x="4648200" y="1340768"/>
            <a:ext cx="4038600" cy="4248473"/>
          </a:xfrm>
        </p:spPr>
        <p:txBody>
          <a:bodyPr/>
          <a:lstStyle/>
          <a:p>
            <a:pPr marL="0" indent="0">
              <a:buNone/>
            </a:pPr>
            <a:r>
              <a:rPr lang="en-GB" sz="2000" dirty="0"/>
              <a:t>This should focus on:</a:t>
            </a:r>
          </a:p>
          <a:p>
            <a:r>
              <a:rPr lang="en-GB" sz="2000" dirty="0"/>
              <a:t>Learner’s development over the duration of the programme</a:t>
            </a:r>
          </a:p>
          <a:p>
            <a:r>
              <a:rPr lang="en-GB" sz="2000" dirty="0"/>
              <a:t>Be linked to the learner’s reflection in their developmental review (Task 1)</a:t>
            </a:r>
          </a:p>
          <a:p>
            <a:r>
              <a:rPr lang="en-GB" sz="2000" dirty="0"/>
              <a:t>Where relevant refer to feedback from individuals, families or carers who have been supported by the learner  (observation feedback).</a:t>
            </a:r>
          </a:p>
        </p:txBody>
      </p:sp>
      <p:sp>
        <p:nvSpPr>
          <p:cNvPr id="5" name="Rectangle 4">
            <a:extLst>
              <a:ext uri="{FF2B5EF4-FFF2-40B4-BE49-F238E27FC236}">
                <a16:creationId xmlns:a16="http://schemas.microsoft.com/office/drawing/2014/main" id="{50139BF8-5D12-4850-8202-ABD5A87F4147}"/>
              </a:ext>
            </a:extLst>
          </p:cNvPr>
          <p:cNvSpPr/>
          <p:nvPr/>
        </p:nvSpPr>
        <p:spPr>
          <a:xfrm>
            <a:off x="827584" y="332656"/>
            <a:ext cx="7632848" cy="523220"/>
          </a:xfrm>
          <a:prstGeom prst="rect">
            <a:avLst/>
          </a:prstGeom>
        </p:spPr>
        <p:txBody>
          <a:bodyPr wrap="square">
            <a:spAutoFit/>
          </a:bodyPr>
          <a:lstStyle/>
          <a:p>
            <a:r>
              <a:rPr lang="cy-GB" sz="2800" dirty="0">
                <a:latin typeface="+mj-lt"/>
                <a:cs typeface="Arial" panose="020B0604020202020204" pitchFamily="34" charset="0"/>
              </a:rPr>
              <a:t>Adroddiad y Mentor/</a:t>
            </a:r>
            <a:r>
              <a:rPr lang="en-GB" sz="2800" dirty="0">
                <a:latin typeface="+mj-lt"/>
              </a:rPr>
              <a:t>Mentor’s Report </a:t>
            </a:r>
          </a:p>
        </p:txBody>
      </p:sp>
    </p:spTree>
    <p:extLst>
      <p:ext uri="{BB962C8B-B14F-4D97-AF65-F5344CB8AC3E}">
        <p14:creationId xmlns:p14="http://schemas.microsoft.com/office/powerpoint/2010/main" val="385032815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7D79FB-AA4A-429D-AFA9-EF526A9B1310}"/>
              </a:ext>
            </a:extLst>
          </p:cNvPr>
          <p:cNvSpPr>
            <a:spLocks noGrp="1"/>
          </p:cNvSpPr>
          <p:nvPr>
            <p:ph type="title"/>
          </p:nvPr>
        </p:nvSpPr>
        <p:spPr>
          <a:xfrm>
            <a:off x="251520" y="35201"/>
            <a:ext cx="8428576" cy="1143000"/>
          </a:xfrm>
        </p:spPr>
        <p:txBody>
          <a:bodyPr/>
          <a:lstStyle/>
          <a:p>
            <a:r>
              <a:rPr lang="cy-GB" sz="3000" dirty="0">
                <a:latin typeface="Arial" panose="020B0604020202020204" pitchFamily="34" charset="0"/>
                <a:cs typeface="Arial" panose="020B0604020202020204" pitchFamily="34" charset="0"/>
              </a:rPr>
              <a:t>Adroddiad y Mentor a gwiriad y Rheolwr Llinell</a:t>
            </a:r>
            <a:br>
              <a:rPr lang="en-GB" sz="3200" dirty="0">
                <a:solidFill>
                  <a:srgbClr val="FF0000"/>
                </a:solidFill>
              </a:rPr>
            </a:br>
            <a:r>
              <a:rPr lang="en-GB" sz="3000" dirty="0"/>
              <a:t>Mentor’s Report and Line Managers Verification</a:t>
            </a:r>
            <a:endParaRPr lang="en-GB" sz="3000" dirty="0">
              <a:highlight>
                <a:srgbClr val="FFFF00"/>
              </a:highlight>
            </a:endParaRPr>
          </a:p>
        </p:txBody>
      </p:sp>
      <p:sp>
        <p:nvSpPr>
          <p:cNvPr id="3" name="Content Placeholder 2">
            <a:extLst>
              <a:ext uri="{FF2B5EF4-FFF2-40B4-BE49-F238E27FC236}">
                <a16:creationId xmlns:a16="http://schemas.microsoft.com/office/drawing/2014/main" id="{0B6A836E-CCC5-4921-AC3B-48029061C9F5}"/>
              </a:ext>
            </a:extLst>
          </p:cNvPr>
          <p:cNvSpPr>
            <a:spLocks noGrp="1"/>
          </p:cNvSpPr>
          <p:nvPr>
            <p:ph sz="half" idx="1"/>
          </p:nvPr>
        </p:nvSpPr>
        <p:spPr>
          <a:xfrm>
            <a:off x="179512" y="1417638"/>
            <a:ext cx="4316288" cy="4171603"/>
          </a:xfrm>
        </p:spPr>
        <p:txBody>
          <a:bodyPr/>
          <a:lstStyle/>
          <a:p>
            <a:pPr marL="0" indent="0">
              <a:buNone/>
            </a:pPr>
            <a:r>
              <a:rPr lang="cy-GB" sz="2400" dirty="0">
                <a:latin typeface="Arial" panose="020B0604020202020204" pitchFamily="34" charset="0"/>
                <a:cs typeface="Arial" panose="020B0604020202020204" pitchFamily="34" charset="0"/>
              </a:rPr>
              <a:t>Mae cyflwyno adroddiad Mentor ynghyd â gwiriad Rheolwr Llinell yn ofyniad gorfodol ar gyfer y cyflwyniad. Bydd methu â chynnwys adroddiad Mentor wedi’i lofnodi ynghyd â gwiriad Rheolwr Llinell yn arwain at fethu’r rhaglen. </a:t>
            </a:r>
          </a:p>
          <a:p>
            <a:endParaRPr lang="cy-GB" sz="1600" dirty="0"/>
          </a:p>
        </p:txBody>
      </p:sp>
      <p:sp>
        <p:nvSpPr>
          <p:cNvPr id="4" name="Content Placeholder 3">
            <a:extLst>
              <a:ext uri="{FF2B5EF4-FFF2-40B4-BE49-F238E27FC236}">
                <a16:creationId xmlns:a16="http://schemas.microsoft.com/office/drawing/2014/main" id="{0334282C-96BA-4A32-9447-68CAEE41FAAA}"/>
              </a:ext>
            </a:extLst>
          </p:cNvPr>
          <p:cNvSpPr>
            <a:spLocks noGrp="1"/>
          </p:cNvSpPr>
          <p:nvPr>
            <p:ph sz="half" idx="2"/>
          </p:nvPr>
        </p:nvSpPr>
        <p:spPr>
          <a:xfrm>
            <a:off x="4648200" y="1417638"/>
            <a:ext cx="4244280" cy="4171603"/>
          </a:xfrm>
        </p:spPr>
        <p:txBody>
          <a:bodyPr/>
          <a:lstStyle/>
          <a:p>
            <a:pPr marL="0" indent="0">
              <a:buNone/>
            </a:pPr>
            <a:r>
              <a:rPr lang="en-US" sz="2400" dirty="0">
                <a:latin typeface="Arial" charset="0"/>
              </a:rPr>
              <a:t>Submission of a Mentor’s report together with Line Manager’s verification is a compulsory requirement of the submission. Failure to include a signed Mentor’s report together with Line Manager’s verification will result in failure of the </a:t>
            </a:r>
            <a:r>
              <a:rPr lang="en-US" sz="2400" dirty="0" err="1">
                <a:latin typeface="Arial" charset="0"/>
              </a:rPr>
              <a:t>programme</a:t>
            </a:r>
            <a:r>
              <a:rPr lang="en-US" sz="2400" dirty="0">
                <a:latin typeface="Arial" charset="0"/>
              </a:rPr>
              <a:t>. </a:t>
            </a:r>
            <a:endParaRPr lang="en-GB" sz="2400" dirty="0">
              <a:latin typeface="Arial" charset="0"/>
            </a:endParaRPr>
          </a:p>
        </p:txBody>
      </p:sp>
    </p:spTree>
    <p:extLst>
      <p:ext uri="{BB962C8B-B14F-4D97-AF65-F5344CB8AC3E}">
        <p14:creationId xmlns:p14="http://schemas.microsoft.com/office/powerpoint/2010/main" val="207545521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7D79FB-AA4A-429D-AFA9-EF526A9B1310}"/>
              </a:ext>
            </a:extLst>
          </p:cNvPr>
          <p:cNvSpPr>
            <a:spLocks noGrp="1"/>
          </p:cNvSpPr>
          <p:nvPr>
            <p:ph type="title"/>
          </p:nvPr>
        </p:nvSpPr>
        <p:spPr>
          <a:xfrm>
            <a:off x="251520" y="35201"/>
            <a:ext cx="8428576" cy="1143000"/>
          </a:xfrm>
        </p:spPr>
        <p:txBody>
          <a:bodyPr/>
          <a:lstStyle/>
          <a:p>
            <a:br>
              <a:rPr lang="en-GB" sz="3200" dirty="0">
                <a:solidFill>
                  <a:srgbClr val="FF0000"/>
                </a:solidFill>
              </a:rPr>
            </a:br>
            <a:r>
              <a:rPr lang="cy-GB" sz="3000" dirty="0">
                <a:latin typeface="Arial" panose="020B0604020202020204" pitchFamily="34" charset="0"/>
                <a:cs typeface="Arial" panose="020B0604020202020204" pitchFamily="34" charset="0"/>
              </a:rPr>
              <a:t>Adroddiad y Mentor a gwiriad y Rheolwr Llinell</a:t>
            </a:r>
            <a:br>
              <a:rPr lang="en-GB" sz="3200" dirty="0">
                <a:solidFill>
                  <a:srgbClr val="FF0000"/>
                </a:solidFill>
              </a:rPr>
            </a:br>
            <a:r>
              <a:rPr lang="en-GB" sz="3000" dirty="0"/>
              <a:t>Mentor’s Report and Line Managers Verification </a:t>
            </a:r>
            <a:endParaRPr lang="en-GB" sz="3000" dirty="0">
              <a:highlight>
                <a:srgbClr val="FFFF00"/>
              </a:highlight>
            </a:endParaRPr>
          </a:p>
        </p:txBody>
      </p:sp>
      <p:sp>
        <p:nvSpPr>
          <p:cNvPr id="3" name="Content Placeholder 2">
            <a:extLst>
              <a:ext uri="{FF2B5EF4-FFF2-40B4-BE49-F238E27FC236}">
                <a16:creationId xmlns:a16="http://schemas.microsoft.com/office/drawing/2014/main" id="{0B6A836E-CCC5-4921-AC3B-48029061C9F5}"/>
              </a:ext>
            </a:extLst>
          </p:cNvPr>
          <p:cNvSpPr>
            <a:spLocks noGrp="1"/>
          </p:cNvSpPr>
          <p:nvPr>
            <p:ph sz="half" idx="1"/>
          </p:nvPr>
        </p:nvSpPr>
        <p:spPr>
          <a:xfrm>
            <a:off x="179512" y="1417638"/>
            <a:ext cx="4316288" cy="4171603"/>
          </a:xfrm>
        </p:spPr>
        <p:txBody>
          <a:bodyPr/>
          <a:lstStyle/>
          <a:p>
            <a:pPr marL="0" indent="0">
              <a:buNone/>
            </a:pPr>
            <a:r>
              <a:rPr lang="cy-GB" sz="2300" dirty="0">
                <a:latin typeface="Arial" panose="020B0604020202020204" pitchFamily="34" charset="0"/>
                <a:cs typeface="Arial" panose="020B0604020202020204" pitchFamily="34" charset="0"/>
              </a:rPr>
              <a:t>Bydd adroddiad y Mentor ynghyd â gwiriad y Rheolwr Llinell yn darparu tystiolaeth o Ymarfer Proffesiynol a goruchwyliaeth ac arsylwi arfer proffesiynol sydd wedi’u cyflawni wrth ddilyn llwybr y Dystysgrif Raddedig mewn Cadarnhau Ymarfer Gwaith Cymdeithasol, sydd yn cyfateb i 7,000 o eiriau.</a:t>
            </a:r>
            <a:r>
              <a:rPr lang="cy-GB" sz="2000" dirty="0"/>
              <a:t> </a:t>
            </a:r>
            <a:endParaRPr lang="en-GB" sz="2000" dirty="0">
              <a:solidFill>
                <a:srgbClr val="FF0000"/>
              </a:solidFill>
            </a:endParaRPr>
          </a:p>
        </p:txBody>
      </p:sp>
      <p:sp>
        <p:nvSpPr>
          <p:cNvPr id="4" name="Content Placeholder 3">
            <a:extLst>
              <a:ext uri="{FF2B5EF4-FFF2-40B4-BE49-F238E27FC236}">
                <a16:creationId xmlns:a16="http://schemas.microsoft.com/office/drawing/2014/main" id="{0334282C-96BA-4A32-9447-68CAEE41FAAA}"/>
              </a:ext>
            </a:extLst>
          </p:cNvPr>
          <p:cNvSpPr>
            <a:spLocks noGrp="1"/>
          </p:cNvSpPr>
          <p:nvPr>
            <p:ph sz="half" idx="2"/>
          </p:nvPr>
        </p:nvSpPr>
        <p:spPr>
          <a:xfrm>
            <a:off x="4495800" y="1417638"/>
            <a:ext cx="4468688" cy="4171603"/>
          </a:xfrm>
        </p:spPr>
        <p:txBody>
          <a:bodyPr/>
          <a:lstStyle/>
          <a:p>
            <a:pPr marL="0" indent="0">
              <a:buNone/>
            </a:pPr>
            <a:r>
              <a:rPr lang="en-US" sz="2300" dirty="0">
                <a:latin typeface="Arial" panose="020B0604020202020204" pitchFamily="34" charset="0"/>
                <a:cs typeface="Arial" panose="020B0604020202020204" pitchFamily="34" charset="0"/>
              </a:rPr>
              <a:t>The Mentor’s report together with the Line Manager’s verification will provide evidence of Professional Practice and professional supervision and observation of practice that has been undertaken whilst following the Graduate Certificate in the Consolidation of Social Work practice pathway, which is equivalent to 7,000 words.</a:t>
            </a:r>
            <a:endParaRPr lang="en-GB" sz="2300" dirty="0">
              <a:latin typeface="Arial" panose="020B0604020202020204" pitchFamily="34" charset="0"/>
              <a:cs typeface="Arial" panose="020B0604020202020204" pitchFamily="34" charset="0"/>
            </a:endParaRPr>
          </a:p>
          <a:p>
            <a:pPr marL="0" indent="0">
              <a:buNone/>
            </a:pPr>
            <a:r>
              <a:rPr lang="en-GB" sz="1900" dirty="0">
                <a:solidFill>
                  <a:srgbClr val="FF0000"/>
                </a:solidFill>
              </a:rPr>
              <a:t> </a:t>
            </a:r>
          </a:p>
        </p:txBody>
      </p:sp>
    </p:spTree>
    <p:extLst>
      <p:ext uri="{BB962C8B-B14F-4D97-AF65-F5344CB8AC3E}">
        <p14:creationId xmlns:p14="http://schemas.microsoft.com/office/powerpoint/2010/main" val="207154256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5" name="Title 4"/>
          <p:cNvSpPr>
            <a:spLocks noGrp="1"/>
          </p:cNvSpPr>
          <p:nvPr>
            <p:ph type="title"/>
          </p:nvPr>
        </p:nvSpPr>
        <p:spPr>
          <a:xfrm>
            <a:off x="457200" y="274638"/>
            <a:ext cx="8229600" cy="1498600"/>
          </a:xfrm>
        </p:spPr>
        <p:txBody>
          <a:bodyPr/>
          <a:lstStyle/>
          <a:p>
            <a:r>
              <a:rPr lang="en-GB" sz="4000" dirty="0" err="1"/>
              <a:t>Rolau</a:t>
            </a:r>
            <a:r>
              <a:rPr lang="en-GB" sz="4000" dirty="0"/>
              <a:t> a </a:t>
            </a:r>
            <a:r>
              <a:rPr lang="en-GB" sz="4000" dirty="0" err="1"/>
              <a:t>Chyfrifoldebau</a:t>
            </a:r>
            <a:r>
              <a:rPr lang="en-GB" sz="4000" dirty="0"/>
              <a:t> </a:t>
            </a:r>
          </a:p>
        </p:txBody>
      </p:sp>
      <p:sp>
        <p:nvSpPr>
          <p:cNvPr id="6" name="Content Placeholder 5"/>
          <p:cNvSpPr>
            <a:spLocks noGrp="1"/>
          </p:cNvSpPr>
          <p:nvPr>
            <p:ph idx="1"/>
          </p:nvPr>
        </p:nvSpPr>
        <p:spPr>
          <a:xfrm>
            <a:off x="457200" y="1844675"/>
            <a:ext cx="8229600" cy="3671888"/>
          </a:xfrm>
        </p:spPr>
        <p:txBody>
          <a:bodyPr rtlCol="0">
            <a:normAutofit/>
          </a:bodyPr>
          <a:lstStyle/>
          <a:p>
            <a:pPr fontAlgn="auto">
              <a:spcAft>
                <a:spcPts val="0"/>
              </a:spcAft>
              <a:buFont typeface="Arial" pitchFamily="34" charset="0"/>
              <a:buChar char="•"/>
              <a:defRPr/>
            </a:pPr>
            <a:endParaRPr lang="en-GB" dirty="0"/>
          </a:p>
          <a:p>
            <a:pPr marL="0" indent="0" algn="ctr" fontAlgn="auto">
              <a:spcAft>
                <a:spcPts val="0"/>
              </a:spcAft>
              <a:buFont typeface="Arial" pitchFamily="34" charset="0"/>
              <a:buNone/>
              <a:defRPr/>
            </a:pPr>
            <a:r>
              <a:rPr lang="en-GB" sz="4000" dirty="0"/>
              <a:t>Roles and Responsibilities</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3" name="Title 1"/>
          <p:cNvSpPr>
            <a:spLocks noGrp="1"/>
          </p:cNvSpPr>
          <p:nvPr>
            <p:ph type="title"/>
          </p:nvPr>
        </p:nvSpPr>
        <p:spPr>
          <a:xfrm>
            <a:off x="457200" y="274638"/>
            <a:ext cx="8229600" cy="993775"/>
          </a:xfrm>
        </p:spPr>
        <p:txBody>
          <a:bodyPr/>
          <a:lstStyle/>
          <a:p>
            <a:r>
              <a:rPr lang="en-GB" sz="3600">
                <a:latin typeface="Arial" charset="0"/>
              </a:rPr>
              <a:t>Cytundeb dysgwr a chyflogwr </a:t>
            </a:r>
            <a:br>
              <a:rPr lang="en-GB" sz="3600">
                <a:latin typeface="Arial" charset="0"/>
              </a:rPr>
            </a:br>
            <a:r>
              <a:rPr lang="en-GB" sz="3600">
                <a:latin typeface="Arial" charset="0"/>
              </a:rPr>
              <a:t>Learner and employer agreement </a:t>
            </a:r>
          </a:p>
        </p:txBody>
      </p:sp>
      <p:sp>
        <p:nvSpPr>
          <p:cNvPr id="18435" name="Content Placeholder 2"/>
          <p:cNvSpPr>
            <a:spLocks noGrp="1"/>
          </p:cNvSpPr>
          <p:nvPr>
            <p:ph sz="half" idx="1"/>
          </p:nvPr>
        </p:nvSpPr>
        <p:spPr>
          <a:xfrm>
            <a:off x="179388" y="1557338"/>
            <a:ext cx="3887787" cy="3987800"/>
          </a:xfrm>
        </p:spPr>
        <p:txBody>
          <a:bodyPr rtlCol="0">
            <a:normAutofit lnSpcReduction="10000"/>
          </a:bodyPr>
          <a:lstStyle/>
          <a:p>
            <a:r>
              <a:rPr lang="cy-GB" sz="2400" dirty="0"/>
              <a:t>Cytundeb Dysgu Dysgwr a Chyflogwr (cytundeb dysgu)</a:t>
            </a:r>
            <a:endParaRPr lang="en-GB" sz="2400" dirty="0"/>
          </a:p>
          <a:p>
            <a:pPr lvl="0"/>
            <a:r>
              <a:rPr lang="cy-GB" sz="2400" dirty="0"/>
              <a:t>I'w gwblhau ar y dechrau ac i'w roi yn y portffolio</a:t>
            </a:r>
            <a:endParaRPr lang="en-GB" sz="2400" dirty="0"/>
          </a:p>
          <a:p>
            <a:pPr lvl="0"/>
            <a:r>
              <a:rPr lang="cy-GB" sz="2400" dirty="0"/>
              <a:t>I’w gwblhau gyda'r mentor </a:t>
            </a:r>
            <a:endParaRPr lang="en-GB" sz="2400" dirty="0"/>
          </a:p>
          <a:p>
            <a:pPr lvl="0"/>
            <a:r>
              <a:rPr lang="cy-GB" sz="2400" dirty="0"/>
              <a:t>Yn amlinellu'r disgwyliadau gan bawb sy'n ymwneud â'r broses. </a:t>
            </a:r>
            <a:endParaRPr lang="en-GB" sz="2400" dirty="0">
              <a:effectLst/>
            </a:endParaRPr>
          </a:p>
        </p:txBody>
      </p:sp>
      <p:sp>
        <p:nvSpPr>
          <p:cNvPr id="18436" name="Content Placeholder 3"/>
          <p:cNvSpPr>
            <a:spLocks noGrp="1"/>
          </p:cNvSpPr>
          <p:nvPr>
            <p:ph sz="half" idx="2"/>
          </p:nvPr>
        </p:nvSpPr>
        <p:spPr>
          <a:xfrm>
            <a:off x="4500563" y="1600200"/>
            <a:ext cx="4392612" cy="3989388"/>
          </a:xfrm>
        </p:spPr>
        <p:txBody>
          <a:bodyPr rtlCol="0">
            <a:normAutofit lnSpcReduction="10000"/>
          </a:bodyPr>
          <a:lstStyle/>
          <a:p>
            <a:pPr fontAlgn="auto">
              <a:spcAft>
                <a:spcPts val="0"/>
              </a:spcAft>
              <a:buFont typeface="Arial" pitchFamily="34" charset="0"/>
              <a:buChar char="•"/>
              <a:defRPr/>
            </a:pPr>
            <a:r>
              <a:rPr lang="en-GB" sz="2300" dirty="0">
                <a:latin typeface="Arial" charset="0"/>
              </a:rPr>
              <a:t>Learner and employer agreement (learning agreement)</a:t>
            </a:r>
          </a:p>
          <a:p>
            <a:pPr fontAlgn="auto">
              <a:spcAft>
                <a:spcPts val="0"/>
              </a:spcAft>
              <a:buFont typeface="Arial" pitchFamily="34" charset="0"/>
              <a:buChar char="•"/>
              <a:defRPr/>
            </a:pPr>
            <a:r>
              <a:rPr lang="en-GB" sz="2300" dirty="0">
                <a:latin typeface="Arial" charset="0"/>
              </a:rPr>
              <a:t>To be completed at the beginning and inserted into the portfolio</a:t>
            </a:r>
          </a:p>
          <a:p>
            <a:pPr fontAlgn="auto">
              <a:spcAft>
                <a:spcPts val="0"/>
              </a:spcAft>
              <a:buFont typeface="Arial" pitchFamily="34" charset="0"/>
              <a:buChar char="•"/>
              <a:defRPr/>
            </a:pPr>
            <a:r>
              <a:rPr lang="en-GB" sz="2300" dirty="0">
                <a:latin typeface="Arial" charset="0"/>
              </a:rPr>
              <a:t>To be completed with the mentor </a:t>
            </a:r>
          </a:p>
          <a:p>
            <a:pPr fontAlgn="auto">
              <a:spcAft>
                <a:spcPts val="0"/>
              </a:spcAft>
              <a:buFont typeface="Arial" pitchFamily="34" charset="0"/>
              <a:buChar char="•"/>
              <a:defRPr/>
            </a:pPr>
            <a:r>
              <a:rPr lang="en-GB" sz="2300" dirty="0">
                <a:latin typeface="Arial" charset="0"/>
              </a:rPr>
              <a:t>Sets out the expectations of everyone involved in the process. </a:t>
            </a:r>
          </a:p>
          <a:p>
            <a:pPr fontAlgn="auto">
              <a:spcAft>
                <a:spcPts val="0"/>
              </a:spcAft>
              <a:buFont typeface="Arial" pitchFamily="34" charset="0"/>
              <a:buChar char="•"/>
              <a:defRPr/>
            </a:pPr>
            <a:endParaRPr lang="en-GB" sz="2400" dirty="0">
              <a:latin typeface="Arial" charset="0"/>
            </a:endParaRP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29" name="Rectangle 4"/>
          <p:cNvSpPr>
            <a:spLocks noGrp="1" noChangeArrowheads="1"/>
          </p:cNvSpPr>
          <p:nvPr>
            <p:ph type="title"/>
          </p:nvPr>
        </p:nvSpPr>
        <p:spPr>
          <a:xfrm>
            <a:off x="457200" y="274638"/>
            <a:ext cx="8229600" cy="850900"/>
          </a:xfrm>
        </p:spPr>
        <p:txBody>
          <a:bodyPr/>
          <a:lstStyle/>
          <a:p>
            <a:r>
              <a:rPr lang="en-GB" sz="4000" dirty="0" err="1">
                <a:latin typeface="Arial" charset="0"/>
              </a:rPr>
              <a:t>Rol</a:t>
            </a:r>
            <a:r>
              <a:rPr lang="en-GB" sz="4000" dirty="0">
                <a:latin typeface="Arial" charset="0"/>
              </a:rPr>
              <a:t> y Mentor/Mentor Role</a:t>
            </a:r>
          </a:p>
        </p:txBody>
      </p:sp>
      <p:sp>
        <p:nvSpPr>
          <p:cNvPr id="48130" name="Rectangle 5"/>
          <p:cNvSpPr>
            <a:spLocks noGrp="1" noChangeArrowheads="1"/>
          </p:cNvSpPr>
          <p:nvPr>
            <p:ph type="body" sz="half" idx="1"/>
          </p:nvPr>
        </p:nvSpPr>
        <p:spPr>
          <a:xfrm>
            <a:off x="4643438" y="1484313"/>
            <a:ext cx="4393058" cy="5068887"/>
          </a:xfrm>
        </p:spPr>
        <p:txBody>
          <a:bodyPr/>
          <a:lstStyle/>
          <a:p>
            <a:pPr marL="342900" lvl="1" indent="-342900">
              <a:buFont typeface="Arial" charset="0"/>
              <a:buChar char="•"/>
            </a:pPr>
            <a:r>
              <a:rPr lang="en-GB" sz="1800" dirty="0">
                <a:latin typeface="Arial" charset="0"/>
              </a:rPr>
              <a:t>Complete the Learning Agreement with Learner after induction</a:t>
            </a:r>
          </a:p>
          <a:p>
            <a:pPr marL="342900" lvl="1" indent="-342900">
              <a:buFont typeface="Arial" charset="0"/>
              <a:buChar char="•"/>
            </a:pPr>
            <a:r>
              <a:rPr lang="en-GB" sz="1800" dirty="0">
                <a:latin typeface="Arial" charset="0"/>
              </a:rPr>
              <a:t>Ensure regular mentoring takes place for the duration of the programme to support the learner</a:t>
            </a:r>
          </a:p>
          <a:p>
            <a:pPr marL="342900" lvl="1" indent="-342900">
              <a:buFont typeface="Arial" charset="0"/>
              <a:buChar char="•"/>
            </a:pPr>
            <a:r>
              <a:rPr lang="en-GB" sz="1800" dirty="0">
                <a:latin typeface="Arial" charset="0"/>
              </a:rPr>
              <a:t>Keep a record of dates mentoring took place</a:t>
            </a:r>
          </a:p>
          <a:p>
            <a:r>
              <a:rPr lang="en-GB" sz="1800" dirty="0">
                <a:latin typeface="Arial" charset="0"/>
              </a:rPr>
              <a:t>Contact the training manger if the learner fails attend mentoring sessions</a:t>
            </a:r>
          </a:p>
          <a:p>
            <a:r>
              <a:rPr lang="en-GB" sz="1800" dirty="0">
                <a:latin typeface="Arial" charset="0"/>
              </a:rPr>
              <a:t>Carry out the observation (task 2) or ensure a suitable person is available to do this. </a:t>
            </a:r>
          </a:p>
        </p:txBody>
      </p:sp>
      <p:sp>
        <p:nvSpPr>
          <p:cNvPr id="25604" name="Rectangle 6"/>
          <p:cNvSpPr>
            <a:spLocks noGrp="1" noChangeArrowheads="1"/>
          </p:cNvSpPr>
          <p:nvPr>
            <p:ph type="body" sz="half" idx="2"/>
          </p:nvPr>
        </p:nvSpPr>
        <p:spPr>
          <a:xfrm>
            <a:off x="250825" y="1484313"/>
            <a:ext cx="4256088" cy="4176935"/>
          </a:xfrm>
        </p:spPr>
        <p:txBody>
          <a:bodyPr rtlCol="0">
            <a:normAutofit fontScale="40000" lnSpcReduction="20000"/>
          </a:bodyPr>
          <a:lstStyle/>
          <a:p>
            <a:pPr fontAlgn="auto">
              <a:spcAft>
                <a:spcPts val="0"/>
              </a:spcAft>
              <a:defRPr/>
            </a:pPr>
            <a:r>
              <a:rPr lang="en-US" sz="4500" dirty="0" err="1">
                <a:latin typeface="Arial" panose="020B0604020202020204" pitchFamily="34" charset="0"/>
                <a:cs typeface="Arial" panose="020B0604020202020204" pitchFamily="34" charset="0"/>
              </a:rPr>
              <a:t>Cyfarfod</a:t>
            </a:r>
            <a:r>
              <a:rPr lang="en-US" sz="4500" dirty="0">
                <a:latin typeface="Arial" panose="020B0604020202020204" pitchFamily="34" charset="0"/>
                <a:cs typeface="Arial" panose="020B0604020202020204" pitchFamily="34" charset="0"/>
              </a:rPr>
              <a:t> </a:t>
            </a:r>
            <a:r>
              <a:rPr lang="en-US" sz="4500" dirty="0" err="1">
                <a:latin typeface="Arial" panose="020B0604020202020204" pitchFamily="34" charset="0"/>
                <a:cs typeface="Arial" panose="020B0604020202020204" pitchFamily="34" charset="0"/>
              </a:rPr>
              <a:t>efo’r</a:t>
            </a:r>
            <a:r>
              <a:rPr lang="en-US" sz="4500" dirty="0">
                <a:latin typeface="Arial" panose="020B0604020202020204" pitchFamily="34" charset="0"/>
                <a:cs typeface="Arial" panose="020B0604020202020204" pitchFamily="34" charset="0"/>
              </a:rPr>
              <a:t> </a:t>
            </a:r>
            <a:r>
              <a:rPr lang="en-US" sz="4500" dirty="0" err="1">
                <a:latin typeface="Arial" panose="020B0604020202020204" pitchFamily="34" charset="0"/>
                <a:cs typeface="Arial" panose="020B0604020202020204" pitchFamily="34" charset="0"/>
              </a:rPr>
              <a:t>dysgwr</a:t>
            </a:r>
            <a:r>
              <a:rPr lang="en-US" sz="4500" dirty="0">
                <a:latin typeface="Arial" panose="020B0604020202020204" pitchFamily="34" charset="0"/>
                <a:cs typeface="Arial" panose="020B0604020202020204" pitchFamily="34" charset="0"/>
              </a:rPr>
              <a:t> </a:t>
            </a:r>
            <a:r>
              <a:rPr lang="en-US" sz="4500" dirty="0" err="1">
                <a:latin typeface="Arial" panose="020B0604020202020204" pitchFamily="34" charset="0"/>
                <a:cs typeface="Arial" panose="020B0604020202020204" pitchFamily="34" charset="0"/>
              </a:rPr>
              <a:t>i</a:t>
            </a:r>
            <a:r>
              <a:rPr lang="en-US" sz="4500" dirty="0">
                <a:latin typeface="Arial" panose="020B0604020202020204" pitchFamily="34" charset="0"/>
                <a:cs typeface="Arial" panose="020B0604020202020204" pitchFamily="34" charset="0"/>
              </a:rPr>
              <a:t> </a:t>
            </a:r>
            <a:r>
              <a:rPr lang="en-US" sz="4500" dirty="0" err="1">
                <a:latin typeface="Arial" panose="020B0604020202020204" pitchFamily="34" charset="0"/>
                <a:cs typeface="Arial" panose="020B0604020202020204" pitchFamily="34" charset="0"/>
              </a:rPr>
              <a:t>gwblhau</a:t>
            </a:r>
            <a:r>
              <a:rPr lang="en-US" sz="4500" dirty="0">
                <a:latin typeface="Arial" panose="020B0604020202020204" pitchFamily="34" charset="0"/>
                <a:cs typeface="Arial" panose="020B0604020202020204" pitchFamily="34" charset="0"/>
              </a:rPr>
              <a:t> y </a:t>
            </a:r>
            <a:r>
              <a:rPr lang="en-US" sz="4500" dirty="0" err="1">
                <a:latin typeface="Arial" panose="020B0604020202020204" pitchFamily="34" charset="0"/>
                <a:cs typeface="Arial" panose="020B0604020202020204" pitchFamily="34" charset="0"/>
              </a:rPr>
              <a:t>Cytundeb</a:t>
            </a:r>
            <a:r>
              <a:rPr lang="en-US" sz="4500" dirty="0">
                <a:latin typeface="Arial" panose="020B0604020202020204" pitchFamily="34" charset="0"/>
                <a:cs typeface="Arial" panose="020B0604020202020204" pitchFamily="34" charset="0"/>
              </a:rPr>
              <a:t> </a:t>
            </a:r>
            <a:r>
              <a:rPr lang="en-US" sz="4500" dirty="0" err="1">
                <a:latin typeface="Arial" panose="020B0604020202020204" pitchFamily="34" charset="0"/>
                <a:cs typeface="Arial" panose="020B0604020202020204" pitchFamily="34" charset="0"/>
              </a:rPr>
              <a:t>Dysgu</a:t>
            </a:r>
            <a:r>
              <a:rPr lang="en-US" sz="4500" dirty="0">
                <a:latin typeface="Arial" panose="020B0604020202020204" pitchFamily="34" charset="0"/>
                <a:cs typeface="Arial" panose="020B0604020202020204" pitchFamily="34" charset="0"/>
              </a:rPr>
              <a:t> </a:t>
            </a:r>
            <a:r>
              <a:rPr lang="en-US" sz="4500" dirty="0" err="1">
                <a:latin typeface="Arial" panose="020B0604020202020204" pitchFamily="34" charset="0"/>
                <a:cs typeface="Arial" panose="020B0604020202020204" pitchFamily="34" charset="0"/>
              </a:rPr>
              <a:t>cyn</a:t>
            </a:r>
            <a:r>
              <a:rPr lang="en-US" sz="4500" dirty="0">
                <a:latin typeface="Arial" panose="020B0604020202020204" pitchFamily="34" charset="0"/>
                <a:cs typeface="Arial" panose="020B0604020202020204" pitchFamily="34" charset="0"/>
              </a:rPr>
              <a:t> </a:t>
            </a:r>
            <a:r>
              <a:rPr lang="en-US" sz="4500" dirty="0" err="1">
                <a:latin typeface="Arial" panose="020B0604020202020204" pitchFamily="34" charset="0"/>
                <a:cs typeface="Arial" panose="020B0604020202020204" pitchFamily="34" charset="0"/>
              </a:rPr>
              <a:t>gynted</a:t>
            </a:r>
            <a:r>
              <a:rPr lang="en-US" sz="4500" dirty="0">
                <a:latin typeface="Arial" panose="020B0604020202020204" pitchFamily="34" charset="0"/>
                <a:cs typeface="Arial" panose="020B0604020202020204" pitchFamily="34" charset="0"/>
              </a:rPr>
              <a:t> a </a:t>
            </a:r>
            <a:r>
              <a:rPr lang="en-US" sz="4500" dirty="0" err="1">
                <a:latin typeface="Arial" panose="020B0604020202020204" pitchFamily="34" charset="0"/>
                <a:cs typeface="Arial" panose="020B0604020202020204" pitchFamily="34" charset="0"/>
              </a:rPr>
              <a:t>phosibl</a:t>
            </a:r>
            <a:r>
              <a:rPr lang="en-US" sz="4500" dirty="0">
                <a:latin typeface="Arial" panose="020B0604020202020204" pitchFamily="34" charset="0"/>
                <a:cs typeface="Arial" panose="020B0604020202020204" pitchFamily="34" charset="0"/>
              </a:rPr>
              <a:t> </a:t>
            </a:r>
            <a:r>
              <a:rPr lang="en-US" sz="4500" dirty="0" err="1">
                <a:latin typeface="Arial" panose="020B0604020202020204" pitchFamily="34" charset="0"/>
                <a:cs typeface="Arial" panose="020B0604020202020204" pitchFamily="34" charset="0"/>
              </a:rPr>
              <a:t>ar</a:t>
            </a:r>
            <a:r>
              <a:rPr lang="en-US" sz="4500" dirty="0">
                <a:latin typeface="Arial" panose="020B0604020202020204" pitchFamily="34" charset="0"/>
                <a:cs typeface="Arial" panose="020B0604020202020204" pitchFamily="34" charset="0"/>
              </a:rPr>
              <a:t> </a:t>
            </a:r>
            <a:r>
              <a:rPr lang="en-US" sz="4500" dirty="0" err="1">
                <a:latin typeface="Arial" panose="020B0604020202020204" pitchFamily="34" charset="0"/>
                <a:cs typeface="Arial" panose="020B0604020202020204" pitchFamily="34" charset="0"/>
              </a:rPr>
              <a:t>ôl</a:t>
            </a:r>
            <a:r>
              <a:rPr lang="en-US" sz="4500" dirty="0">
                <a:latin typeface="Arial" panose="020B0604020202020204" pitchFamily="34" charset="0"/>
                <a:cs typeface="Arial" panose="020B0604020202020204" pitchFamily="34" charset="0"/>
              </a:rPr>
              <a:t> y </a:t>
            </a:r>
            <a:r>
              <a:rPr lang="en-US" sz="4500" dirty="0" err="1">
                <a:latin typeface="Arial" panose="020B0604020202020204" pitchFamily="34" charset="0"/>
                <a:cs typeface="Arial" panose="020B0604020202020204" pitchFamily="34" charset="0"/>
              </a:rPr>
              <a:t>sesiwn</a:t>
            </a:r>
            <a:r>
              <a:rPr lang="en-US" sz="4500" dirty="0">
                <a:latin typeface="Arial" panose="020B0604020202020204" pitchFamily="34" charset="0"/>
                <a:cs typeface="Arial" panose="020B0604020202020204" pitchFamily="34" charset="0"/>
              </a:rPr>
              <a:t> </a:t>
            </a:r>
            <a:r>
              <a:rPr lang="en-US" sz="4500" dirty="0" err="1">
                <a:latin typeface="Arial" panose="020B0604020202020204" pitchFamily="34" charset="0"/>
                <a:cs typeface="Arial" panose="020B0604020202020204" pitchFamily="34" charset="0"/>
              </a:rPr>
              <a:t>anwytho</a:t>
            </a:r>
            <a:endParaRPr lang="en-US" sz="4500" dirty="0">
              <a:latin typeface="Arial" panose="020B0604020202020204" pitchFamily="34" charset="0"/>
              <a:cs typeface="Arial" panose="020B0604020202020204" pitchFamily="34" charset="0"/>
            </a:endParaRPr>
          </a:p>
          <a:p>
            <a:pPr fontAlgn="auto">
              <a:spcAft>
                <a:spcPts val="0"/>
              </a:spcAft>
              <a:defRPr/>
            </a:pPr>
            <a:r>
              <a:rPr lang="en-US" sz="4500" dirty="0" err="1">
                <a:latin typeface="Arial" panose="020B0604020202020204" pitchFamily="34" charset="0"/>
                <a:cs typeface="Arial" panose="020B0604020202020204" pitchFamily="34" charset="0"/>
              </a:rPr>
              <a:t>Sicrhau</a:t>
            </a:r>
            <a:r>
              <a:rPr lang="en-US" sz="4500" dirty="0">
                <a:latin typeface="Arial" panose="020B0604020202020204" pitchFamily="34" charset="0"/>
                <a:cs typeface="Arial" panose="020B0604020202020204" pitchFamily="34" charset="0"/>
              </a:rPr>
              <a:t> </a:t>
            </a:r>
            <a:r>
              <a:rPr lang="en-US" sz="4500" dirty="0" err="1">
                <a:latin typeface="Arial" panose="020B0604020202020204" pitchFamily="34" charset="0"/>
                <a:cs typeface="Arial" panose="020B0604020202020204" pitchFamily="34" charset="0"/>
              </a:rPr>
              <a:t>mentora</a:t>
            </a:r>
            <a:r>
              <a:rPr lang="en-US" sz="4500" dirty="0">
                <a:latin typeface="Arial" panose="020B0604020202020204" pitchFamily="34" charset="0"/>
                <a:cs typeface="Arial" panose="020B0604020202020204" pitchFamily="34" charset="0"/>
              </a:rPr>
              <a:t> </a:t>
            </a:r>
            <a:r>
              <a:rPr lang="en-US" sz="4500" dirty="0" err="1">
                <a:latin typeface="Arial" panose="020B0604020202020204" pitchFamily="34" charset="0"/>
                <a:cs typeface="Arial" panose="020B0604020202020204" pitchFamily="34" charset="0"/>
              </a:rPr>
              <a:t>rheolaidd</a:t>
            </a:r>
            <a:r>
              <a:rPr lang="en-US" sz="4500" dirty="0">
                <a:latin typeface="Arial" panose="020B0604020202020204" pitchFamily="34" charset="0"/>
                <a:cs typeface="Arial" panose="020B0604020202020204" pitchFamily="34" charset="0"/>
              </a:rPr>
              <a:t> </a:t>
            </a:r>
            <a:r>
              <a:rPr lang="en-US" sz="4500" dirty="0" err="1">
                <a:latin typeface="Arial" panose="020B0604020202020204" pitchFamily="34" charset="0"/>
                <a:cs typeface="Arial" panose="020B0604020202020204" pitchFamily="34" charset="0"/>
              </a:rPr>
              <a:t>trwy</a:t>
            </a:r>
            <a:r>
              <a:rPr lang="en-US" sz="4500" dirty="0">
                <a:latin typeface="Arial" panose="020B0604020202020204" pitchFamily="34" charset="0"/>
                <a:cs typeface="Arial" panose="020B0604020202020204" pitchFamily="34" charset="0"/>
              </a:rPr>
              <a:t> </a:t>
            </a:r>
            <a:r>
              <a:rPr lang="en-US" sz="4500" dirty="0" err="1">
                <a:latin typeface="Arial" panose="020B0604020202020204" pitchFamily="34" charset="0"/>
                <a:cs typeface="Arial" panose="020B0604020202020204" pitchFamily="34" charset="0"/>
              </a:rPr>
              <a:t>gydol</a:t>
            </a:r>
            <a:r>
              <a:rPr lang="en-US" sz="4500" dirty="0">
                <a:latin typeface="Arial" panose="020B0604020202020204" pitchFamily="34" charset="0"/>
                <a:cs typeface="Arial" panose="020B0604020202020204" pitchFamily="34" charset="0"/>
              </a:rPr>
              <a:t> y </a:t>
            </a:r>
            <a:r>
              <a:rPr lang="en-US" sz="4500" dirty="0" err="1">
                <a:latin typeface="Arial" panose="020B0604020202020204" pitchFamily="34" charset="0"/>
                <a:cs typeface="Arial" panose="020B0604020202020204" pitchFamily="34" charset="0"/>
              </a:rPr>
              <a:t>rhaglen</a:t>
            </a:r>
            <a:r>
              <a:rPr lang="en-US" sz="4500" dirty="0">
                <a:latin typeface="Arial" panose="020B0604020202020204" pitchFamily="34" charset="0"/>
                <a:cs typeface="Arial" panose="020B0604020202020204" pitchFamily="34" charset="0"/>
              </a:rPr>
              <a:t> </a:t>
            </a:r>
            <a:r>
              <a:rPr lang="en-US" sz="4500" dirty="0" err="1">
                <a:latin typeface="Arial" panose="020B0604020202020204" pitchFamily="34" charset="0"/>
                <a:cs typeface="Arial" panose="020B0604020202020204" pitchFamily="34" charset="0"/>
              </a:rPr>
              <a:t>i</a:t>
            </a:r>
            <a:r>
              <a:rPr lang="en-US" sz="4500" dirty="0">
                <a:latin typeface="Arial" panose="020B0604020202020204" pitchFamily="34" charset="0"/>
                <a:cs typeface="Arial" panose="020B0604020202020204" pitchFamily="34" charset="0"/>
              </a:rPr>
              <a:t> </a:t>
            </a:r>
            <a:r>
              <a:rPr lang="en-US" sz="4500" dirty="0" err="1">
                <a:latin typeface="Arial" panose="020B0604020202020204" pitchFamily="34" charset="0"/>
                <a:cs typeface="Arial" panose="020B0604020202020204" pitchFamily="34" charset="0"/>
              </a:rPr>
              <a:t>gefnogi’r</a:t>
            </a:r>
            <a:r>
              <a:rPr lang="en-US" sz="4500" dirty="0">
                <a:latin typeface="Arial" panose="020B0604020202020204" pitchFamily="34" charset="0"/>
                <a:cs typeface="Arial" panose="020B0604020202020204" pitchFamily="34" charset="0"/>
              </a:rPr>
              <a:t> </a:t>
            </a:r>
            <a:r>
              <a:rPr lang="en-US" sz="4500" dirty="0" err="1">
                <a:latin typeface="Arial" panose="020B0604020202020204" pitchFamily="34" charset="0"/>
                <a:cs typeface="Arial" panose="020B0604020202020204" pitchFamily="34" charset="0"/>
              </a:rPr>
              <a:t>dysgwr</a:t>
            </a:r>
            <a:r>
              <a:rPr lang="en-US" sz="4500" dirty="0">
                <a:latin typeface="Arial" panose="020B0604020202020204" pitchFamily="34" charset="0"/>
                <a:cs typeface="Arial" panose="020B0604020202020204" pitchFamily="34" charset="0"/>
              </a:rPr>
              <a:t> </a:t>
            </a:r>
          </a:p>
          <a:p>
            <a:pPr lvl="0"/>
            <a:r>
              <a:rPr lang="cy-GB" sz="4500" dirty="0">
                <a:latin typeface="Arial" panose="020B0604020202020204" pitchFamily="34" charset="0"/>
                <a:cs typeface="Arial" panose="020B0604020202020204" pitchFamily="34" charset="0"/>
              </a:rPr>
              <a:t>Cadwch gofnod o'r dyddiadau y cynhaliwyd mentora</a:t>
            </a:r>
            <a:endParaRPr lang="en-GB" sz="4500" dirty="0">
              <a:latin typeface="Arial" panose="020B0604020202020204" pitchFamily="34" charset="0"/>
              <a:cs typeface="Arial" panose="020B0604020202020204" pitchFamily="34" charset="0"/>
            </a:endParaRPr>
          </a:p>
          <a:p>
            <a:pPr lvl="0"/>
            <a:r>
              <a:rPr lang="cy-GB" sz="4500" dirty="0">
                <a:latin typeface="Arial" panose="020B0604020202020204" pitchFamily="34" charset="0"/>
                <a:cs typeface="Arial" panose="020B0604020202020204" pitchFamily="34" charset="0"/>
              </a:rPr>
              <a:t>Cysylltwch â'r rheolwr hyfforddiant os yw'r dysgwr yn methu â mynychu sesiynau mentora</a:t>
            </a:r>
            <a:endParaRPr lang="en-GB" sz="4500" dirty="0">
              <a:latin typeface="Arial" panose="020B0604020202020204" pitchFamily="34" charset="0"/>
              <a:cs typeface="Arial" panose="020B0604020202020204" pitchFamily="34" charset="0"/>
            </a:endParaRPr>
          </a:p>
          <a:p>
            <a:pPr lvl="0"/>
            <a:r>
              <a:rPr lang="cy-GB" sz="4500" dirty="0">
                <a:latin typeface="Arial" panose="020B0604020202020204" pitchFamily="34" charset="0"/>
                <a:cs typeface="Arial" panose="020B0604020202020204" pitchFamily="34" charset="0"/>
              </a:rPr>
              <a:t>Dylech gynnal ymarfer arsylwi (tasg 2) neu sicrhau bod person addas ar gael i wneud hyn. </a:t>
            </a:r>
            <a:endParaRPr lang="en-GB" sz="4500" dirty="0">
              <a:latin typeface="Arial" panose="020B0604020202020204" pitchFamily="34" charset="0"/>
              <a:cs typeface="Arial" panose="020B0604020202020204" pitchFamily="34" charset="0"/>
            </a:endParaRPr>
          </a:p>
          <a:p>
            <a:pPr fontAlgn="auto">
              <a:spcAft>
                <a:spcPts val="0"/>
              </a:spcAft>
              <a:defRPr/>
            </a:pPr>
            <a:endParaRPr lang="en-US" sz="2000" dirty="0">
              <a:latin typeface="Arial" charset="0"/>
            </a:endParaRPr>
          </a:p>
          <a:p>
            <a:pPr marL="0" indent="0" algn="ctr" fontAlgn="auto">
              <a:spcAft>
                <a:spcPts val="0"/>
              </a:spcAft>
              <a:buFontTx/>
              <a:buNone/>
              <a:defRPr/>
            </a:pPr>
            <a:r>
              <a:rPr lang="en-GB" sz="2000" b="1" dirty="0">
                <a:latin typeface="Arial" charset="0"/>
              </a:rPr>
              <a:t> </a:t>
            </a:r>
          </a:p>
        </p:txBody>
      </p:sp>
    </p:spTree>
    <p:extLst>
      <p:ext uri="{BB962C8B-B14F-4D97-AF65-F5344CB8AC3E}">
        <p14:creationId xmlns:p14="http://schemas.microsoft.com/office/powerpoint/2010/main" val="292824787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000" y="346646"/>
            <a:ext cx="8229600" cy="778098"/>
          </a:xfrm>
        </p:spPr>
        <p:txBody>
          <a:bodyPr/>
          <a:lstStyle/>
          <a:p>
            <a:br>
              <a:rPr lang="en-GB" sz="2800" b="1" dirty="0"/>
            </a:br>
            <a:r>
              <a:rPr lang="en-GB" sz="2800" b="1" dirty="0"/>
              <a:t>Supervision/Mentoring</a:t>
            </a:r>
            <a:br>
              <a:rPr lang="en-GB" sz="2800" b="1" dirty="0"/>
            </a:br>
            <a:r>
              <a:rPr lang="cy-GB" sz="2800" b="1" dirty="0">
                <a:latin typeface="Arial" panose="020B0604020202020204" pitchFamily="34" charset="0"/>
                <a:cs typeface="Arial" panose="020B0604020202020204" pitchFamily="34" charset="0"/>
              </a:rPr>
              <a:t>Goruchwylio/Mentora</a:t>
            </a:r>
            <a:br>
              <a:rPr lang="en-GB" dirty="0"/>
            </a:br>
            <a:endParaRPr lang="en-GB" sz="3600" dirty="0"/>
          </a:p>
        </p:txBody>
      </p:sp>
      <p:sp>
        <p:nvSpPr>
          <p:cNvPr id="3" name="Content Placeholder 2"/>
          <p:cNvSpPr>
            <a:spLocks noGrp="1"/>
          </p:cNvSpPr>
          <p:nvPr>
            <p:ph sz="half" idx="1"/>
          </p:nvPr>
        </p:nvSpPr>
        <p:spPr>
          <a:xfrm>
            <a:off x="457200" y="1124744"/>
            <a:ext cx="4038600" cy="4464497"/>
          </a:xfrm>
        </p:spPr>
        <p:txBody>
          <a:bodyPr/>
          <a:lstStyle/>
          <a:p>
            <a:pPr lvl="0"/>
            <a:r>
              <a:rPr lang="cy-GB" sz="1800" dirty="0">
                <a:latin typeface="Arial" panose="020B0604020202020204" pitchFamily="34" charset="0"/>
                <a:cs typeface="Arial" panose="020B0604020202020204" pitchFamily="34" charset="0"/>
              </a:rPr>
              <a:t>Dylai'r dysgwr dderbyn goruchwyliaeth gyson yn unol â pholisi trefniadaethol</a:t>
            </a:r>
            <a:endParaRPr lang="en-GB" sz="1800" dirty="0">
              <a:latin typeface="Arial" panose="020B0604020202020204" pitchFamily="34" charset="0"/>
              <a:cs typeface="Arial" panose="020B0604020202020204" pitchFamily="34" charset="0"/>
            </a:endParaRPr>
          </a:p>
          <a:p>
            <a:pPr lvl="0"/>
            <a:r>
              <a:rPr lang="cy-GB" sz="1800" dirty="0">
                <a:latin typeface="Arial" panose="020B0604020202020204" pitchFamily="34" charset="0"/>
                <a:cs typeface="Arial" panose="020B0604020202020204" pitchFamily="34" charset="0"/>
              </a:rPr>
              <a:t>Dylid sicrhau bod gwahaniaeth rhwng goruchwylio a mentora os cânt eu cynnal gan yr un person </a:t>
            </a:r>
            <a:endParaRPr lang="en-GB" sz="1800" dirty="0">
              <a:latin typeface="Arial" panose="020B0604020202020204" pitchFamily="34" charset="0"/>
              <a:cs typeface="Arial" panose="020B0604020202020204" pitchFamily="34" charset="0"/>
            </a:endParaRPr>
          </a:p>
          <a:p>
            <a:pPr lvl="0"/>
            <a:r>
              <a:rPr lang="cy-GB" sz="1800" dirty="0">
                <a:latin typeface="Arial" panose="020B0604020202020204" pitchFamily="34" charset="0"/>
                <a:cs typeface="Arial" panose="020B0604020202020204" pitchFamily="34" charset="0"/>
              </a:rPr>
              <a:t>Mae angen rhyddhau'r dysgwr gan y rheolwr/goruchwyliwr er mwyn mynychu'r sesiwn sefydlu a 4 gweithdy gorfodol fel rhan o'r rhaglen - gallai methu â mynychu'r rhain olygu nad yw'r dysgwr yn gallu cwblhau'r rhaglen yn yr amserlen angenrheidiol.</a:t>
            </a:r>
            <a:endParaRPr lang="en-GB" sz="1800" dirty="0">
              <a:latin typeface="Arial" panose="020B0604020202020204" pitchFamily="34" charset="0"/>
              <a:cs typeface="Arial" panose="020B0604020202020204" pitchFamily="34" charset="0"/>
            </a:endParaRPr>
          </a:p>
          <a:p>
            <a:endParaRPr lang="en-GB" dirty="0"/>
          </a:p>
        </p:txBody>
      </p:sp>
      <p:sp>
        <p:nvSpPr>
          <p:cNvPr id="4" name="Content Placeholder 3"/>
          <p:cNvSpPr>
            <a:spLocks noGrp="1"/>
          </p:cNvSpPr>
          <p:nvPr>
            <p:ph sz="half" idx="2"/>
          </p:nvPr>
        </p:nvSpPr>
        <p:spPr>
          <a:xfrm>
            <a:off x="4648200" y="1124744"/>
            <a:ext cx="4038600" cy="4464497"/>
          </a:xfrm>
        </p:spPr>
        <p:txBody>
          <a:bodyPr/>
          <a:lstStyle/>
          <a:p>
            <a:r>
              <a:rPr lang="en-GB" sz="1800" dirty="0">
                <a:latin typeface="Arial" panose="020B0604020202020204" pitchFamily="34" charset="0"/>
                <a:cs typeface="Arial" panose="020B0604020202020204" pitchFamily="34" charset="0"/>
              </a:rPr>
              <a:t>The learner should receive regular supervision in line with organisational policy</a:t>
            </a:r>
          </a:p>
          <a:p>
            <a:r>
              <a:rPr lang="en-GB" sz="1800" dirty="0">
                <a:latin typeface="Arial" panose="020B0604020202020204" pitchFamily="34" charset="0"/>
                <a:cs typeface="Arial" panose="020B0604020202020204" pitchFamily="34" charset="0"/>
              </a:rPr>
              <a:t>A distinction should be made between supervision and mentoring if it is undertake by the same person </a:t>
            </a:r>
          </a:p>
          <a:p>
            <a:r>
              <a:rPr lang="en-GB" sz="1800" dirty="0">
                <a:latin typeface="Arial" panose="020B0604020202020204" pitchFamily="34" charset="0"/>
                <a:cs typeface="Arial" panose="020B0604020202020204" pitchFamily="34" charset="0"/>
              </a:rPr>
              <a:t>The learner needs to be released by the manager/supervisor to attend the induction and the 4 mandatory workshops of the programme – failure to attend these could lead to the leaner being unable to complete the programme in the required timeframe.</a:t>
            </a:r>
          </a:p>
          <a:p>
            <a:endParaRPr lang="en-GB" dirty="0"/>
          </a:p>
        </p:txBody>
      </p:sp>
    </p:spTree>
    <p:extLst>
      <p:ext uri="{BB962C8B-B14F-4D97-AF65-F5344CB8AC3E}">
        <p14:creationId xmlns:p14="http://schemas.microsoft.com/office/powerpoint/2010/main" val="48084182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7" name="Title 1"/>
          <p:cNvSpPr>
            <a:spLocks noGrp="1"/>
          </p:cNvSpPr>
          <p:nvPr>
            <p:ph type="title"/>
          </p:nvPr>
        </p:nvSpPr>
        <p:spPr/>
        <p:txBody>
          <a:bodyPr/>
          <a:lstStyle/>
          <a:p>
            <a:r>
              <a:rPr lang="en-GB" dirty="0" err="1">
                <a:latin typeface="Arial" charset="0"/>
              </a:rPr>
              <a:t>Rol</a:t>
            </a:r>
            <a:r>
              <a:rPr lang="en-GB" dirty="0">
                <a:latin typeface="Arial" charset="0"/>
              </a:rPr>
              <a:t> y Mentor/Mentor Role</a:t>
            </a:r>
            <a:endParaRPr lang="en-GB" dirty="0"/>
          </a:p>
        </p:txBody>
      </p:sp>
      <p:sp>
        <p:nvSpPr>
          <p:cNvPr id="3" name="Content Placeholder 2"/>
          <p:cNvSpPr>
            <a:spLocks noGrp="1"/>
          </p:cNvSpPr>
          <p:nvPr>
            <p:ph sz="half" idx="1"/>
          </p:nvPr>
        </p:nvSpPr>
        <p:spPr>
          <a:xfrm>
            <a:off x="457200" y="1600200"/>
            <a:ext cx="4038600" cy="3989388"/>
          </a:xfrm>
        </p:spPr>
        <p:txBody>
          <a:bodyPr rtlCol="0">
            <a:normAutofit/>
          </a:bodyPr>
          <a:lstStyle/>
          <a:p>
            <a:pPr lvl="0"/>
            <a:r>
              <a:rPr lang="cy-GB" sz="2400" dirty="0"/>
              <a:t>Cefnogi’r dysgwr i gadw at derfynau amser </a:t>
            </a:r>
          </a:p>
          <a:p>
            <a:pPr lvl="0"/>
            <a:r>
              <a:rPr lang="cy-GB" sz="2400" dirty="0"/>
              <a:t>Darparu </a:t>
            </a:r>
            <a:r>
              <a:rPr lang="cy-GB" sz="2400" dirty="0">
                <a:cs typeface="Arial" panose="020B0604020202020204" pitchFamily="34" charset="0"/>
              </a:rPr>
              <a:t>adroddiad y mentor</a:t>
            </a:r>
            <a:r>
              <a:rPr lang="cy-GB" sz="2400" dirty="0"/>
              <a:t> yn ar gynnydd y dysgwr</a:t>
            </a:r>
          </a:p>
          <a:p>
            <a:pPr lvl="0"/>
            <a:r>
              <a:rPr lang="cy-GB" sz="2400" dirty="0"/>
              <a:t>Darparu manylion a llofnodion gwirio.</a:t>
            </a:r>
            <a:endParaRPr lang="en-GB" sz="2400" dirty="0"/>
          </a:p>
        </p:txBody>
      </p:sp>
      <p:sp>
        <p:nvSpPr>
          <p:cNvPr id="4" name="Content Placeholder 3"/>
          <p:cNvSpPr>
            <a:spLocks noGrp="1"/>
          </p:cNvSpPr>
          <p:nvPr>
            <p:ph sz="half" idx="2"/>
          </p:nvPr>
        </p:nvSpPr>
        <p:spPr>
          <a:xfrm>
            <a:off x="4648200" y="1600200"/>
            <a:ext cx="4038600" cy="3989388"/>
          </a:xfrm>
        </p:spPr>
        <p:txBody>
          <a:bodyPr rtlCol="0">
            <a:normAutofit/>
          </a:bodyPr>
          <a:lstStyle/>
          <a:p>
            <a:pPr fontAlgn="auto">
              <a:spcAft>
                <a:spcPts val="0"/>
              </a:spcAft>
              <a:defRPr/>
            </a:pPr>
            <a:r>
              <a:rPr lang="en-GB" sz="2400" dirty="0"/>
              <a:t>Support the learner to keep to deadlines</a:t>
            </a:r>
          </a:p>
          <a:p>
            <a:pPr fontAlgn="auto">
              <a:spcAft>
                <a:spcPts val="0"/>
              </a:spcAft>
              <a:defRPr/>
            </a:pPr>
            <a:r>
              <a:rPr lang="en-GB" sz="2400" dirty="0"/>
              <a:t>Provide mentor’s report in on the learner’s progress</a:t>
            </a:r>
          </a:p>
          <a:p>
            <a:pPr fontAlgn="auto">
              <a:spcAft>
                <a:spcPts val="0"/>
              </a:spcAft>
              <a:defRPr/>
            </a:pPr>
            <a:r>
              <a:rPr lang="en-GB" sz="2400" dirty="0"/>
              <a:t>Provide details and verification signatures.</a:t>
            </a:r>
          </a:p>
        </p:txBody>
      </p:sp>
    </p:spTree>
    <p:extLst>
      <p:ext uri="{BB962C8B-B14F-4D97-AF65-F5344CB8AC3E}">
        <p14:creationId xmlns:p14="http://schemas.microsoft.com/office/powerpoint/2010/main" val="74079136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7" name="Rectangle 4"/>
          <p:cNvSpPr>
            <a:spLocks noGrp="1" noChangeArrowheads="1"/>
          </p:cNvSpPr>
          <p:nvPr>
            <p:ph type="title"/>
          </p:nvPr>
        </p:nvSpPr>
        <p:spPr>
          <a:xfrm>
            <a:off x="457200" y="274638"/>
            <a:ext cx="8229600" cy="1209675"/>
          </a:xfrm>
        </p:spPr>
        <p:txBody>
          <a:bodyPr/>
          <a:lstStyle/>
          <a:p>
            <a:r>
              <a:rPr lang="en-GB" sz="3600">
                <a:latin typeface="Arial" charset="0"/>
              </a:rPr>
              <a:t>Rol yr Uned Hyffoddi</a:t>
            </a:r>
            <a:br>
              <a:rPr lang="en-GB" sz="3600">
                <a:latin typeface="Arial" charset="0"/>
              </a:rPr>
            </a:br>
            <a:r>
              <a:rPr lang="en-GB" sz="3600">
                <a:latin typeface="Arial" charset="0"/>
              </a:rPr>
              <a:t>Role of Training Department</a:t>
            </a:r>
          </a:p>
        </p:txBody>
      </p:sp>
      <p:sp>
        <p:nvSpPr>
          <p:cNvPr id="18435" name="Rectangle 5"/>
          <p:cNvSpPr>
            <a:spLocks noGrp="1" noChangeArrowheads="1"/>
          </p:cNvSpPr>
          <p:nvPr>
            <p:ph type="body" sz="half" idx="1"/>
          </p:nvPr>
        </p:nvSpPr>
        <p:spPr>
          <a:xfrm>
            <a:off x="4787900" y="1557338"/>
            <a:ext cx="4110038" cy="3987800"/>
          </a:xfrm>
        </p:spPr>
        <p:txBody>
          <a:bodyPr rtlCol="0">
            <a:normAutofit/>
          </a:bodyPr>
          <a:lstStyle/>
          <a:p>
            <a:pPr marL="285750" lvl="1" fontAlgn="auto">
              <a:spcAft>
                <a:spcPts val="0"/>
              </a:spcAft>
              <a:buFont typeface="Arial" pitchFamily="34" charset="0"/>
              <a:buChar char="•"/>
              <a:defRPr/>
            </a:pPr>
            <a:r>
              <a:rPr lang="en-GB" sz="2000" dirty="0"/>
              <a:t>Manage the application process</a:t>
            </a:r>
          </a:p>
          <a:p>
            <a:pPr marL="285750" lvl="1" fontAlgn="auto">
              <a:spcAft>
                <a:spcPts val="0"/>
              </a:spcAft>
              <a:buFont typeface="Arial" pitchFamily="34" charset="0"/>
              <a:buChar char="•"/>
              <a:defRPr/>
            </a:pPr>
            <a:r>
              <a:rPr lang="en-GB" sz="2000" dirty="0"/>
              <a:t>Deal with administration and payment of fees</a:t>
            </a:r>
          </a:p>
          <a:p>
            <a:pPr marL="285750" lvl="1" fontAlgn="auto">
              <a:spcAft>
                <a:spcPts val="0"/>
              </a:spcAft>
              <a:buFont typeface="Arial" pitchFamily="34" charset="0"/>
              <a:buChar char="•"/>
              <a:defRPr/>
            </a:pPr>
            <a:r>
              <a:rPr lang="en-GB" sz="2000" dirty="0"/>
              <a:t>Provide additional support e.g. access to resources; training opportunities; facilitate induction arrangements and consolidation workshops, general advice, guidance and support.</a:t>
            </a:r>
          </a:p>
          <a:p>
            <a:pPr marL="285750" lvl="1" fontAlgn="auto">
              <a:spcAft>
                <a:spcPts val="0"/>
              </a:spcAft>
              <a:buFont typeface="Arial" pitchFamily="34" charset="0"/>
              <a:buChar char="•"/>
              <a:defRPr/>
            </a:pPr>
            <a:endParaRPr lang="en-GB" sz="2000" dirty="0"/>
          </a:p>
        </p:txBody>
      </p:sp>
      <p:sp>
        <p:nvSpPr>
          <p:cNvPr id="45059" name="Rectangle 6"/>
          <p:cNvSpPr>
            <a:spLocks noGrp="1" noChangeArrowheads="1"/>
          </p:cNvSpPr>
          <p:nvPr>
            <p:ph type="body" sz="half" idx="2"/>
          </p:nvPr>
        </p:nvSpPr>
        <p:spPr>
          <a:xfrm>
            <a:off x="250825" y="1557338"/>
            <a:ext cx="4183063" cy="3987800"/>
          </a:xfrm>
        </p:spPr>
        <p:txBody>
          <a:bodyPr/>
          <a:lstStyle/>
          <a:p>
            <a:r>
              <a:rPr lang="cy-GB" sz="2000" dirty="0"/>
              <a:t>Rheoli'r broses gwneud cais</a:t>
            </a:r>
            <a:endParaRPr lang="en-GB" sz="2000" dirty="0"/>
          </a:p>
          <a:p>
            <a:r>
              <a:rPr lang="cy-GB" sz="2000" dirty="0"/>
              <a:t>Ymdrin â gweinyddiad a thalu ffioedd</a:t>
            </a:r>
            <a:endParaRPr lang="en-GB" sz="2000" dirty="0"/>
          </a:p>
          <a:p>
            <a:r>
              <a:rPr lang="cy-GB" sz="2000" dirty="0"/>
              <a:t>Darparu cefnogaeth ychwanegol e.e. mynediad i adnoddau; cyfleoedd hyfforddi, hwyluso trefniadau anwytho a chadarnhau, gweithdai, cyngor, arweiniad a chefnogaeth gyffredinol.</a:t>
            </a:r>
            <a:endParaRPr lang="en-GB" sz="2000" dirty="0">
              <a:effectLst/>
            </a:endParaRP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1" name="Rectangle 4"/>
          <p:cNvSpPr>
            <a:spLocks noGrp="1" noChangeArrowheads="1"/>
          </p:cNvSpPr>
          <p:nvPr>
            <p:ph type="title"/>
          </p:nvPr>
        </p:nvSpPr>
        <p:spPr>
          <a:xfrm>
            <a:off x="457200" y="274638"/>
            <a:ext cx="8229600" cy="1282700"/>
          </a:xfrm>
        </p:spPr>
        <p:txBody>
          <a:bodyPr/>
          <a:lstStyle/>
          <a:p>
            <a:r>
              <a:rPr lang="en-GB" sz="3200">
                <a:latin typeface="Arial" charset="0"/>
              </a:rPr>
              <a:t>Cyfrifoldebau’r Dysgwyr</a:t>
            </a:r>
            <a:br>
              <a:rPr lang="en-GB" sz="3200">
                <a:latin typeface="Arial" charset="0"/>
              </a:rPr>
            </a:br>
            <a:r>
              <a:rPr lang="en-GB" sz="3200">
                <a:latin typeface="Arial" charset="0"/>
              </a:rPr>
              <a:t>Learner Responsibility </a:t>
            </a:r>
          </a:p>
        </p:txBody>
      </p:sp>
      <p:sp>
        <p:nvSpPr>
          <p:cNvPr id="23555" name="Rectangle 5"/>
          <p:cNvSpPr>
            <a:spLocks noGrp="1" noChangeArrowheads="1"/>
          </p:cNvSpPr>
          <p:nvPr>
            <p:ph type="body" sz="half" idx="1"/>
          </p:nvPr>
        </p:nvSpPr>
        <p:spPr>
          <a:xfrm>
            <a:off x="4500563" y="1557338"/>
            <a:ext cx="4464050" cy="4175125"/>
          </a:xfrm>
        </p:spPr>
        <p:txBody>
          <a:bodyPr rtlCol="0">
            <a:normAutofit lnSpcReduction="10000"/>
          </a:bodyPr>
          <a:lstStyle/>
          <a:p>
            <a:pPr fontAlgn="auto">
              <a:spcAft>
                <a:spcPts val="0"/>
              </a:spcAft>
              <a:buFont typeface="Arial" pitchFamily="34" charset="0"/>
              <a:buChar char="•"/>
              <a:defRPr/>
            </a:pPr>
            <a:r>
              <a:rPr lang="en-GB" sz="2000" dirty="0"/>
              <a:t>Commit fully to the programme requirements. </a:t>
            </a:r>
          </a:p>
          <a:p>
            <a:pPr fontAlgn="auto">
              <a:spcAft>
                <a:spcPts val="0"/>
              </a:spcAft>
              <a:buFont typeface="Arial" pitchFamily="34" charset="0"/>
              <a:buChar char="•"/>
              <a:defRPr/>
            </a:pPr>
            <a:r>
              <a:rPr lang="en-GB" sz="2000" dirty="0"/>
              <a:t>Complete the programme within the timescale of 12 months</a:t>
            </a:r>
          </a:p>
          <a:p>
            <a:pPr fontAlgn="auto">
              <a:spcAft>
                <a:spcPts val="0"/>
              </a:spcAft>
              <a:buFont typeface="Arial" pitchFamily="34" charset="0"/>
              <a:buChar char="•"/>
              <a:defRPr/>
            </a:pPr>
            <a:r>
              <a:rPr lang="en-GB" sz="2000" dirty="0"/>
              <a:t>Apply for any agreed training programmes</a:t>
            </a:r>
          </a:p>
          <a:p>
            <a:pPr fontAlgn="auto">
              <a:spcAft>
                <a:spcPts val="0"/>
              </a:spcAft>
              <a:buFont typeface="Arial" pitchFamily="34" charset="0"/>
              <a:buChar char="•"/>
              <a:defRPr/>
            </a:pPr>
            <a:r>
              <a:rPr lang="en-GB" sz="2000" dirty="0"/>
              <a:t>Attend induction and the 4 mandatory workshop days</a:t>
            </a:r>
          </a:p>
          <a:p>
            <a:pPr fontAlgn="auto">
              <a:spcAft>
                <a:spcPts val="0"/>
              </a:spcAft>
              <a:buFont typeface="Arial" pitchFamily="34" charset="0"/>
              <a:buChar char="•"/>
              <a:defRPr/>
            </a:pPr>
            <a:r>
              <a:rPr lang="en-GB" sz="2000" dirty="0"/>
              <a:t>Notify the Training Department/UWTSD immediately of any change in circumstances which may affect the completion of the programme.</a:t>
            </a:r>
          </a:p>
          <a:p>
            <a:pPr fontAlgn="auto">
              <a:spcAft>
                <a:spcPts val="0"/>
              </a:spcAft>
              <a:buFont typeface="Arial" pitchFamily="34" charset="0"/>
              <a:buChar char="•"/>
              <a:defRPr/>
            </a:pPr>
            <a:endParaRPr lang="en-GB" sz="2000" dirty="0"/>
          </a:p>
        </p:txBody>
      </p:sp>
      <p:sp>
        <p:nvSpPr>
          <p:cNvPr id="46083" name="Rectangle 6"/>
          <p:cNvSpPr>
            <a:spLocks noGrp="1" noChangeArrowheads="1"/>
          </p:cNvSpPr>
          <p:nvPr>
            <p:ph type="body" sz="half" idx="2"/>
          </p:nvPr>
        </p:nvSpPr>
        <p:spPr>
          <a:xfrm>
            <a:off x="179388" y="1484313"/>
            <a:ext cx="4038600" cy="4176712"/>
          </a:xfrm>
        </p:spPr>
        <p:txBody>
          <a:bodyPr/>
          <a:lstStyle/>
          <a:p>
            <a:pPr lvl="0"/>
            <a:r>
              <a:rPr lang="cy-GB" sz="2000" dirty="0"/>
              <a:t>Ymrwymo'n llawn i ofynion y rhaglen. </a:t>
            </a:r>
            <a:endParaRPr lang="en-GB" sz="2000" dirty="0"/>
          </a:p>
          <a:p>
            <a:pPr lvl="0"/>
            <a:r>
              <a:rPr lang="cy-GB" sz="2000" dirty="0"/>
              <a:t>Cwblhau'r rhaglen o fewn yr amserlen o 12 mis.</a:t>
            </a:r>
            <a:endParaRPr lang="en-GB" sz="2000" dirty="0"/>
          </a:p>
          <a:p>
            <a:pPr lvl="0"/>
            <a:r>
              <a:rPr lang="cy-GB" sz="2000" dirty="0"/>
              <a:t>Gwneud cais am unrhyw raglenni hyfforddi cytunedig.</a:t>
            </a:r>
            <a:endParaRPr lang="en-GB" sz="2000" dirty="0"/>
          </a:p>
          <a:p>
            <a:pPr lvl="0"/>
            <a:r>
              <a:rPr lang="cy-GB" sz="2000" dirty="0"/>
              <a:t>Mynychu’r anwytho a 4 gweithdy mandadol</a:t>
            </a:r>
            <a:endParaRPr lang="en-GB" sz="2000" dirty="0"/>
          </a:p>
          <a:p>
            <a:pPr lvl="0"/>
            <a:r>
              <a:rPr lang="cy-GB" sz="2000" dirty="0"/>
              <a:t>Hysbysu'r Adran Hyfforddi/PCYDDS ar unwaith o unrhyw newid mewn amgylchiadau allai effeithio ar gwblhau'r rhaglen.</a:t>
            </a:r>
            <a:endParaRPr lang="en-GB" sz="2000" dirty="0"/>
          </a:p>
          <a:p>
            <a:endParaRPr lang="en-GB" sz="2400" dirty="0">
              <a:latin typeface="Arial" charset="0"/>
            </a:endParaRP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1" name="Rectangle 4"/>
          <p:cNvSpPr>
            <a:spLocks noGrp="1" noChangeArrowheads="1"/>
          </p:cNvSpPr>
          <p:nvPr>
            <p:ph type="title"/>
          </p:nvPr>
        </p:nvSpPr>
        <p:spPr>
          <a:xfrm>
            <a:off x="457200" y="274638"/>
            <a:ext cx="8229600" cy="1066800"/>
          </a:xfrm>
        </p:spPr>
        <p:txBody>
          <a:bodyPr/>
          <a:lstStyle/>
          <a:p>
            <a:r>
              <a:rPr lang="cy-GB" sz="3600" dirty="0">
                <a:latin typeface="Arial" charset="0"/>
              </a:rPr>
              <a:t>Trefniadau’r Rhaglen</a:t>
            </a:r>
            <a:br>
              <a:rPr lang="en-GB" sz="3600" dirty="0">
                <a:latin typeface="Arial" charset="0"/>
              </a:rPr>
            </a:br>
            <a:r>
              <a:rPr lang="en-GB" sz="3600" dirty="0">
                <a:latin typeface="Arial" charset="0"/>
              </a:rPr>
              <a:t>Arrangements for Programme</a:t>
            </a:r>
          </a:p>
        </p:txBody>
      </p:sp>
      <p:sp>
        <p:nvSpPr>
          <p:cNvPr id="51202" name="Rectangle 5"/>
          <p:cNvSpPr>
            <a:spLocks noGrp="1" noChangeArrowheads="1"/>
          </p:cNvSpPr>
          <p:nvPr>
            <p:ph type="body" sz="half" idx="1"/>
          </p:nvPr>
        </p:nvSpPr>
        <p:spPr>
          <a:xfrm>
            <a:off x="323850" y="1600200"/>
            <a:ext cx="4171950" cy="4060825"/>
          </a:xfrm>
        </p:spPr>
        <p:txBody>
          <a:bodyPr/>
          <a:lstStyle/>
          <a:p>
            <a:pPr marL="0" indent="0">
              <a:spcBef>
                <a:spcPts val="385"/>
              </a:spcBef>
              <a:buNone/>
            </a:pPr>
            <a:r>
              <a:rPr lang="cy-GB" sz="1600" dirty="0">
                <a:effectLst/>
                <a:latin typeface="Arial" panose="020B0604020202020204" pitchFamily="34" charset="0"/>
                <a:ea typeface="Calibri" panose="020F0502020204030204" pitchFamily="34" charset="0"/>
              </a:rPr>
              <a:t>Anwytho – diwrnod 1</a:t>
            </a:r>
            <a:endParaRPr lang="en-GB" sz="1600" dirty="0">
              <a:effectLst/>
              <a:latin typeface="Calibri" panose="020F0502020204030204" pitchFamily="34" charset="0"/>
              <a:ea typeface="Calibri" panose="020F0502020204030204" pitchFamily="34" charset="0"/>
            </a:endParaRPr>
          </a:p>
          <a:p>
            <a:pPr marL="347345" indent="-347345">
              <a:spcBef>
                <a:spcPts val="385"/>
              </a:spcBef>
            </a:pPr>
            <a:r>
              <a:rPr lang="cy-GB" sz="1600" dirty="0">
                <a:effectLst/>
                <a:latin typeface="Arial" panose="020B0604020202020204" pitchFamily="34" charset="0"/>
                <a:ea typeface="Calibri" panose="020F0502020204030204" pitchFamily="34" charset="0"/>
              </a:rPr>
              <a:t>Sesiwn hanner diwrnod a hanner diwrnod ar gyfer hunan astudio- i ymgyfarwyddo a’r rhaglen.</a:t>
            </a:r>
            <a:endParaRPr lang="en-GB" sz="1600" dirty="0">
              <a:effectLst/>
              <a:latin typeface="Calibri" panose="020F0502020204030204" pitchFamily="34" charset="0"/>
              <a:ea typeface="Calibri" panose="020F0502020204030204" pitchFamily="34" charset="0"/>
            </a:endParaRPr>
          </a:p>
          <a:p>
            <a:pPr>
              <a:spcBef>
                <a:spcPts val="575"/>
              </a:spcBef>
            </a:pPr>
            <a:r>
              <a:rPr lang="cy-GB" sz="1600" dirty="0">
                <a:effectLst/>
                <a:latin typeface="Myriad Pro"/>
                <a:ea typeface="Calibri" panose="020F0502020204030204" pitchFamily="34" charset="0"/>
              </a:rPr>
              <a:t>Bydd</a:t>
            </a:r>
            <a:r>
              <a:rPr lang="cy-GB" sz="1600" b="1" dirty="0">
                <a:effectLst/>
                <a:latin typeface="Myriad Pro"/>
                <a:ea typeface="Calibri" panose="020F0502020204030204" pitchFamily="34" charset="0"/>
              </a:rPr>
              <a:t> pedwar</a:t>
            </a:r>
            <a:r>
              <a:rPr lang="cy-GB" sz="1600" dirty="0">
                <a:effectLst/>
                <a:latin typeface="Myriad Pro"/>
                <a:ea typeface="Calibri" panose="020F0502020204030204" pitchFamily="34" charset="0"/>
              </a:rPr>
              <a:t> gweithdy rhanbarthol mandadol yn cael eu cynnal dros gyfnod y rhaglen. Mae’r rhain yn ddiwrnodau hyfforddi llawn- ar adegau ni fydd y gweithdai yn para am ddiwrnod llawn, a disgwylir i chi ddefnyddio gweddill yr amser ar gyfer hunan-astudio. </a:t>
            </a:r>
            <a:endParaRPr lang="en-GB" sz="1600" dirty="0">
              <a:effectLst/>
              <a:latin typeface="Calibri" panose="020F0502020204030204" pitchFamily="34" charset="0"/>
              <a:ea typeface="Calibri" panose="020F0502020204030204" pitchFamily="34" charset="0"/>
            </a:endParaRPr>
          </a:p>
          <a:p>
            <a:pPr>
              <a:spcBef>
                <a:spcPts val="575"/>
              </a:spcBef>
            </a:pPr>
            <a:r>
              <a:rPr lang="cy-GB" sz="1600" dirty="0">
                <a:effectLst/>
                <a:latin typeface="Myriad Pro"/>
                <a:ea typeface="Calibri" panose="020F0502020204030204" pitchFamily="34" charset="0"/>
              </a:rPr>
              <a:t>*Gweler rhagor o fanylion ar Moodle. Amser astudio (diwrnodau llawn). I’w cymryd yn ystod y rhaglen i gwblhau’r gwaith</a:t>
            </a:r>
            <a:r>
              <a:rPr lang="cy-GB" sz="1800" dirty="0">
                <a:effectLst/>
                <a:latin typeface="Myriad Pro"/>
                <a:ea typeface="Calibri" panose="020F0502020204030204" pitchFamily="34" charset="0"/>
              </a:rPr>
              <a:t> portffolio.</a:t>
            </a:r>
            <a:endParaRPr lang="en-GB" sz="1800" dirty="0">
              <a:effectLst/>
              <a:latin typeface="Calibri" panose="020F0502020204030204" pitchFamily="34" charset="0"/>
              <a:ea typeface="Calibri" panose="020F0502020204030204" pitchFamily="34" charset="0"/>
            </a:endParaRPr>
          </a:p>
          <a:p>
            <a:pPr fontAlgn="base">
              <a:spcBef>
                <a:spcPts val="575"/>
              </a:spcBef>
            </a:pPr>
            <a:endParaRPr lang="en-GB" sz="1800" dirty="0">
              <a:effectLst/>
              <a:latin typeface="Calibri" panose="020F0502020204030204" pitchFamily="34" charset="0"/>
              <a:ea typeface="Calibri" panose="020F0502020204030204" pitchFamily="34" charset="0"/>
            </a:endParaRPr>
          </a:p>
          <a:p>
            <a:pPr marL="0" indent="0">
              <a:buFontTx/>
              <a:buNone/>
            </a:pPr>
            <a:endParaRPr lang="en-GB" sz="2400" dirty="0">
              <a:latin typeface="Arial" charset="0"/>
            </a:endParaRPr>
          </a:p>
          <a:p>
            <a:pPr marL="457200" lvl="1" indent="0">
              <a:buFontTx/>
              <a:buNone/>
            </a:pPr>
            <a:endParaRPr lang="en-GB" sz="2000" dirty="0">
              <a:latin typeface="Arial" charset="0"/>
            </a:endParaRPr>
          </a:p>
        </p:txBody>
      </p:sp>
      <p:sp>
        <p:nvSpPr>
          <p:cNvPr id="28676" name="Rectangle 6"/>
          <p:cNvSpPr>
            <a:spLocks noGrp="1" noChangeArrowheads="1"/>
          </p:cNvSpPr>
          <p:nvPr>
            <p:ph type="body" sz="half" idx="2"/>
          </p:nvPr>
        </p:nvSpPr>
        <p:spPr>
          <a:xfrm>
            <a:off x="4648200" y="1600200"/>
            <a:ext cx="4244975" cy="3989388"/>
          </a:xfrm>
        </p:spPr>
        <p:txBody>
          <a:bodyPr rtlCol="0">
            <a:normAutofit fontScale="85000" lnSpcReduction="20000"/>
          </a:bodyPr>
          <a:lstStyle/>
          <a:p>
            <a:pPr marL="0" indent="0" algn="l">
              <a:buNone/>
            </a:pPr>
            <a:r>
              <a:rPr lang="en-GB" sz="1800" b="1" i="0" u="none" strike="noStrike" dirty="0">
                <a:solidFill>
                  <a:srgbClr val="000000"/>
                </a:solidFill>
                <a:effectLst/>
                <a:latin typeface="Arial" panose="020B0604020202020204" pitchFamily="34" charset="0"/>
              </a:rPr>
              <a:t>There are  5 mandatory programme days you are required to attended</a:t>
            </a:r>
            <a:endParaRPr lang="en-GB" sz="1600" b="0" i="0" u="none" strike="noStrike" dirty="0">
              <a:solidFill>
                <a:srgbClr val="000000"/>
              </a:solidFill>
              <a:effectLst/>
              <a:latin typeface="Helvetica" pitchFamily="2" charset="0"/>
            </a:endParaRPr>
          </a:p>
          <a:p>
            <a:pPr marL="0" indent="0" algn="l">
              <a:buNone/>
            </a:pPr>
            <a:r>
              <a:rPr lang="en-GB" sz="1800" b="1" i="0" u="none" strike="noStrike" dirty="0">
                <a:solidFill>
                  <a:srgbClr val="000000"/>
                </a:solidFill>
                <a:effectLst/>
                <a:latin typeface="Arial" panose="020B0604020202020204" pitchFamily="34" charset="0"/>
              </a:rPr>
              <a:t>Induction – 1 day </a:t>
            </a:r>
            <a:endParaRPr lang="en-GB" sz="1600" b="0" i="0" u="none" strike="noStrike" dirty="0">
              <a:solidFill>
                <a:srgbClr val="000000"/>
              </a:solidFill>
              <a:effectLst/>
              <a:latin typeface="Helvetica" pitchFamily="2" charset="0"/>
            </a:endParaRPr>
          </a:p>
          <a:p>
            <a:pPr algn="l"/>
            <a:r>
              <a:rPr lang="en-GB" sz="1800" b="0" i="0" u="none" strike="noStrike" dirty="0">
                <a:solidFill>
                  <a:srgbClr val="000000"/>
                </a:solidFill>
                <a:effectLst/>
                <a:latin typeface="Arial" panose="020B0604020202020204" pitchFamily="34" charset="0"/>
              </a:rPr>
              <a:t>Half day taught session and half day for self-study – to familiarizes yourself with the programme.</a:t>
            </a:r>
            <a:endParaRPr lang="en-GB" sz="1600" b="0" i="0" u="none" strike="noStrike" dirty="0">
              <a:solidFill>
                <a:srgbClr val="000000"/>
              </a:solidFill>
              <a:effectLst/>
              <a:latin typeface="Helvetica" pitchFamily="2" charset="0"/>
            </a:endParaRPr>
          </a:p>
          <a:p>
            <a:pPr marL="0" indent="0" algn="l">
              <a:buNone/>
            </a:pPr>
            <a:r>
              <a:rPr lang="en-GB" sz="1800" b="1" i="0" u="none" strike="noStrike" dirty="0">
                <a:solidFill>
                  <a:srgbClr val="000000"/>
                </a:solidFill>
                <a:effectLst/>
                <a:latin typeface="Arial" panose="020B0604020202020204" pitchFamily="34" charset="0"/>
              </a:rPr>
              <a:t>Workshops - 4 days</a:t>
            </a:r>
            <a:endParaRPr lang="en-GB" sz="1600" b="0" i="0" u="none" strike="noStrike" dirty="0">
              <a:solidFill>
                <a:srgbClr val="000000"/>
              </a:solidFill>
              <a:effectLst/>
              <a:latin typeface="Helvetica" pitchFamily="2" charset="0"/>
            </a:endParaRPr>
          </a:p>
          <a:p>
            <a:pPr algn="l"/>
            <a:r>
              <a:rPr lang="en-GB" sz="1800" b="0" i="0" u="none" strike="noStrike" dirty="0">
                <a:solidFill>
                  <a:srgbClr val="000000"/>
                </a:solidFill>
                <a:effectLst/>
                <a:latin typeface="Arial" panose="020B0604020202020204" pitchFamily="34" charset="0"/>
              </a:rPr>
              <a:t>Four full day mandatory workshops undertaking regionally that will be held over the duration of the programme. These are usually full days -occasionally workshops do not last the full day, it is expected you use the rest of the time for self-study. </a:t>
            </a:r>
            <a:endParaRPr lang="en-GB" sz="1800" b="0" i="0" u="none" strike="noStrike" dirty="0">
              <a:solidFill>
                <a:srgbClr val="000000"/>
              </a:solidFill>
              <a:effectLst/>
              <a:latin typeface="Calibri" panose="020F0502020204030204" pitchFamily="34" charset="0"/>
            </a:endParaRPr>
          </a:p>
          <a:p>
            <a:pPr marL="0" indent="0" algn="l">
              <a:spcBef>
                <a:spcPts val="385"/>
              </a:spcBef>
              <a:buNone/>
            </a:pPr>
            <a:r>
              <a:rPr lang="en-GB" sz="1800" b="0" i="0" u="none" strike="noStrike" dirty="0">
                <a:solidFill>
                  <a:srgbClr val="000000"/>
                </a:solidFill>
                <a:effectLst/>
                <a:latin typeface="Arial" panose="020B0604020202020204" pitchFamily="34" charset="0"/>
              </a:rPr>
              <a:t>See further details on Moodle.</a:t>
            </a:r>
            <a:endParaRPr lang="en-GB" sz="1800" b="0" i="0" u="none" strike="noStrike" dirty="0">
              <a:solidFill>
                <a:srgbClr val="000000"/>
              </a:solidFill>
              <a:effectLst/>
              <a:latin typeface="Calibri" panose="020F0502020204030204" pitchFamily="34" charset="0"/>
            </a:endParaRPr>
          </a:p>
          <a:p>
            <a:pPr marL="0" indent="0" algn="l">
              <a:buNone/>
            </a:pPr>
            <a:r>
              <a:rPr lang="en-GB" sz="1800" b="1" i="0" u="none" strike="noStrike" dirty="0">
                <a:solidFill>
                  <a:srgbClr val="000000"/>
                </a:solidFill>
                <a:effectLst/>
                <a:latin typeface="Arial" panose="020B0604020202020204" pitchFamily="34" charset="0"/>
              </a:rPr>
              <a:t>Study allowance</a:t>
            </a:r>
            <a:endParaRPr lang="en-GB" sz="1600" b="0" i="0" u="none" strike="noStrike" dirty="0">
              <a:solidFill>
                <a:srgbClr val="000000"/>
              </a:solidFill>
              <a:effectLst/>
              <a:latin typeface="Helvetica" pitchFamily="2" charset="0"/>
            </a:endParaRPr>
          </a:p>
          <a:p>
            <a:pPr marL="347345" indent="-347345" algn="l"/>
            <a:r>
              <a:rPr lang="en-GB" sz="1800" b="1" i="0" u="none" strike="noStrike" dirty="0">
                <a:solidFill>
                  <a:srgbClr val="000000"/>
                </a:solidFill>
                <a:effectLst/>
                <a:latin typeface="Arial" panose="020B0604020202020204" pitchFamily="34" charset="0"/>
              </a:rPr>
              <a:t>3 study days </a:t>
            </a:r>
            <a:r>
              <a:rPr lang="en-GB" sz="1800" b="0" i="0" u="none" strike="noStrike" dirty="0">
                <a:solidFill>
                  <a:srgbClr val="000000"/>
                </a:solidFill>
                <a:effectLst/>
                <a:latin typeface="Arial" panose="020B0604020202020204" pitchFamily="34" charset="0"/>
              </a:rPr>
              <a:t>(full working days) to</a:t>
            </a:r>
            <a:r>
              <a:rPr lang="en-GB" sz="1600" dirty="0">
                <a:solidFill>
                  <a:srgbClr val="000000"/>
                </a:solidFill>
                <a:latin typeface="Helvetica" pitchFamily="2" charset="0"/>
              </a:rPr>
              <a:t> b</a:t>
            </a:r>
            <a:r>
              <a:rPr lang="en-GB" sz="1800" b="0" i="0" u="none" strike="noStrike" dirty="0">
                <a:solidFill>
                  <a:srgbClr val="000000"/>
                </a:solidFill>
                <a:effectLst/>
                <a:latin typeface="Arial" panose="020B0604020202020204" pitchFamily="34" charset="0"/>
              </a:rPr>
              <a:t>e taken over the course of the programme to complete the portfolio work.</a:t>
            </a:r>
            <a:endParaRPr lang="en-GB" sz="1600" b="0" i="0" u="none" strike="noStrike" dirty="0">
              <a:solidFill>
                <a:srgbClr val="000000"/>
              </a:solidFill>
              <a:effectLst/>
              <a:latin typeface="Helvetica" pitchFamily="2" charset="0"/>
            </a:endParaRPr>
          </a:p>
          <a:p>
            <a:pPr marL="0" indent="0" fontAlgn="auto">
              <a:lnSpc>
                <a:spcPct val="90000"/>
              </a:lnSpc>
              <a:spcAft>
                <a:spcPts val="0"/>
              </a:spcAft>
              <a:buFont typeface="Arial" pitchFamily="34" charset="0"/>
              <a:buNone/>
              <a:defRPr/>
            </a:pPr>
            <a:endParaRPr lang="en-US" sz="2400" dirty="0">
              <a:latin typeface="Arial" charset="0"/>
            </a:endParaRPr>
          </a:p>
          <a:p>
            <a:pPr fontAlgn="auto">
              <a:lnSpc>
                <a:spcPct val="90000"/>
              </a:lnSpc>
              <a:spcAft>
                <a:spcPts val="0"/>
              </a:spcAft>
              <a:buFontTx/>
              <a:buNone/>
              <a:defRPr/>
            </a:pPr>
            <a:endParaRPr lang="en-US" sz="2400" dirty="0">
              <a:latin typeface="Arial" charset="0"/>
            </a:endParaRP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D61609-A06F-8C5B-1AA7-173B870C2DF5}"/>
              </a:ext>
            </a:extLst>
          </p:cNvPr>
          <p:cNvSpPr>
            <a:spLocks noGrp="1"/>
          </p:cNvSpPr>
          <p:nvPr>
            <p:ph type="title"/>
          </p:nvPr>
        </p:nvSpPr>
        <p:spPr/>
        <p:txBody>
          <a:bodyPr/>
          <a:lstStyle/>
          <a:p>
            <a:r>
              <a:rPr lang="en-GB" sz="2000" b="0" i="0" u="none" strike="noStrike" dirty="0" err="1">
                <a:solidFill>
                  <a:srgbClr val="000000"/>
                </a:solidFill>
                <a:effectLst/>
                <a:latin typeface="Calibri" panose="020F0502020204030204" pitchFamily="34" charset="0"/>
              </a:rPr>
              <a:t>Tystysgrif</a:t>
            </a:r>
            <a:r>
              <a:rPr lang="en-GB" sz="2000" b="0" i="0" u="none" strike="noStrike" dirty="0">
                <a:solidFill>
                  <a:srgbClr val="000000"/>
                </a:solidFill>
                <a:effectLst/>
                <a:latin typeface="Calibri" panose="020F0502020204030204" pitchFamily="34" charset="0"/>
              </a:rPr>
              <a:t> </a:t>
            </a:r>
            <a:r>
              <a:rPr lang="en-GB" sz="2000" b="0" i="0" u="none" strike="noStrike" dirty="0" err="1">
                <a:solidFill>
                  <a:srgbClr val="000000"/>
                </a:solidFill>
                <a:effectLst/>
                <a:latin typeface="Calibri" panose="020F0502020204030204" pitchFamily="34" charset="0"/>
              </a:rPr>
              <a:t>Raddedig</a:t>
            </a:r>
            <a:r>
              <a:rPr lang="en-GB" sz="2000" b="0" i="0" u="none" strike="noStrike" dirty="0">
                <a:solidFill>
                  <a:srgbClr val="000000"/>
                </a:solidFill>
                <a:effectLst/>
                <a:latin typeface="Calibri" panose="020F0502020204030204" pitchFamily="34" charset="0"/>
              </a:rPr>
              <a:t> </a:t>
            </a:r>
            <a:r>
              <a:rPr lang="en-GB" sz="2000" b="0" i="0" u="none" strike="noStrike" dirty="0" err="1">
                <a:solidFill>
                  <a:srgbClr val="000000"/>
                </a:solidFill>
                <a:effectLst/>
                <a:latin typeface="Calibri" panose="020F0502020204030204" pitchFamily="34" charset="0"/>
              </a:rPr>
              <a:t>mewn</a:t>
            </a:r>
            <a:r>
              <a:rPr lang="en-GB" sz="2000" b="0" i="0" u="none" strike="noStrike" dirty="0">
                <a:solidFill>
                  <a:srgbClr val="000000"/>
                </a:solidFill>
                <a:effectLst/>
                <a:latin typeface="Calibri" panose="020F0502020204030204" pitchFamily="34" charset="0"/>
              </a:rPr>
              <a:t> </a:t>
            </a:r>
            <a:r>
              <a:rPr lang="en-GB" sz="2000" b="0" i="0" u="none" strike="noStrike" dirty="0" err="1">
                <a:solidFill>
                  <a:srgbClr val="000000"/>
                </a:solidFill>
                <a:effectLst/>
                <a:latin typeface="Calibri" panose="020F0502020204030204" pitchFamily="34" charset="0"/>
              </a:rPr>
              <a:t>Cadarnhau</a:t>
            </a:r>
            <a:r>
              <a:rPr lang="en-GB" sz="2000" b="0" i="0" u="none" strike="noStrike" dirty="0">
                <a:solidFill>
                  <a:srgbClr val="000000"/>
                </a:solidFill>
                <a:effectLst/>
                <a:latin typeface="Calibri" panose="020F0502020204030204" pitchFamily="34" charset="0"/>
              </a:rPr>
              <a:t> </a:t>
            </a:r>
            <a:r>
              <a:rPr lang="en-GB" sz="2000" b="0" i="0" u="none" strike="noStrike" dirty="0" err="1">
                <a:solidFill>
                  <a:srgbClr val="000000"/>
                </a:solidFill>
                <a:effectLst/>
                <a:latin typeface="Calibri" panose="020F0502020204030204" pitchFamily="34" charset="0"/>
              </a:rPr>
              <a:t>Ymarfer</a:t>
            </a:r>
            <a:r>
              <a:rPr lang="en-GB" sz="2000" b="0" i="0" u="none" strike="noStrike" dirty="0">
                <a:solidFill>
                  <a:srgbClr val="000000"/>
                </a:solidFill>
                <a:effectLst/>
                <a:latin typeface="Calibri" panose="020F0502020204030204" pitchFamily="34" charset="0"/>
              </a:rPr>
              <a:t> Gwaith </a:t>
            </a:r>
            <a:r>
              <a:rPr lang="en-GB" sz="2000" b="0" i="0" u="none" strike="noStrike" dirty="0" err="1">
                <a:solidFill>
                  <a:srgbClr val="000000"/>
                </a:solidFill>
                <a:effectLst/>
                <a:latin typeface="Calibri" panose="020F0502020204030204" pitchFamily="34" charset="0"/>
              </a:rPr>
              <a:t>Cymdeithasol</a:t>
            </a:r>
            <a:r>
              <a:rPr lang="en-GB" sz="2000" b="0" i="0" u="none" strike="noStrike" dirty="0">
                <a:solidFill>
                  <a:srgbClr val="000000"/>
                </a:solidFill>
                <a:effectLst/>
                <a:latin typeface="Calibri" panose="020F0502020204030204" pitchFamily="34" charset="0"/>
              </a:rPr>
              <a:t> - </a:t>
            </a:r>
            <a:r>
              <a:rPr lang="en-GB" sz="2000" b="0" i="0" u="none" strike="noStrike" dirty="0" err="1">
                <a:solidFill>
                  <a:srgbClr val="000000"/>
                </a:solidFill>
                <a:effectLst/>
                <a:latin typeface="Calibri" panose="020F0502020204030204" pitchFamily="34" charset="0"/>
              </a:rPr>
              <a:t>Sesiynau</a:t>
            </a:r>
            <a:r>
              <a:rPr lang="en-GB" sz="2000" b="0" i="0" u="none" strike="noStrike" dirty="0">
                <a:solidFill>
                  <a:srgbClr val="000000"/>
                </a:solidFill>
                <a:effectLst/>
                <a:latin typeface="Calibri" panose="020F0502020204030204" pitchFamily="34" charset="0"/>
              </a:rPr>
              <a:t> </a:t>
            </a:r>
            <a:r>
              <a:rPr lang="en-GB" sz="2000" b="0" i="0" u="none" strike="noStrike" dirty="0" err="1">
                <a:solidFill>
                  <a:srgbClr val="000000"/>
                </a:solidFill>
                <a:effectLst/>
                <a:latin typeface="Calibri" panose="020F0502020204030204" pitchFamily="34" charset="0"/>
              </a:rPr>
              <a:t>galw</a:t>
            </a:r>
            <a:r>
              <a:rPr lang="en-GB" sz="2000" b="0" i="0" u="none" strike="noStrike" dirty="0">
                <a:solidFill>
                  <a:srgbClr val="000000"/>
                </a:solidFill>
                <a:effectLst/>
                <a:latin typeface="Calibri" panose="020F0502020204030204" pitchFamily="34" charset="0"/>
              </a:rPr>
              <a:t> </a:t>
            </a:r>
            <a:r>
              <a:rPr lang="en-GB" sz="2000" b="0" i="0" u="none" strike="noStrike" dirty="0" err="1">
                <a:solidFill>
                  <a:srgbClr val="000000"/>
                </a:solidFill>
                <a:effectLst/>
                <a:latin typeface="Calibri" panose="020F0502020204030204" pitchFamily="34" charset="0"/>
              </a:rPr>
              <a:t>heibio</a:t>
            </a:r>
            <a:r>
              <a:rPr lang="en-GB" sz="2000" b="0" i="0" u="none" strike="noStrike" dirty="0">
                <a:solidFill>
                  <a:srgbClr val="000000"/>
                </a:solidFill>
                <a:effectLst/>
                <a:latin typeface="Calibri" panose="020F0502020204030204" pitchFamily="34" charset="0"/>
              </a:rPr>
              <a:t> / Graduate Certificate in the consolidation of Social Work Practice - Drop in sessions</a:t>
            </a:r>
            <a:endParaRPr lang="en-US" sz="2000" dirty="0"/>
          </a:p>
        </p:txBody>
      </p:sp>
      <p:sp>
        <p:nvSpPr>
          <p:cNvPr id="3" name="Content Placeholder 2">
            <a:extLst>
              <a:ext uri="{FF2B5EF4-FFF2-40B4-BE49-F238E27FC236}">
                <a16:creationId xmlns:a16="http://schemas.microsoft.com/office/drawing/2014/main" id="{86BEEF0D-8671-5A99-9947-A13F4E62532F}"/>
              </a:ext>
            </a:extLst>
          </p:cNvPr>
          <p:cNvSpPr>
            <a:spLocks noGrp="1"/>
          </p:cNvSpPr>
          <p:nvPr>
            <p:ph sz="half" idx="1"/>
          </p:nvPr>
        </p:nvSpPr>
        <p:spPr/>
        <p:txBody>
          <a:bodyPr/>
          <a:lstStyle/>
          <a:p>
            <a:r>
              <a:rPr lang="en-GB" b="0" i="0" u="none" strike="noStrike" dirty="0" err="1">
                <a:solidFill>
                  <a:srgbClr val="1F1F1F"/>
                </a:solidFill>
                <a:effectLst/>
                <a:latin typeface="Helvetica Neue" panose="02000503000000020004" pitchFamily="2" charset="0"/>
              </a:rPr>
              <a:t>Bydd</a:t>
            </a:r>
            <a:r>
              <a:rPr lang="en-GB" b="0" i="0" u="none" strike="noStrike" dirty="0">
                <a:solidFill>
                  <a:srgbClr val="1F1F1F"/>
                </a:solidFill>
                <a:effectLst/>
                <a:latin typeface="Helvetica Neue" panose="02000503000000020004" pitchFamily="2" charset="0"/>
              </a:rPr>
              <a:t> y </a:t>
            </a:r>
            <a:r>
              <a:rPr lang="en-GB" b="0" i="0" u="none" strike="noStrike" dirty="0" err="1">
                <a:solidFill>
                  <a:srgbClr val="1F1F1F"/>
                </a:solidFill>
                <a:effectLst/>
                <a:latin typeface="Helvetica Neue" panose="02000503000000020004" pitchFamily="2" charset="0"/>
              </a:rPr>
              <a:t>Drindod</a:t>
            </a:r>
            <a:r>
              <a:rPr lang="en-GB" b="0" i="0" u="none" strike="noStrike" dirty="0">
                <a:solidFill>
                  <a:srgbClr val="1F1F1F"/>
                </a:solidFill>
                <a:effectLst/>
                <a:latin typeface="Helvetica Neue" panose="02000503000000020004" pitchFamily="2" charset="0"/>
              </a:rPr>
              <a:t> </a:t>
            </a:r>
            <a:r>
              <a:rPr lang="en-GB" b="0" i="0" u="none" strike="noStrike" dirty="0" err="1">
                <a:solidFill>
                  <a:srgbClr val="000000"/>
                </a:solidFill>
                <a:effectLst/>
                <a:latin typeface="Aptos" panose="020B0004020202020204" pitchFamily="34" charset="0"/>
              </a:rPr>
              <a:t>yn</a:t>
            </a:r>
            <a:r>
              <a:rPr lang="en-GB" b="0" i="0" u="none" strike="noStrike" dirty="0">
                <a:solidFill>
                  <a:srgbClr val="000000"/>
                </a:solidFill>
                <a:effectLst/>
                <a:latin typeface="Aptos" panose="020B0004020202020204" pitchFamily="34" charset="0"/>
              </a:rPr>
              <a:t> </a:t>
            </a:r>
            <a:r>
              <a:rPr lang="en-GB" b="0" i="0" u="none" strike="noStrike" dirty="0" err="1">
                <a:solidFill>
                  <a:srgbClr val="000000"/>
                </a:solidFill>
                <a:effectLst/>
                <a:latin typeface="Aptos" panose="020B0004020202020204" pitchFamily="34" charset="0"/>
              </a:rPr>
              <a:t>cynnig</a:t>
            </a:r>
            <a:r>
              <a:rPr lang="en-GB" b="0" i="0" u="none" strike="noStrike" dirty="0">
                <a:solidFill>
                  <a:srgbClr val="000000"/>
                </a:solidFill>
                <a:effectLst/>
                <a:latin typeface="Aptos" panose="020B0004020202020204" pitchFamily="34" charset="0"/>
              </a:rPr>
              <a:t> </a:t>
            </a:r>
            <a:r>
              <a:rPr lang="en-GB" b="0" i="0" u="none" strike="noStrike" dirty="0" err="1">
                <a:solidFill>
                  <a:srgbClr val="000000"/>
                </a:solidFill>
                <a:effectLst/>
                <a:latin typeface="Aptos" panose="020B0004020202020204" pitchFamily="34" charset="0"/>
              </a:rPr>
              <a:t>cyfres</a:t>
            </a:r>
            <a:r>
              <a:rPr lang="en-GB" b="0" i="0" u="none" strike="noStrike" dirty="0">
                <a:solidFill>
                  <a:srgbClr val="000000"/>
                </a:solidFill>
                <a:effectLst/>
                <a:latin typeface="Aptos" panose="020B0004020202020204" pitchFamily="34" charset="0"/>
              </a:rPr>
              <a:t> o </a:t>
            </a:r>
            <a:r>
              <a:rPr lang="en-GB" b="0" i="0" u="none" strike="noStrike" dirty="0" err="1">
                <a:solidFill>
                  <a:srgbClr val="000000"/>
                </a:solidFill>
                <a:effectLst/>
                <a:latin typeface="Aptos" panose="020B0004020202020204" pitchFamily="34" charset="0"/>
              </a:rPr>
              <a:t>sesiynau</a:t>
            </a:r>
            <a:r>
              <a:rPr lang="en-GB" b="0" i="0" u="none" strike="noStrike" dirty="0">
                <a:solidFill>
                  <a:srgbClr val="000000"/>
                </a:solidFill>
                <a:effectLst/>
                <a:latin typeface="Aptos" panose="020B0004020202020204" pitchFamily="34" charset="0"/>
              </a:rPr>
              <a:t> </a:t>
            </a:r>
            <a:r>
              <a:rPr lang="en-GB" b="0" i="0" u="none" strike="noStrike" dirty="0" err="1">
                <a:solidFill>
                  <a:srgbClr val="000000"/>
                </a:solidFill>
                <a:effectLst/>
                <a:latin typeface="Aptos" panose="020B0004020202020204" pitchFamily="34" charset="0"/>
              </a:rPr>
              <a:t>galw</a:t>
            </a:r>
            <a:r>
              <a:rPr lang="en-GB" b="0" i="0" u="none" strike="noStrike" dirty="0">
                <a:solidFill>
                  <a:srgbClr val="000000"/>
                </a:solidFill>
                <a:effectLst/>
                <a:latin typeface="Aptos" panose="020B0004020202020204" pitchFamily="34" charset="0"/>
              </a:rPr>
              <a:t> </a:t>
            </a:r>
            <a:r>
              <a:rPr lang="en-GB" b="0" i="0" u="none" strike="noStrike" dirty="0" err="1">
                <a:solidFill>
                  <a:srgbClr val="000000"/>
                </a:solidFill>
                <a:effectLst/>
                <a:latin typeface="Aptos" panose="020B0004020202020204" pitchFamily="34" charset="0"/>
              </a:rPr>
              <a:t>heibio</a:t>
            </a:r>
            <a:r>
              <a:rPr lang="en-GB" b="0" i="0" u="none" strike="noStrike" dirty="0">
                <a:solidFill>
                  <a:srgbClr val="000000"/>
                </a:solidFill>
                <a:effectLst/>
                <a:latin typeface="Aptos" panose="020B0004020202020204" pitchFamily="34" charset="0"/>
              </a:rPr>
              <a:t> </a:t>
            </a:r>
            <a:r>
              <a:rPr lang="en-GB" b="0" i="0" u="none" strike="noStrike" dirty="0" err="1">
                <a:solidFill>
                  <a:srgbClr val="000000"/>
                </a:solidFill>
                <a:effectLst/>
                <a:latin typeface="Aptos" panose="020B0004020202020204" pitchFamily="34" charset="0"/>
              </a:rPr>
              <a:t>dros</a:t>
            </a:r>
            <a:r>
              <a:rPr lang="en-GB" b="0" i="0" u="none" strike="noStrike" dirty="0">
                <a:solidFill>
                  <a:srgbClr val="000000"/>
                </a:solidFill>
                <a:effectLst/>
                <a:latin typeface="Aptos" panose="020B0004020202020204" pitchFamily="34" charset="0"/>
              </a:rPr>
              <a:t> y 12 mis </a:t>
            </a:r>
            <a:r>
              <a:rPr lang="en-GB" b="0" i="0" u="none" strike="noStrike" dirty="0" err="1">
                <a:solidFill>
                  <a:srgbClr val="000000"/>
                </a:solidFill>
                <a:effectLst/>
                <a:latin typeface="Aptos" panose="020B0004020202020204" pitchFamily="34" charset="0"/>
              </a:rPr>
              <a:t>nesaf</a:t>
            </a:r>
            <a:r>
              <a:rPr lang="en-GB" b="0" i="0" u="none" strike="noStrike" dirty="0">
                <a:solidFill>
                  <a:srgbClr val="000000"/>
                </a:solidFill>
                <a:effectLst/>
                <a:latin typeface="Aptos" panose="020B0004020202020204" pitchFamily="34" charset="0"/>
              </a:rPr>
              <a:t> </a:t>
            </a:r>
            <a:r>
              <a:rPr lang="en-GB" b="0" i="0" u="none" strike="noStrike" dirty="0" err="1">
                <a:solidFill>
                  <a:srgbClr val="000000"/>
                </a:solidFill>
                <a:effectLst/>
                <a:latin typeface="Aptos" panose="020B0004020202020204" pitchFamily="34" charset="0"/>
              </a:rPr>
              <a:t>i’ch</a:t>
            </a:r>
            <a:r>
              <a:rPr lang="en-GB" b="0" i="0" u="none" strike="noStrike" dirty="0">
                <a:solidFill>
                  <a:srgbClr val="000000"/>
                </a:solidFill>
                <a:effectLst/>
                <a:latin typeface="Aptos" panose="020B0004020202020204" pitchFamily="34" charset="0"/>
              </a:rPr>
              <a:t> </a:t>
            </a:r>
            <a:r>
              <a:rPr lang="en-GB" b="0" i="0" u="none" strike="noStrike" dirty="0" err="1">
                <a:solidFill>
                  <a:srgbClr val="000000"/>
                </a:solidFill>
                <a:effectLst/>
                <a:latin typeface="Aptos" panose="020B0004020202020204" pitchFamily="34" charset="0"/>
              </a:rPr>
              <a:t>helpu</a:t>
            </a:r>
            <a:r>
              <a:rPr lang="en-GB" b="0" i="0" u="none" strike="noStrike" dirty="0">
                <a:solidFill>
                  <a:srgbClr val="000000"/>
                </a:solidFill>
                <a:effectLst/>
                <a:latin typeface="Aptos" panose="020B0004020202020204" pitchFamily="34" charset="0"/>
              </a:rPr>
              <a:t> </a:t>
            </a:r>
            <a:r>
              <a:rPr lang="en-GB" b="0" i="0" u="none" strike="noStrike" dirty="0" err="1">
                <a:solidFill>
                  <a:srgbClr val="000000"/>
                </a:solidFill>
                <a:effectLst/>
                <a:latin typeface="Aptos" panose="020B0004020202020204" pitchFamily="34" charset="0"/>
              </a:rPr>
              <a:t>gydag</a:t>
            </a:r>
            <a:r>
              <a:rPr lang="en-GB" b="0" i="0" u="none" strike="noStrike" dirty="0">
                <a:solidFill>
                  <a:srgbClr val="000000"/>
                </a:solidFill>
                <a:effectLst/>
                <a:latin typeface="Aptos" panose="020B0004020202020204" pitchFamily="34" charset="0"/>
              </a:rPr>
              <a:t> </a:t>
            </a:r>
            <a:r>
              <a:rPr lang="en-GB" b="0" i="0" u="none" strike="noStrike" dirty="0" err="1">
                <a:solidFill>
                  <a:srgbClr val="000000"/>
                </a:solidFill>
                <a:effectLst/>
                <a:latin typeface="Aptos" panose="020B0004020202020204" pitchFamily="34" charset="0"/>
              </a:rPr>
              <a:t>unrhyw</a:t>
            </a:r>
            <a:r>
              <a:rPr lang="en-GB" b="0" i="0" u="none" strike="noStrike" dirty="0">
                <a:solidFill>
                  <a:srgbClr val="000000"/>
                </a:solidFill>
                <a:effectLst/>
                <a:latin typeface="Aptos" panose="020B0004020202020204" pitchFamily="34" charset="0"/>
              </a:rPr>
              <a:t> </a:t>
            </a:r>
            <a:r>
              <a:rPr lang="en-GB" b="0" i="0" u="none" strike="noStrike" dirty="0" err="1">
                <a:solidFill>
                  <a:srgbClr val="000000"/>
                </a:solidFill>
                <a:effectLst/>
                <a:latin typeface="Aptos" panose="020B0004020202020204" pitchFamily="34" charset="0"/>
              </a:rPr>
              <a:t>ymholiadau</a:t>
            </a:r>
            <a:r>
              <a:rPr lang="en-GB" b="0" i="0" u="none" strike="noStrike" dirty="0">
                <a:solidFill>
                  <a:srgbClr val="000000"/>
                </a:solidFill>
                <a:effectLst/>
                <a:latin typeface="Aptos" panose="020B0004020202020204" pitchFamily="34" charset="0"/>
              </a:rPr>
              <a:t> a </a:t>
            </a:r>
            <a:r>
              <a:rPr lang="en-GB" b="0" i="0" u="none" strike="noStrike" dirty="0" err="1">
                <a:solidFill>
                  <a:srgbClr val="000000"/>
                </a:solidFill>
                <a:effectLst/>
                <a:latin typeface="Aptos" panose="020B0004020202020204" pitchFamily="34" charset="0"/>
              </a:rPr>
              <a:t>allai</a:t>
            </a:r>
            <a:r>
              <a:rPr lang="en-GB" b="0" i="0" u="none" strike="noStrike" dirty="0">
                <a:solidFill>
                  <a:srgbClr val="000000"/>
                </a:solidFill>
                <a:effectLst/>
                <a:latin typeface="Aptos" panose="020B0004020202020204" pitchFamily="34" charset="0"/>
              </a:rPr>
              <a:t> </a:t>
            </a:r>
            <a:r>
              <a:rPr lang="en-GB" b="0" i="0" u="none" strike="noStrike" dirty="0" err="1">
                <a:solidFill>
                  <a:srgbClr val="000000"/>
                </a:solidFill>
                <a:effectLst/>
                <a:latin typeface="Aptos" panose="020B0004020202020204" pitchFamily="34" charset="0"/>
              </a:rPr>
              <a:t>fod</a:t>
            </a:r>
            <a:r>
              <a:rPr lang="en-GB" b="0" i="0" u="none" strike="noStrike" dirty="0">
                <a:solidFill>
                  <a:srgbClr val="000000"/>
                </a:solidFill>
                <a:effectLst/>
                <a:latin typeface="Aptos" panose="020B0004020202020204" pitchFamily="34" charset="0"/>
              </a:rPr>
              <a:t> </a:t>
            </a:r>
            <a:r>
              <a:rPr lang="en-GB" b="0" i="0" u="none" strike="noStrike" dirty="0" err="1">
                <a:solidFill>
                  <a:srgbClr val="000000"/>
                </a:solidFill>
                <a:effectLst/>
                <a:latin typeface="Aptos" panose="020B0004020202020204" pitchFamily="34" charset="0"/>
              </a:rPr>
              <a:t>gennych</a:t>
            </a:r>
            <a:endParaRPr lang="en-US" dirty="0"/>
          </a:p>
        </p:txBody>
      </p:sp>
      <p:sp>
        <p:nvSpPr>
          <p:cNvPr id="4" name="Content Placeholder 3">
            <a:extLst>
              <a:ext uri="{FF2B5EF4-FFF2-40B4-BE49-F238E27FC236}">
                <a16:creationId xmlns:a16="http://schemas.microsoft.com/office/drawing/2014/main" id="{961C5415-0234-B775-1ADF-B31FFC2C815F}"/>
              </a:ext>
            </a:extLst>
          </p:cNvPr>
          <p:cNvSpPr>
            <a:spLocks noGrp="1"/>
          </p:cNvSpPr>
          <p:nvPr>
            <p:ph sz="half" idx="2"/>
          </p:nvPr>
        </p:nvSpPr>
        <p:spPr/>
        <p:txBody>
          <a:bodyPr/>
          <a:lstStyle/>
          <a:p>
            <a:r>
              <a:rPr lang="en-GB" b="0" i="0" u="none" strike="noStrike" dirty="0">
                <a:solidFill>
                  <a:srgbClr val="000000"/>
                </a:solidFill>
                <a:effectLst/>
                <a:latin typeface="Aptos" panose="020B0004020202020204" pitchFamily="34" charset="0"/>
              </a:rPr>
              <a:t>Trinity will be offering a series of drop-in sessions over the next 12 months to help you with any queries you may have.</a:t>
            </a:r>
            <a:endParaRPr lang="en-US" dirty="0"/>
          </a:p>
        </p:txBody>
      </p:sp>
    </p:spTree>
    <p:extLst>
      <p:ext uri="{BB962C8B-B14F-4D97-AF65-F5344CB8AC3E}">
        <p14:creationId xmlns:p14="http://schemas.microsoft.com/office/powerpoint/2010/main" val="426454629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49B053-655E-4B6D-B26D-33D2296D9878}"/>
              </a:ext>
            </a:extLst>
          </p:cNvPr>
          <p:cNvSpPr>
            <a:spLocks noGrp="1"/>
          </p:cNvSpPr>
          <p:nvPr>
            <p:ph type="title"/>
          </p:nvPr>
        </p:nvSpPr>
        <p:spPr>
          <a:xfrm>
            <a:off x="457200" y="274638"/>
            <a:ext cx="8229600" cy="850106"/>
          </a:xfrm>
        </p:spPr>
        <p:txBody>
          <a:bodyPr/>
          <a:lstStyle/>
          <a:p>
            <a:r>
              <a:rPr lang="en-GB" dirty="0"/>
              <a:t>Hints and Tips</a:t>
            </a:r>
          </a:p>
        </p:txBody>
      </p:sp>
      <p:sp>
        <p:nvSpPr>
          <p:cNvPr id="3" name="Content Placeholder 2">
            <a:extLst>
              <a:ext uri="{FF2B5EF4-FFF2-40B4-BE49-F238E27FC236}">
                <a16:creationId xmlns:a16="http://schemas.microsoft.com/office/drawing/2014/main" id="{9A09F4A7-83EE-4991-841B-B88E80E1E5A1}"/>
              </a:ext>
            </a:extLst>
          </p:cNvPr>
          <p:cNvSpPr>
            <a:spLocks noGrp="1"/>
          </p:cNvSpPr>
          <p:nvPr>
            <p:ph sz="half" idx="1"/>
          </p:nvPr>
        </p:nvSpPr>
        <p:spPr>
          <a:xfrm>
            <a:off x="457200" y="1124744"/>
            <a:ext cx="4038600" cy="4464497"/>
          </a:xfrm>
        </p:spPr>
        <p:txBody>
          <a:bodyPr/>
          <a:lstStyle/>
          <a:p>
            <a:pPr>
              <a:spcBef>
                <a:spcPts val="430"/>
              </a:spcBef>
              <a:spcAft>
                <a:spcPts val="0"/>
              </a:spcAft>
            </a:pPr>
            <a:r>
              <a:rPr lang="en-GB" sz="1800" dirty="0" err="1">
                <a:solidFill>
                  <a:srgbClr val="000000"/>
                </a:solidFill>
                <a:latin typeface="Calibri" panose="020F0502020204030204" pitchFamily="34" charset="0"/>
                <a:ea typeface="Times New Roman" panose="02020603050405020304" pitchFamily="18" charset="0"/>
              </a:rPr>
              <a:t>Gosod</a:t>
            </a:r>
            <a:r>
              <a:rPr lang="en-GB" sz="1800" dirty="0">
                <a:solidFill>
                  <a:srgbClr val="000000"/>
                </a:solidFill>
                <a:latin typeface="Calibri" panose="020F0502020204030204" pitchFamily="34" charset="0"/>
                <a:ea typeface="Times New Roman" panose="02020603050405020304" pitchFamily="18" charset="0"/>
              </a:rPr>
              <a:t> </a:t>
            </a:r>
            <a:r>
              <a:rPr lang="en-GB" sz="1800" dirty="0" err="1">
                <a:solidFill>
                  <a:srgbClr val="000000"/>
                </a:solidFill>
                <a:latin typeface="Calibri" panose="020F0502020204030204" pitchFamily="34" charset="0"/>
                <a:ea typeface="Times New Roman" panose="02020603050405020304" pitchFamily="18" charset="0"/>
              </a:rPr>
              <a:t>amserlen</a:t>
            </a:r>
            <a:r>
              <a:rPr lang="en-GB" sz="1800" dirty="0">
                <a:solidFill>
                  <a:srgbClr val="000000"/>
                </a:solidFill>
                <a:latin typeface="Calibri" panose="020F0502020204030204" pitchFamily="34" charset="0"/>
                <a:ea typeface="Times New Roman" panose="02020603050405020304" pitchFamily="18" charset="0"/>
              </a:rPr>
              <a:t> </a:t>
            </a:r>
            <a:r>
              <a:rPr lang="en-GB" sz="1800" dirty="0" err="1">
                <a:solidFill>
                  <a:srgbClr val="000000"/>
                </a:solidFill>
                <a:latin typeface="Calibri" panose="020F0502020204030204" pitchFamily="34" charset="0"/>
                <a:ea typeface="Times New Roman" panose="02020603050405020304" pitchFamily="18" charset="0"/>
              </a:rPr>
              <a:t>ar</a:t>
            </a:r>
            <a:r>
              <a:rPr lang="en-GB" sz="1800" dirty="0">
                <a:solidFill>
                  <a:srgbClr val="000000"/>
                </a:solidFill>
                <a:latin typeface="Calibri" panose="020F0502020204030204" pitchFamily="34" charset="0"/>
                <a:ea typeface="Times New Roman" panose="02020603050405020304" pitchFamily="18" charset="0"/>
              </a:rPr>
              <a:t> </a:t>
            </a:r>
            <a:r>
              <a:rPr lang="en-GB" sz="1800" dirty="0" err="1">
                <a:solidFill>
                  <a:srgbClr val="000000"/>
                </a:solidFill>
                <a:latin typeface="Calibri" panose="020F0502020204030204" pitchFamily="34" charset="0"/>
                <a:ea typeface="Times New Roman" panose="02020603050405020304" pitchFamily="18" charset="0"/>
              </a:rPr>
              <a:t>gyfer</a:t>
            </a:r>
            <a:r>
              <a:rPr lang="en-GB" sz="1800" dirty="0">
                <a:solidFill>
                  <a:srgbClr val="000000"/>
                </a:solidFill>
                <a:latin typeface="Calibri" panose="020F0502020204030204" pitchFamily="34" charset="0"/>
                <a:ea typeface="Times New Roman" panose="02020603050405020304" pitchFamily="18" charset="0"/>
              </a:rPr>
              <a:t> </a:t>
            </a:r>
            <a:r>
              <a:rPr lang="en-GB" sz="1800" dirty="0" err="1">
                <a:solidFill>
                  <a:srgbClr val="000000"/>
                </a:solidFill>
                <a:latin typeface="Calibri" panose="020F0502020204030204" pitchFamily="34" charset="0"/>
                <a:ea typeface="Times New Roman" panose="02020603050405020304" pitchFamily="18" charset="0"/>
              </a:rPr>
              <a:t>gweld</a:t>
            </a:r>
            <a:r>
              <a:rPr lang="en-GB" sz="1800" dirty="0">
                <a:solidFill>
                  <a:srgbClr val="000000"/>
                </a:solidFill>
                <a:latin typeface="Calibri" panose="020F0502020204030204" pitchFamily="34" charset="0"/>
                <a:ea typeface="Times New Roman" panose="02020603050405020304" pitchFamily="18" charset="0"/>
              </a:rPr>
              <a:t> </a:t>
            </a:r>
            <a:r>
              <a:rPr lang="en-GB" sz="1800" dirty="0" err="1">
                <a:solidFill>
                  <a:srgbClr val="000000"/>
                </a:solidFill>
                <a:latin typeface="Calibri" panose="020F0502020204030204" pitchFamily="34" charset="0"/>
                <a:ea typeface="Times New Roman" panose="02020603050405020304" pitchFamily="18" charset="0"/>
              </a:rPr>
              <a:t>gwaith</a:t>
            </a:r>
            <a:r>
              <a:rPr lang="en-GB" sz="1800" dirty="0">
                <a:solidFill>
                  <a:srgbClr val="000000"/>
                </a:solidFill>
                <a:latin typeface="Calibri" panose="020F0502020204030204" pitchFamily="34" charset="0"/>
                <a:ea typeface="Times New Roman" panose="02020603050405020304" pitchFamily="18" charset="0"/>
              </a:rPr>
              <a:t> </a:t>
            </a:r>
            <a:r>
              <a:rPr lang="en-GB" sz="1800" dirty="0" err="1">
                <a:solidFill>
                  <a:srgbClr val="000000"/>
                </a:solidFill>
                <a:latin typeface="Calibri" panose="020F0502020204030204" pitchFamily="34" charset="0"/>
                <a:ea typeface="Times New Roman" panose="02020603050405020304" pitchFamily="18" charset="0"/>
              </a:rPr>
              <a:t>fesul</a:t>
            </a:r>
            <a:r>
              <a:rPr lang="en-GB" sz="1800" dirty="0">
                <a:solidFill>
                  <a:srgbClr val="000000"/>
                </a:solidFill>
                <a:latin typeface="Calibri" panose="020F0502020204030204" pitchFamily="34" charset="0"/>
                <a:ea typeface="Times New Roman" panose="02020603050405020304" pitchFamily="18" charset="0"/>
              </a:rPr>
              <a:t> </a:t>
            </a:r>
            <a:r>
              <a:rPr lang="en-GB" sz="1800" dirty="0" err="1">
                <a:solidFill>
                  <a:srgbClr val="000000"/>
                </a:solidFill>
                <a:latin typeface="Calibri" panose="020F0502020204030204" pitchFamily="34" charset="0"/>
                <a:ea typeface="Times New Roman" panose="02020603050405020304" pitchFamily="18" charset="0"/>
              </a:rPr>
              <a:t>rhan</a:t>
            </a:r>
            <a:endParaRPr lang="en-GB" sz="1200" dirty="0">
              <a:latin typeface="Times New Roman" panose="02020603050405020304" pitchFamily="18" charset="0"/>
              <a:ea typeface="Times New Roman" panose="02020603050405020304" pitchFamily="18" charset="0"/>
            </a:endParaRPr>
          </a:p>
          <a:p>
            <a:pPr>
              <a:spcBef>
                <a:spcPts val="430"/>
              </a:spcBef>
              <a:spcAft>
                <a:spcPts val="0"/>
              </a:spcAft>
            </a:pPr>
            <a:r>
              <a:rPr lang="en-GB" sz="1800"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Bod </a:t>
            </a:r>
            <a:r>
              <a:rPr lang="en-GB" sz="1800" dirty="0" err="1">
                <a:solidFill>
                  <a:srgbClr val="000000"/>
                </a:solidFill>
                <a:latin typeface="Calibri" panose="020F0502020204030204" pitchFamily="34" charset="0"/>
                <a:ea typeface="Times New Roman" panose="02020603050405020304" pitchFamily="18" charset="0"/>
                <a:cs typeface="Times New Roman" panose="02020603050405020304" pitchFamily="18" charset="0"/>
              </a:rPr>
              <a:t>yn</a:t>
            </a:r>
            <a:r>
              <a:rPr lang="en-GB" sz="1800"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 </a:t>
            </a:r>
            <a:r>
              <a:rPr lang="en-GB" sz="1800" dirty="0" err="1">
                <a:solidFill>
                  <a:srgbClr val="000000"/>
                </a:solidFill>
                <a:latin typeface="Calibri" panose="020F0502020204030204" pitchFamily="34" charset="0"/>
                <a:ea typeface="Times New Roman" panose="02020603050405020304" pitchFamily="18" charset="0"/>
                <a:cs typeface="Times New Roman" panose="02020603050405020304" pitchFamily="18" charset="0"/>
              </a:rPr>
              <a:t>glir</a:t>
            </a:r>
            <a:r>
              <a:rPr lang="en-GB" sz="1800"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 am y </a:t>
            </a:r>
            <a:r>
              <a:rPr lang="en-GB" sz="1800" dirty="0" err="1">
                <a:solidFill>
                  <a:srgbClr val="000000"/>
                </a:solidFill>
                <a:latin typeface="Calibri" panose="020F0502020204030204" pitchFamily="34" charset="0"/>
                <a:ea typeface="Times New Roman" panose="02020603050405020304" pitchFamily="18" charset="0"/>
                <a:cs typeface="Times New Roman" panose="02020603050405020304" pitchFamily="18" charset="0"/>
              </a:rPr>
              <a:t>gwahaniaeth</a:t>
            </a:r>
            <a:r>
              <a:rPr lang="en-GB" sz="1800"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 </a:t>
            </a:r>
            <a:r>
              <a:rPr lang="en-GB" sz="1800" dirty="0" err="1">
                <a:solidFill>
                  <a:srgbClr val="000000"/>
                </a:solidFill>
                <a:latin typeface="Calibri" panose="020F0502020204030204" pitchFamily="34" charset="0"/>
                <a:ea typeface="Times New Roman" panose="02020603050405020304" pitchFamily="18" charset="0"/>
                <a:cs typeface="Times New Roman" panose="02020603050405020304" pitchFamily="18" charset="0"/>
              </a:rPr>
              <a:t>rhwng</a:t>
            </a:r>
            <a:r>
              <a:rPr lang="en-GB" sz="1800"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 </a:t>
            </a:r>
            <a:r>
              <a:rPr lang="en-GB" sz="1800" dirty="0" err="1">
                <a:solidFill>
                  <a:srgbClr val="000000"/>
                </a:solidFill>
                <a:latin typeface="Calibri" panose="020F0502020204030204" pitchFamily="34" charset="0"/>
                <a:ea typeface="Times New Roman" panose="02020603050405020304" pitchFamily="18" charset="0"/>
                <a:cs typeface="Times New Roman" panose="02020603050405020304" pitchFamily="18" charset="0"/>
              </a:rPr>
              <a:t>sesiwn</a:t>
            </a:r>
            <a:r>
              <a:rPr lang="en-GB" sz="1800"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 </a:t>
            </a:r>
            <a:r>
              <a:rPr lang="en-GB" sz="1800" dirty="0" err="1">
                <a:solidFill>
                  <a:srgbClr val="000000"/>
                </a:solidFill>
                <a:latin typeface="Calibri" panose="020F0502020204030204" pitchFamily="34" charset="0"/>
                <a:ea typeface="Times New Roman" panose="02020603050405020304" pitchFamily="18" charset="0"/>
                <a:cs typeface="Times New Roman" panose="02020603050405020304" pitchFamily="18" charset="0"/>
              </a:rPr>
              <a:t>goruchwyliaeth</a:t>
            </a:r>
            <a:r>
              <a:rPr lang="en-GB" sz="1800"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 a </a:t>
            </a:r>
            <a:r>
              <a:rPr lang="en-GB" sz="1800" dirty="0" err="1">
                <a:solidFill>
                  <a:srgbClr val="000000"/>
                </a:solidFill>
                <a:latin typeface="Calibri" panose="020F0502020204030204" pitchFamily="34" charset="0"/>
                <a:ea typeface="Times New Roman" panose="02020603050405020304" pitchFamily="18" charset="0"/>
                <a:cs typeface="Times New Roman" panose="02020603050405020304" pitchFamily="18" charset="0"/>
              </a:rPr>
              <a:t>sesiwn</a:t>
            </a:r>
            <a:r>
              <a:rPr lang="en-GB" sz="1800"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 </a:t>
            </a:r>
            <a:r>
              <a:rPr lang="en-GB" sz="1800" dirty="0" err="1">
                <a:solidFill>
                  <a:srgbClr val="000000"/>
                </a:solidFill>
                <a:latin typeface="Calibri" panose="020F0502020204030204" pitchFamily="34" charset="0"/>
                <a:ea typeface="Times New Roman" panose="02020603050405020304" pitchFamily="18" charset="0"/>
                <a:cs typeface="Times New Roman" panose="02020603050405020304" pitchFamily="18" charset="0"/>
              </a:rPr>
              <a:t>mentora</a:t>
            </a:r>
            <a:r>
              <a:rPr lang="en-GB" sz="1800"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 </a:t>
            </a:r>
            <a:endParaRPr lang="en-GB" sz="1200" dirty="0">
              <a:latin typeface="Times New Roman" panose="02020603050405020304" pitchFamily="18" charset="0"/>
              <a:ea typeface="Times New Roman" panose="02020603050405020304" pitchFamily="18" charset="0"/>
            </a:endParaRPr>
          </a:p>
          <a:p>
            <a:pPr>
              <a:spcBef>
                <a:spcPts val="430"/>
              </a:spcBef>
              <a:spcAft>
                <a:spcPts val="0"/>
              </a:spcAft>
            </a:pPr>
            <a:r>
              <a:rPr lang="en-GB" sz="1800" dirty="0" err="1">
                <a:solidFill>
                  <a:srgbClr val="000000"/>
                </a:solidFill>
                <a:latin typeface="Calibri" panose="020F0502020204030204" pitchFamily="34" charset="0"/>
                <a:ea typeface="Times New Roman" panose="02020603050405020304" pitchFamily="18" charset="0"/>
                <a:cs typeface="Times New Roman" panose="02020603050405020304" pitchFamily="18" charset="0"/>
              </a:rPr>
              <a:t>Trefnu</a:t>
            </a:r>
            <a:r>
              <a:rPr lang="en-GB" sz="1800"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 </a:t>
            </a:r>
            <a:r>
              <a:rPr lang="en-GB" sz="1800" dirty="0" err="1">
                <a:solidFill>
                  <a:srgbClr val="000000"/>
                </a:solidFill>
                <a:latin typeface="Calibri" panose="020F0502020204030204" pitchFamily="34" charset="0"/>
                <a:ea typeface="Times New Roman" panose="02020603050405020304" pitchFamily="18" charset="0"/>
                <a:cs typeface="Times New Roman" panose="02020603050405020304" pitchFamily="18" charset="0"/>
              </a:rPr>
              <a:t>sesiynau</a:t>
            </a:r>
            <a:r>
              <a:rPr lang="en-GB" sz="1800"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 </a:t>
            </a:r>
            <a:r>
              <a:rPr lang="en-GB" sz="1800" dirty="0" err="1">
                <a:solidFill>
                  <a:srgbClr val="000000"/>
                </a:solidFill>
                <a:latin typeface="Calibri" panose="020F0502020204030204" pitchFamily="34" charset="0"/>
                <a:ea typeface="Times New Roman" panose="02020603050405020304" pitchFamily="18" charset="0"/>
                <a:cs typeface="Times New Roman" panose="02020603050405020304" pitchFamily="18" charset="0"/>
              </a:rPr>
              <a:t>mentora</a:t>
            </a:r>
            <a:r>
              <a:rPr lang="en-GB" sz="1800"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 </a:t>
            </a:r>
            <a:r>
              <a:rPr lang="en-GB" sz="1800" dirty="0" err="1">
                <a:solidFill>
                  <a:srgbClr val="000000"/>
                </a:solidFill>
                <a:latin typeface="Calibri" panose="020F0502020204030204" pitchFamily="34" charset="0"/>
                <a:ea typeface="Times New Roman" panose="02020603050405020304" pitchFamily="18" charset="0"/>
                <a:cs typeface="Times New Roman" panose="02020603050405020304" pitchFamily="18" charset="0"/>
              </a:rPr>
              <a:t>cyfnod</a:t>
            </a:r>
            <a:r>
              <a:rPr lang="en-GB" sz="1800"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 o </a:t>
            </a:r>
            <a:r>
              <a:rPr lang="en-GB" sz="1800" dirty="0" err="1">
                <a:solidFill>
                  <a:srgbClr val="000000"/>
                </a:solidFill>
                <a:latin typeface="Calibri" panose="020F0502020204030204" pitchFamily="34" charset="0"/>
                <a:ea typeface="Times New Roman" panose="02020603050405020304" pitchFamily="18" charset="0"/>
                <a:cs typeface="Times New Roman" panose="02020603050405020304" pitchFamily="18" charset="0"/>
              </a:rPr>
              <a:t>flaen</a:t>
            </a:r>
            <a:r>
              <a:rPr lang="en-GB" sz="1800"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 </a:t>
            </a:r>
            <a:r>
              <a:rPr lang="en-GB" sz="1800" dirty="0" err="1">
                <a:solidFill>
                  <a:srgbClr val="000000"/>
                </a:solidFill>
                <a:latin typeface="Calibri" panose="020F0502020204030204" pitchFamily="34" charset="0"/>
                <a:ea typeface="Times New Roman" panose="02020603050405020304" pitchFamily="18" charset="0"/>
                <a:cs typeface="Times New Roman" panose="02020603050405020304" pitchFamily="18" charset="0"/>
              </a:rPr>
              <a:t>llaw</a:t>
            </a:r>
            <a:r>
              <a:rPr lang="en-GB" sz="1800"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  </a:t>
            </a:r>
            <a:endParaRPr lang="en-GB" sz="1200" dirty="0">
              <a:latin typeface="Times New Roman" panose="02020603050405020304" pitchFamily="18" charset="0"/>
              <a:ea typeface="Times New Roman" panose="02020603050405020304" pitchFamily="18" charset="0"/>
            </a:endParaRPr>
          </a:p>
          <a:p>
            <a:pPr>
              <a:spcBef>
                <a:spcPts val="430"/>
              </a:spcBef>
              <a:spcAft>
                <a:spcPts val="0"/>
              </a:spcAft>
            </a:pPr>
            <a:r>
              <a:rPr lang="en-GB" sz="1800" dirty="0" err="1">
                <a:solidFill>
                  <a:srgbClr val="000000"/>
                </a:solidFill>
                <a:latin typeface="Calibri" panose="020F0502020204030204" pitchFamily="34" charset="0"/>
                <a:ea typeface="Times New Roman" panose="02020603050405020304" pitchFamily="18" charset="0"/>
              </a:rPr>
              <a:t>Cadw</a:t>
            </a:r>
            <a:r>
              <a:rPr lang="en-GB" sz="1800" dirty="0">
                <a:solidFill>
                  <a:srgbClr val="000000"/>
                </a:solidFill>
                <a:latin typeface="Calibri" panose="020F0502020204030204" pitchFamily="34" charset="0"/>
                <a:ea typeface="Times New Roman" panose="02020603050405020304" pitchFamily="18" charset="0"/>
              </a:rPr>
              <a:t> </a:t>
            </a:r>
            <a:r>
              <a:rPr lang="en-GB" sz="1800" dirty="0" err="1">
                <a:solidFill>
                  <a:srgbClr val="000000"/>
                </a:solidFill>
                <a:latin typeface="Calibri" panose="020F0502020204030204" pitchFamily="34" charset="0"/>
                <a:ea typeface="Times New Roman" panose="02020603050405020304" pitchFamily="18" charset="0"/>
              </a:rPr>
              <a:t>cofnod</a:t>
            </a:r>
            <a:r>
              <a:rPr lang="en-GB" sz="1800" dirty="0">
                <a:solidFill>
                  <a:srgbClr val="000000"/>
                </a:solidFill>
                <a:latin typeface="Calibri" panose="020F0502020204030204" pitchFamily="34" charset="0"/>
                <a:ea typeface="Times New Roman" panose="02020603050405020304" pitchFamily="18" charset="0"/>
              </a:rPr>
              <a:t> o </a:t>
            </a:r>
            <a:r>
              <a:rPr lang="en-GB" sz="1800" dirty="0" err="1">
                <a:solidFill>
                  <a:srgbClr val="000000"/>
                </a:solidFill>
                <a:latin typeface="Calibri" panose="020F0502020204030204" pitchFamily="34" charset="0"/>
                <a:ea typeface="Times New Roman" panose="02020603050405020304" pitchFamily="18" charset="0"/>
              </a:rPr>
              <a:t>ddyddiadur</a:t>
            </a:r>
            <a:r>
              <a:rPr lang="en-GB" sz="1800" dirty="0">
                <a:solidFill>
                  <a:srgbClr val="000000"/>
                </a:solidFill>
                <a:latin typeface="Calibri" panose="020F0502020204030204" pitchFamily="34" charset="0"/>
                <a:ea typeface="Times New Roman" panose="02020603050405020304" pitchFamily="18" charset="0"/>
              </a:rPr>
              <a:t> </a:t>
            </a:r>
            <a:r>
              <a:rPr lang="en-GB" sz="1800" dirty="0" err="1">
                <a:solidFill>
                  <a:srgbClr val="000000"/>
                </a:solidFill>
                <a:latin typeface="Calibri" panose="020F0502020204030204" pitchFamily="34" charset="0"/>
                <a:ea typeface="Times New Roman" panose="02020603050405020304" pitchFamily="18" charset="0"/>
              </a:rPr>
              <a:t>sesiynau</a:t>
            </a:r>
            <a:r>
              <a:rPr lang="en-GB" sz="1800" dirty="0">
                <a:solidFill>
                  <a:srgbClr val="000000"/>
                </a:solidFill>
                <a:latin typeface="Calibri" panose="020F0502020204030204" pitchFamily="34" charset="0"/>
                <a:ea typeface="Times New Roman" panose="02020603050405020304" pitchFamily="18" charset="0"/>
              </a:rPr>
              <a:t> a </a:t>
            </a:r>
            <a:r>
              <a:rPr lang="en-GB" sz="1800" dirty="0" err="1">
                <a:solidFill>
                  <a:srgbClr val="000000"/>
                </a:solidFill>
                <a:latin typeface="Calibri" panose="020F0502020204030204" pitchFamily="34" charset="0"/>
                <a:ea typeface="Times New Roman" panose="02020603050405020304" pitchFamily="18" charset="0"/>
              </a:rPr>
              <a:t>rheswm</a:t>
            </a:r>
            <a:r>
              <a:rPr lang="en-GB" sz="1800" dirty="0">
                <a:solidFill>
                  <a:srgbClr val="000000"/>
                </a:solidFill>
                <a:latin typeface="Calibri" panose="020F0502020204030204" pitchFamily="34" charset="0"/>
                <a:ea typeface="Times New Roman" panose="02020603050405020304" pitchFamily="18" charset="0"/>
              </a:rPr>
              <a:t> </a:t>
            </a:r>
            <a:r>
              <a:rPr lang="en-GB" sz="1800" dirty="0" err="1">
                <a:solidFill>
                  <a:srgbClr val="000000"/>
                </a:solidFill>
                <a:latin typeface="Calibri" panose="020F0502020204030204" pitchFamily="34" charset="0"/>
                <a:ea typeface="Times New Roman" panose="02020603050405020304" pitchFamily="18" charset="0"/>
              </a:rPr>
              <a:t>dros</a:t>
            </a:r>
            <a:r>
              <a:rPr lang="en-GB" sz="1800" dirty="0">
                <a:solidFill>
                  <a:srgbClr val="000000"/>
                </a:solidFill>
                <a:latin typeface="Calibri" panose="020F0502020204030204" pitchFamily="34" charset="0"/>
                <a:ea typeface="Times New Roman" panose="02020603050405020304" pitchFamily="18" charset="0"/>
              </a:rPr>
              <a:t> </a:t>
            </a:r>
            <a:r>
              <a:rPr lang="en-GB" sz="1800" dirty="0" err="1">
                <a:solidFill>
                  <a:srgbClr val="000000"/>
                </a:solidFill>
                <a:latin typeface="Calibri" panose="020F0502020204030204" pitchFamily="34" charset="0"/>
                <a:ea typeface="Times New Roman" panose="02020603050405020304" pitchFamily="18" charset="0"/>
              </a:rPr>
              <a:t>newid</a:t>
            </a:r>
            <a:r>
              <a:rPr lang="en-GB" sz="1800" dirty="0">
                <a:solidFill>
                  <a:srgbClr val="000000"/>
                </a:solidFill>
                <a:latin typeface="Calibri" panose="020F0502020204030204" pitchFamily="34" charset="0"/>
                <a:ea typeface="Times New Roman" panose="02020603050405020304" pitchFamily="18" charset="0"/>
              </a:rPr>
              <a:t>, </a:t>
            </a:r>
            <a:r>
              <a:rPr lang="en-GB" sz="1800" dirty="0" err="1">
                <a:solidFill>
                  <a:srgbClr val="000000"/>
                </a:solidFill>
                <a:latin typeface="Calibri" panose="020F0502020204030204" pitchFamily="34" charset="0"/>
                <a:ea typeface="Times New Roman" panose="02020603050405020304" pitchFamily="18" charset="0"/>
              </a:rPr>
              <a:t>canslo</a:t>
            </a:r>
            <a:r>
              <a:rPr lang="en-GB" sz="1800" dirty="0">
                <a:solidFill>
                  <a:srgbClr val="000000"/>
                </a:solidFill>
                <a:latin typeface="Calibri" panose="020F0502020204030204" pitchFamily="34" charset="0"/>
                <a:ea typeface="Times New Roman" panose="02020603050405020304" pitchFamily="18" charset="0"/>
              </a:rPr>
              <a:t> </a:t>
            </a:r>
            <a:r>
              <a:rPr lang="en-GB" sz="1800" dirty="0" err="1">
                <a:solidFill>
                  <a:srgbClr val="000000"/>
                </a:solidFill>
                <a:latin typeface="Calibri" panose="020F0502020204030204" pitchFamily="34" charset="0"/>
                <a:ea typeface="Times New Roman" panose="02020603050405020304" pitchFamily="18" charset="0"/>
              </a:rPr>
              <a:t>ayb</a:t>
            </a:r>
            <a:endParaRPr lang="en-GB" sz="1200" dirty="0">
              <a:latin typeface="Times New Roman" panose="02020603050405020304" pitchFamily="18" charset="0"/>
              <a:ea typeface="Times New Roman" panose="02020603050405020304" pitchFamily="18" charset="0"/>
            </a:endParaRPr>
          </a:p>
          <a:p>
            <a:pPr>
              <a:spcBef>
                <a:spcPts val="430"/>
              </a:spcBef>
              <a:spcAft>
                <a:spcPts val="0"/>
              </a:spcAft>
            </a:pPr>
            <a:r>
              <a:rPr lang="en-GB" sz="1800" dirty="0" err="1">
                <a:solidFill>
                  <a:srgbClr val="000000"/>
                </a:solidFill>
                <a:latin typeface="Calibri" panose="020F0502020204030204" pitchFamily="34" charset="0"/>
                <a:ea typeface="Times New Roman" panose="02020603050405020304" pitchFamily="18" charset="0"/>
                <a:cs typeface="Times New Roman" panose="02020603050405020304" pitchFamily="18" charset="0"/>
              </a:rPr>
              <a:t>Peidiwch</a:t>
            </a:r>
            <a:r>
              <a:rPr lang="en-GB" sz="1800"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 a </a:t>
            </a:r>
            <a:r>
              <a:rPr lang="en-GB" sz="1800" dirty="0" err="1">
                <a:solidFill>
                  <a:srgbClr val="000000"/>
                </a:solidFill>
                <a:latin typeface="Calibri" panose="020F0502020204030204" pitchFamily="34" charset="0"/>
                <a:ea typeface="Times New Roman" panose="02020603050405020304" pitchFamily="18" charset="0"/>
                <a:cs typeface="Times New Roman" panose="02020603050405020304" pitchFamily="18" charset="0"/>
              </a:rPr>
              <a:t>cynnig</a:t>
            </a:r>
            <a:r>
              <a:rPr lang="en-GB" sz="1800"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 </a:t>
            </a:r>
            <a:r>
              <a:rPr lang="en-GB" sz="1800" dirty="0" err="1">
                <a:solidFill>
                  <a:srgbClr val="000000"/>
                </a:solidFill>
                <a:latin typeface="Calibri" panose="020F0502020204030204" pitchFamily="34" charset="0"/>
                <a:ea typeface="Times New Roman" panose="02020603050405020304" pitchFamily="18" charset="0"/>
                <a:cs typeface="Times New Roman" panose="02020603050405020304" pitchFamily="18" charset="0"/>
              </a:rPr>
              <a:t>sylwadau</a:t>
            </a:r>
            <a:r>
              <a:rPr lang="en-GB" sz="1800"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 </a:t>
            </a:r>
            <a:r>
              <a:rPr lang="en-GB" sz="1800" dirty="0" err="1">
                <a:solidFill>
                  <a:srgbClr val="000000"/>
                </a:solidFill>
                <a:latin typeface="Calibri" panose="020F0502020204030204" pitchFamily="34" charset="0"/>
                <a:ea typeface="Times New Roman" panose="02020603050405020304" pitchFamily="18" charset="0"/>
                <a:cs typeface="Times New Roman" panose="02020603050405020304" pitchFamily="18" charset="0"/>
              </a:rPr>
              <a:t>ar</a:t>
            </a:r>
            <a:r>
              <a:rPr lang="en-GB" sz="1800"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 </a:t>
            </a:r>
            <a:r>
              <a:rPr lang="en-GB" sz="1800" dirty="0" err="1">
                <a:solidFill>
                  <a:srgbClr val="000000"/>
                </a:solidFill>
                <a:latin typeface="Calibri" panose="020F0502020204030204" pitchFamily="34" charset="0"/>
                <a:ea typeface="Times New Roman" panose="02020603050405020304" pitchFamily="18" charset="0"/>
                <a:cs typeface="Times New Roman" panose="02020603050405020304" pitchFamily="18" charset="0"/>
              </a:rPr>
              <a:t>lefel</a:t>
            </a:r>
            <a:r>
              <a:rPr lang="en-GB" sz="1800"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 y </a:t>
            </a:r>
            <a:r>
              <a:rPr lang="en-GB" sz="1800" dirty="0" err="1">
                <a:solidFill>
                  <a:srgbClr val="000000"/>
                </a:solidFill>
                <a:latin typeface="Calibri" panose="020F0502020204030204" pitchFamily="34" charset="0"/>
                <a:ea typeface="Times New Roman" panose="02020603050405020304" pitchFamily="18" charset="0"/>
                <a:cs typeface="Times New Roman" panose="02020603050405020304" pitchFamily="18" charset="0"/>
              </a:rPr>
              <a:t>gwaith</a:t>
            </a:r>
            <a:r>
              <a:rPr lang="en-GB" sz="1800"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 </a:t>
            </a:r>
            <a:r>
              <a:rPr lang="en-GB" sz="1800" dirty="0" err="1">
                <a:solidFill>
                  <a:srgbClr val="000000"/>
                </a:solidFill>
                <a:latin typeface="Calibri" panose="020F0502020204030204" pitchFamily="34" charset="0"/>
                <a:ea typeface="Times New Roman" panose="02020603050405020304" pitchFamily="18" charset="0"/>
                <a:cs typeface="Times New Roman" panose="02020603050405020304" pitchFamily="18" charset="0"/>
              </a:rPr>
              <a:t>e.e</a:t>
            </a:r>
            <a:r>
              <a:rPr lang="en-GB" sz="1800"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 </a:t>
            </a:r>
            <a:r>
              <a:rPr lang="en-GB" sz="1800" dirty="0" err="1">
                <a:solidFill>
                  <a:srgbClr val="000000"/>
                </a:solidFill>
                <a:latin typeface="Calibri" panose="020F0502020204030204" pitchFamily="34" charset="0"/>
                <a:ea typeface="Times New Roman" panose="02020603050405020304" pitchFamily="18" charset="0"/>
                <a:cs typeface="Times New Roman" panose="02020603050405020304" pitchFamily="18" charset="0"/>
              </a:rPr>
              <a:t>mae’n</a:t>
            </a:r>
            <a:r>
              <a:rPr lang="en-GB" sz="1800"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 </a:t>
            </a:r>
            <a:r>
              <a:rPr lang="en-GB" sz="1800" dirty="0" err="1">
                <a:solidFill>
                  <a:srgbClr val="000000"/>
                </a:solidFill>
                <a:latin typeface="Calibri" panose="020F0502020204030204" pitchFamily="34" charset="0"/>
                <a:ea typeface="Times New Roman" panose="02020603050405020304" pitchFamily="18" charset="0"/>
                <a:cs typeface="Times New Roman" panose="02020603050405020304" pitchFamily="18" charset="0"/>
              </a:rPr>
              <a:t>debygol</a:t>
            </a:r>
            <a:r>
              <a:rPr lang="en-GB" sz="1800"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 o </a:t>
            </a:r>
            <a:r>
              <a:rPr lang="en-GB" sz="1800" dirty="0" err="1">
                <a:solidFill>
                  <a:srgbClr val="000000"/>
                </a:solidFill>
                <a:latin typeface="Calibri" panose="020F0502020204030204" pitchFamily="34" charset="0"/>
                <a:ea typeface="Times New Roman" panose="02020603050405020304" pitchFamily="18" charset="0"/>
                <a:cs typeface="Times New Roman" panose="02020603050405020304" pitchFamily="18" charset="0"/>
              </a:rPr>
              <a:t>basio</a:t>
            </a:r>
            <a:r>
              <a:rPr lang="en-GB" sz="1800"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a:t>
            </a:r>
            <a:r>
              <a:rPr lang="en-GB" sz="1800" dirty="0" err="1">
                <a:solidFill>
                  <a:srgbClr val="000000"/>
                </a:solidFill>
                <a:latin typeface="Calibri" panose="020F0502020204030204" pitchFamily="34" charset="0"/>
                <a:ea typeface="Times New Roman" panose="02020603050405020304" pitchFamily="18" charset="0"/>
                <a:cs typeface="Times New Roman" panose="02020603050405020304" pitchFamily="18" charset="0"/>
              </a:rPr>
              <a:t>methu</a:t>
            </a:r>
            <a:r>
              <a:rPr lang="en-GB" sz="1800"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 </a:t>
            </a:r>
            <a:endParaRPr lang="en-GB" sz="1200" dirty="0">
              <a:latin typeface="Times New Roman" panose="02020603050405020304" pitchFamily="18" charset="0"/>
              <a:ea typeface="Times New Roman" panose="02020603050405020304" pitchFamily="18" charset="0"/>
            </a:endParaRPr>
          </a:p>
          <a:p>
            <a:pPr>
              <a:spcBef>
                <a:spcPts val="430"/>
              </a:spcBef>
              <a:spcAft>
                <a:spcPts val="0"/>
              </a:spcAft>
            </a:pPr>
            <a:r>
              <a:rPr lang="en-GB" sz="1800" dirty="0" err="1">
                <a:solidFill>
                  <a:srgbClr val="000000"/>
                </a:solidFill>
                <a:latin typeface="Calibri" panose="020F0502020204030204" pitchFamily="34" charset="0"/>
                <a:ea typeface="Times New Roman" panose="02020603050405020304" pitchFamily="18" charset="0"/>
                <a:cs typeface="Times New Roman" panose="02020603050405020304" pitchFamily="18" charset="0"/>
              </a:rPr>
              <a:t>Hybu</a:t>
            </a:r>
            <a:r>
              <a:rPr lang="en-GB" sz="1800"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 </a:t>
            </a:r>
            <a:r>
              <a:rPr lang="en-GB" sz="1800" dirty="0" err="1">
                <a:solidFill>
                  <a:srgbClr val="000000"/>
                </a:solidFill>
                <a:latin typeface="Calibri" panose="020F0502020204030204" pitchFamily="34" charset="0"/>
                <a:ea typeface="Times New Roman" panose="02020603050405020304" pitchFamily="18" charset="0"/>
                <a:cs typeface="Times New Roman" panose="02020603050405020304" pitchFamily="18" charset="0"/>
              </a:rPr>
              <a:t>adlewyrchu</a:t>
            </a:r>
            <a:r>
              <a:rPr lang="en-GB" sz="1800"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 </a:t>
            </a:r>
            <a:endParaRPr lang="en-GB" sz="1200" dirty="0">
              <a:latin typeface="Times New Roman" panose="02020603050405020304" pitchFamily="18" charset="0"/>
              <a:ea typeface="Times New Roman" panose="02020603050405020304" pitchFamily="18" charset="0"/>
            </a:endParaRPr>
          </a:p>
          <a:p>
            <a:pPr>
              <a:spcBef>
                <a:spcPts val="430"/>
              </a:spcBef>
              <a:spcAft>
                <a:spcPts val="0"/>
              </a:spcAft>
            </a:pPr>
            <a:r>
              <a:rPr lang="en-GB" sz="1800" dirty="0" err="1">
                <a:solidFill>
                  <a:srgbClr val="000000"/>
                </a:solidFill>
                <a:latin typeface="Calibri" panose="020F0502020204030204" pitchFamily="34" charset="0"/>
                <a:ea typeface="Times New Roman" panose="02020603050405020304" pitchFamily="18" charset="0"/>
              </a:rPr>
              <a:t>Cysylltu</a:t>
            </a:r>
            <a:r>
              <a:rPr lang="en-GB" sz="1800" dirty="0">
                <a:solidFill>
                  <a:srgbClr val="000000"/>
                </a:solidFill>
                <a:latin typeface="Calibri" panose="020F0502020204030204" pitchFamily="34" charset="0"/>
                <a:ea typeface="Times New Roman" panose="02020603050405020304" pitchFamily="18" charset="0"/>
              </a:rPr>
              <a:t> </a:t>
            </a:r>
            <a:r>
              <a:rPr lang="en-GB" sz="1800" dirty="0" err="1">
                <a:solidFill>
                  <a:srgbClr val="000000"/>
                </a:solidFill>
                <a:latin typeface="Calibri" panose="020F0502020204030204" pitchFamily="34" charset="0"/>
                <a:ea typeface="Times New Roman" panose="02020603050405020304" pitchFamily="18" charset="0"/>
              </a:rPr>
              <a:t>â’r</a:t>
            </a:r>
            <a:r>
              <a:rPr lang="en-GB" sz="1800" dirty="0">
                <a:solidFill>
                  <a:srgbClr val="000000"/>
                </a:solidFill>
                <a:latin typeface="Calibri" panose="020F0502020204030204" pitchFamily="34" charset="0"/>
                <a:ea typeface="Times New Roman" panose="02020603050405020304" pitchFamily="18" charset="0"/>
              </a:rPr>
              <a:t> </a:t>
            </a:r>
            <a:r>
              <a:rPr lang="en-GB" sz="1800" dirty="0" err="1">
                <a:solidFill>
                  <a:srgbClr val="000000"/>
                </a:solidFill>
                <a:latin typeface="Calibri" panose="020F0502020204030204" pitchFamily="34" charset="0"/>
                <a:ea typeface="Times New Roman" panose="02020603050405020304" pitchFamily="18" charset="0"/>
              </a:rPr>
              <a:t>uned</a:t>
            </a:r>
            <a:r>
              <a:rPr lang="en-GB" sz="1800" dirty="0">
                <a:solidFill>
                  <a:srgbClr val="000000"/>
                </a:solidFill>
                <a:latin typeface="Calibri" panose="020F0502020204030204" pitchFamily="34" charset="0"/>
                <a:ea typeface="Times New Roman" panose="02020603050405020304" pitchFamily="18" charset="0"/>
              </a:rPr>
              <a:t> </a:t>
            </a:r>
            <a:r>
              <a:rPr lang="en-GB" sz="1800" dirty="0" err="1">
                <a:solidFill>
                  <a:srgbClr val="000000"/>
                </a:solidFill>
                <a:latin typeface="Calibri" panose="020F0502020204030204" pitchFamily="34" charset="0"/>
                <a:ea typeface="Times New Roman" panose="02020603050405020304" pitchFamily="18" charset="0"/>
              </a:rPr>
              <a:t>hyfforddi</a:t>
            </a:r>
            <a:r>
              <a:rPr lang="en-GB" sz="1800" dirty="0">
                <a:solidFill>
                  <a:srgbClr val="000000"/>
                </a:solidFill>
                <a:latin typeface="Calibri" panose="020F0502020204030204" pitchFamily="34" charset="0"/>
                <a:ea typeface="Times New Roman" panose="02020603050405020304" pitchFamily="18" charset="0"/>
              </a:rPr>
              <a:t> </a:t>
            </a:r>
            <a:r>
              <a:rPr lang="en-GB" sz="1800" dirty="0" err="1">
                <a:solidFill>
                  <a:srgbClr val="000000"/>
                </a:solidFill>
                <a:latin typeface="Calibri" panose="020F0502020204030204" pitchFamily="34" charset="0"/>
                <a:ea typeface="Times New Roman" panose="02020603050405020304" pitchFamily="18" charset="0"/>
              </a:rPr>
              <a:t>os</a:t>
            </a:r>
            <a:r>
              <a:rPr lang="en-GB" sz="1800" dirty="0">
                <a:solidFill>
                  <a:srgbClr val="000000"/>
                </a:solidFill>
                <a:latin typeface="Calibri" panose="020F0502020204030204" pitchFamily="34" charset="0"/>
                <a:ea typeface="Times New Roman" panose="02020603050405020304" pitchFamily="18" charset="0"/>
              </a:rPr>
              <a:t> </a:t>
            </a:r>
            <a:r>
              <a:rPr lang="en-GB" sz="1800" dirty="0" err="1">
                <a:solidFill>
                  <a:srgbClr val="000000"/>
                </a:solidFill>
                <a:latin typeface="Calibri" panose="020F0502020204030204" pitchFamily="34" charset="0"/>
                <a:ea typeface="Times New Roman" panose="02020603050405020304" pitchFamily="18" charset="0"/>
              </a:rPr>
              <a:t>ydych</a:t>
            </a:r>
            <a:r>
              <a:rPr lang="en-GB" sz="1800" dirty="0">
                <a:solidFill>
                  <a:srgbClr val="000000"/>
                </a:solidFill>
                <a:latin typeface="Calibri" panose="020F0502020204030204" pitchFamily="34" charset="0"/>
                <a:ea typeface="Times New Roman" panose="02020603050405020304" pitchFamily="18" charset="0"/>
              </a:rPr>
              <a:t> </a:t>
            </a:r>
            <a:r>
              <a:rPr lang="en-GB" sz="1800" dirty="0" err="1">
                <a:solidFill>
                  <a:srgbClr val="000000"/>
                </a:solidFill>
                <a:latin typeface="Calibri" panose="020F0502020204030204" pitchFamily="34" charset="0"/>
                <a:ea typeface="Times New Roman" panose="02020603050405020304" pitchFamily="18" charset="0"/>
              </a:rPr>
              <a:t>angen</a:t>
            </a:r>
            <a:r>
              <a:rPr lang="en-GB" sz="1800" dirty="0">
                <a:solidFill>
                  <a:srgbClr val="000000"/>
                </a:solidFill>
                <a:latin typeface="Calibri" panose="020F0502020204030204" pitchFamily="34" charset="0"/>
                <a:ea typeface="Times New Roman" panose="02020603050405020304" pitchFamily="18" charset="0"/>
              </a:rPr>
              <a:t> </a:t>
            </a:r>
            <a:r>
              <a:rPr lang="en-GB" sz="1800" dirty="0" err="1">
                <a:solidFill>
                  <a:srgbClr val="000000"/>
                </a:solidFill>
                <a:latin typeface="Calibri" panose="020F0502020204030204" pitchFamily="34" charset="0"/>
                <a:ea typeface="Times New Roman" panose="02020603050405020304" pitchFamily="18" charset="0"/>
              </a:rPr>
              <a:t>cefnogaeth</a:t>
            </a:r>
            <a:r>
              <a:rPr lang="en-GB" sz="1800" dirty="0">
                <a:solidFill>
                  <a:srgbClr val="000000"/>
                </a:solidFill>
                <a:latin typeface="Calibri" panose="020F0502020204030204" pitchFamily="34" charset="0"/>
                <a:ea typeface="Times New Roman" panose="02020603050405020304" pitchFamily="18" charset="0"/>
              </a:rPr>
              <a:t> neu </a:t>
            </a:r>
            <a:r>
              <a:rPr lang="en-GB" sz="1800" dirty="0" err="1">
                <a:solidFill>
                  <a:srgbClr val="000000"/>
                </a:solidFill>
                <a:latin typeface="Calibri" panose="020F0502020204030204" pitchFamily="34" charset="0"/>
                <a:ea typeface="Times New Roman" panose="02020603050405020304" pitchFamily="18" charset="0"/>
              </a:rPr>
              <a:t>gyngor</a:t>
            </a:r>
            <a:r>
              <a:rPr lang="en-GB" sz="1800" dirty="0">
                <a:solidFill>
                  <a:srgbClr val="000000"/>
                </a:solidFill>
                <a:latin typeface="Calibri" panose="020F0502020204030204" pitchFamily="34" charset="0"/>
                <a:ea typeface="Times New Roman" panose="02020603050405020304" pitchFamily="18" charset="0"/>
              </a:rPr>
              <a:t>.</a:t>
            </a:r>
            <a:endParaRPr lang="en-GB" sz="1200" dirty="0">
              <a:latin typeface="Times New Roman" panose="02020603050405020304" pitchFamily="18" charset="0"/>
              <a:ea typeface="Times New Roman" panose="02020603050405020304" pitchFamily="18" charset="0"/>
            </a:endParaRPr>
          </a:p>
          <a:p>
            <a:pPr marL="0" indent="0">
              <a:buNone/>
            </a:pPr>
            <a:endParaRPr lang="en-GB" sz="1800" dirty="0"/>
          </a:p>
        </p:txBody>
      </p:sp>
      <p:sp>
        <p:nvSpPr>
          <p:cNvPr id="4" name="Content Placeholder 3">
            <a:extLst>
              <a:ext uri="{FF2B5EF4-FFF2-40B4-BE49-F238E27FC236}">
                <a16:creationId xmlns:a16="http://schemas.microsoft.com/office/drawing/2014/main" id="{7610BC3A-CD7D-42E5-9C43-266126CC2D22}"/>
              </a:ext>
            </a:extLst>
          </p:cNvPr>
          <p:cNvSpPr>
            <a:spLocks noGrp="1"/>
          </p:cNvSpPr>
          <p:nvPr>
            <p:ph sz="half" idx="2"/>
          </p:nvPr>
        </p:nvSpPr>
        <p:spPr>
          <a:xfrm>
            <a:off x="4648200" y="1124744"/>
            <a:ext cx="4038600" cy="4464497"/>
          </a:xfrm>
        </p:spPr>
        <p:txBody>
          <a:bodyPr/>
          <a:lstStyle/>
          <a:p>
            <a:r>
              <a:rPr lang="en-GB" sz="1800" dirty="0"/>
              <a:t>Set deadlines to see drafts of work/finished sections</a:t>
            </a:r>
          </a:p>
          <a:p>
            <a:r>
              <a:rPr lang="en-GB" sz="1800" dirty="0"/>
              <a:t>Make a clear distinction between mentor session and supervision</a:t>
            </a:r>
          </a:p>
          <a:p>
            <a:r>
              <a:rPr lang="en-GB" sz="1800" dirty="0"/>
              <a:t>Book mentor session early on</a:t>
            </a:r>
          </a:p>
          <a:p>
            <a:r>
              <a:rPr lang="en-GB" sz="1800" dirty="0"/>
              <a:t>Record dates of session and if cancelled keep a record of why and rearrange</a:t>
            </a:r>
          </a:p>
          <a:p>
            <a:r>
              <a:rPr lang="en-GB" sz="1800" dirty="0"/>
              <a:t>Don’t be tempted to comment on level of work e.g. say it will pass/fail</a:t>
            </a:r>
          </a:p>
          <a:p>
            <a:r>
              <a:rPr lang="en-GB" sz="1800" dirty="0"/>
              <a:t>Encourage critical reflection</a:t>
            </a:r>
          </a:p>
          <a:p>
            <a:r>
              <a:rPr lang="en-GB" sz="1800" dirty="0"/>
              <a:t>Contact the training department if you need advice/are having problems.</a:t>
            </a:r>
          </a:p>
          <a:p>
            <a:endParaRPr lang="en-GB" sz="2000" dirty="0"/>
          </a:p>
          <a:p>
            <a:endParaRPr lang="en-GB" sz="2000" dirty="0"/>
          </a:p>
          <a:p>
            <a:endParaRPr lang="en-GB" dirty="0"/>
          </a:p>
          <a:p>
            <a:r>
              <a:rPr lang="en-GB" dirty="0"/>
              <a:t> </a:t>
            </a:r>
          </a:p>
        </p:txBody>
      </p:sp>
    </p:spTree>
    <p:extLst>
      <p:ext uri="{BB962C8B-B14F-4D97-AF65-F5344CB8AC3E}">
        <p14:creationId xmlns:p14="http://schemas.microsoft.com/office/powerpoint/2010/main" val="400853257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Gwerthusiad</a:t>
            </a:r>
            <a:r>
              <a:rPr lang="en-GB" dirty="0"/>
              <a:t> Evaluation </a:t>
            </a:r>
          </a:p>
        </p:txBody>
      </p:sp>
      <p:sp>
        <p:nvSpPr>
          <p:cNvPr id="3" name="Content Placeholder 2"/>
          <p:cNvSpPr>
            <a:spLocks noGrp="1"/>
          </p:cNvSpPr>
          <p:nvPr>
            <p:ph sz="half" idx="2"/>
          </p:nvPr>
        </p:nvSpPr>
        <p:spPr>
          <a:xfrm>
            <a:off x="457200" y="1417638"/>
            <a:ext cx="4040188" cy="4171603"/>
          </a:xfrm>
        </p:spPr>
        <p:txBody>
          <a:bodyPr/>
          <a:lstStyle/>
          <a:p>
            <a:r>
              <a:rPr lang="en-GB" sz="2000" dirty="0" err="1"/>
              <a:t>Fel</a:t>
            </a:r>
            <a:r>
              <a:rPr lang="en-GB" sz="2000" dirty="0"/>
              <a:t> </a:t>
            </a:r>
            <a:r>
              <a:rPr lang="en-GB" sz="2000" dirty="0" err="1"/>
              <a:t>rhaglen</a:t>
            </a:r>
            <a:r>
              <a:rPr lang="en-GB" sz="2000" dirty="0"/>
              <a:t> Porth </a:t>
            </a:r>
            <a:r>
              <a:rPr lang="en-GB" sz="2000" dirty="0" err="1"/>
              <a:t>Agored</a:t>
            </a:r>
            <a:r>
              <a:rPr lang="en-GB" sz="2000" dirty="0"/>
              <a:t> </a:t>
            </a:r>
            <a:r>
              <a:rPr lang="en-GB" sz="2000" dirty="0" err="1"/>
              <a:t>rydym</a:t>
            </a:r>
            <a:r>
              <a:rPr lang="en-GB" sz="2000" dirty="0"/>
              <a:t> </a:t>
            </a:r>
            <a:r>
              <a:rPr lang="en-GB" sz="2000" dirty="0" err="1"/>
              <a:t>yn</a:t>
            </a:r>
            <a:r>
              <a:rPr lang="en-GB" sz="2000" dirty="0"/>
              <a:t> </a:t>
            </a:r>
            <a:r>
              <a:rPr lang="en-GB" sz="2000" dirty="0" err="1"/>
              <a:t>ein</a:t>
            </a:r>
            <a:r>
              <a:rPr lang="en-GB" sz="2000" dirty="0"/>
              <a:t>  </a:t>
            </a:r>
            <a:r>
              <a:rPr lang="en-GB" sz="2000" dirty="0" err="1"/>
              <a:t>hybu</a:t>
            </a:r>
            <a:r>
              <a:rPr lang="en-GB" sz="2000" dirty="0"/>
              <a:t> </a:t>
            </a:r>
            <a:r>
              <a:rPr lang="en-GB" sz="2000" dirty="0" err="1"/>
              <a:t>i</a:t>
            </a:r>
            <a:r>
              <a:rPr lang="en-GB" sz="2000" dirty="0"/>
              <a:t> </a:t>
            </a:r>
            <a:r>
              <a:rPr lang="en-GB" sz="2000" dirty="0" err="1"/>
              <a:t>gymryd</a:t>
            </a:r>
            <a:r>
              <a:rPr lang="en-GB" sz="2000" dirty="0"/>
              <a:t> </a:t>
            </a:r>
            <a:r>
              <a:rPr lang="en-GB" sz="2000" dirty="0" err="1"/>
              <a:t>rhan</a:t>
            </a:r>
            <a:r>
              <a:rPr lang="en-GB" sz="2000" dirty="0"/>
              <a:t> </a:t>
            </a:r>
            <a:r>
              <a:rPr lang="en-GB" sz="2000" dirty="0" err="1"/>
              <a:t>yn</a:t>
            </a:r>
            <a:r>
              <a:rPr lang="en-GB" sz="2000" dirty="0"/>
              <a:t> y broses </a:t>
            </a:r>
            <a:r>
              <a:rPr lang="en-GB" sz="2000" dirty="0" err="1"/>
              <a:t>gwerthuso</a:t>
            </a:r>
            <a:r>
              <a:rPr lang="en-GB" sz="2000" dirty="0"/>
              <a:t> </a:t>
            </a:r>
            <a:r>
              <a:rPr lang="en-GB" sz="2000" dirty="0" err="1"/>
              <a:t>yma</a:t>
            </a:r>
            <a:r>
              <a:rPr lang="en-GB" sz="2000" dirty="0"/>
              <a:t> </a:t>
            </a:r>
          </a:p>
          <a:p>
            <a:r>
              <a:rPr lang="en-GB" sz="2000" dirty="0" err="1"/>
              <a:t>Mae’n</a:t>
            </a:r>
            <a:r>
              <a:rPr lang="en-GB" sz="2000" dirty="0"/>
              <a:t> </a:t>
            </a:r>
            <a:r>
              <a:rPr lang="en-GB" sz="2000" dirty="0" err="1"/>
              <a:t>bosibl</a:t>
            </a:r>
            <a:r>
              <a:rPr lang="en-GB" sz="2000" dirty="0"/>
              <a:t> </a:t>
            </a:r>
            <a:r>
              <a:rPr lang="en-GB" sz="2000" dirty="0" err="1"/>
              <a:t>i</a:t>
            </a:r>
            <a:r>
              <a:rPr lang="en-GB" sz="2000" dirty="0"/>
              <a:t> </a:t>
            </a:r>
            <a:r>
              <a:rPr lang="en-GB" sz="2000" dirty="0" err="1"/>
              <a:t>mentoriaid</a:t>
            </a:r>
            <a:r>
              <a:rPr lang="en-GB" sz="2000" dirty="0"/>
              <a:t> </a:t>
            </a:r>
            <a:r>
              <a:rPr lang="en-GB" sz="2000" dirty="0" err="1"/>
              <a:t>gael</a:t>
            </a:r>
            <a:r>
              <a:rPr lang="en-GB" sz="2000" dirty="0"/>
              <a:t> </a:t>
            </a:r>
            <a:r>
              <a:rPr lang="en-GB" sz="2000" dirty="0" err="1"/>
              <a:t>cais</a:t>
            </a:r>
            <a:r>
              <a:rPr lang="en-GB" sz="2000" dirty="0"/>
              <a:t> </a:t>
            </a:r>
            <a:r>
              <a:rPr lang="en-GB" sz="2000" dirty="0" err="1"/>
              <a:t>i</a:t>
            </a:r>
            <a:r>
              <a:rPr lang="en-GB" sz="2000" dirty="0"/>
              <a:t> </a:t>
            </a:r>
            <a:r>
              <a:rPr lang="en-GB" sz="2000" dirty="0" err="1"/>
              <a:t>gymryd</a:t>
            </a:r>
            <a:r>
              <a:rPr lang="en-GB" sz="2000" dirty="0"/>
              <a:t> </a:t>
            </a:r>
            <a:r>
              <a:rPr lang="en-GB" sz="2000" dirty="0" err="1"/>
              <a:t>rhan</a:t>
            </a:r>
            <a:r>
              <a:rPr lang="en-GB" sz="2000" dirty="0"/>
              <a:t> </a:t>
            </a:r>
            <a:r>
              <a:rPr lang="en-GB" sz="2000" dirty="0" err="1"/>
              <a:t>yn</a:t>
            </a:r>
            <a:r>
              <a:rPr lang="en-GB" sz="2000" dirty="0"/>
              <a:t> y broses </a:t>
            </a:r>
            <a:r>
              <a:rPr lang="en-GB" sz="2000" dirty="0" err="1"/>
              <a:t>gwerthuso</a:t>
            </a:r>
            <a:r>
              <a:rPr lang="en-GB" sz="2000" dirty="0"/>
              <a:t>.  </a:t>
            </a:r>
            <a:endParaRPr lang="en-GB" sz="2000" dirty="0">
              <a:solidFill>
                <a:srgbClr val="FF0000"/>
              </a:solidFill>
            </a:endParaRPr>
          </a:p>
        </p:txBody>
      </p:sp>
      <p:sp>
        <p:nvSpPr>
          <p:cNvPr id="6" name="Content Placeholder 5"/>
          <p:cNvSpPr>
            <a:spLocks noGrp="1"/>
          </p:cNvSpPr>
          <p:nvPr>
            <p:ph sz="quarter" idx="4"/>
          </p:nvPr>
        </p:nvSpPr>
        <p:spPr>
          <a:xfrm>
            <a:off x="4645025" y="1417638"/>
            <a:ext cx="4041775" cy="4171603"/>
          </a:xfrm>
        </p:spPr>
        <p:txBody>
          <a:bodyPr/>
          <a:lstStyle/>
          <a:p>
            <a:r>
              <a:rPr lang="en-GB" sz="2000" dirty="0"/>
              <a:t>The Porth Agored programme encourages learners to partake in an evaluation process. Mentors may also at times be invited to be part of the evaluation process. Your input would be greatly valued</a:t>
            </a:r>
            <a:r>
              <a:rPr lang="en-GB" sz="2000" dirty="0">
                <a:solidFill>
                  <a:srgbClr val="FF0000"/>
                </a:solidFill>
              </a:rPr>
              <a:t>.</a:t>
            </a:r>
          </a:p>
          <a:p>
            <a:endParaRPr lang="en-GB" dirty="0"/>
          </a:p>
        </p:txBody>
      </p:sp>
    </p:spTree>
    <p:extLst>
      <p:ext uri="{BB962C8B-B14F-4D97-AF65-F5344CB8AC3E}">
        <p14:creationId xmlns:p14="http://schemas.microsoft.com/office/powerpoint/2010/main" val="2099996369"/>
      </p:ext>
    </p:extLst>
  </p:cSld>
  <p:clrMapOvr>
    <a:masterClrMapping/>
  </p:clrMapOvr>
</p:sld>
</file>

<file path=ppt/theme/theme1.xml><?xml version="1.0" encoding="utf-8"?>
<a:theme xmlns:a="http://schemas.openxmlformats.org/drawingml/2006/main" name="201500625PowerPointPresentation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201500625PowerPointPresentationTemplate.potx</Template>
  <TotalTime>13706</TotalTime>
  <Words>5612</Words>
  <Application>Microsoft Macintosh PowerPoint</Application>
  <PresentationFormat>On-screen Show (4:3)</PresentationFormat>
  <Paragraphs>394</Paragraphs>
  <Slides>39</Slides>
  <Notes>31</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39</vt:i4>
      </vt:variant>
    </vt:vector>
  </HeadingPairs>
  <TitlesOfParts>
    <vt:vector size="49" baseType="lpstr">
      <vt:lpstr>Aptos</vt:lpstr>
      <vt:lpstr>Arial</vt:lpstr>
      <vt:lpstr>ArialMT</vt:lpstr>
      <vt:lpstr>Calibri</vt:lpstr>
      <vt:lpstr>Helvetica</vt:lpstr>
      <vt:lpstr>Helvetica Neue</vt:lpstr>
      <vt:lpstr>Myriad Pro</vt:lpstr>
      <vt:lpstr>SymbolMT</vt:lpstr>
      <vt:lpstr>Times New Roman</vt:lpstr>
      <vt:lpstr>201500625PowerPointPresentationTemplate</vt:lpstr>
      <vt:lpstr>PowerPoint Presentation</vt:lpstr>
      <vt:lpstr>Gwybodaeth am y Brifysgol -Information about the University</vt:lpstr>
      <vt:lpstr>Cysylltiadau allweddol ar gyfer eich rhaglen  Key staff contacts for your programme</vt:lpstr>
      <vt:lpstr>Mae’r Dystysgrif Addysg yn:  This Graduate Certificate is:</vt:lpstr>
      <vt:lpstr>PowerPoint Presentation</vt:lpstr>
      <vt:lpstr>Partneriaeth Porth Agored  Partnership</vt:lpstr>
      <vt:lpstr>CPEL</vt:lpstr>
      <vt:lpstr>Portffolio / Portfolio</vt:lpstr>
      <vt:lpstr>Cyfrinachedd / Confidentiality </vt:lpstr>
      <vt:lpstr>Graduate Certificate in Consolidation of Social Work Practice Tystysgrif I Raddedigion mewn cadarnhau ymarfer Gwaith Cymdeithasol  </vt:lpstr>
      <vt:lpstr>Tudalen Cynnwys / Contents Page</vt:lpstr>
      <vt:lpstr>Adolygiad Datblygiadol Tasg 1 Developmental Review Task 1 </vt:lpstr>
      <vt:lpstr>Question Task 1 a</vt:lpstr>
      <vt:lpstr>Cwestiwn Tasg 1 a</vt:lpstr>
      <vt:lpstr>Arsylwad – Tasg 2 / Observation - Task 2</vt:lpstr>
      <vt:lpstr>Cwestiwn Tasg 2/Question Task 2 </vt:lpstr>
      <vt:lpstr>Diogelu/Safeguarding  Tasg 3 / Task 3</vt:lpstr>
      <vt:lpstr>Diogelu/Safeguarding Cwestiwn Tasg 3 /Question Task 3</vt:lpstr>
      <vt:lpstr>Diogelu Tasg 3/Safeguarding Task 3</vt:lpstr>
      <vt:lpstr>Diogelu/Safeguarding Tasg 4/Task 4</vt:lpstr>
      <vt:lpstr>Adolygiad Datblygiadol - Cwestiwn Tasg 1 rhan b Developmental Review - Question Task 1 part b</vt:lpstr>
      <vt:lpstr>Diogelu/Safeguarding Cwestiwn Tasg 4/ Question Task 4</vt:lpstr>
      <vt:lpstr>Adolygiad Datblygiadol - Cwestiwn Tasg 1 rhan b Developmental Review - Question Task 1 part b</vt:lpstr>
      <vt:lpstr>Adrannau Terfynol y Portffolio Final Sections of Portfolio </vt:lpstr>
      <vt:lpstr>Cytundeb rhwng y dysgwr a’r cyflogwr  Learner and employer agreement </vt:lpstr>
      <vt:lpstr>  </vt:lpstr>
      <vt:lpstr>Adroddiad y Mentor a gwiriad y Rheolwr Llinell Mentor’s Report and Line Managers Verification</vt:lpstr>
      <vt:lpstr> Adroddiad y Mentor a gwiriad y Rheolwr Llinell Mentor’s Report and Line Managers Verification </vt:lpstr>
      <vt:lpstr>Rolau a Chyfrifoldebau </vt:lpstr>
      <vt:lpstr>Cytundeb dysgwr a chyflogwr  Learner and employer agreement </vt:lpstr>
      <vt:lpstr>Rol y Mentor/Mentor Role</vt:lpstr>
      <vt:lpstr> Supervision/Mentoring Goruchwylio/Mentora </vt:lpstr>
      <vt:lpstr>Rol y Mentor/Mentor Role</vt:lpstr>
      <vt:lpstr>Rol yr Uned Hyffoddi Role of Training Department</vt:lpstr>
      <vt:lpstr>Cyfrifoldebau’r Dysgwyr Learner Responsibility </vt:lpstr>
      <vt:lpstr>Trefniadau’r Rhaglen Arrangements for Programme</vt:lpstr>
      <vt:lpstr>Tystysgrif Raddedig mewn Cadarnhau Ymarfer Gwaith Cymdeithasol - Sesiynau galw heibio / Graduate Certificate in the consolidation of Social Work Practice - Drop in sessions</vt:lpstr>
      <vt:lpstr>Hints and Tips</vt:lpstr>
      <vt:lpstr>Gwerthusiad Evaluation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Paula McCreary</cp:lastModifiedBy>
  <cp:revision>321</cp:revision>
  <cp:lastPrinted>2015-06-30T20:57:23Z</cp:lastPrinted>
  <dcterms:created xsi:type="dcterms:W3CDTF">2015-04-14T15:21:28Z</dcterms:created>
  <dcterms:modified xsi:type="dcterms:W3CDTF">2025-02-05T16:41:26Z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itusGUID">
    <vt:lpwstr>7229cbeb-97a7-4015-b356-27fcaf61cfc8</vt:lpwstr>
  </property>
</Properties>
</file>