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4" r:id="rId2"/>
    <p:sldId id="256" r:id="rId3"/>
    <p:sldId id="272" r:id="rId4"/>
    <p:sldId id="257" r:id="rId5"/>
    <p:sldId id="261" r:id="rId6"/>
    <p:sldId id="262" r:id="rId7"/>
    <p:sldId id="258" r:id="rId8"/>
    <p:sldId id="260" r:id="rId9"/>
    <p:sldId id="263" r:id="rId10"/>
    <p:sldId id="264" r:id="rId11"/>
    <p:sldId id="265" r:id="rId12"/>
    <p:sldId id="266" r:id="rId13"/>
    <p:sldId id="267" r:id="rId14"/>
    <p:sldId id="268" r:id="rId15"/>
    <p:sldId id="269" r:id="rId16"/>
    <p:sldId id="270" r:id="rId17"/>
    <p:sldId id="271" r:id="rId18"/>
    <p:sldId id="259" r:id="rId19"/>
    <p:sldId id="273"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279" autoAdjust="0"/>
    <p:restoredTop sz="92724" autoAdjust="0"/>
  </p:normalViewPr>
  <p:slideViewPr>
    <p:cSldViewPr>
      <p:cViewPr varScale="1">
        <p:scale>
          <a:sx n="58" d="100"/>
          <a:sy n="58" d="100"/>
        </p:scale>
        <p:origin x="1648" y="12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3EAA29-201E-4609-AC37-9C9765715AA1}" type="datetimeFigureOut">
              <a:rPr lang="en-US" smtClean="0"/>
              <a:t>12/19/2022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3CF35EF-BF74-4C7B-B79E-FB64FEAA64A7}" type="slidenum">
              <a:rPr lang="en-US" smtClean="0"/>
              <a:t>‹#›</a:t>
            </a:fld>
            <a:endParaRPr lang="en-US"/>
          </a:p>
        </p:txBody>
      </p:sp>
    </p:spTree>
    <p:extLst>
      <p:ext uri="{BB962C8B-B14F-4D97-AF65-F5344CB8AC3E}">
        <p14:creationId xmlns:p14="http://schemas.microsoft.com/office/powerpoint/2010/main" val="3626707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r>
              <a:rPr lang="en-US" dirty="0" err="1"/>
              <a:t>Wooplr</a:t>
            </a:r>
            <a:r>
              <a:rPr lang="en-US" dirty="0"/>
              <a:t>  Company belongs to Technology, Information and Internet industry in  India and its headquarter is located in Bangalore, Karnataka.</a:t>
            </a:r>
            <a:r>
              <a:rPr lang="en-US" baseline="0" dirty="0"/>
              <a:t> </a:t>
            </a:r>
            <a:r>
              <a:rPr lang="en-US" dirty="0" err="1"/>
              <a:t>Wooplr</a:t>
            </a:r>
            <a:r>
              <a:rPr lang="en-US" dirty="0"/>
              <a:t> Company size is 51-200 employees which emphasizes SMEs in the industry.</a:t>
            </a:r>
            <a:r>
              <a:rPr lang="en-US" baseline="0" dirty="0"/>
              <a:t> </a:t>
            </a:r>
            <a:r>
              <a:rPr lang="en-US" dirty="0" err="1"/>
              <a:t>Ankit</a:t>
            </a:r>
            <a:r>
              <a:rPr lang="en-US" dirty="0"/>
              <a:t> </a:t>
            </a:r>
            <a:r>
              <a:rPr lang="en-US" dirty="0" err="1"/>
              <a:t>Sabharwal</a:t>
            </a:r>
            <a:r>
              <a:rPr lang="en-US" dirty="0"/>
              <a:t> is </a:t>
            </a:r>
            <a:r>
              <a:rPr lang="en-US" dirty="0" err="1"/>
              <a:t>conidered</a:t>
            </a:r>
            <a:r>
              <a:rPr lang="en-US" dirty="0"/>
              <a:t> the Co-Founder, Founder, CTO, and Executive Operations (</a:t>
            </a:r>
            <a:r>
              <a:rPr lang="en-US" dirty="0" err="1"/>
              <a:t>Wooplr</a:t>
            </a:r>
            <a:r>
              <a:rPr lang="en-US" dirty="0"/>
              <a:t>, 2022). The company’s type is Privately Held that was founded in 2013 and it provides different forms of facilitates including Influencer Marketing, E-Commerce, Social Commerce, and fashion. </a:t>
            </a:r>
            <a:r>
              <a:rPr lang="en-US" dirty="0" err="1"/>
              <a:t>Wooplr</a:t>
            </a:r>
            <a:r>
              <a:rPr lang="en-US" dirty="0"/>
              <a:t> facilitates products for the store, payments, technology, delivery, and returns</a:t>
            </a:r>
          </a:p>
          <a:p>
            <a:pPr marL="0" indent="0">
              <a:buFont typeface="Arial" pitchFamily="34" charset="0"/>
              <a:buNone/>
            </a:pPr>
            <a:endParaRPr lang="en-US" dirty="0"/>
          </a:p>
          <a:p>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4</a:t>
            </a:fld>
            <a:endParaRPr lang="en-US"/>
          </a:p>
        </p:txBody>
      </p:sp>
    </p:spTree>
    <p:extLst>
      <p:ext uri="{BB962C8B-B14F-4D97-AF65-F5344CB8AC3E}">
        <p14:creationId xmlns:p14="http://schemas.microsoft.com/office/powerpoint/2010/main" val="840045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company</a:t>
            </a:r>
            <a:r>
              <a:rPr lang="en-US" baseline="0" dirty="0"/>
              <a:t> has 4 lead investors, and total is 9. total funding amount is $16M. </a:t>
            </a:r>
            <a:r>
              <a:rPr lang="en-US" dirty="0">
                <a:solidFill>
                  <a:schemeClr val="tx1"/>
                </a:solidFill>
              </a:rPr>
              <a:t>According to G2 Stack, 30 technology services and products including </a:t>
            </a:r>
            <a:r>
              <a:rPr lang="en-US" dirty="0" err="1">
                <a:solidFill>
                  <a:schemeClr val="tx1"/>
                </a:solidFill>
              </a:rPr>
              <a:t>jQuery</a:t>
            </a:r>
            <a:r>
              <a:rPr lang="en-US" dirty="0">
                <a:solidFill>
                  <a:schemeClr val="tx1"/>
                </a:solidFill>
              </a:rPr>
              <a:t>, HTML5, and Google Analytics are use</a:t>
            </a:r>
            <a:r>
              <a:rPr lang="en-US" baseline="0" dirty="0">
                <a:solidFill>
                  <a:schemeClr val="tx1"/>
                </a:solidFill>
              </a:rPr>
              <a:t> by the company. it also has </a:t>
            </a:r>
            <a:r>
              <a:rPr lang="en-US" dirty="0">
                <a:solidFill>
                  <a:schemeClr val="tx1"/>
                </a:solidFill>
              </a:rPr>
              <a:t>200 brand partners and key resources</a:t>
            </a:r>
            <a:r>
              <a:rPr lang="en-US" baseline="0" dirty="0">
                <a:solidFill>
                  <a:schemeClr val="tx1"/>
                </a:solidFill>
              </a:rPr>
              <a:t> are </a:t>
            </a:r>
            <a:r>
              <a:rPr lang="en-US" dirty="0">
                <a:solidFill>
                  <a:schemeClr val="tx1"/>
                </a:solidFill>
              </a:rPr>
              <a:t>Products, catalog, physical properties, website, in store, distribution center, app.</a:t>
            </a:r>
            <a:r>
              <a:rPr lang="en-US" baseline="0" dirty="0">
                <a:solidFill>
                  <a:schemeClr val="tx1"/>
                </a:solidFill>
              </a:rPr>
              <a:t> </a:t>
            </a:r>
            <a:r>
              <a:rPr lang="en-US" dirty="0">
                <a:solidFill>
                  <a:schemeClr val="tx1"/>
                </a:solidFill>
              </a:rPr>
              <a:t>Window shopping experience is stimulated through online fashion discovery that has a strong value proposition.</a:t>
            </a:r>
            <a:r>
              <a:rPr lang="en-US" baseline="0" dirty="0">
                <a:solidFill>
                  <a:schemeClr val="tx1"/>
                </a:solidFill>
              </a:rPr>
              <a:t> In customer segment of </a:t>
            </a:r>
            <a:r>
              <a:rPr lang="en-US" dirty="0" err="1"/>
              <a:t>Wooplr</a:t>
            </a:r>
            <a:r>
              <a:rPr lang="en-US" dirty="0"/>
              <a:t>,</a:t>
            </a:r>
            <a:r>
              <a:rPr lang="en-US" baseline="0" dirty="0"/>
              <a:t> women who stay at home are targeted through social media channels like </a:t>
            </a:r>
            <a:r>
              <a:rPr lang="en-US" dirty="0">
                <a:solidFill>
                  <a:schemeClr val="tx1"/>
                </a:solidFill>
              </a:rPr>
              <a:t>Facebook, </a:t>
            </a:r>
            <a:r>
              <a:rPr lang="en-US" dirty="0" err="1">
                <a:solidFill>
                  <a:schemeClr val="tx1"/>
                </a:solidFill>
              </a:rPr>
              <a:t>Whatsapp</a:t>
            </a:r>
            <a:r>
              <a:rPr lang="en-US" dirty="0">
                <a:solidFill>
                  <a:schemeClr val="tx1"/>
                </a:solidFill>
              </a:rPr>
              <a:t>, </a:t>
            </a:r>
            <a:r>
              <a:rPr lang="en-US" dirty="0" err="1">
                <a:solidFill>
                  <a:schemeClr val="tx1"/>
                </a:solidFill>
              </a:rPr>
              <a:t>Instagram</a:t>
            </a:r>
            <a:r>
              <a:rPr lang="en-US" dirty="0">
                <a:solidFill>
                  <a:schemeClr val="tx1"/>
                </a:solidFill>
              </a:rPr>
              <a:t>, etc.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tx1"/>
              </a:solidFill>
            </a:endParaRPr>
          </a:p>
          <a:p>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5</a:t>
            </a:fld>
            <a:endParaRPr lang="en-US"/>
          </a:p>
        </p:txBody>
      </p:sp>
    </p:spTree>
    <p:extLst>
      <p:ext uri="{BB962C8B-B14F-4D97-AF65-F5344CB8AC3E}">
        <p14:creationId xmlns:p14="http://schemas.microsoft.com/office/powerpoint/2010/main" val="1662262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rPr>
              <a:t>In the financial year 2016, its revenue was </a:t>
            </a:r>
            <a:r>
              <a:rPr lang="en-US" dirty="0" err="1">
                <a:solidFill>
                  <a:schemeClr val="tx1"/>
                </a:solidFill>
              </a:rPr>
              <a:t>Rs</a:t>
            </a:r>
            <a:r>
              <a:rPr lang="en-US" dirty="0">
                <a:solidFill>
                  <a:schemeClr val="tx1"/>
                </a:solidFill>
              </a:rPr>
              <a:t>. 1.02 </a:t>
            </a:r>
            <a:r>
              <a:rPr lang="en-US" dirty="0" err="1">
                <a:solidFill>
                  <a:schemeClr val="tx1"/>
                </a:solidFill>
              </a:rPr>
              <a:t>crores</a:t>
            </a:r>
            <a:r>
              <a:rPr lang="en-US" dirty="0">
                <a:solidFill>
                  <a:schemeClr val="tx1"/>
                </a:solidFill>
              </a:rPr>
              <a:t> that was a not loss when compared to last year that was </a:t>
            </a:r>
            <a:r>
              <a:rPr lang="en-US" dirty="0" err="1">
                <a:solidFill>
                  <a:schemeClr val="tx1"/>
                </a:solidFill>
              </a:rPr>
              <a:t>Rs</a:t>
            </a:r>
            <a:r>
              <a:rPr lang="en-US" dirty="0">
                <a:solidFill>
                  <a:schemeClr val="tx1"/>
                </a:solidFill>
              </a:rPr>
              <a:t>. 18.8 </a:t>
            </a:r>
            <a:r>
              <a:rPr lang="en-US" dirty="0" err="1">
                <a:solidFill>
                  <a:schemeClr val="tx1"/>
                </a:solidFill>
              </a:rPr>
              <a:t>crores</a:t>
            </a:r>
            <a:r>
              <a:rPr lang="en-US" dirty="0">
                <a:solidFill>
                  <a:schemeClr val="tx1"/>
                </a:solidFill>
              </a:rPr>
              <a:t>.</a:t>
            </a:r>
            <a:r>
              <a:rPr lang="en-US" baseline="0" dirty="0">
                <a:solidFill>
                  <a:schemeClr val="tx1"/>
                </a:solidFill>
              </a:rPr>
              <a:t> </a:t>
            </a:r>
            <a:r>
              <a:rPr lang="en-US" dirty="0">
                <a:solidFill>
                  <a:schemeClr val="tx1"/>
                </a:solidFill>
              </a:rPr>
              <a:t>Total funding was $18 M in 2019 and valuation of the company was $40 M IN 2018. At</a:t>
            </a:r>
            <a:r>
              <a:rPr lang="en-US" baseline="0" dirty="0">
                <a:solidFill>
                  <a:schemeClr val="tx1"/>
                </a:solidFill>
              </a:rPr>
              <a:t> the beginning there was a good progress but later in 2018 , the company started falling. </a:t>
            </a:r>
            <a:r>
              <a:rPr lang="en-US" dirty="0">
                <a:solidFill>
                  <a:schemeClr val="tx1"/>
                </a:solidFill>
              </a:rPr>
              <a:t>The investors were </a:t>
            </a:r>
            <a:r>
              <a:rPr lang="en-US" dirty="0" err="1">
                <a:solidFill>
                  <a:schemeClr val="tx1"/>
                </a:solidFill>
              </a:rPr>
              <a:t>Amereus</a:t>
            </a:r>
            <a:r>
              <a:rPr lang="en-US" dirty="0">
                <a:solidFill>
                  <a:schemeClr val="tx1"/>
                </a:solidFill>
              </a:rPr>
              <a:t>, </a:t>
            </a:r>
            <a:r>
              <a:rPr lang="en-US" dirty="0" err="1">
                <a:solidFill>
                  <a:schemeClr val="tx1"/>
                </a:solidFill>
              </a:rPr>
              <a:t>Helion</a:t>
            </a:r>
            <a:r>
              <a:rPr lang="en-US" dirty="0">
                <a:solidFill>
                  <a:schemeClr val="tx1"/>
                </a:solidFill>
              </a:rPr>
              <a:t> Venture partners, </a:t>
            </a:r>
            <a:r>
              <a:rPr lang="en-US" dirty="0" err="1">
                <a:solidFill>
                  <a:schemeClr val="tx1"/>
                </a:solidFill>
              </a:rPr>
              <a:t>Sistema</a:t>
            </a:r>
            <a:r>
              <a:rPr lang="en-US" dirty="0">
                <a:solidFill>
                  <a:schemeClr val="tx1"/>
                </a:solidFill>
              </a:rPr>
              <a:t> Asia Capital, </a:t>
            </a:r>
            <a:r>
              <a:rPr lang="en-US" dirty="0" err="1">
                <a:solidFill>
                  <a:schemeClr val="tx1"/>
                </a:solidFill>
              </a:rPr>
              <a:t>Akatsuki</a:t>
            </a:r>
            <a:r>
              <a:rPr lang="en-US" dirty="0">
                <a:solidFill>
                  <a:schemeClr val="tx1"/>
                </a:solidFill>
              </a:rPr>
              <a:t>, </a:t>
            </a:r>
            <a:r>
              <a:rPr lang="en-US" dirty="0" err="1">
                <a:solidFill>
                  <a:schemeClr val="tx1"/>
                </a:solidFill>
              </a:rPr>
              <a:t>Astarc</a:t>
            </a:r>
            <a:r>
              <a:rPr lang="en-US" dirty="0">
                <a:solidFill>
                  <a:schemeClr val="tx1"/>
                </a:solidFill>
              </a:rPr>
              <a:t> venture, Trifecta Venture.</a:t>
            </a:r>
            <a:r>
              <a:rPr lang="en-US" baseline="0" dirty="0">
                <a:solidFill>
                  <a:schemeClr val="tx1"/>
                </a:solidFill>
              </a:rPr>
              <a:t> </a:t>
            </a:r>
            <a:r>
              <a:rPr lang="en-US" dirty="0">
                <a:solidFill>
                  <a:schemeClr val="tx1"/>
                </a:solidFill>
              </a:rPr>
              <a:t>Main competitors were </a:t>
            </a:r>
            <a:r>
              <a:rPr lang="en-US" dirty="0" err="1">
                <a:solidFill>
                  <a:schemeClr val="tx1"/>
                </a:solidFill>
              </a:rPr>
              <a:t>Evermos</a:t>
            </a:r>
            <a:r>
              <a:rPr lang="en-US" dirty="0">
                <a:solidFill>
                  <a:schemeClr val="tx1"/>
                </a:solidFill>
              </a:rPr>
              <a:t>, </a:t>
            </a:r>
            <a:r>
              <a:rPr lang="en-US" dirty="0" err="1">
                <a:solidFill>
                  <a:schemeClr val="tx1"/>
                </a:solidFill>
              </a:rPr>
              <a:t>Glowroad</a:t>
            </a:r>
            <a:r>
              <a:rPr lang="en-US" dirty="0">
                <a:solidFill>
                  <a:schemeClr val="tx1"/>
                </a:solidFill>
              </a:rPr>
              <a:t>, </a:t>
            </a:r>
            <a:r>
              <a:rPr lang="en-US" dirty="0" err="1">
                <a:solidFill>
                  <a:schemeClr val="tx1"/>
                </a:solidFill>
              </a:rPr>
              <a:t>Elenas</a:t>
            </a:r>
            <a:r>
              <a:rPr lang="en-US" dirty="0">
                <a:solidFill>
                  <a:schemeClr val="tx1"/>
                </a:solidFill>
              </a:rPr>
              <a:t>, </a:t>
            </a:r>
            <a:r>
              <a:rPr lang="en-US" dirty="0" err="1">
                <a:solidFill>
                  <a:schemeClr val="tx1"/>
                </a:solidFill>
              </a:rPr>
              <a:t>Meesho</a:t>
            </a:r>
            <a:r>
              <a:rPr lang="en-US" dirty="0">
                <a:solidFill>
                  <a:schemeClr val="tx1"/>
                </a:solidFill>
              </a:rPr>
              <a:t>, </a:t>
            </a:r>
            <a:r>
              <a:rPr lang="en-US" dirty="0" err="1">
                <a:solidFill>
                  <a:schemeClr val="tx1"/>
                </a:solidFill>
              </a:rPr>
              <a:t>Fanjoy</a:t>
            </a:r>
            <a:r>
              <a:rPr lang="en-US" baseline="0" dirty="0">
                <a:solidFill>
                  <a:schemeClr val="tx1"/>
                </a:solidFill>
              </a:rPr>
              <a:t> which play a better role in the </a:t>
            </a:r>
            <a:r>
              <a:rPr lang="en-US" baseline="0" dirty="0" err="1">
                <a:solidFill>
                  <a:schemeClr val="tx1"/>
                </a:solidFill>
              </a:rPr>
              <a:t>indutry</a:t>
            </a:r>
            <a:r>
              <a:rPr lang="en-US" baseline="0" dirty="0">
                <a:solidFill>
                  <a:schemeClr val="tx1"/>
                </a:solidFill>
              </a:rPr>
              <a:t>. </a:t>
            </a:r>
            <a:endParaRPr lang="en-US" dirty="0">
              <a:solidFill>
                <a:schemeClr val="tx1"/>
              </a:solidFill>
            </a:endParaRPr>
          </a:p>
        </p:txBody>
      </p:sp>
      <p:sp>
        <p:nvSpPr>
          <p:cNvPr id="4" name="Slide Number Placeholder 3"/>
          <p:cNvSpPr>
            <a:spLocks noGrp="1"/>
          </p:cNvSpPr>
          <p:nvPr>
            <p:ph type="sldNum" sz="quarter" idx="10"/>
          </p:nvPr>
        </p:nvSpPr>
        <p:spPr/>
        <p:txBody>
          <a:bodyPr/>
          <a:lstStyle/>
          <a:p>
            <a:fld id="{63CF35EF-BF74-4C7B-B79E-FB64FEAA64A7}" type="slidenum">
              <a:rPr lang="en-US" smtClean="0"/>
              <a:t>6</a:t>
            </a:fld>
            <a:endParaRPr lang="en-US"/>
          </a:p>
        </p:txBody>
      </p:sp>
    </p:spTree>
    <p:extLst>
      <p:ext uri="{BB962C8B-B14F-4D97-AF65-F5344CB8AC3E}">
        <p14:creationId xmlns:p14="http://schemas.microsoft.com/office/powerpoint/2010/main" val="3074929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There are different kinds of reasons</a:t>
            </a:r>
            <a:r>
              <a:rPr lang="en-US" sz="1200" baseline="0" dirty="0"/>
              <a:t> for failing start ups in India. </a:t>
            </a:r>
            <a:r>
              <a:rPr lang="en-US" sz="1200" dirty="0"/>
              <a:t>The most number of failures can be examined in e-commerce, Logistics, and food technology.</a:t>
            </a:r>
            <a:r>
              <a:rPr lang="en-US" sz="1200" baseline="0" dirty="0"/>
              <a:t> </a:t>
            </a:r>
            <a:r>
              <a:rPr lang="en-US" sz="1200" dirty="0"/>
              <a:t>In terms of global innovation, India is the among the bottom-most countries.</a:t>
            </a:r>
            <a:r>
              <a:rPr lang="en-US" sz="1200" baseline="0" dirty="0"/>
              <a:t> </a:t>
            </a:r>
            <a:r>
              <a:rPr lang="en-US" sz="1200" dirty="0"/>
              <a:t>on the Global Innovation Index , India has 66</a:t>
            </a:r>
            <a:r>
              <a:rPr lang="en-US" sz="1200" baseline="30000" dirty="0"/>
              <a:t>th</a:t>
            </a:r>
            <a:r>
              <a:rPr lang="en-US" sz="1200" dirty="0"/>
              <a:t> rank that is a good sign that India can become a global driver of innovation due to  talent pool, potential, and culture of innovation. </a:t>
            </a:r>
            <a:r>
              <a:rPr lang="en-US" dirty="0"/>
              <a:t>The backbone of a country’s economy is Small and Medium Enterprises that mainly belongs to services and manufacturing.</a:t>
            </a:r>
            <a:r>
              <a:rPr lang="en-US" baseline="0" dirty="0"/>
              <a:t> </a:t>
            </a:r>
            <a:r>
              <a:rPr lang="en-US" dirty="0"/>
              <a:t>According to estimations, 90% of startups fail  within 5 years of inception to meeting their growth goals and mission mainly lack of innovation.</a:t>
            </a:r>
            <a:r>
              <a:rPr lang="en-US" baseline="0" dirty="0"/>
              <a:t> </a:t>
            </a:r>
            <a:r>
              <a:rPr lang="en-US" dirty="0"/>
              <a:t>45% of the country’s GDP  is contributed by the records that employ over 60 million people (MONEYCONTROL NEWS, 2019).</a:t>
            </a:r>
            <a:r>
              <a:rPr lang="en-US" baseline="0" dirty="0"/>
              <a:t> </a:t>
            </a:r>
            <a:r>
              <a:rPr lang="en-US" dirty="0"/>
              <a:t>77 % of the venture capitalists in India believe that they don’t have unique business models in Indian start up market .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7</a:t>
            </a:fld>
            <a:endParaRPr lang="en-US"/>
          </a:p>
        </p:txBody>
      </p:sp>
    </p:spTree>
    <p:extLst>
      <p:ext uri="{BB962C8B-B14F-4D97-AF65-F5344CB8AC3E}">
        <p14:creationId xmlns:p14="http://schemas.microsoft.com/office/powerpoint/2010/main" val="1893745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As</a:t>
            </a:r>
            <a:r>
              <a:rPr lang="en-US" baseline="0" dirty="0"/>
              <a:t> I mentioned in previous slides, </a:t>
            </a:r>
            <a:r>
              <a:rPr lang="en-US" baseline="0" dirty="0" err="1"/>
              <a:t>Wooplr</a:t>
            </a:r>
            <a:r>
              <a:rPr lang="en-US" baseline="0" dirty="0"/>
              <a:t> was doing good at the beginning. But, it started falling down in 2018. there are reasons why </a:t>
            </a:r>
            <a:r>
              <a:rPr lang="en-US" baseline="0" dirty="0" err="1"/>
              <a:t>Wooplr</a:t>
            </a:r>
            <a:r>
              <a:rPr lang="en-US" baseline="0" dirty="0"/>
              <a:t> failed in India. </a:t>
            </a:r>
            <a:r>
              <a:rPr lang="en-US" dirty="0" err="1"/>
              <a:t>Wooplr</a:t>
            </a:r>
            <a:r>
              <a:rPr lang="en-US" dirty="0"/>
              <a:t> was looking for an acquisition deal on capital and the company had a talk with Chinese VC CDH Investments that failed at the first attempt.</a:t>
            </a:r>
            <a:r>
              <a:rPr lang="en-US" baseline="0" dirty="0"/>
              <a:t> </a:t>
            </a:r>
            <a:r>
              <a:rPr lang="en-US" dirty="0"/>
              <a:t>for $20 million worth Series, the company had another talk with a Chinese investor.</a:t>
            </a:r>
            <a:r>
              <a:rPr lang="en-US" baseline="0" dirty="0"/>
              <a:t> </a:t>
            </a:r>
            <a:r>
              <a:rPr lang="en-US" dirty="0"/>
              <a:t>The company was reaching out of some suppliers. After a negotiation with a German company, funding fell through that was the actual trouble erupted.</a:t>
            </a:r>
            <a:r>
              <a:rPr lang="en-US" baseline="0" dirty="0"/>
              <a:t> </a:t>
            </a:r>
            <a:r>
              <a:rPr lang="en-US" dirty="0"/>
              <a:t>In its lifetime, $10 million amount was raised by the company.</a:t>
            </a:r>
            <a:r>
              <a:rPr lang="en-US" baseline="0" dirty="0"/>
              <a:t> </a:t>
            </a:r>
            <a:r>
              <a:rPr lang="en-US" dirty="0"/>
              <a:t>Finding investors for the company was difficult hence </a:t>
            </a:r>
            <a:r>
              <a:rPr lang="en-US" dirty="0" err="1"/>
              <a:t>Wooplr</a:t>
            </a:r>
            <a:r>
              <a:rPr lang="en-US" dirty="0"/>
              <a:t> shut down in May 2019 .</a:t>
            </a:r>
            <a:r>
              <a:rPr lang="en-US" baseline="0" dirty="0"/>
              <a:t> </a:t>
            </a:r>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8</a:t>
            </a:fld>
            <a:endParaRPr lang="en-US"/>
          </a:p>
        </p:txBody>
      </p:sp>
    </p:spTree>
    <p:extLst>
      <p:ext uri="{BB962C8B-B14F-4D97-AF65-F5344CB8AC3E}">
        <p14:creationId xmlns:p14="http://schemas.microsoft.com/office/powerpoint/2010/main" val="2179178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Theory</a:t>
            </a:r>
            <a:r>
              <a:rPr lang="en-US" baseline="0" dirty="0"/>
              <a:t> of need for achievement can be used to case study of </a:t>
            </a:r>
            <a:r>
              <a:rPr lang="en-US" dirty="0" err="1"/>
              <a:t>Wooplr</a:t>
            </a:r>
            <a:r>
              <a:rPr lang="en-US" dirty="0"/>
              <a:t> Company</a:t>
            </a:r>
            <a:r>
              <a:rPr lang="en-US" baseline="0" dirty="0"/>
              <a:t>. </a:t>
            </a:r>
            <a:r>
              <a:rPr lang="en-US" dirty="0">
                <a:solidFill>
                  <a:schemeClr val="tx1"/>
                </a:solidFill>
              </a:rPr>
              <a:t>This theory explains why certain individuals are more motivated to achieve than other that is based on two psychological principles.</a:t>
            </a:r>
            <a:r>
              <a:rPr lang="en-US" baseline="0" dirty="0">
                <a:solidFill>
                  <a:schemeClr val="tx1"/>
                </a:solidFill>
              </a:rPr>
              <a:t> </a:t>
            </a:r>
            <a:r>
              <a:rPr lang="en-US" dirty="0">
                <a:solidFill>
                  <a:schemeClr val="tx1"/>
                </a:solidFill>
              </a:rPr>
              <a:t>To achieve success and avoid failure in motive of an individual is the motive.</a:t>
            </a:r>
            <a:r>
              <a:rPr lang="en-US" baseline="0" dirty="0">
                <a:solidFill>
                  <a:schemeClr val="tx1"/>
                </a:solidFill>
              </a:rPr>
              <a:t> </a:t>
            </a:r>
            <a:r>
              <a:rPr lang="en-US" dirty="0">
                <a:solidFill>
                  <a:schemeClr val="tx1"/>
                </a:solidFill>
              </a:rPr>
              <a:t>This is more of a trait-</a:t>
            </a:r>
            <a:r>
              <a:rPr lang="en-US" dirty="0" err="1">
                <a:solidFill>
                  <a:schemeClr val="tx1"/>
                </a:solidFill>
              </a:rPr>
              <a:t>centred</a:t>
            </a:r>
            <a:r>
              <a:rPr lang="en-US" dirty="0">
                <a:solidFill>
                  <a:schemeClr val="tx1"/>
                </a:solidFill>
              </a:rPr>
              <a:t> approach that emphasizes  achievement motivation in terms of personality trait .The role the situation plays a vital role towards the ‘incentive for success’ and the ‘probability of success’.</a:t>
            </a:r>
            <a:r>
              <a:rPr lang="en-US" baseline="0" dirty="0">
                <a:solidFill>
                  <a:schemeClr val="tx1"/>
                </a:solidFill>
              </a:rPr>
              <a:t> </a:t>
            </a:r>
            <a:r>
              <a:rPr lang="en-US" dirty="0">
                <a:solidFill>
                  <a:schemeClr val="tx1"/>
                </a:solidFill>
              </a:rPr>
              <a:t>Challenging or difficult tasks are chosen by high achievers that means low achiever chooses easier tasks.</a:t>
            </a:r>
            <a:r>
              <a:rPr lang="en-US" baseline="0" dirty="0">
                <a:solidFill>
                  <a:schemeClr val="tx1"/>
                </a:solidFill>
              </a:rPr>
              <a:t> </a:t>
            </a:r>
            <a:r>
              <a:rPr lang="en-US" dirty="0">
                <a:solidFill>
                  <a:schemeClr val="tx1"/>
                </a:solidFill>
              </a:rPr>
              <a:t>If this theory applies to </a:t>
            </a:r>
            <a:r>
              <a:rPr lang="en-US" dirty="0" err="1">
                <a:solidFill>
                  <a:schemeClr val="tx1"/>
                </a:solidFill>
              </a:rPr>
              <a:t>Wooplr</a:t>
            </a:r>
            <a:r>
              <a:rPr lang="en-US" dirty="0">
                <a:solidFill>
                  <a:schemeClr val="tx1"/>
                </a:solidFill>
              </a:rPr>
              <a:t> Company, </a:t>
            </a:r>
            <a:r>
              <a:rPr lang="en-US" dirty="0" err="1">
                <a:solidFill>
                  <a:schemeClr val="tx1"/>
                </a:solidFill>
              </a:rPr>
              <a:t>Ankit</a:t>
            </a:r>
            <a:r>
              <a:rPr lang="en-US" dirty="0">
                <a:solidFill>
                  <a:schemeClr val="tx1"/>
                </a:solidFill>
              </a:rPr>
              <a:t> </a:t>
            </a:r>
            <a:r>
              <a:rPr lang="en-US" dirty="0" err="1">
                <a:solidFill>
                  <a:schemeClr val="tx1"/>
                </a:solidFill>
              </a:rPr>
              <a:t>Sabharwal</a:t>
            </a:r>
            <a:r>
              <a:rPr lang="en-US" dirty="0">
                <a:solidFill>
                  <a:schemeClr val="tx1"/>
                </a:solidFill>
              </a:rPr>
              <a:t> was not a high achiever hence the probability of success was at a lower level that is why funding was not successful.</a:t>
            </a:r>
            <a:r>
              <a:rPr lang="en-US" baseline="0" dirty="0">
                <a:solidFill>
                  <a:schemeClr val="tx1"/>
                </a:solidFill>
              </a:rPr>
              <a:t> </a:t>
            </a:r>
            <a:r>
              <a:rPr lang="en-US" dirty="0">
                <a:solidFill>
                  <a:schemeClr val="tx1"/>
                </a:solidFill>
              </a:rPr>
              <a:t>By 2017, the growth and funding was lower than 2016 that means </a:t>
            </a:r>
            <a:r>
              <a:rPr lang="en-US" dirty="0" err="1">
                <a:solidFill>
                  <a:schemeClr val="tx1"/>
                </a:solidFill>
              </a:rPr>
              <a:t>Ankit</a:t>
            </a:r>
            <a:r>
              <a:rPr lang="en-US" dirty="0">
                <a:solidFill>
                  <a:schemeClr val="tx1"/>
                </a:solidFill>
              </a:rPr>
              <a:t> </a:t>
            </a:r>
            <a:r>
              <a:rPr lang="en-US" dirty="0" err="1">
                <a:solidFill>
                  <a:schemeClr val="tx1"/>
                </a:solidFill>
              </a:rPr>
              <a:t>Sabharwal</a:t>
            </a:r>
            <a:r>
              <a:rPr lang="en-US" dirty="0">
                <a:solidFill>
                  <a:schemeClr val="tx1"/>
                </a:solidFill>
              </a:rPr>
              <a:t> the CEO was a low achiever in terms of unsuccessful decision making, low investors, low negotiation, etc.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tx1"/>
              </a:solidFill>
            </a:endParaRPr>
          </a:p>
        </p:txBody>
      </p:sp>
      <p:sp>
        <p:nvSpPr>
          <p:cNvPr id="4" name="Slide Number Placeholder 3"/>
          <p:cNvSpPr>
            <a:spLocks noGrp="1"/>
          </p:cNvSpPr>
          <p:nvPr>
            <p:ph type="sldNum" sz="quarter" idx="10"/>
          </p:nvPr>
        </p:nvSpPr>
        <p:spPr/>
        <p:txBody>
          <a:bodyPr/>
          <a:lstStyle/>
          <a:p>
            <a:fld id="{63CF35EF-BF74-4C7B-B79E-FB64FEAA64A7}" type="slidenum">
              <a:rPr lang="en-US" smtClean="0"/>
              <a:t>9</a:t>
            </a:fld>
            <a:endParaRPr lang="en-US"/>
          </a:p>
        </p:txBody>
      </p:sp>
    </p:spTree>
    <p:extLst>
      <p:ext uri="{BB962C8B-B14F-4D97-AF65-F5344CB8AC3E}">
        <p14:creationId xmlns:p14="http://schemas.microsoft.com/office/powerpoint/2010/main" val="3425382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building an economy, a major role is played by Small-scale businesses that help to stimulate local economies by facilitating local jobs (Blog, 2017). There are factors</a:t>
            </a:r>
            <a:r>
              <a:rPr lang="en-US" baseline="0" dirty="0"/>
              <a:t> which </a:t>
            </a:r>
            <a:r>
              <a:rPr lang="en-US" baseline="0" dirty="0" err="1"/>
              <a:t>Wooplr</a:t>
            </a:r>
            <a:r>
              <a:rPr lang="en-US" baseline="0" dirty="0"/>
              <a:t> lacks such as </a:t>
            </a:r>
            <a:r>
              <a:rPr lang="en-US" baseline="0" dirty="0" err="1"/>
              <a:t>innovtaion</a:t>
            </a:r>
            <a:r>
              <a:rPr lang="en-US" baseline="0" dirty="0"/>
              <a:t>, capital, customer service, wrong decision making, and business plan. </a:t>
            </a:r>
            <a:r>
              <a:rPr lang="en-US" dirty="0"/>
              <a:t>The business entities need to be unique and innovative because most are ‘copy and paste’ entrepreneurs. For entrepreneurs, capital is considered the major challenge and one reason for failing start ups is lack of capital. </a:t>
            </a:r>
          </a:p>
        </p:txBody>
      </p:sp>
      <p:sp>
        <p:nvSpPr>
          <p:cNvPr id="4" name="Slide Number Placeholder 3"/>
          <p:cNvSpPr>
            <a:spLocks noGrp="1"/>
          </p:cNvSpPr>
          <p:nvPr>
            <p:ph type="sldNum" sz="quarter" idx="10"/>
          </p:nvPr>
        </p:nvSpPr>
        <p:spPr/>
        <p:txBody>
          <a:bodyPr/>
          <a:lstStyle/>
          <a:p>
            <a:fld id="{63CF35EF-BF74-4C7B-B79E-FB64FEAA64A7}" type="slidenum">
              <a:rPr lang="en-US" smtClean="0"/>
              <a:t>10</a:t>
            </a:fld>
            <a:endParaRPr lang="en-US"/>
          </a:p>
        </p:txBody>
      </p:sp>
    </p:spTree>
    <p:extLst>
      <p:ext uri="{BB962C8B-B14F-4D97-AF65-F5344CB8AC3E}">
        <p14:creationId xmlns:p14="http://schemas.microsoft.com/office/powerpoint/2010/main" val="509235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solidFill>
                  <a:schemeClr val="tx1"/>
                </a:solidFill>
              </a:rPr>
              <a:t>The fastest killer of any brand is Bad customer service and many SMEs are breaking due to lack of communication. A proper goal, mission statement should be prepared and a lack of business plan means Entrepreneur lacks planning. Many shortcomings must be addressed in the decision-making process by  planning for investment. </a:t>
            </a:r>
            <a:r>
              <a:rPr lang="en-US" dirty="0" err="1">
                <a:solidFill>
                  <a:schemeClr val="tx1"/>
                </a:solidFill>
              </a:rPr>
              <a:t>Wooplr</a:t>
            </a:r>
            <a:r>
              <a:rPr lang="en-US" dirty="0">
                <a:solidFill>
                  <a:schemeClr val="tx1"/>
                </a:solidFill>
              </a:rPr>
              <a:t>  was lack in addressing shortcomings in terms of the decision-making process. That is why it was looking for an acquisition deal on capital that resulted in </a:t>
            </a:r>
            <a:r>
              <a:rPr lang="en-US" dirty="0" err="1">
                <a:solidFill>
                  <a:schemeClr val="tx1"/>
                </a:solidFill>
              </a:rPr>
              <a:t>shuting</a:t>
            </a:r>
            <a:r>
              <a:rPr lang="en-US" dirty="0">
                <a:solidFill>
                  <a:schemeClr val="tx1"/>
                </a:solidFill>
              </a:rPr>
              <a:t> down company that was heavily relied on China which was a traditional rival of India that was a wrong decision. </a:t>
            </a:r>
          </a:p>
          <a:p>
            <a:pPr algn="ctr"/>
            <a:endParaRPr lang="en-US" dirty="0"/>
          </a:p>
          <a:p>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11</a:t>
            </a:fld>
            <a:endParaRPr lang="en-US"/>
          </a:p>
        </p:txBody>
      </p:sp>
    </p:spTree>
    <p:extLst>
      <p:ext uri="{BB962C8B-B14F-4D97-AF65-F5344CB8AC3E}">
        <p14:creationId xmlns:p14="http://schemas.microsoft.com/office/powerpoint/2010/main" val="6267560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solidFill>
              </a:rPr>
              <a:t>An entrepreneur is a someone who has the ability to follow their ideas, and a passion for creation. There are characteristics of a successful</a:t>
            </a:r>
            <a:r>
              <a:rPr lang="en-US" baseline="0" dirty="0">
                <a:solidFill>
                  <a:schemeClr val="tx1"/>
                </a:solidFill>
              </a:rPr>
              <a:t> entrepreneur including creativity, professionalism, passion, etc. </a:t>
            </a:r>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12</a:t>
            </a:fld>
            <a:endParaRPr lang="en-US"/>
          </a:p>
        </p:txBody>
      </p:sp>
    </p:spTree>
    <p:extLst>
      <p:ext uri="{BB962C8B-B14F-4D97-AF65-F5344CB8AC3E}">
        <p14:creationId xmlns:p14="http://schemas.microsoft.com/office/powerpoint/2010/main" val="818403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entrepreneurial skills</a:t>
            </a:r>
            <a:r>
              <a:rPr lang="en-US" baseline="0" dirty="0"/>
              <a:t> such as creating opportunity, communication, sales, vision, etc. </a:t>
            </a:r>
            <a:r>
              <a:rPr lang="en-US" dirty="0">
                <a:solidFill>
                  <a:schemeClr val="tx1"/>
                </a:solidFill>
              </a:rPr>
              <a:t>It is important to create opportunities when one has the passion, vision, and the workhorse of the business. With employees and executives,  ideals, vision, and business plans are needed to share throughout journey. Energy, passion, and work ethic are focused in building relationships. </a:t>
            </a:r>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13</a:t>
            </a:fld>
            <a:endParaRPr lang="en-US"/>
          </a:p>
        </p:txBody>
      </p:sp>
    </p:spTree>
    <p:extLst>
      <p:ext uri="{BB962C8B-B14F-4D97-AF65-F5344CB8AC3E}">
        <p14:creationId xmlns:p14="http://schemas.microsoft.com/office/powerpoint/2010/main" val="706231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Entrepreneurial traits are Strong leadership qualities, self-motivated, Strong sense of integrity and ethics, Being Competitive,</a:t>
            </a:r>
            <a:r>
              <a:rPr lang="en-US" baseline="0" dirty="0"/>
              <a:t> Valuing of a strong peer network, Serial innovators, Risk takers, etc. </a:t>
            </a:r>
            <a:r>
              <a:rPr lang="en-US" dirty="0">
                <a:solidFill>
                  <a:schemeClr val="tx1"/>
                </a:solidFill>
              </a:rPr>
              <a:t>A leader is a person who drives the goal towards achievements.  A leader has strong ability to form a team toward a common goal through communication skills. The most famous business entrepreneurs are typically pretty intense personalities. through their actions, change is invoked by  Successful people by exploring world.</a:t>
            </a:r>
            <a:endParaRPr lang="en-US" baseline="0"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14</a:t>
            </a:fld>
            <a:endParaRPr lang="en-US"/>
          </a:p>
        </p:txBody>
      </p:sp>
    </p:spTree>
    <p:extLst>
      <p:ext uri="{BB962C8B-B14F-4D97-AF65-F5344CB8AC3E}">
        <p14:creationId xmlns:p14="http://schemas.microsoft.com/office/powerpoint/2010/main" val="8488701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rPr>
              <a:t>A challenge is enjoyed by Entrepreneurs and they always they like to win. Entrepreneurs can never success alone, hence,  network of contacts, financial partners, business partners, peers and resources are needed to succeed. To win business,  many business concepts rely on improving services, products, and processes. Successful entrepreneurs  are not afraid of failure; are risk takers. </a:t>
            </a:r>
          </a:p>
          <a:p>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15</a:t>
            </a:fld>
            <a:endParaRPr lang="en-US"/>
          </a:p>
        </p:txBody>
      </p:sp>
    </p:spTree>
    <p:extLst>
      <p:ext uri="{BB962C8B-B14F-4D97-AF65-F5344CB8AC3E}">
        <p14:creationId xmlns:p14="http://schemas.microsoft.com/office/powerpoint/2010/main" val="36985665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a:t>
            </a:r>
            <a:r>
              <a:rPr lang="en-US" baseline="0" dirty="0"/>
              <a:t> seven recommendations have been made as follows. Such recommendations will help to come out from this </a:t>
            </a:r>
            <a:r>
              <a:rPr lang="en-US" baseline="0" dirty="0" err="1"/>
              <a:t>situtaion</a:t>
            </a:r>
            <a:r>
              <a:rPr lang="en-US" baseline="0" dirty="0"/>
              <a:t>. </a:t>
            </a:r>
            <a:endParaRPr lang="en-US" dirty="0"/>
          </a:p>
        </p:txBody>
      </p:sp>
      <p:sp>
        <p:nvSpPr>
          <p:cNvPr id="4" name="Slide Number Placeholder 3"/>
          <p:cNvSpPr>
            <a:spLocks noGrp="1"/>
          </p:cNvSpPr>
          <p:nvPr>
            <p:ph type="sldNum" sz="quarter" idx="10"/>
          </p:nvPr>
        </p:nvSpPr>
        <p:spPr/>
        <p:txBody>
          <a:bodyPr/>
          <a:lstStyle/>
          <a:p>
            <a:fld id="{63CF35EF-BF74-4C7B-B79E-FB64FEAA64A7}" type="slidenum">
              <a:rPr lang="en-US" smtClean="0"/>
              <a:t>16</a:t>
            </a:fld>
            <a:endParaRPr lang="en-US"/>
          </a:p>
        </p:txBody>
      </p:sp>
    </p:spTree>
    <p:extLst>
      <p:ext uri="{BB962C8B-B14F-4D97-AF65-F5344CB8AC3E}">
        <p14:creationId xmlns:p14="http://schemas.microsoft.com/office/powerpoint/2010/main" val="6041981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rPr>
              <a:t>The backbone of a country’s economy is Small and Medium Enterprises, hence keeping them healthy is much important for a country.</a:t>
            </a:r>
            <a:r>
              <a:rPr lang="en-US" baseline="0" dirty="0">
                <a:solidFill>
                  <a:schemeClr val="tx1"/>
                </a:solidFill>
              </a:rPr>
              <a:t> </a:t>
            </a:r>
            <a:r>
              <a:rPr lang="en-US" dirty="0">
                <a:solidFill>
                  <a:schemeClr val="tx1"/>
                </a:solidFill>
              </a:rPr>
              <a:t>India is country which has higher level of IT experts that means the competition in IT industry is higher.  Therefore, </a:t>
            </a:r>
            <a:r>
              <a:rPr lang="en-US" dirty="0" err="1">
                <a:solidFill>
                  <a:schemeClr val="tx1"/>
                </a:solidFill>
              </a:rPr>
              <a:t>Wooplr</a:t>
            </a:r>
            <a:r>
              <a:rPr lang="en-US" dirty="0">
                <a:solidFill>
                  <a:schemeClr val="tx1"/>
                </a:solidFill>
              </a:rPr>
              <a:t> needs to have strong business plan.</a:t>
            </a:r>
            <a:r>
              <a:rPr lang="en-US" baseline="0" dirty="0">
                <a:solidFill>
                  <a:schemeClr val="tx1"/>
                </a:solidFill>
              </a:rPr>
              <a:t> </a:t>
            </a:r>
            <a:r>
              <a:rPr lang="en-US" dirty="0" err="1">
                <a:solidFill>
                  <a:schemeClr val="tx1"/>
                </a:solidFill>
              </a:rPr>
              <a:t>Wooplr</a:t>
            </a:r>
            <a:r>
              <a:rPr lang="en-US" dirty="0">
                <a:solidFill>
                  <a:schemeClr val="tx1"/>
                </a:solidFill>
              </a:rPr>
              <a:t> was looking for an acquisition deal on capital and the company had a talk with Chinese VC CDH Investments that failed at the first attempt. Finding investors for the company was difficult hence </a:t>
            </a:r>
            <a:r>
              <a:rPr lang="en-US" dirty="0" err="1">
                <a:solidFill>
                  <a:schemeClr val="tx1"/>
                </a:solidFill>
              </a:rPr>
              <a:t>Wooplr</a:t>
            </a:r>
            <a:r>
              <a:rPr lang="en-US" dirty="0">
                <a:solidFill>
                  <a:schemeClr val="tx1"/>
                </a:solidFill>
              </a:rPr>
              <a:t> shut down I May 2019. Negotiations for mergers were also not successful. In building an economy, a major role is played by Small-scale businesses that help to stimulate local economies by facilitating local jobs.</a:t>
            </a:r>
            <a:r>
              <a:rPr lang="en-US" baseline="0" dirty="0">
                <a:solidFill>
                  <a:schemeClr val="tx1"/>
                </a:solidFill>
              </a:rPr>
              <a:t> </a:t>
            </a:r>
            <a:r>
              <a:rPr lang="en-US" dirty="0" err="1">
                <a:solidFill>
                  <a:schemeClr val="tx1"/>
                </a:solidFill>
              </a:rPr>
              <a:t>Wooplr</a:t>
            </a:r>
            <a:r>
              <a:rPr lang="en-US" dirty="0">
                <a:solidFill>
                  <a:schemeClr val="tx1"/>
                </a:solidFill>
              </a:rPr>
              <a:t> Company is lack of capital, innovation, business plan, Customer Service and wrong decision making.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solidFill>
                <a:schemeClr val="tx1"/>
              </a:solidFill>
            </a:endParaRPr>
          </a:p>
        </p:txBody>
      </p:sp>
      <p:sp>
        <p:nvSpPr>
          <p:cNvPr id="4" name="Slide Number Placeholder 3"/>
          <p:cNvSpPr>
            <a:spLocks noGrp="1"/>
          </p:cNvSpPr>
          <p:nvPr>
            <p:ph type="sldNum" sz="quarter" idx="10"/>
          </p:nvPr>
        </p:nvSpPr>
        <p:spPr/>
        <p:txBody>
          <a:bodyPr/>
          <a:lstStyle/>
          <a:p>
            <a:fld id="{63CF35EF-BF74-4C7B-B79E-FB64FEAA64A7}" type="slidenum">
              <a:rPr lang="en-US" smtClean="0"/>
              <a:t>17</a:t>
            </a:fld>
            <a:endParaRPr lang="en-US"/>
          </a:p>
        </p:txBody>
      </p:sp>
    </p:spTree>
    <p:extLst>
      <p:ext uri="{BB962C8B-B14F-4D97-AF65-F5344CB8AC3E}">
        <p14:creationId xmlns:p14="http://schemas.microsoft.com/office/powerpoint/2010/main" val="3760866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37A592F-7815-47C8-849B-2640625DD98B}" type="datetime1">
              <a:rPr lang="en-US" smtClean="0"/>
              <a:t>12/19/2022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432594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B6BE33-198A-43FA-BA25-9CCD70310FF5}" type="datetime1">
              <a:rPr lang="en-US" smtClean="0"/>
              <a:t>12/19/2022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1331465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95FA16-8473-4DA9-8D05-7FB5EC550BE2}" type="datetime1">
              <a:rPr lang="en-US" smtClean="0"/>
              <a:t>12/19/2022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3348497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9D088D1-F63E-4AB2-87E5-36BC3D909E3E}" type="datetime1">
              <a:rPr lang="en-US" smtClean="0"/>
              <a:t>12/19/2022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3548295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F57B6EC-8C28-4880-B350-17ED6C541AAA}" type="datetime1">
              <a:rPr lang="en-US" smtClean="0"/>
              <a:t>12/19/2022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2260909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300B725-028D-46E4-8E08-F2E4D54B7278}" type="datetime1">
              <a:rPr lang="en-US" smtClean="0"/>
              <a:t>12/19/2022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2252249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42A630-A329-4A84-BE79-F0D441927349}" type="datetime1">
              <a:rPr lang="en-US" smtClean="0"/>
              <a:t>12/19/2022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3009756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F6305F-C522-4B4B-AFDA-522377BBAE56}" type="datetime1">
              <a:rPr lang="en-US" smtClean="0"/>
              <a:t>12/19/2022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2650309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F82B9E-1DE4-4170-89EE-5C5C4BDD83C0}" type="datetime1">
              <a:rPr lang="en-US" smtClean="0"/>
              <a:t>12/19/2022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914697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3EB493-56A8-4853-B3AB-8BB6BB16A63A}" type="datetime1">
              <a:rPr lang="en-US" smtClean="0"/>
              <a:t>12/19/2022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3486521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06CFBB2-87AF-4B06-8E79-61F72891A4E9}" type="datetime1">
              <a:rPr lang="en-US" smtClean="0"/>
              <a:t>12/19/2022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E9ECB7-BC0D-4202-8CE7-84D58BC2D994}" type="slidenum">
              <a:rPr lang="en-US" smtClean="0"/>
              <a:t>‹#›</a:t>
            </a:fld>
            <a:endParaRPr lang="en-US"/>
          </a:p>
        </p:txBody>
      </p:sp>
    </p:spTree>
    <p:extLst>
      <p:ext uri="{BB962C8B-B14F-4D97-AF65-F5344CB8AC3E}">
        <p14:creationId xmlns:p14="http://schemas.microsoft.com/office/powerpoint/2010/main" val="2933664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4BCF9E-5EB0-4C88-861E-3E5B5FA1A471}" type="datetime1">
              <a:rPr lang="en-US" smtClean="0"/>
              <a:t>12/19/2022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E9ECB7-BC0D-4202-8CE7-84D58BC2D994}" type="slidenum">
              <a:rPr lang="en-US" smtClean="0"/>
              <a:t>‹#›</a:t>
            </a:fld>
            <a:endParaRPr lang="en-US"/>
          </a:p>
        </p:txBody>
      </p:sp>
    </p:spTree>
    <p:extLst>
      <p:ext uri="{BB962C8B-B14F-4D97-AF65-F5344CB8AC3E}">
        <p14:creationId xmlns:p14="http://schemas.microsoft.com/office/powerpoint/2010/main" val="42041763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bizzbucket.co/wooplr-failure-wooplr-business-model/" TargetMode="External"/><Relationship Id="rId3" Type="http://schemas.openxmlformats.org/officeDocument/2006/relationships/hyperlink" Target="https://www.crunchbase.com/organization/wooplr/technology" TargetMode="External"/><Relationship Id="rId7" Type="http://schemas.openxmlformats.org/officeDocument/2006/relationships/hyperlink" Target="https://entrackr.com/2019/05/exclusive-unable-to-find-investors-sistema-backed-wooplr-explores-ma-deal/" TargetMode="External"/><Relationship Id="rId2" Type="http://schemas.openxmlformats.org/officeDocument/2006/relationships/hyperlink" Target="https://www.linkedin.com/company/wooplr-com?originalSubdomain=in" TargetMode="External"/><Relationship Id="rId1" Type="http://schemas.openxmlformats.org/officeDocument/2006/relationships/slideLayout" Target="../slideLayouts/slideLayout2.xml"/><Relationship Id="rId6" Type="http://schemas.openxmlformats.org/officeDocument/2006/relationships/hyperlink" Target="https://redstarplc.com/sme1000/5-important-factors-every-startup-sme-must-consider/" TargetMode="External"/><Relationship Id="rId5" Type="http://schemas.openxmlformats.org/officeDocument/2006/relationships/hyperlink" Target="https://medium.com/@jegannathr/top-8-reasons-why-smes-fail-in-india-553ec9e2ec58" TargetMode="External"/><Relationship Id="rId10" Type="http://schemas.openxmlformats.org/officeDocument/2006/relationships/hyperlink" Target="https://www.thenewsminute.com/article/bengaluru-based-startup-wooplr-shuts-down-operations-amid-cash-crunch-reports-101570" TargetMode="External"/><Relationship Id="rId4" Type="http://schemas.openxmlformats.org/officeDocument/2006/relationships/hyperlink" Target="https://www.moneycontrol.com/news/business/90-indian-startups-fail-within-5-years-of-inception-study-2689671.html" TargetMode="External"/><Relationship Id="rId9" Type="http://schemas.openxmlformats.org/officeDocument/2006/relationships/hyperlink" Target="https://yourstory.com/2019/05/commerce-startup-wooplr-shutdown-limeroad-snapdea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39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B3D609A-71BC-08F6-1C21-923888F7B058}"/>
              </a:ext>
            </a:extLst>
          </p:cNvPr>
          <p:cNvSpPr>
            <a:spLocks noGrp="1"/>
          </p:cNvSpPr>
          <p:nvPr>
            <p:ph type="ctrTitle"/>
          </p:nvPr>
        </p:nvSpPr>
        <p:spPr>
          <a:xfrm>
            <a:off x="609600" y="2693987"/>
            <a:ext cx="7772400" cy="1470025"/>
          </a:xfrm>
        </p:spPr>
        <p:txBody>
          <a:bodyPr>
            <a:normAutofit fontScale="90000"/>
          </a:bodyPr>
          <a:lstStyle/>
          <a:p>
            <a:r>
              <a:rPr lang="en-US" sz="4400" b="1" kern="1200" dirty="0">
                <a:solidFill>
                  <a:schemeClr val="accent4">
                    <a:lumMod val="60000"/>
                    <a:lumOff val="40000"/>
                  </a:schemeClr>
                </a:solidFill>
                <a:latin typeface="+mj-lt"/>
                <a:ea typeface="+mj-ea"/>
                <a:cs typeface="+mj-cs"/>
              </a:rPr>
              <a:t>Entrepreneurship</a:t>
            </a:r>
            <a:br>
              <a:rPr lang="en-US" sz="4400" b="1" kern="1200" dirty="0">
                <a:solidFill>
                  <a:schemeClr val="accent4">
                    <a:lumMod val="60000"/>
                    <a:lumOff val="40000"/>
                  </a:schemeClr>
                </a:solidFill>
                <a:latin typeface="+mj-lt"/>
                <a:ea typeface="+mj-ea"/>
                <a:cs typeface="+mj-cs"/>
              </a:rPr>
            </a:br>
            <a:r>
              <a:rPr lang="en-US" sz="4400" b="1" kern="1200" dirty="0">
                <a:solidFill>
                  <a:schemeClr val="accent4">
                    <a:lumMod val="60000"/>
                    <a:lumOff val="40000"/>
                  </a:schemeClr>
                </a:solidFill>
                <a:latin typeface="+mj-lt"/>
                <a:ea typeface="+mj-ea"/>
                <a:cs typeface="+mj-cs"/>
              </a:rPr>
              <a:t>(LCMB7004)</a:t>
            </a:r>
            <a:br>
              <a:rPr lang="en-US" sz="4400" b="1" kern="1200" dirty="0">
                <a:solidFill>
                  <a:schemeClr val="accent4">
                    <a:lumMod val="60000"/>
                    <a:lumOff val="40000"/>
                  </a:schemeClr>
                </a:solidFill>
                <a:latin typeface="+mj-lt"/>
                <a:ea typeface="+mj-ea"/>
                <a:cs typeface="+mj-cs"/>
              </a:rPr>
            </a:br>
            <a:r>
              <a:rPr lang="en-US" sz="4400" b="1" kern="1200" dirty="0">
                <a:solidFill>
                  <a:schemeClr val="accent4">
                    <a:lumMod val="60000"/>
                    <a:lumOff val="40000"/>
                  </a:schemeClr>
                </a:solidFill>
                <a:latin typeface="+mj-lt"/>
                <a:ea typeface="+mj-ea"/>
                <a:cs typeface="+mj-cs"/>
              </a:rPr>
              <a:t>Assessment 2</a:t>
            </a:r>
            <a:endParaRPr lang="en-IN" b="1" dirty="0">
              <a:solidFill>
                <a:schemeClr val="accent4">
                  <a:lumMod val="60000"/>
                  <a:lumOff val="40000"/>
                </a:schemeClr>
              </a:solidFill>
            </a:endParaRPr>
          </a:p>
        </p:txBody>
      </p:sp>
      <p:sp>
        <p:nvSpPr>
          <p:cNvPr id="6" name="Subtitle 5">
            <a:extLst>
              <a:ext uri="{FF2B5EF4-FFF2-40B4-BE49-F238E27FC236}">
                <a16:creationId xmlns:a16="http://schemas.microsoft.com/office/drawing/2014/main" id="{16D78806-1129-27BD-D454-C80712C68840}"/>
              </a:ext>
            </a:extLst>
          </p:cNvPr>
          <p:cNvSpPr>
            <a:spLocks noGrp="1"/>
          </p:cNvSpPr>
          <p:nvPr>
            <p:ph type="subTitle" idx="1"/>
          </p:nvPr>
        </p:nvSpPr>
        <p:spPr>
          <a:xfrm>
            <a:off x="381000" y="4419600"/>
            <a:ext cx="5105400" cy="2301875"/>
          </a:xfrm>
        </p:spPr>
        <p:txBody>
          <a:bodyPr>
            <a:normAutofit/>
          </a:bodyPr>
          <a:lstStyle/>
          <a:p>
            <a:pPr algn="l"/>
            <a:r>
              <a:rPr lang="en-IN" sz="2200" dirty="0">
                <a:solidFill>
                  <a:schemeClr val="bg2">
                    <a:lumMod val="10000"/>
                  </a:schemeClr>
                </a:solidFill>
              </a:rPr>
              <a:t>Presented by-</a:t>
            </a:r>
          </a:p>
          <a:p>
            <a:pPr algn="l"/>
            <a:r>
              <a:rPr lang="en-IN" sz="2200" b="1" dirty="0">
                <a:solidFill>
                  <a:schemeClr val="bg2">
                    <a:lumMod val="10000"/>
                  </a:schemeClr>
                </a:solidFill>
              </a:rPr>
              <a:t>2127472 </a:t>
            </a:r>
            <a:r>
              <a:rPr lang="en-IN" sz="2200" b="1" dirty="0" err="1">
                <a:solidFill>
                  <a:schemeClr val="bg2">
                    <a:lumMod val="10000"/>
                  </a:schemeClr>
                </a:solidFill>
              </a:rPr>
              <a:t>Busthana</a:t>
            </a:r>
            <a:r>
              <a:rPr lang="en-IN" sz="2200" b="1" dirty="0">
                <a:solidFill>
                  <a:schemeClr val="bg2">
                    <a:lumMod val="10000"/>
                  </a:schemeClr>
                </a:solidFill>
              </a:rPr>
              <a:t> </a:t>
            </a:r>
            <a:r>
              <a:rPr lang="en-IN" sz="2200" b="1" dirty="0" err="1">
                <a:solidFill>
                  <a:schemeClr val="bg2">
                    <a:lumMod val="10000"/>
                  </a:schemeClr>
                </a:solidFill>
              </a:rPr>
              <a:t>Serin</a:t>
            </a:r>
            <a:r>
              <a:rPr lang="en-IN" sz="2200" b="1" dirty="0">
                <a:solidFill>
                  <a:schemeClr val="bg2">
                    <a:lumMod val="10000"/>
                  </a:schemeClr>
                </a:solidFill>
              </a:rPr>
              <a:t> (Group Leader)</a:t>
            </a:r>
          </a:p>
          <a:p>
            <a:pPr algn="l"/>
            <a:r>
              <a:rPr lang="en-IN" sz="2200" b="1" dirty="0">
                <a:solidFill>
                  <a:schemeClr val="bg2">
                    <a:lumMod val="10000"/>
                  </a:schemeClr>
                </a:solidFill>
              </a:rPr>
              <a:t>2131566 </a:t>
            </a:r>
            <a:r>
              <a:rPr lang="en-IN" sz="2200" b="1" dirty="0" err="1">
                <a:solidFill>
                  <a:schemeClr val="bg2">
                    <a:lumMod val="10000"/>
                  </a:schemeClr>
                </a:solidFill>
              </a:rPr>
              <a:t>Atheena</a:t>
            </a:r>
            <a:r>
              <a:rPr lang="en-IN" sz="2200" b="1" dirty="0">
                <a:solidFill>
                  <a:schemeClr val="bg2">
                    <a:lumMod val="10000"/>
                  </a:schemeClr>
                </a:solidFill>
              </a:rPr>
              <a:t> Mary George</a:t>
            </a:r>
          </a:p>
          <a:p>
            <a:pPr algn="l"/>
            <a:r>
              <a:rPr lang="en-IN" sz="2200" b="1" dirty="0">
                <a:solidFill>
                  <a:schemeClr val="bg2">
                    <a:lumMod val="10000"/>
                  </a:schemeClr>
                </a:solidFill>
              </a:rPr>
              <a:t>2132660 </a:t>
            </a:r>
            <a:r>
              <a:rPr lang="en-IN" sz="2200" b="1" dirty="0" err="1">
                <a:solidFill>
                  <a:schemeClr val="bg2">
                    <a:lumMod val="10000"/>
                  </a:schemeClr>
                </a:solidFill>
              </a:rPr>
              <a:t>Neethu</a:t>
            </a:r>
            <a:r>
              <a:rPr lang="en-IN" sz="2200" b="1" dirty="0">
                <a:solidFill>
                  <a:schemeClr val="bg2">
                    <a:lumMod val="10000"/>
                  </a:schemeClr>
                </a:solidFill>
              </a:rPr>
              <a:t> Sunny</a:t>
            </a:r>
          </a:p>
        </p:txBody>
      </p:sp>
      <p:sp>
        <p:nvSpPr>
          <p:cNvPr id="4" name="Slide Number Placeholder 3">
            <a:extLst>
              <a:ext uri="{FF2B5EF4-FFF2-40B4-BE49-F238E27FC236}">
                <a16:creationId xmlns:a16="http://schemas.microsoft.com/office/drawing/2014/main" id="{FD9217ED-C243-862C-C26D-7F8324CE025D}"/>
              </a:ext>
            </a:extLst>
          </p:cNvPr>
          <p:cNvSpPr>
            <a:spLocks noGrp="1"/>
          </p:cNvSpPr>
          <p:nvPr>
            <p:ph type="sldNum" sz="quarter" idx="12"/>
          </p:nvPr>
        </p:nvSpPr>
        <p:spPr/>
        <p:txBody>
          <a:bodyPr/>
          <a:lstStyle/>
          <a:p>
            <a:fld id="{6DE9ECB7-BC0D-4202-8CE7-84D58BC2D994}" type="slidenum">
              <a:rPr lang="en-US" smtClean="0"/>
              <a:t>1</a:t>
            </a:fld>
            <a:endParaRPr lang="en-US"/>
          </a:p>
        </p:txBody>
      </p:sp>
      <p:pic>
        <p:nvPicPr>
          <p:cNvPr id="1026" name="Picture 2" descr="Press Releases 2020 | University of Wales Trinity Saint David">
            <a:extLst>
              <a:ext uri="{FF2B5EF4-FFF2-40B4-BE49-F238E27FC236}">
                <a16:creationId xmlns:a16="http://schemas.microsoft.com/office/drawing/2014/main" id="{51DABD12-D36C-792F-678D-4CBB7D0055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533400"/>
            <a:ext cx="3238500" cy="1074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75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04800"/>
            <a:ext cx="7772400" cy="914400"/>
          </a:xfrm>
        </p:spPr>
        <p:txBody>
          <a:bodyPr>
            <a:noAutofit/>
          </a:bodyPr>
          <a:lstStyle/>
          <a:p>
            <a:r>
              <a:rPr lang="en-US" b="1" dirty="0" err="1">
                <a:solidFill>
                  <a:srgbClr val="FF0000"/>
                </a:solidFill>
              </a:rPr>
              <a:t>Wooplr</a:t>
            </a:r>
            <a:r>
              <a:rPr lang="en-US" b="1" dirty="0">
                <a:solidFill>
                  <a:srgbClr val="FF0000"/>
                </a:solidFill>
              </a:rPr>
              <a:t> Company</a:t>
            </a:r>
            <a:br>
              <a:rPr lang="en-US" b="1" dirty="0"/>
            </a:br>
            <a:endParaRPr lang="en-US" b="1" dirty="0">
              <a:solidFill>
                <a:srgbClr val="FF0000"/>
              </a:solidFill>
            </a:endParaRPr>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71601"/>
            <a:ext cx="9144000" cy="5486400"/>
          </a:xfrm>
          <a:prstGeom prst="rect">
            <a:avLst/>
          </a:prstGeom>
        </p:spPr>
      </p:pic>
      <p:sp>
        <p:nvSpPr>
          <p:cNvPr id="5" name="Slide Number Placeholder 4"/>
          <p:cNvSpPr>
            <a:spLocks noGrp="1"/>
          </p:cNvSpPr>
          <p:nvPr>
            <p:ph type="sldNum" sz="quarter" idx="12"/>
          </p:nvPr>
        </p:nvSpPr>
        <p:spPr/>
        <p:txBody>
          <a:bodyPr/>
          <a:lstStyle/>
          <a:p>
            <a:fld id="{6DE9ECB7-BC0D-4202-8CE7-84D58BC2D994}" type="slidenum">
              <a:rPr lang="en-US" smtClean="0"/>
              <a:t>2</a:t>
            </a:fld>
            <a:endParaRPr lang="en-US"/>
          </a:p>
        </p:txBody>
      </p:sp>
    </p:spTree>
    <p:extLst>
      <p:ext uri="{BB962C8B-B14F-4D97-AF65-F5344CB8AC3E}">
        <p14:creationId xmlns:p14="http://schemas.microsoft.com/office/powerpoint/2010/main" val="4261619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rmAutofit fontScale="90000"/>
          </a:bodyPr>
          <a:lstStyle/>
          <a:p>
            <a:r>
              <a:rPr lang="en-US" b="1" dirty="0">
                <a:solidFill>
                  <a:srgbClr val="FF0000"/>
                </a:solidFill>
              </a:rPr>
              <a:t>Content </a:t>
            </a:r>
          </a:p>
        </p:txBody>
      </p:sp>
      <p:sp>
        <p:nvSpPr>
          <p:cNvPr id="3" name="Content Placeholder 2"/>
          <p:cNvSpPr>
            <a:spLocks noGrp="1"/>
          </p:cNvSpPr>
          <p:nvPr>
            <p:ph idx="1"/>
          </p:nvPr>
        </p:nvSpPr>
        <p:spPr/>
        <p:txBody>
          <a:bodyPr/>
          <a:lstStyle/>
          <a:p>
            <a:endParaRPr lang="en-US" dirty="0"/>
          </a:p>
        </p:txBody>
      </p:sp>
      <p:sp>
        <p:nvSpPr>
          <p:cNvPr id="4" name="Rounded Rectangle 3"/>
          <p:cNvSpPr/>
          <p:nvPr/>
        </p:nvSpPr>
        <p:spPr>
          <a:xfrm>
            <a:off x="457200" y="609600"/>
            <a:ext cx="8305800" cy="6096000"/>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US" dirty="0">
              <a:solidFill>
                <a:schemeClr val="tx1"/>
              </a:solidFill>
            </a:endParaRPr>
          </a:p>
          <a:p>
            <a:pPr algn="just">
              <a:lnSpc>
                <a:spcPct val="150000"/>
              </a:lnSpc>
            </a:pPr>
            <a:endParaRPr lang="en-US" dirty="0">
              <a:solidFill>
                <a:schemeClr val="tx1"/>
              </a:solidFill>
            </a:endParaRPr>
          </a:p>
          <a:p>
            <a:pPr marL="285750" indent="-285750" algn="just">
              <a:lnSpc>
                <a:spcPct val="150000"/>
              </a:lnSpc>
              <a:buFont typeface="Arial" pitchFamily="34" charset="0"/>
              <a:buChar char="•"/>
            </a:pPr>
            <a:r>
              <a:rPr lang="en-US" dirty="0">
                <a:solidFill>
                  <a:schemeClr val="tx1"/>
                </a:solidFill>
              </a:rPr>
              <a:t>Introduction to </a:t>
            </a:r>
            <a:r>
              <a:rPr lang="en-US" dirty="0" err="1">
                <a:solidFill>
                  <a:schemeClr val="tx1"/>
                </a:solidFill>
              </a:rPr>
              <a:t>Wooplr</a:t>
            </a:r>
            <a:r>
              <a:rPr lang="en-US" dirty="0">
                <a:solidFill>
                  <a:schemeClr val="tx1"/>
                </a:solidFill>
              </a:rPr>
              <a:t>					3</a:t>
            </a:r>
          </a:p>
          <a:p>
            <a:pPr marL="285750" indent="-285750" algn="just">
              <a:lnSpc>
                <a:spcPct val="150000"/>
              </a:lnSpc>
              <a:buFont typeface="Arial" pitchFamily="34" charset="0"/>
              <a:buChar char="•"/>
            </a:pPr>
            <a:r>
              <a:rPr lang="en-US" dirty="0">
                <a:solidFill>
                  <a:schemeClr val="tx1"/>
                </a:solidFill>
              </a:rPr>
              <a:t>Business model						4</a:t>
            </a:r>
          </a:p>
          <a:p>
            <a:pPr marL="285750" indent="-285750" algn="just">
              <a:lnSpc>
                <a:spcPct val="150000"/>
              </a:lnSpc>
              <a:buFont typeface="Arial" pitchFamily="34" charset="0"/>
              <a:buChar char="•"/>
            </a:pPr>
            <a:r>
              <a:rPr lang="en-US" dirty="0">
                <a:solidFill>
                  <a:schemeClr val="tx1"/>
                </a:solidFill>
              </a:rPr>
              <a:t>Revenue Stream						5</a:t>
            </a:r>
          </a:p>
          <a:p>
            <a:pPr marL="285750" indent="-285750" algn="just">
              <a:lnSpc>
                <a:spcPct val="150000"/>
              </a:lnSpc>
              <a:buFont typeface="Arial" pitchFamily="34" charset="0"/>
              <a:buChar char="•"/>
            </a:pPr>
            <a:r>
              <a:rPr lang="en-US" dirty="0">
                <a:solidFill>
                  <a:schemeClr val="tx1"/>
                </a:solidFill>
              </a:rPr>
              <a:t>Reasons for failing SMEs in India				6</a:t>
            </a:r>
          </a:p>
          <a:p>
            <a:pPr marL="285750" indent="-285750" algn="just">
              <a:lnSpc>
                <a:spcPct val="150000"/>
              </a:lnSpc>
              <a:buFont typeface="Arial" pitchFamily="34" charset="0"/>
              <a:buChar char="•"/>
            </a:pPr>
            <a:r>
              <a:rPr lang="en-US" dirty="0">
                <a:solidFill>
                  <a:schemeClr val="tx1"/>
                </a:solidFill>
              </a:rPr>
              <a:t>Why </a:t>
            </a:r>
            <a:r>
              <a:rPr lang="en-US" dirty="0" err="1">
                <a:solidFill>
                  <a:schemeClr val="tx1"/>
                </a:solidFill>
              </a:rPr>
              <a:t>Wooplr</a:t>
            </a:r>
            <a:r>
              <a:rPr lang="en-US" dirty="0">
                <a:solidFill>
                  <a:schemeClr val="tx1"/>
                </a:solidFill>
              </a:rPr>
              <a:t> failed ?					7</a:t>
            </a:r>
          </a:p>
          <a:p>
            <a:pPr marL="285750" indent="-285750" algn="just">
              <a:lnSpc>
                <a:spcPct val="150000"/>
              </a:lnSpc>
              <a:buFont typeface="Arial" pitchFamily="34" charset="0"/>
              <a:buChar char="•"/>
            </a:pPr>
            <a:r>
              <a:rPr lang="en-US" dirty="0">
                <a:solidFill>
                  <a:schemeClr val="tx1"/>
                </a:solidFill>
              </a:rPr>
              <a:t>Theory Application 					8</a:t>
            </a:r>
          </a:p>
          <a:p>
            <a:pPr marL="285750" indent="-285750" algn="just">
              <a:lnSpc>
                <a:spcPct val="150000"/>
              </a:lnSpc>
              <a:buFont typeface="Arial" pitchFamily="34" charset="0"/>
              <a:buChar char="•"/>
            </a:pPr>
            <a:r>
              <a:rPr lang="en-US" dirty="0">
                <a:solidFill>
                  <a:schemeClr val="tx1"/>
                </a:solidFill>
              </a:rPr>
              <a:t>Important Factors which </a:t>
            </a:r>
            <a:r>
              <a:rPr lang="en-US" dirty="0" err="1">
                <a:solidFill>
                  <a:schemeClr val="tx1"/>
                </a:solidFill>
              </a:rPr>
              <a:t>Wooplr</a:t>
            </a:r>
            <a:r>
              <a:rPr lang="en-US" dirty="0">
                <a:solidFill>
                  <a:schemeClr val="tx1"/>
                </a:solidFill>
              </a:rPr>
              <a:t> Company lacks 		9-10</a:t>
            </a:r>
          </a:p>
          <a:p>
            <a:pPr marL="285750" indent="-285750" algn="just">
              <a:lnSpc>
                <a:spcPct val="150000"/>
              </a:lnSpc>
              <a:buFont typeface="Arial" pitchFamily="34" charset="0"/>
              <a:buChar char="•"/>
            </a:pPr>
            <a:r>
              <a:rPr lang="en-US" dirty="0">
                <a:solidFill>
                  <a:schemeClr val="tx1"/>
                </a:solidFill>
              </a:rPr>
              <a:t>Characteristics of a Successful Entrepreneur			11</a:t>
            </a:r>
          </a:p>
          <a:p>
            <a:pPr marL="285750" indent="-285750" algn="just">
              <a:lnSpc>
                <a:spcPct val="150000"/>
              </a:lnSpc>
              <a:buFont typeface="Arial" pitchFamily="34" charset="0"/>
              <a:buChar char="•"/>
            </a:pPr>
            <a:r>
              <a:rPr lang="en-US" dirty="0">
                <a:solidFill>
                  <a:schemeClr val="tx1"/>
                </a:solidFill>
              </a:rPr>
              <a:t>Entrepreneurial skills					12</a:t>
            </a:r>
          </a:p>
          <a:p>
            <a:pPr marL="285750" indent="-285750" algn="just">
              <a:lnSpc>
                <a:spcPct val="150000"/>
              </a:lnSpc>
              <a:buFont typeface="Arial" pitchFamily="34" charset="0"/>
              <a:buChar char="•"/>
            </a:pPr>
            <a:r>
              <a:rPr lang="en-US" dirty="0">
                <a:solidFill>
                  <a:schemeClr val="tx1"/>
                </a:solidFill>
              </a:rPr>
              <a:t>Entrepreneurial traits					13-14</a:t>
            </a:r>
          </a:p>
          <a:p>
            <a:pPr marL="285750" indent="-285750" algn="just">
              <a:lnSpc>
                <a:spcPct val="150000"/>
              </a:lnSpc>
              <a:buFont typeface="Arial" pitchFamily="34" charset="0"/>
              <a:buChar char="•"/>
            </a:pPr>
            <a:r>
              <a:rPr lang="en-US" dirty="0">
                <a:solidFill>
                  <a:schemeClr val="tx1"/>
                </a:solidFill>
              </a:rPr>
              <a:t>Recommendation 					15</a:t>
            </a:r>
          </a:p>
          <a:p>
            <a:pPr marL="285750" indent="-285750" algn="just">
              <a:lnSpc>
                <a:spcPct val="150000"/>
              </a:lnSpc>
              <a:buFont typeface="Arial" pitchFamily="34" charset="0"/>
              <a:buChar char="•"/>
            </a:pPr>
            <a:r>
              <a:rPr lang="en-US" dirty="0">
                <a:solidFill>
                  <a:schemeClr val="tx1"/>
                </a:solidFill>
              </a:rPr>
              <a:t>Conclusion 						16</a:t>
            </a:r>
          </a:p>
          <a:p>
            <a:pPr marL="285750" indent="-285750" algn="just">
              <a:lnSpc>
                <a:spcPct val="150000"/>
              </a:lnSpc>
              <a:buFont typeface="Arial" pitchFamily="34" charset="0"/>
              <a:buChar char="•"/>
            </a:pPr>
            <a:r>
              <a:rPr lang="en-US" dirty="0">
                <a:solidFill>
                  <a:schemeClr val="tx1"/>
                </a:solidFill>
              </a:rPr>
              <a:t>References 						17-18</a:t>
            </a:r>
          </a:p>
          <a:p>
            <a:pPr algn="ctr"/>
            <a:br>
              <a:rPr lang="en-US" dirty="0"/>
            </a:br>
            <a:endParaRPr lang="en-US" dirty="0"/>
          </a:p>
          <a:p>
            <a:pPr algn="ctr"/>
            <a:endParaRPr lang="en-US" dirty="0"/>
          </a:p>
          <a:p>
            <a:pPr algn="ctr"/>
            <a:endParaRPr lang="en-US" dirty="0"/>
          </a:p>
        </p:txBody>
      </p:sp>
      <p:sp>
        <p:nvSpPr>
          <p:cNvPr id="5" name="Slide Number Placeholder 4"/>
          <p:cNvSpPr>
            <a:spLocks noGrp="1"/>
          </p:cNvSpPr>
          <p:nvPr>
            <p:ph type="sldNum" sz="quarter" idx="12"/>
          </p:nvPr>
        </p:nvSpPr>
        <p:spPr/>
        <p:txBody>
          <a:bodyPr/>
          <a:lstStyle/>
          <a:p>
            <a:fld id="{6DE9ECB7-BC0D-4202-8CE7-84D58BC2D994}" type="slidenum">
              <a:rPr lang="en-US" smtClean="0"/>
              <a:t>3</a:t>
            </a:fld>
            <a:endParaRPr lang="en-US"/>
          </a:p>
        </p:txBody>
      </p:sp>
    </p:spTree>
    <p:extLst>
      <p:ext uri="{BB962C8B-B14F-4D97-AF65-F5344CB8AC3E}">
        <p14:creationId xmlns:p14="http://schemas.microsoft.com/office/powerpoint/2010/main" val="1727211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49"/>
            <a:ext cx="8229600" cy="411162"/>
          </a:xfrm>
        </p:spPr>
        <p:txBody>
          <a:bodyPr>
            <a:normAutofit fontScale="90000"/>
          </a:bodyPr>
          <a:lstStyle/>
          <a:p>
            <a:r>
              <a:rPr lang="en-US" b="1" dirty="0">
                <a:solidFill>
                  <a:srgbClr val="FF0000"/>
                </a:solidFill>
              </a:rPr>
              <a:t>Introduction to </a:t>
            </a:r>
            <a:r>
              <a:rPr lang="en-US" b="1" dirty="0" err="1">
                <a:solidFill>
                  <a:srgbClr val="FF0000"/>
                </a:solidFill>
              </a:rPr>
              <a:t>Wooplr</a:t>
            </a:r>
            <a:endParaRPr lang="en-US" b="1" dirty="0">
              <a:solidFill>
                <a:srgbClr val="FF0000"/>
              </a:solidFill>
            </a:endParaRPr>
          </a:p>
        </p:txBody>
      </p:sp>
      <p:pic>
        <p:nvPicPr>
          <p:cNvPr id="10" name="Content Placeholder 9"/>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606188"/>
            <a:ext cx="9144000" cy="6248400"/>
          </a:xfrm>
        </p:spPr>
      </p:pic>
      <p:sp>
        <p:nvSpPr>
          <p:cNvPr id="11" name="Rectangle 10"/>
          <p:cNvSpPr/>
          <p:nvPr/>
        </p:nvSpPr>
        <p:spPr>
          <a:xfrm>
            <a:off x="457200" y="762000"/>
            <a:ext cx="8153400" cy="5355312"/>
          </a:xfrm>
          <a:prstGeom prst="rect">
            <a:avLst/>
          </a:prstGeom>
        </p:spPr>
        <p:txBody>
          <a:bodyPr wrap="square">
            <a:spAutoFit/>
          </a:bodyPr>
          <a:lstStyle/>
          <a:p>
            <a:pPr marL="285750" indent="-285750">
              <a:buFont typeface="Arial" pitchFamily="34" charset="0"/>
              <a:buChar char="•"/>
            </a:pPr>
            <a:r>
              <a:rPr lang="en-US" dirty="0" err="1"/>
              <a:t>Wooplr</a:t>
            </a:r>
            <a:r>
              <a:rPr lang="en-US" dirty="0"/>
              <a:t>  Company belongs to Technology, Information and Internet industry in  India and its headquarter is located in Bangalore, Karnataka</a:t>
            </a:r>
          </a:p>
          <a:p>
            <a:pPr marL="285750" indent="-285750">
              <a:buFont typeface="Arial" pitchFamily="34" charset="0"/>
              <a:buChar char="•"/>
            </a:pPr>
            <a:r>
              <a:rPr lang="en-US" dirty="0" err="1"/>
              <a:t>Wooplr</a:t>
            </a:r>
            <a:r>
              <a:rPr lang="en-US" dirty="0"/>
              <a:t> Company size is 51-200 employees which emphasizes SMEs in the industry</a:t>
            </a:r>
          </a:p>
          <a:p>
            <a:pPr marL="285750" indent="-285750">
              <a:buFont typeface="Arial" pitchFamily="34" charset="0"/>
              <a:buChar char="•"/>
            </a:pPr>
            <a:r>
              <a:rPr lang="en-US" dirty="0" err="1"/>
              <a:t>Ankit</a:t>
            </a:r>
            <a:r>
              <a:rPr lang="en-US" dirty="0"/>
              <a:t> </a:t>
            </a:r>
            <a:r>
              <a:rPr lang="en-US" dirty="0" err="1"/>
              <a:t>Sabharwal</a:t>
            </a:r>
            <a:r>
              <a:rPr lang="en-US" dirty="0"/>
              <a:t> is </a:t>
            </a:r>
            <a:r>
              <a:rPr lang="en-US" dirty="0" err="1"/>
              <a:t>conidered</a:t>
            </a:r>
            <a:r>
              <a:rPr lang="en-US" dirty="0"/>
              <a:t> the Co-Founder, Founder, CTO, and Executive Operations (</a:t>
            </a:r>
            <a:r>
              <a:rPr lang="en-US" dirty="0" err="1"/>
              <a:t>Wooplr</a:t>
            </a:r>
            <a:r>
              <a:rPr lang="en-US" dirty="0"/>
              <a:t>, 2022)</a:t>
            </a:r>
          </a:p>
          <a:p>
            <a:pPr marL="285750" indent="-285750">
              <a:buFont typeface="Arial" pitchFamily="34" charset="0"/>
              <a:buChar char="•"/>
            </a:pPr>
            <a:r>
              <a:rPr lang="en-US" dirty="0"/>
              <a:t>The company’s type is Privately Held that was founded in 2013 and it provides different forms of facilitates including Influencer Marketing, E-Commerce, Social Commerce, and fashion. Over 200,000 store owners are empowered to earn on average </a:t>
            </a:r>
            <a:r>
              <a:rPr lang="en-US" dirty="0" err="1"/>
              <a:t>Rs</a:t>
            </a:r>
            <a:r>
              <a:rPr lang="en-US" dirty="0"/>
              <a:t>. 15,000 monthly. </a:t>
            </a:r>
          </a:p>
          <a:p>
            <a:pPr marL="285750" indent="-285750">
              <a:buFont typeface="Arial" pitchFamily="34" charset="0"/>
              <a:buChar char="•"/>
            </a:pPr>
            <a:r>
              <a:rPr lang="en-US" dirty="0"/>
              <a:t>The company is ready to go live with more than 100,000 products from women's wear, menswear, home, kids, kitchen, </a:t>
            </a:r>
            <a:r>
              <a:rPr lang="en-US" dirty="0" err="1"/>
              <a:t>etc</a:t>
            </a:r>
            <a:r>
              <a:rPr lang="en-US" dirty="0"/>
              <a:t> (</a:t>
            </a:r>
            <a:r>
              <a:rPr lang="en-US" dirty="0" err="1"/>
              <a:t>Wooplr</a:t>
            </a:r>
            <a:r>
              <a:rPr lang="en-US" dirty="0"/>
              <a:t>, 2022)</a:t>
            </a:r>
          </a:p>
          <a:p>
            <a:pPr marL="285750" indent="-285750">
              <a:buFont typeface="Arial" pitchFamily="34" charset="0"/>
              <a:buChar char="•"/>
            </a:pPr>
            <a:r>
              <a:rPr lang="en-US" dirty="0" err="1"/>
              <a:t>Wooplr</a:t>
            </a:r>
            <a:r>
              <a:rPr lang="en-US" dirty="0"/>
              <a:t> facilitates products for the store, payments, technology, delivery, and returns</a:t>
            </a:r>
          </a:p>
          <a:p>
            <a:pPr marL="285750" indent="-285750">
              <a:buFont typeface="Arial" pitchFamily="34" charset="0"/>
              <a:buChar char="•"/>
            </a:pPr>
            <a:r>
              <a:rPr lang="en-US" dirty="0"/>
              <a:t>The vision of the company is to be the largest social commerce platform in India. </a:t>
            </a:r>
          </a:p>
          <a:p>
            <a:pPr marL="285750" indent="-285750">
              <a:buFont typeface="Arial" pitchFamily="34" charset="0"/>
              <a:buChar char="•"/>
            </a:pPr>
            <a:r>
              <a:rPr lang="en-US" dirty="0"/>
              <a:t>Its funding type is venture and Its current Operating Status is closed </a:t>
            </a:r>
          </a:p>
          <a:p>
            <a:pPr marL="285750" indent="-285750">
              <a:buFont typeface="Arial" pitchFamily="34" charset="0"/>
              <a:buChar char="•"/>
            </a:pPr>
            <a:r>
              <a:rPr lang="en-US" dirty="0"/>
              <a:t>$5 million was received by the company in Series-A funding from </a:t>
            </a:r>
            <a:r>
              <a:rPr lang="en-US" dirty="0" err="1"/>
              <a:t>Helion</a:t>
            </a:r>
            <a:r>
              <a:rPr lang="en-US" dirty="0"/>
              <a:t> Ventures and from industry leaders, company has several strategic investments </a:t>
            </a:r>
          </a:p>
          <a:p>
            <a:pPr marL="285750" indent="-285750">
              <a:buFont typeface="Arial" pitchFamily="34" charset="0"/>
              <a:buChar char="•"/>
            </a:pPr>
            <a:r>
              <a:rPr lang="en-US" dirty="0"/>
              <a:t>The company also has investments from industry veterans like Co-founders of </a:t>
            </a:r>
            <a:r>
              <a:rPr lang="en-US" dirty="0" err="1"/>
              <a:t>InMobi</a:t>
            </a:r>
            <a:r>
              <a:rPr lang="en-US" dirty="0"/>
              <a:t> (</a:t>
            </a:r>
            <a:r>
              <a:rPr lang="en-US" dirty="0" err="1"/>
              <a:t>Wooplr</a:t>
            </a:r>
            <a:r>
              <a:rPr lang="en-US" dirty="0"/>
              <a:t>, 2022)</a:t>
            </a:r>
          </a:p>
        </p:txBody>
      </p:sp>
      <p:sp>
        <p:nvSpPr>
          <p:cNvPr id="12" name="Slide Number Placeholder 11"/>
          <p:cNvSpPr>
            <a:spLocks noGrp="1"/>
          </p:cNvSpPr>
          <p:nvPr>
            <p:ph type="sldNum" sz="quarter" idx="12"/>
          </p:nvPr>
        </p:nvSpPr>
        <p:spPr/>
        <p:txBody>
          <a:bodyPr/>
          <a:lstStyle/>
          <a:p>
            <a:fld id="{6DE9ECB7-BC0D-4202-8CE7-84D58BC2D994}" type="slidenum">
              <a:rPr lang="en-US" smtClean="0"/>
              <a:t>4</a:t>
            </a:fld>
            <a:endParaRPr lang="en-US"/>
          </a:p>
        </p:txBody>
      </p:sp>
    </p:spTree>
    <p:extLst>
      <p:ext uri="{BB962C8B-B14F-4D97-AF65-F5344CB8AC3E}">
        <p14:creationId xmlns:p14="http://schemas.microsoft.com/office/powerpoint/2010/main" val="307498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33400"/>
          </a:xfrm>
        </p:spPr>
        <p:txBody>
          <a:bodyPr>
            <a:normAutofit fontScale="90000"/>
          </a:bodyPr>
          <a:lstStyle/>
          <a:p>
            <a:r>
              <a:rPr lang="en-US" b="1" dirty="0">
                <a:solidFill>
                  <a:srgbClr val="FF0000"/>
                </a:solidFill>
              </a:rPr>
              <a:t>Business model </a:t>
            </a:r>
            <a:endParaRPr lang="en-US" dirty="0">
              <a:solidFill>
                <a:srgbClr val="FF0000"/>
              </a:solidFill>
            </a:endParaRPr>
          </a:p>
        </p:txBody>
      </p:sp>
      <p:sp>
        <p:nvSpPr>
          <p:cNvPr id="3" name="Content Placeholder 2"/>
          <p:cNvSpPr>
            <a:spLocks noGrp="1"/>
          </p:cNvSpPr>
          <p:nvPr>
            <p:ph idx="1"/>
          </p:nvPr>
        </p:nvSpPr>
        <p:spPr/>
        <p:txBody>
          <a:bodyPr/>
          <a:lstStyle/>
          <a:p>
            <a:endParaRPr lang="en-US" b="1" dirty="0"/>
          </a:p>
        </p:txBody>
      </p:sp>
      <p:sp>
        <p:nvSpPr>
          <p:cNvPr id="4" name="Rounded Rectangle 3"/>
          <p:cNvSpPr/>
          <p:nvPr/>
        </p:nvSpPr>
        <p:spPr>
          <a:xfrm>
            <a:off x="152400" y="533400"/>
            <a:ext cx="3581400" cy="16764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chemeClr val="tx1"/>
                </a:solidFill>
              </a:rPr>
              <a:t>Financial Highlights </a:t>
            </a:r>
          </a:p>
          <a:p>
            <a:pPr marL="285750" indent="-285750" algn="just">
              <a:buFont typeface="Arial" pitchFamily="34" charset="0"/>
              <a:buChar char="•"/>
            </a:pPr>
            <a:r>
              <a:rPr lang="en-US" dirty="0">
                <a:solidFill>
                  <a:schemeClr val="tx1"/>
                </a:solidFill>
              </a:rPr>
              <a:t>Lead Investors-4 </a:t>
            </a:r>
          </a:p>
          <a:p>
            <a:pPr marL="285750" indent="-285750" algn="just">
              <a:buFont typeface="Arial" pitchFamily="34" charset="0"/>
              <a:buChar char="•"/>
            </a:pPr>
            <a:r>
              <a:rPr lang="en-US" dirty="0">
                <a:solidFill>
                  <a:schemeClr val="tx1"/>
                </a:solidFill>
              </a:rPr>
              <a:t>Total funding Amount- $16M</a:t>
            </a:r>
          </a:p>
          <a:p>
            <a:pPr marL="285750" indent="-285750" algn="just">
              <a:buFont typeface="Arial" pitchFamily="34" charset="0"/>
              <a:buChar char="•"/>
            </a:pPr>
            <a:r>
              <a:rPr lang="en-US" dirty="0">
                <a:solidFill>
                  <a:schemeClr val="tx1"/>
                </a:solidFill>
              </a:rPr>
              <a:t>Investors-9 </a:t>
            </a:r>
          </a:p>
          <a:p>
            <a:pPr marL="285750" indent="-285750" algn="just">
              <a:buFont typeface="Arial" pitchFamily="34" charset="0"/>
              <a:buChar char="•"/>
            </a:pPr>
            <a:r>
              <a:rPr lang="en-US" dirty="0">
                <a:solidFill>
                  <a:schemeClr val="tx1"/>
                </a:solidFill>
              </a:rPr>
              <a:t>Funding Rounds- 46 </a:t>
            </a:r>
          </a:p>
        </p:txBody>
      </p:sp>
      <p:sp>
        <p:nvSpPr>
          <p:cNvPr id="6" name="Rounded Rectangle 5"/>
          <p:cNvSpPr/>
          <p:nvPr/>
        </p:nvSpPr>
        <p:spPr>
          <a:xfrm>
            <a:off x="152400" y="2362200"/>
            <a:ext cx="3564340" cy="15240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chemeClr val="tx1"/>
                </a:solidFill>
              </a:rPr>
              <a:t>Web Traffic</a:t>
            </a:r>
          </a:p>
          <a:p>
            <a:pPr algn="just"/>
            <a:r>
              <a:rPr lang="en-US" dirty="0">
                <a:solidFill>
                  <a:schemeClr val="tx1"/>
                </a:solidFill>
              </a:rPr>
              <a:t>2,086 monthly visits</a:t>
            </a:r>
          </a:p>
          <a:p>
            <a:pPr algn="just"/>
            <a:r>
              <a:rPr lang="en-US" dirty="0">
                <a:solidFill>
                  <a:schemeClr val="tx1"/>
                </a:solidFill>
              </a:rPr>
              <a:t>334.58% monthly visits growth (</a:t>
            </a:r>
            <a:r>
              <a:rPr lang="en-US" dirty="0" err="1">
                <a:solidFill>
                  <a:schemeClr val="tx1"/>
                </a:solidFill>
              </a:rPr>
              <a:t>Wooplr</a:t>
            </a:r>
            <a:r>
              <a:rPr lang="en-US" dirty="0">
                <a:solidFill>
                  <a:schemeClr val="tx1"/>
                </a:solidFill>
              </a:rPr>
              <a:t>, 2018) </a:t>
            </a:r>
          </a:p>
        </p:txBody>
      </p:sp>
      <p:sp>
        <p:nvSpPr>
          <p:cNvPr id="7" name="Rounded Rectangle 6"/>
          <p:cNvSpPr/>
          <p:nvPr/>
        </p:nvSpPr>
        <p:spPr>
          <a:xfrm>
            <a:off x="3962401" y="585716"/>
            <a:ext cx="5029198" cy="2233684"/>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chemeClr val="tx1"/>
                </a:solidFill>
              </a:rPr>
              <a:t>Technology </a:t>
            </a:r>
          </a:p>
          <a:p>
            <a:pPr marL="285750" indent="-285750" algn="just">
              <a:buFont typeface="Arial" pitchFamily="34" charset="0"/>
              <a:buChar char="•"/>
            </a:pPr>
            <a:r>
              <a:rPr lang="en-US" dirty="0">
                <a:solidFill>
                  <a:schemeClr val="tx1"/>
                </a:solidFill>
              </a:rPr>
              <a:t> According to G2 Stack, 30 technology services and products including </a:t>
            </a:r>
            <a:r>
              <a:rPr lang="en-US" dirty="0" err="1">
                <a:solidFill>
                  <a:schemeClr val="tx1"/>
                </a:solidFill>
              </a:rPr>
              <a:t>jQuery</a:t>
            </a:r>
            <a:r>
              <a:rPr lang="en-US" dirty="0">
                <a:solidFill>
                  <a:schemeClr val="tx1"/>
                </a:solidFill>
              </a:rPr>
              <a:t>, HTML5, and Google Analytics ( 2017)</a:t>
            </a:r>
          </a:p>
          <a:p>
            <a:pPr marL="285750" indent="-285750" algn="just">
              <a:buFont typeface="Arial" pitchFamily="34" charset="0"/>
              <a:buChar char="•"/>
            </a:pPr>
            <a:r>
              <a:rPr lang="en-US" dirty="0">
                <a:solidFill>
                  <a:schemeClr val="tx1"/>
                </a:solidFill>
              </a:rPr>
              <a:t>For its website, 24 technologies are actively used by </a:t>
            </a:r>
            <a:r>
              <a:rPr lang="en-US" dirty="0" err="1">
                <a:solidFill>
                  <a:schemeClr val="tx1"/>
                </a:solidFill>
              </a:rPr>
              <a:t>Wooplr</a:t>
            </a:r>
            <a:r>
              <a:rPr lang="en-US" dirty="0">
                <a:solidFill>
                  <a:schemeClr val="tx1"/>
                </a:solidFill>
              </a:rPr>
              <a:t>, according to </a:t>
            </a:r>
            <a:r>
              <a:rPr lang="en-US" dirty="0" err="1">
                <a:solidFill>
                  <a:schemeClr val="tx1"/>
                </a:solidFill>
              </a:rPr>
              <a:t>BuiltWith</a:t>
            </a:r>
            <a:r>
              <a:rPr lang="en-US" dirty="0">
                <a:solidFill>
                  <a:schemeClr val="tx1"/>
                </a:solidFill>
              </a:rPr>
              <a:t> including </a:t>
            </a:r>
            <a:r>
              <a:rPr lang="en-US" dirty="0" err="1">
                <a:solidFill>
                  <a:schemeClr val="tx1"/>
                </a:solidFill>
              </a:rPr>
              <a:t>WordPress</a:t>
            </a:r>
            <a:r>
              <a:rPr lang="en-US" dirty="0">
                <a:solidFill>
                  <a:schemeClr val="tx1"/>
                </a:solidFill>
              </a:rPr>
              <a:t>, SPF, and </a:t>
            </a:r>
            <a:r>
              <a:rPr lang="en-US" dirty="0" err="1">
                <a:solidFill>
                  <a:schemeClr val="tx1"/>
                </a:solidFill>
              </a:rPr>
              <a:t>Wordpress</a:t>
            </a:r>
            <a:r>
              <a:rPr lang="en-US" dirty="0">
                <a:solidFill>
                  <a:schemeClr val="tx1"/>
                </a:solidFill>
              </a:rPr>
              <a:t> Plugins</a:t>
            </a:r>
            <a:r>
              <a:rPr lang="en-US" dirty="0"/>
              <a:t>.</a:t>
            </a:r>
          </a:p>
        </p:txBody>
      </p:sp>
      <p:sp>
        <p:nvSpPr>
          <p:cNvPr id="8" name="Rounded Rectangle 7"/>
          <p:cNvSpPr/>
          <p:nvPr/>
        </p:nvSpPr>
        <p:spPr>
          <a:xfrm>
            <a:off x="3962401" y="2971800"/>
            <a:ext cx="5029198" cy="15240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b="1" dirty="0">
              <a:solidFill>
                <a:schemeClr val="tx1"/>
              </a:solidFill>
            </a:endParaRPr>
          </a:p>
          <a:p>
            <a:endParaRPr lang="en-US" b="1" dirty="0">
              <a:solidFill>
                <a:schemeClr val="tx1"/>
              </a:solidFill>
            </a:endParaRPr>
          </a:p>
          <a:p>
            <a:r>
              <a:rPr lang="en-US" b="1" dirty="0">
                <a:solidFill>
                  <a:schemeClr val="tx1"/>
                </a:solidFill>
              </a:rPr>
              <a:t>Key partners </a:t>
            </a:r>
          </a:p>
          <a:p>
            <a:pPr algn="ctr"/>
            <a:r>
              <a:rPr lang="en-US" dirty="0">
                <a:solidFill>
                  <a:schemeClr val="tx1"/>
                </a:solidFill>
              </a:rPr>
              <a:t>200 brand partners (</a:t>
            </a:r>
            <a:r>
              <a:rPr lang="en-US" dirty="0" err="1">
                <a:solidFill>
                  <a:schemeClr val="tx1"/>
                </a:solidFill>
              </a:rPr>
              <a:t>Nykaa</a:t>
            </a:r>
            <a:r>
              <a:rPr lang="en-US" dirty="0">
                <a:solidFill>
                  <a:schemeClr val="tx1"/>
                </a:solidFill>
              </a:rPr>
              <a:t>, Zara, Forever 21)</a:t>
            </a:r>
          </a:p>
          <a:p>
            <a:r>
              <a:rPr lang="en-US" b="1" dirty="0">
                <a:solidFill>
                  <a:schemeClr val="tx1"/>
                </a:solidFill>
              </a:rPr>
              <a:t>Key resources</a:t>
            </a:r>
          </a:p>
          <a:p>
            <a:r>
              <a:rPr lang="en-US" dirty="0">
                <a:solidFill>
                  <a:schemeClr val="tx1"/>
                </a:solidFill>
              </a:rPr>
              <a:t>Products, catalog, physical properties, website, in store, distribution center, app </a:t>
            </a:r>
          </a:p>
          <a:p>
            <a:pPr algn="ctr"/>
            <a:endParaRPr lang="en-US" dirty="0">
              <a:solidFill>
                <a:schemeClr val="tx1"/>
              </a:solidFill>
            </a:endParaRPr>
          </a:p>
          <a:p>
            <a:pPr algn="ctr"/>
            <a:endParaRPr lang="en-US" dirty="0"/>
          </a:p>
        </p:txBody>
      </p:sp>
      <p:sp>
        <p:nvSpPr>
          <p:cNvPr id="9" name="Rounded Rectangle 8"/>
          <p:cNvSpPr/>
          <p:nvPr/>
        </p:nvSpPr>
        <p:spPr>
          <a:xfrm>
            <a:off x="152400" y="4114800"/>
            <a:ext cx="3733800" cy="19812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chemeClr val="tx1"/>
                </a:solidFill>
              </a:rPr>
              <a:t>Value Proposition</a:t>
            </a:r>
          </a:p>
          <a:p>
            <a:pPr algn="just"/>
            <a:r>
              <a:rPr lang="en-US" dirty="0">
                <a:solidFill>
                  <a:schemeClr val="tx1"/>
                </a:solidFill>
              </a:rPr>
              <a:t>Window shopping experience is stimulated through online fashion discovery that has a strong value proposition  (</a:t>
            </a:r>
            <a:r>
              <a:rPr lang="en-US" dirty="0" err="1">
                <a:solidFill>
                  <a:schemeClr val="tx1"/>
                </a:solidFill>
              </a:rPr>
              <a:t>Devarajappa</a:t>
            </a:r>
            <a:r>
              <a:rPr lang="en-US" dirty="0">
                <a:solidFill>
                  <a:schemeClr val="tx1"/>
                </a:solidFill>
              </a:rPr>
              <a:t>, 2019)</a:t>
            </a:r>
          </a:p>
          <a:p>
            <a:pPr algn="just"/>
            <a:endParaRPr lang="en-US" dirty="0">
              <a:solidFill>
                <a:schemeClr val="tx1"/>
              </a:solidFill>
            </a:endParaRPr>
          </a:p>
        </p:txBody>
      </p:sp>
      <p:sp>
        <p:nvSpPr>
          <p:cNvPr id="10" name="Rounded Rectangle 9"/>
          <p:cNvSpPr/>
          <p:nvPr/>
        </p:nvSpPr>
        <p:spPr>
          <a:xfrm>
            <a:off x="4038599" y="4648200"/>
            <a:ext cx="4952999" cy="20574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solidFill>
                  <a:schemeClr val="tx1"/>
                </a:solidFill>
              </a:rPr>
              <a:t>Customer segment</a:t>
            </a:r>
          </a:p>
          <a:p>
            <a:r>
              <a:rPr lang="en-US" dirty="0">
                <a:solidFill>
                  <a:schemeClr val="tx1"/>
                </a:solidFill>
              </a:rPr>
              <a:t>Target- women stay at home </a:t>
            </a:r>
          </a:p>
          <a:p>
            <a:r>
              <a:rPr lang="en-US" b="1" dirty="0">
                <a:solidFill>
                  <a:schemeClr val="tx1"/>
                </a:solidFill>
              </a:rPr>
              <a:t>Channels </a:t>
            </a:r>
          </a:p>
          <a:p>
            <a:r>
              <a:rPr lang="en-US" dirty="0">
                <a:solidFill>
                  <a:schemeClr val="tx1"/>
                </a:solidFill>
              </a:rPr>
              <a:t>Social media platform (Facebook, </a:t>
            </a:r>
            <a:r>
              <a:rPr lang="en-US" dirty="0" err="1">
                <a:solidFill>
                  <a:schemeClr val="tx1"/>
                </a:solidFill>
              </a:rPr>
              <a:t>Whatsapp</a:t>
            </a:r>
            <a:r>
              <a:rPr lang="en-US" dirty="0">
                <a:solidFill>
                  <a:schemeClr val="tx1"/>
                </a:solidFill>
              </a:rPr>
              <a:t>, </a:t>
            </a:r>
            <a:r>
              <a:rPr lang="en-US" dirty="0" err="1">
                <a:solidFill>
                  <a:schemeClr val="tx1"/>
                </a:solidFill>
              </a:rPr>
              <a:t>Instagram</a:t>
            </a:r>
            <a:r>
              <a:rPr lang="en-US" dirty="0">
                <a:solidFill>
                  <a:schemeClr val="tx1"/>
                </a:solidFill>
              </a:rPr>
              <a:t>, </a:t>
            </a:r>
            <a:r>
              <a:rPr lang="en-US" dirty="0" err="1">
                <a:solidFill>
                  <a:schemeClr val="tx1"/>
                </a:solidFill>
              </a:rPr>
              <a:t>etc</a:t>
            </a:r>
            <a:r>
              <a:rPr lang="en-US" dirty="0">
                <a:solidFill>
                  <a:schemeClr val="tx1"/>
                </a:solidFill>
              </a:rPr>
              <a:t>) </a:t>
            </a:r>
          </a:p>
        </p:txBody>
      </p:sp>
      <p:sp>
        <p:nvSpPr>
          <p:cNvPr id="5" name="Slide Number Placeholder 4"/>
          <p:cNvSpPr>
            <a:spLocks noGrp="1"/>
          </p:cNvSpPr>
          <p:nvPr>
            <p:ph type="sldNum" sz="quarter" idx="12"/>
          </p:nvPr>
        </p:nvSpPr>
        <p:spPr/>
        <p:txBody>
          <a:bodyPr/>
          <a:lstStyle/>
          <a:p>
            <a:fld id="{6DE9ECB7-BC0D-4202-8CE7-84D58BC2D994}" type="slidenum">
              <a:rPr lang="en-US" smtClean="0"/>
              <a:t>5</a:t>
            </a:fld>
            <a:endParaRPr lang="en-US"/>
          </a:p>
        </p:txBody>
      </p:sp>
    </p:spTree>
    <p:extLst>
      <p:ext uri="{BB962C8B-B14F-4D97-AF65-F5344CB8AC3E}">
        <p14:creationId xmlns:p14="http://schemas.microsoft.com/office/powerpoint/2010/main" val="339213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457200"/>
          </a:xfrm>
        </p:spPr>
        <p:txBody>
          <a:bodyPr>
            <a:normAutofit fontScale="90000"/>
          </a:bodyPr>
          <a:lstStyle/>
          <a:p>
            <a:br>
              <a:rPr lang="en-US" sz="2800" b="1" u="sng" dirty="0"/>
            </a:br>
            <a:r>
              <a:rPr lang="en-US" sz="2800" b="1" u="sng" dirty="0"/>
              <a:t>Revenue stream </a:t>
            </a:r>
            <a:br>
              <a:rPr lang="en-US" sz="2800" b="1" u="sng" dirty="0"/>
            </a:br>
            <a:endParaRPr lang="en-US" sz="2800" b="1"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609600"/>
            <a:ext cx="9144000" cy="6248400"/>
          </a:xfrm>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2836" t="35333" r="43881" b="28563"/>
          <a:stretch/>
        </p:blipFill>
        <p:spPr>
          <a:xfrm>
            <a:off x="908713" y="3733800"/>
            <a:ext cx="6629400" cy="3124200"/>
          </a:xfrm>
          <a:prstGeom prst="rect">
            <a:avLst/>
          </a:prstGeom>
        </p:spPr>
      </p:pic>
      <p:sp>
        <p:nvSpPr>
          <p:cNvPr id="6" name="Rounded Rectangle 5"/>
          <p:cNvSpPr/>
          <p:nvPr/>
        </p:nvSpPr>
        <p:spPr>
          <a:xfrm>
            <a:off x="228600" y="609600"/>
            <a:ext cx="8686800" cy="304800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US" dirty="0">
              <a:solidFill>
                <a:schemeClr val="tx1"/>
              </a:solidFill>
            </a:endParaRPr>
          </a:p>
          <a:p>
            <a:pPr algn="just">
              <a:lnSpc>
                <a:spcPct val="150000"/>
              </a:lnSpc>
            </a:pPr>
            <a:endParaRPr lang="en-US" dirty="0">
              <a:solidFill>
                <a:schemeClr val="tx1"/>
              </a:solidFill>
            </a:endParaRPr>
          </a:p>
          <a:p>
            <a:pPr marL="285750" indent="-285750" algn="just">
              <a:lnSpc>
                <a:spcPct val="150000"/>
              </a:lnSpc>
              <a:buFont typeface="Arial" pitchFamily="34" charset="0"/>
              <a:buChar char="•"/>
            </a:pPr>
            <a:r>
              <a:rPr lang="en-US" dirty="0">
                <a:solidFill>
                  <a:schemeClr val="tx1"/>
                </a:solidFill>
              </a:rPr>
              <a:t>In the financial year 2016, its revenue was </a:t>
            </a:r>
            <a:r>
              <a:rPr lang="en-US" dirty="0" err="1">
                <a:solidFill>
                  <a:schemeClr val="tx1"/>
                </a:solidFill>
              </a:rPr>
              <a:t>Rs</a:t>
            </a:r>
            <a:r>
              <a:rPr lang="en-US" dirty="0">
                <a:solidFill>
                  <a:schemeClr val="tx1"/>
                </a:solidFill>
              </a:rPr>
              <a:t>. 1.02 </a:t>
            </a:r>
            <a:r>
              <a:rPr lang="en-US" dirty="0" err="1">
                <a:solidFill>
                  <a:schemeClr val="tx1"/>
                </a:solidFill>
              </a:rPr>
              <a:t>crores</a:t>
            </a:r>
            <a:r>
              <a:rPr lang="en-US" dirty="0">
                <a:solidFill>
                  <a:schemeClr val="tx1"/>
                </a:solidFill>
              </a:rPr>
              <a:t> that was a not loss when compared to last year that was </a:t>
            </a:r>
            <a:r>
              <a:rPr lang="en-US" dirty="0" err="1">
                <a:solidFill>
                  <a:schemeClr val="tx1"/>
                </a:solidFill>
              </a:rPr>
              <a:t>Rs</a:t>
            </a:r>
            <a:r>
              <a:rPr lang="en-US" dirty="0">
                <a:solidFill>
                  <a:schemeClr val="tx1"/>
                </a:solidFill>
              </a:rPr>
              <a:t>. 18.8 </a:t>
            </a:r>
            <a:r>
              <a:rPr lang="en-US" dirty="0" err="1">
                <a:solidFill>
                  <a:schemeClr val="tx1"/>
                </a:solidFill>
              </a:rPr>
              <a:t>crores</a:t>
            </a:r>
            <a:r>
              <a:rPr lang="en-US" dirty="0">
                <a:solidFill>
                  <a:schemeClr val="tx1"/>
                </a:solidFill>
              </a:rPr>
              <a:t>  (</a:t>
            </a:r>
            <a:r>
              <a:rPr lang="en-US" dirty="0" err="1">
                <a:solidFill>
                  <a:schemeClr val="tx1"/>
                </a:solidFill>
              </a:rPr>
              <a:t>Devarajappa</a:t>
            </a:r>
            <a:r>
              <a:rPr lang="en-US" dirty="0">
                <a:solidFill>
                  <a:schemeClr val="tx1"/>
                </a:solidFill>
              </a:rPr>
              <a:t>, 2019)</a:t>
            </a:r>
          </a:p>
          <a:p>
            <a:pPr marL="285750" indent="-285750" algn="just">
              <a:lnSpc>
                <a:spcPct val="150000"/>
              </a:lnSpc>
              <a:buFont typeface="Arial" pitchFamily="34" charset="0"/>
              <a:buChar char="•"/>
            </a:pPr>
            <a:r>
              <a:rPr lang="en-US" dirty="0">
                <a:solidFill>
                  <a:schemeClr val="tx1"/>
                </a:solidFill>
              </a:rPr>
              <a:t>Dealing and funding of Investors </a:t>
            </a:r>
          </a:p>
          <a:p>
            <a:pPr marL="285750" indent="-285750" algn="just">
              <a:lnSpc>
                <a:spcPct val="150000"/>
              </a:lnSpc>
              <a:buFont typeface="Arial" pitchFamily="34" charset="0"/>
              <a:buChar char="•"/>
            </a:pPr>
            <a:r>
              <a:rPr lang="en-US" dirty="0">
                <a:solidFill>
                  <a:schemeClr val="tx1"/>
                </a:solidFill>
              </a:rPr>
              <a:t>Total funding was $18 M in 2019 and valuation of the company was $40 M IN 2018. </a:t>
            </a:r>
          </a:p>
          <a:p>
            <a:pPr marL="285750" indent="-285750" algn="just">
              <a:lnSpc>
                <a:spcPct val="150000"/>
              </a:lnSpc>
              <a:buFont typeface="Arial" pitchFamily="34" charset="0"/>
              <a:buChar char="•"/>
            </a:pPr>
            <a:r>
              <a:rPr lang="en-US" dirty="0">
                <a:solidFill>
                  <a:schemeClr val="tx1"/>
                </a:solidFill>
              </a:rPr>
              <a:t>The investors were </a:t>
            </a:r>
            <a:r>
              <a:rPr lang="en-US" dirty="0" err="1">
                <a:solidFill>
                  <a:schemeClr val="tx1"/>
                </a:solidFill>
              </a:rPr>
              <a:t>Amereus</a:t>
            </a:r>
            <a:r>
              <a:rPr lang="en-US" dirty="0">
                <a:solidFill>
                  <a:schemeClr val="tx1"/>
                </a:solidFill>
              </a:rPr>
              <a:t>, </a:t>
            </a:r>
            <a:r>
              <a:rPr lang="en-US" dirty="0" err="1">
                <a:solidFill>
                  <a:schemeClr val="tx1"/>
                </a:solidFill>
              </a:rPr>
              <a:t>Helion</a:t>
            </a:r>
            <a:r>
              <a:rPr lang="en-US" dirty="0">
                <a:solidFill>
                  <a:schemeClr val="tx1"/>
                </a:solidFill>
              </a:rPr>
              <a:t> Venture partners, </a:t>
            </a:r>
            <a:r>
              <a:rPr lang="en-US" dirty="0" err="1">
                <a:solidFill>
                  <a:schemeClr val="tx1"/>
                </a:solidFill>
              </a:rPr>
              <a:t>Sistema</a:t>
            </a:r>
            <a:r>
              <a:rPr lang="en-US" dirty="0">
                <a:solidFill>
                  <a:schemeClr val="tx1"/>
                </a:solidFill>
              </a:rPr>
              <a:t> Asia Capital, </a:t>
            </a:r>
            <a:r>
              <a:rPr lang="en-US" dirty="0" err="1">
                <a:solidFill>
                  <a:schemeClr val="tx1"/>
                </a:solidFill>
              </a:rPr>
              <a:t>Akatsuki</a:t>
            </a:r>
            <a:r>
              <a:rPr lang="en-US" dirty="0">
                <a:solidFill>
                  <a:schemeClr val="tx1"/>
                </a:solidFill>
              </a:rPr>
              <a:t>, </a:t>
            </a:r>
            <a:r>
              <a:rPr lang="en-US" dirty="0" err="1">
                <a:solidFill>
                  <a:schemeClr val="tx1"/>
                </a:solidFill>
              </a:rPr>
              <a:t>Astarc</a:t>
            </a:r>
            <a:r>
              <a:rPr lang="en-US" dirty="0">
                <a:solidFill>
                  <a:schemeClr val="tx1"/>
                </a:solidFill>
              </a:rPr>
              <a:t> venture, Trifecta Venture (</a:t>
            </a:r>
            <a:r>
              <a:rPr lang="en-US" dirty="0" err="1">
                <a:solidFill>
                  <a:schemeClr val="tx1"/>
                </a:solidFill>
              </a:rPr>
              <a:t>Devarajappa</a:t>
            </a:r>
            <a:r>
              <a:rPr lang="en-US" dirty="0">
                <a:solidFill>
                  <a:schemeClr val="tx1"/>
                </a:solidFill>
              </a:rPr>
              <a:t>, 2019)</a:t>
            </a:r>
          </a:p>
          <a:p>
            <a:pPr marL="285750" indent="-285750" algn="just">
              <a:lnSpc>
                <a:spcPct val="150000"/>
              </a:lnSpc>
              <a:buFont typeface="Arial" pitchFamily="34" charset="0"/>
              <a:buChar char="•"/>
            </a:pPr>
            <a:r>
              <a:rPr lang="en-US" dirty="0">
                <a:solidFill>
                  <a:schemeClr val="tx1"/>
                </a:solidFill>
              </a:rPr>
              <a:t>Main competitors were </a:t>
            </a:r>
            <a:r>
              <a:rPr lang="en-US" dirty="0" err="1">
                <a:solidFill>
                  <a:schemeClr val="tx1"/>
                </a:solidFill>
              </a:rPr>
              <a:t>Evermos</a:t>
            </a:r>
            <a:r>
              <a:rPr lang="en-US" dirty="0">
                <a:solidFill>
                  <a:schemeClr val="tx1"/>
                </a:solidFill>
              </a:rPr>
              <a:t>, </a:t>
            </a:r>
            <a:r>
              <a:rPr lang="en-US" dirty="0" err="1">
                <a:solidFill>
                  <a:schemeClr val="tx1"/>
                </a:solidFill>
              </a:rPr>
              <a:t>Glowroad</a:t>
            </a:r>
            <a:r>
              <a:rPr lang="en-US" dirty="0">
                <a:solidFill>
                  <a:schemeClr val="tx1"/>
                </a:solidFill>
              </a:rPr>
              <a:t>, </a:t>
            </a:r>
            <a:r>
              <a:rPr lang="en-US" dirty="0" err="1">
                <a:solidFill>
                  <a:schemeClr val="tx1"/>
                </a:solidFill>
              </a:rPr>
              <a:t>Elenas</a:t>
            </a:r>
            <a:r>
              <a:rPr lang="en-US" dirty="0">
                <a:solidFill>
                  <a:schemeClr val="tx1"/>
                </a:solidFill>
              </a:rPr>
              <a:t>, </a:t>
            </a:r>
            <a:r>
              <a:rPr lang="en-US" dirty="0" err="1">
                <a:solidFill>
                  <a:schemeClr val="tx1"/>
                </a:solidFill>
              </a:rPr>
              <a:t>Meesho</a:t>
            </a:r>
            <a:r>
              <a:rPr lang="en-US" dirty="0">
                <a:solidFill>
                  <a:schemeClr val="tx1"/>
                </a:solidFill>
              </a:rPr>
              <a:t>, </a:t>
            </a:r>
            <a:r>
              <a:rPr lang="en-US" dirty="0" err="1">
                <a:solidFill>
                  <a:schemeClr val="tx1"/>
                </a:solidFill>
              </a:rPr>
              <a:t>Fanjoy</a:t>
            </a:r>
            <a:r>
              <a:rPr lang="en-US" dirty="0">
                <a:solidFill>
                  <a:schemeClr val="tx1"/>
                </a:solidFill>
              </a:rPr>
              <a:t> </a:t>
            </a:r>
          </a:p>
          <a:p>
            <a:pPr algn="just"/>
            <a:endParaRPr lang="en-US" dirty="0"/>
          </a:p>
          <a:p>
            <a:pPr algn="just"/>
            <a:endParaRPr lang="en-US" dirty="0"/>
          </a:p>
          <a:p>
            <a:pPr algn="ctr"/>
            <a:endParaRPr lang="en-US" dirty="0"/>
          </a:p>
        </p:txBody>
      </p:sp>
      <p:sp>
        <p:nvSpPr>
          <p:cNvPr id="3" name="Slide Number Placeholder 2"/>
          <p:cNvSpPr>
            <a:spLocks noGrp="1"/>
          </p:cNvSpPr>
          <p:nvPr>
            <p:ph type="sldNum" sz="quarter" idx="12"/>
          </p:nvPr>
        </p:nvSpPr>
        <p:spPr/>
        <p:txBody>
          <a:bodyPr/>
          <a:lstStyle/>
          <a:p>
            <a:fld id="{6DE9ECB7-BC0D-4202-8CE7-84D58BC2D994}" type="slidenum">
              <a:rPr lang="en-US" smtClean="0"/>
              <a:t>6</a:t>
            </a:fld>
            <a:endParaRPr lang="en-US"/>
          </a:p>
        </p:txBody>
      </p:sp>
    </p:spTree>
    <p:extLst>
      <p:ext uri="{BB962C8B-B14F-4D97-AF65-F5344CB8AC3E}">
        <p14:creationId xmlns:p14="http://schemas.microsoft.com/office/powerpoint/2010/main" val="3408223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141" y="171142"/>
            <a:ext cx="8229600" cy="563562"/>
          </a:xfrm>
        </p:spPr>
        <p:txBody>
          <a:bodyPr>
            <a:noAutofit/>
          </a:bodyPr>
          <a:lstStyle/>
          <a:p>
            <a:r>
              <a:rPr lang="en-US" sz="3200" b="1" dirty="0"/>
              <a:t>Reasons for failing SMEs in India</a:t>
            </a:r>
            <a:br>
              <a:rPr lang="en-US" sz="3200" b="1" dirty="0"/>
            </a:br>
            <a:endParaRPr lang="en-US" sz="320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609600"/>
            <a:ext cx="9143999" cy="6553200"/>
          </a:xfrm>
        </p:spPr>
      </p:pic>
      <p:sp>
        <p:nvSpPr>
          <p:cNvPr id="5" name="Rectangle 4"/>
          <p:cNvSpPr/>
          <p:nvPr/>
        </p:nvSpPr>
        <p:spPr>
          <a:xfrm>
            <a:off x="310486" y="762000"/>
            <a:ext cx="8681113" cy="6324808"/>
          </a:xfrm>
          <a:prstGeom prst="rect">
            <a:avLst/>
          </a:prstGeom>
        </p:spPr>
        <p:txBody>
          <a:bodyPr wrap="square">
            <a:spAutoFit/>
          </a:bodyPr>
          <a:lstStyle/>
          <a:p>
            <a:pPr marL="285750" indent="-285750" algn="just">
              <a:lnSpc>
                <a:spcPct val="150000"/>
              </a:lnSpc>
              <a:buFont typeface="Arial" pitchFamily="34" charset="0"/>
              <a:buChar char="•"/>
            </a:pPr>
            <a:r>
              <a:rPr lang="en-US" dirty="0"/>
              <a:t>The backbone of a country’s economy is Small and Medium Enterprises that mainly belongs to services and manufacturing</a:t>
            </a:r>
          </a:p>
          <a:p>
            <a:pPr marL="285750" indent="-285750" algn="just">
              <a:lnSpc>
                <a:spcPct val="150000"/>
              </a:lnSpc>
              <a:buFont typeface="Arial" pitchFamily="34" charset="0"/>
              <a:buChar char="•"/>
            </a:pPr>
            <a:r>
              <a:rPr lang="en-US" dirty="0"/>
              <a:t> 45% of the country’s GDP  is contributed by the records that employ over 60 million people (MONEYCONTROL NEWS, 2019)</a:t>
            </a:r>
          </a:p>
          <a:p>
            <a:pPr marL="285750" indent="-285750" algn="just">
              <a:lnSpc>
                <a:spcPct val="150000"/>
              </a:lnSpc>
              <a:buFont typeface="Arial" pitchFamily="34" charset="0"/>
              <a:buChar char="•"/>
            </a:pPr>
            <a:r>
              <a:rPr lang="en-US" dirty="0"/>
              <a:t> According to estimations, 90% of startups fail  within 5 years of inception to meeting their growth goals and mission mainly lack of innovation </a:t>
            </a:r>
          </a:p>
          <a:p>
            <a:pPr marL="285750" indent="-285750" algn="just">
              <a:lnSpc>
                <a:spcPct val="150000"/>
              </a:lnSpc>
              <a:buFont typeface="Arial" pitchFamily="34" charset="0"/>
              <a:buChar char="•"/>
            </a:pPr>
            <a:r>
              <a:rPr lang="en-US" dirty="0"/>
              <a:t>To become world’s third-largest startup ecosystem , India is currently struggling that is leading towards more unemployment  (</a:t>
            </a:r>
            <a:r>
              <a:rPr lang="en-US" dirty="0" err="1"/>
              <a:t>Jegan</a:t>
            </a:r>
            <a:r>
              <a:rPr lang="en-US" dirty="0"/>
              <a:t>, 2019)</a:t>
            </a:r>
          </a:p>
          <a:p>
            <a:pPr marL="285750" indent="-285750" algn="just">
              <a:lnSpc>
                <a:spcPct val="150000"/>
              </a:lnSpc>
              <a:buFont typeface="Arial" pitchFamily="34" charset="0"/>
              <a:buChar char="•"/>
            </a:pPr>
            <a:r>
              <a:rPr lang="en-US" dirty="0"/>
              <a:t> in the first nine months of 2017, IT startups has slumped to 800 in the country. in the past four years, the market evaluation of Indian startups has increased when compared to the previous years (</a:t>
            </a:r>
            <a:r>
              <a:rPr lang="en-US" dirty="0" err="1"/>
              <a:t>Jegan</a:t>
            </a:r>
            <a:r>
              <a:rPr lang="en-US" dirty="0"/>
              <a:t>, 2019)</a:t>
            </a:r>
          </a:p>
          <a:p>
            <a:pPr marL="285750" indent="-285750" algn="just">
              <a:lnSpc>
                <a:spcPct val="150000"/>
              </a:lnSpc>
              <a:buFont typeface="Arial" pitchFamily="34" charset="0"/>
              <a:buChar char="•"/>
            </a:pPr>
            <a:r>
              <a:rPr lang="en-US" dirty="0"/>
              <a:t>77 % of the venture capitalists in India believe that they don’t have unique business models in Indian start up market </a:t>
            </a:r>
          </a:p>
          <a:p>
            <a:pPr marL="285750" indent="-285750" algn="just">
              <a:lnSpc>
                <a:spcPct val="150000"/>
              </a:lnSpc>
              <a:buFont typeface="Arial" pitchFamily="34" charset="0"/>
              <a:buChar char="•"/>
            </a:pPr>
            <a:r>
              <a:rPr lang="en-US" dirty="0"/>
              <a:t>in India , 1,503 startups have closed down Since 2015 as head of a market intelligence firm mentions mainly due to  due to the replication of Western business models</a:t>
            </a:r>
          </a:p>
        </p:txBody>
      </p:sp>
      <p:sp>
        <p:nvSpPr>
          <p:cNvPr id="3" name="Slide Number Placeholder 2"/>
          <p:cNvSpPr>
            <a:spLocks noGrp="1"/>
          </p:cNvSpPr>
          <p:nvPr>
            <p:ph type="sldNum" sz="quarter" idx="12"/>
          </p:nvPr>
        </p:nvSpPr>
        <p:spPr/>
        <p:txBody>
          <a:bodyPr/>
          <a:lstStyle/>
          <a:p>
            <a:fld id="{6DE9ECB7-BC0D-4202-8CE7-84D58BC2D994}" type="slidenum">
              <a:rPr lang="en-US" smtClean="0"/>
              <a:t>7</a:t>
            </a:fld>
            <a:endParaRPr lang="en-US"/>
          </a:p>
        </p:txBody>
      </p:sp>
    </p:spTree>
    <p:extLst>
      <p:ext uri="{BB962C8B-B14F-4D97-AF65-F5344CB8AC3E}">
        <p14:creationId xmlns:p14="http://schemas.microsoft.com/office/powerpoint/2010/main" val="136836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11162"/>
          </a:xfrm>
        </p:spPr>
        <p:txBody>
          <a:bodyPr>
            <a:normAutofit fontScale="90000"/>
          </a:bodyPr>
          <a:lstStyle/>
          <a:p>
            <a:r>
              <a:rPr lang="en-US" sz="3200" b="1" dirty="0"/>
              <a:t>Why </a:t>
            </a:r>
            <a:r>
              <a:rPr lang="en-US" sz="3200" b="1" dirty="0" err="1"/>
              <a:t>Wooplr</a:t>
            </a:r>
            <a:r>
              <a:rPr lang="en-US" sz="3200" b="1" dirty="0"/>
              <a:t> failed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762000"/>
            <a:ext cx="9144000" cy="6096000"/>
          </a:xfrm>
        </p:spPr>
      </p:pic>
      <p:sp>
        <p:nvSpPr>
          <p:cNvPr id="5" name="Rectangle 4"/>
          <p:cNvSpPr/>
          <p:nvPr/>
        </p:nvSpPr>
        <p:spPr>
          <a:xfrm>
            <a:off x="304800" y="838200"/>
            <a:ext cx="8686800" cy="5909310"/>
          </a:xfrm>
          <a:prstGeom prst="rect">
            <a:avLst/>
          </a:prstGeom>
        </p:spPr>
        <p:txBody>
          <a:bodyPr wrap="square">
            <a:spAutoFit/>
          </a:bodyPr>
          <a:lstStyle/>
          <a:p>
            <a:pPr marL="285750" indent="-285750" algn="just">
              <a:lnSpc>
                <a:spcPct val="150000"/>
              </a:lnSpc>
              <a:buFont typeface="Arial" pitchFamily="34" charset="0"/>
              <a:buChar char="•"/>
            </a:pPr>
            <a:r>
              <a:rPr lang="en-US" dirty="0" err="1"/>
              <a:t>Wooplr</a:t>
            </a:r>
            <a:r>
              <a:rPr lang="en-US" dirty="0"/>
              <a:t> was looking for an acquisition deal on capital and the company had a talk with Chinese VC CDH Investments that failed at the first attempt (</a:t>
            </a:r>
            <a:r>
              <a:rPr lang="en-US" dirty="0" err="1"/>
              <a:t>Vardhan</a:t>
            </a:r>
            <a:r>
              <a:rPr lang="en-US" dirty="0"/>
              <a:t>, 2019)</a:t>
            </a:r>
          </a:p>
          <a:p>
            <a:pPr marL="285750" indent="-285750" algn="just">
              <a:lnSpc>
                <a:spcPct val="150000"/>
              </a:lnSpc>
              <a:buFont typeface="Arial" pitchFamily="34" charset="0"/>
              <a:buChar char="•"/>
            </a:pPr>
            <a:r>
              <a:rPr lang="en-US" dirty="0"/>
              <a:t> for $20 million worth Series, the company had another talk with a Chinese investor</a:t>
            </a:r>
          </a:p>
          <a:p>
            <a:pPr marL="285750" indent="-285750" algn="just">
              <a:lnSpc>
                <a:spcPct val="150000"/>
              </a:lnSpc>
              <a:buFont typeface="Arial" pitchFamily="34" charset="0"/>
              <a:buChar char="•"/>
            </a:pPr>
            <a:r>
              <a:rPr lang="en-US" dirty="0"/>
              <a:t>After an internal decision taken by company management, the company shut down due to failing of acquisition (</a:t>
            </a:r>
            <a:r>
              <a:rPr lang="en-US" dirty="0" err="1"/>
              <a:t>Agrawal</a:t>
            </a:r>
            <a:r>
              <a:rPr lang="en-US" dirty="0"/>
              <a:t>, 2021)</a:t>
            </a:r>
          </a:p>
          <a:p>
            <a:pPr marL="285750" indent="-285750" algn="just">
              <a:lnSpc>
                <a:spcPct val="150000"/>
              </a:lnSpc>
              <a:buFont typeface="Arial" pitchFamily="34" charset="0"/>
              <a:buChar char="•"/>
            </a:pPr>
            <a:r>
              <a:rPr lang="en-US" dirty="0"/>
              <a:t>The employees were referred to other companies and the employees were informed of shut down of its operations. </a:t>
            </a:r>
          </a:p>
          <a:p>
            <a:pPr marL="285750" indent="-285750" algn="just">
              <a:lnSpc>
                <a:spcPct val="150000"/>
              </a:lnSpc>
              <a:buFont typeface="Arial" pitchFamily="34" charset="0"/>
              <a:buChar char="•"/>
            </a:pPr>
            <a:r>
              <a:rPr lang="en-US" dirty="0"/>
              <a:t>They also didn’t provide pending payments and those payments were delayed due to closing of financial year (</a:t>
            </a:r>
            <a:r>
              <a:rPr lang="en-US" dirty="0" err="1"/>
              <a:t>Bhalla</a:t>
            </a:r>
            <a:r>
              <a:rPr lang="en-US" dirty="0"/>
              <a:t> &amp; </a:t>
            </a:r>
            <a:r>
              <a:rPr lang="en-US" dirty="0" err="1"/>
              <a:t>Sangwan</a:t>
            </a:r>
            <a:r>
              <a:rPr lang="en-US" dirty="0"/>
              <a:t>, 2019)</a:t>
            </a:r>
          </a:p>
          <a:p>
            <a:pPr marL="285750" indent="-285750" algn="just">
              <a:lnSpc>
                <a:spcPct val="150000"/>
              </a:lnSpc>
              <a:buFont typeface="Arial" pitchFamily="34" charset="0"/>
              <a:buChar char="•"/>
            </a:pPr>
            <a:r>
              <a:rPr lang="en-US" dirty="0"/>
              <a:t>The company was reaching out of some suppliers. After a negotiation with a German company, funding fell through that was the actual trouble erupted</a:t>
            </a:r>
          </a:p>
          <a:p>
            <a:pPr marL="285750" indent="-285750" algn="just">
              <a:lnSpc>
                <a:spcPct val="150000"/>
              </a:lnSpc>
              <a:buFont typeface="Arial" pitchFamily="34" charset="0"/>
              <a:buChar char="•"/>
            </a:pPr>
            <a:r>
              <a:rPr lang="en-US" dirty="0"/>
              <a:t>In its lifetime, $10 million amount was raised by the company</a:t>
            </a:r>
          </a:p>
          <a:p>
            <a:pPr marL="285750" indent="-285750" algn="just">
              <a:lnSpc>
                <a:spcPct val="150000"/>
              </a:lnSpc>
              <a:buFont typeface="Arial" pitchFamily="34" charset="0"/>
              <a:buChar char="•"/>
            </a:pPr>
            <a:r>
              <a:rPr lang="en-US" dirty="0"/>
              <a:t>Finding investors for the company was difficult hence </a:t>
            </a:r>
            <a:r>
              <a:rPr lang="en-US" dirty="0" err="1"/>
              <a:t>Wooplr</a:t>
            </a:r>
            <a:r>
              <a:rPr lang="en-US" dirty="0"/>
              <a:t> shut down in May 2019 </a:t>
            </a:r>
          </a:p>
          <a:p>
            <a:pPr marL="285750" indent="-285750" algn="just">
              <a:lnSpc>
                <a:spcPct val="150000"/>
              </a:lnSpc>
              <a:buFont typeface="Arial" pitchFamily="34" charset="0"/>
              <a:buChar char="•"/>
            </a:pPr>
            <a:r>
              <a:rPr lang="en-US" dirty="0"/>
              <a:t>Negotiations for mergers were also not successful (IANS, 2019)</a:t>
            </a:r>
          </a:p>
        </p:txBody>
      </p:sp>
      <p:sp>
        <p:nvSpPr>
          <p:cNvPr id="3" name="Slide Number Placeholder 2"/>
          <p:cNvSpPr>
            <a:spLocks noGrp="1"/>
          </p:cNvSpPr>
          <p:nvPr>
            <p:ph type="sldNum" sz="quarter" idx="12"/>
          </p:nvPr>
        </p:nvSpPr>
        <p:spPr/>
        <p:txBody>
          <a:bodyPr/>
          <a:lstStyle/>
          <a:p>
            <a:fld id="{6DE9ECB7-BC0D-4202-8CE7-84D58BC2D994}" type="slidenum">
              <a:rPr lang="en-US" smtClean="0"/>
              <a:t>8</a:t>
            </a:fld>
            <a:endParaRPr lang="en-US"/>
          </a:p>
        </p:txBody>
      </p:sp>
    </p:spTree>
    <p:extLst>
      <p:ext uri="{BB962C8B-B14F-4D97-AF65-F5344CB8AC3E}">
        <p14:creationId xmlns:p14="http://schemas.microsoft.com/office/powerpoint/2010/main" val="4008702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334962"/>
          </a:xfrm>
        </p:spPr>
        <p:txBody>
          <a:bodyPr>
            <a:noAutofit/>
          </a:bodyPr>
          <a:lstStyle/>
          <a:p>
            <a:r>
              <a:rPr lang="en-US" sz="3600" b="1" dirty="0">
                <a:solidFill>
                  <a:srgbClr val="FF0000"/>
                </a:solidFill>
              </a:rPr>
              <a:t>Theory Application </a:t>
            </a:r>
          </a:p>
        </p:txBody>
      </p:sp>
      <p:sp>
        <p:nvSpPr>
          <p:cNvPr id="3" name="Content Placeholder 2"/>
          <p:cNvSpPr>
            <a:spLocks noGrp="1"/>
          </p:cNvSpPr>
          <p:nvPr>
            <p:ph idx="1"/>
          </p:nvPr>
        </p:nvSpPr>
        <p:spPr>
          <a:xfrm>
            <a:off x="457200" y="685800"/>
            <a:ext cx="8458200" cy="5791200"/>
          </a:xfrm>
        </p:spPr>
        <p:txBody>
          <a:bodyPr>
            <a:normAutofit/>
          </a:bodyPr>
          <a:lstStyle/>
          <a:p>
            <a:endParaRPr lang="en-US" sz="2000" dirty="0"/>
          </a:p>
          <a:p>
            <a:pPr marL="0" indent="0">
              <a:buNone/>
            </a:pPr>
            <a:endParaRPr lang="en-US" sz="2000" dirty="0"/>
          </a:p>
          <a:p>
            <a:pPr marL="0" indent="0">
              <a:buNone/>
            </a:pPr>
            <a:endParaRPr lang="en-US" sz="2000" dirty="0"/>
          </a:p>
        </p:txBody>
      </p:sp>
      <p:sp>
        <p:nvSpPr>
          <p:cNvPr id="6" name="Rounded Rectangle 5"/>
          <p:cNvSpPr/>
          <p:nvPr/>
        </p:nvSpPr>
        <p:spPr>
          <a:xfrm>
            <a:off x="0" y="457200"/>
            <a:ext cx="9144000" cy="6400800"/>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en-US" b="1" u="sng" dirty="0"/>
          </a:p>
          <a:p>
            <a:pPr>
              <a:lnSpc>
                <a:spcPct val="150000"/>
              </a:lnSpc>
            </a:pPr>
            <a:r>
              <a:rPr lang="en-US" b="1" u="sng" dirty="0">
                <a:solidFill>
                  <a:schemeClr val="tx1"/>
                </a:solidFill>
              </a:rPr>
              <a:t>Theory of Need for Achievement </a:t>
            </a:r>
          </a:p>
          <a:p>
            <a:pPr marL="285750" indent="-285750">
              <a:lnSpc>
                <a:spcPct val="150000"/>
              </a:lnSpc>
              <a:buFont typeface="Arial" pitchFamily="34" charset="0"/>
              <a:buChar char="•"/>
            </a:pPr>
            <a:r>
              <a:rPr lang="en-US" dirty="0">
                <a:solidFill>
                  <a:schemeClr val="tx1"/>
                </a:solidFill>
              </a:rPr>
              <a:t>This theory explains why certain individuals are more motivated to achieve than other that is based on two psychological principles (Wu &amp; </a:t>
            </a:r>
            <a:r>
              <a:rPr lang="en-US" dirty="0" err="1">
                <a:solidFill>
                  <a:schemeClr val="tx1"/>
                </a:solidFill>
              </a:rPr>
              <a:t>Dagher</a:t>
            </a:r>
            <a:r>
              <a:rPr lang="en-US" dirty="0">
                <a:solidFill>
                  <a:schemeClr val="tx1"/>
                </a:solidFill>
              </a:rPr>
              <a:t>, 2007)</a:t>
            </a:r>
          </a:p>
          <a:p>
            <a:pPr marL="285750" indent="-285750">
              <a:lnSpc>
                <a:spcPct val="150000"/>
              </a:lnSpc>
              <a:buFont typeface="Arial" pitchFamily="34" charset="0"/>
              <a:buChar char="•"/>
            </a:pPr>
            <a:r>
              <a:rPr lang="en-US" dirty="0">
                <a:solidFill>
                  <a:schemeClr val="tx1"/>
                </a:solidFill>
              </a:rPr>
              <a:t>To achieve success and avoid failure in motive of an individual is the motive </a:t>
            </a:r>
          </a:p>
          <a:p>
            <a:pPr marL="285750" indent="-285750">
              <a:lnSpc>
                <a:spcPct val="150000"/>
              </a:lnSpc>
              <a:buFont typeface="Arial" pitchFamily="34" charset="0"/>
              <a:buChar char="•"/>
            </a:pPr>
            <a:r>
              <a:rPr lang="en-US" dirty="0">
                <a:solidFill>
                  <a:schemeClr val="tx1"/>
                </a:solidFill>
              </a:rPr>
              <a:t>This is more of a trait-</a:t>
            </a:r>
            <a:r>
              <a:rPr lang="en-US" dirty="0" err="1">
                <a:solidFill>
                  <a:schemeClr val="tx1"/>
                </a:solidFill>
              </a:rPr>
              <a:t>centred</a:t>
            </a:r>
            <a:r>
              <a:rPr lang="en-US" dirty="0">
                <a:solidFill>
                  <a:schemeClr val="tx1"/>
                </a:solidFill>
              </a:rPr>
              <a:t> approach that emphasizes  achievement motivation in terms of personality trait .The role the situation plays a vital role towards the ‘incentive for success’ and the ‘probability of success’ (Wu , 2007)</a:t>
            </a:r>
          </a:p>
          <a:p>
            <a:pPr marL="285750" indent="-285750">
              <a:lnSpc>
                <a:spcPct val="150000"/>
              </a:lnSpc>
              <a:buFont typeface="Arial" pitchFamily="34" charset="0"/>
              <a:buChar char="•"/>
            </a:pPr>
            <a:r>
              <a:rPr lang="en-US" dirty="0">
                <a:solidFill>
                  <a:schemeClr val="tx1"/>
                </a:solidFill>
              </a:rPr>
              <a:t>Challenging or difficult tasks are chosen by high achievers that means low achiever chooses easier tasks</a:t>
            </a:r>
          </a:p>
          <a:p>
            <a:pPr marL="285750" indent="-285750">
              <a:lnSpc>
                <a:spcPct val="150000"/>
              </a:lnSpc>
              <a:buFont typeface="Arial" pitchFamily="34" charset="0"/>
              <a:buChar char="•"/>
            </a:pPr>
            <a:r>
              <a:rPr lang="en-US" dirty="0">
                <a:solidFill>
                  <a:schemeClr val="tx1"/>
                </a:solidFill>
              </a:rPr>
              <a:t>If this theory applies to </a:t>
            </a:r>
            <a:r>
              <a:rPr lang="en-US" dirty="0" err="1">
                <a:solidFill>
                  <a:schemeClr val="tx1"/>
                </a:solidFill>
              </a:rPr>
              <a:t>Wooplr</a:t>
            </a:r>
            <a:r>
              <a:rPr lang="en-US" dirty="0">
                <a:solidFill>
                  <a:schemeClr val="tx1"/>
                </a:solidFill>
              </a:rPr>
              <a:t> Company, </a:t>
            </a:r>
            <a:r>
              <a:rPr lang="en-US" dirty="0" err="1">
                <a:solidFill>
                  <a:schemeClr val="tx1"/>
                </a:solidFill>
              </a:rPr>
              <a:t>Ankit</a:t>
            </a:r>
            <a:r>
              <a:rPr lang="en-US" dirty="0">
                <a:solidFill>
                  <a:schemeClr val="tx1"/>
                </a:solidFill>
              </a:rPr>
              <a:t> </a:t>
            </a:r>
            <a:r>
              <a:rPr lang="en-US" dirty="0" err="1">
                <a:solidFill>
                  <a:schemeClr val="tx1"/>
                </a:solidFill>
              </a:rPr>
              <a:t>Sabharwal</a:t>
            </a:r>
            <a:r>
              <a:rPr lang="en-US" dirty="0">
                <a:solidFill>
                  <a:schemeClr val="tx1"/>
                </a:solidFill>
              </a:rPr>
              <a:t> was not a high achiever hence the probability of success was at a lower level that is why funding was not successful </a:t>
            </a:r>
          </a:p>
          <a:p>
            <a:pPr marL="285750" indent="-285750">
              <a:lnSpc>
                <a:spcPct val="150000"/>
              </a:lnSpc>
              <a:buFont typeface="Arial" pitchFamily="34" charset="0"/>
              <a:buChar char="•"/>
            </a:pPr>
            <a:r>
              <a:rPr lang="en-US" dirty="0">
                <a:solidFill>
                  <a:schemeClr val="tx1"/>
                </a:solidFill>
              </a:rPr>
              <a:t>By 2017, the growth and funding was lower than 2016 that means </a:t>
            </a:r>
            <a:r>
              <a:rPr lang="en-US" dirty="0" err="1">
                <a:solidFill>
                  <a:schemeClr val="tx1"/>
                </a:solidFill>
              </a:rPr>
              <a:t>Ankit</a:t>
            </a:r>
            <a:r>
              <a:rPr lang="en-US" dirty="0">
                <a:solidFill>
                  <a:schemeClr val="tx1"/>
                </a:solidFill>
              </a:rPr>
              <a:t> </a:t>
            </a:r>
            <a:r>
              <a:rPr lang="en-US" dirty="0" err="1">
                <a:solidFill>
                  <a:schemeClr val="tx1"/>
                </a:solidFill>
              </a:rPr>
              <a:t>Sabharwal</a:t>
            </a:r>
            <a:r>
              <a:rPr lang="en-US" dirty="0">
                <a:solidFill>
                  <a:schemeClr val="tx1"/>
                </a:solidFill>
              </a:rPr>
              <a:t> the CEO was a low achiever in terms of unsuccessful decision making, low investors, low negotiation, etc. </a:t>
            </a:r>
          </a:p>
          <a:p>
            <a:pPr algn="ctr"/>
            <a:endParaRPr lang="en-US" dirty="0"/>
          </a:p>
        </p:txBody>
      </p:sp>
      <p:sp>
        <p:nvSpPr>
          <p:cNvPr id="7" name="Slide Number Placeholder 6"/>
          <p:cNvSpPr>
            <a:spLocks noGrp="1"/>
          </p:cNvSpPr>
          <p:nvPr>
            <p:ph type="sldNum" sz="quarter" idx="12"/>
          </p:nvPr>
        </p:nvSpPr>
        <p:spPr/>
        <p:txBody>
          <a:bodyPr/>
          <a:lstStyle/>
          <a:p>
            <a:fld id="{6DE9ECB7-BC0D-4202-8CE7-84D58BC2D994}" type="slidenum">
              <a:rPr lang="en-US" smtClean="0"/>
              <a:t>9</a:t>
            </a:fld>
            <a:endParaRPr lang="en-US"/>
          </a:p>
        </p:txBody>
      </p:sp>
    </p:spTree>
    <p:extLst>
      <p:ext uri="{BB962C8B-B14F-4D97-AF65-F5344CB8AC3E}">
        <p14:creationId xmlns:p14="http://schemas.microsoft.com/office/powerpoint/2010/main" val="2496244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7362"/>
          </a:xfrm>
        </p:spPr>
        <p:txBody>
          <a:bodyPr>
            <a:noAutofit/>
          </a:bodyPr>
          <a:lstStyle/>
          <a:p>
            <a:r>
              <a:rPr lang="en-US" sz="2800" b="1" dirty="0">
                <a:solidFill>
                  <a:srgbClr val="FF0000"/>
                </a:solidFill>
              </a:rPr>
              <a:t>Important Factors which </a:t>
            </a:r>
            <a:r>
              <a:rPr lang="en-US" sz="2800" b="1" dirty="0" err="1">
                <a:solidFill>
                  <a:srgbClr val="FF0000"/>
                </a:solidFill>
              </a:rPr>
              <a:t>Wooplr</a:t>
            </a:r>
            <a:r>
              <a:rPr lang="en-US" sz="2800" b="1" dirty="0">
                <a:solidFill>
                  <a:srgbClr val="FF0000"/>
                </a:solidFill>
              </a:rPr>
              <a:t> Company lacks </a:t>
            </a:r>
          </a:p>
        </p:txBody>
      </p:sp>
      <p:sp>
        <p:nvSpPr>
          <p:cNvPr id="3" name="Content Placeholder 2"/>
          <p:cNvSpPr>
            <a:spLocks noGrp="1"/>
          </p:cNvSpPr>
          <p:nvPr>
            <p:ph idx="1"/>
          </p:nvPr>
        </p:nvSpPr>
        <p:spPr>
          <a:xfrm>
            <a:off x="228600" y="838200"/>
            <a:ext cx="8686800" cy="5562600"/>
          </a:xfrm>
        </p:spPr>
        <p:txBody>
          <a:bodyPr>
            <a:normAutofit/>
          </a:bodyPr>
          <a:lstStyle/>
          <a:p>
            <a:pPr marL="0" indent="0">
              <a:buNone/>
            </a:pPr>
            <a:endParaRPr lang="en-US" sz="2000" dirty="0"/>
          </a:p>
          <a:p>
            <a:pPr marL="0" indent="0">
              <a:buNone/>
            </a:pPr>
            <a:endParaRPr lang="en-US" sz="20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38200"/>
            <a:ext cx="9144000" cy="5943600"/>
          </a:xfrm>
          <a:prstGeom prst="rect">
            <a:avLst/>
          </a:prstGeom>
        </p:spPr>
      </p:pic>
      <p:sp>
        <p:nvSpPr>
          <p:cNvPr id="5" name="Rectangle 4"/>
          <p:cNvSpPr/>
          <p:nvPr/>
        </p:nvSpPr>
        <p:spPr>
          <a:xfrm>
            <a:off x="152400" y="876825"/>
            <a:ext cx="8991600" cy="5909310"/>
          </a:xfrm>
          <a:prstGeom prst="rect">
            <a:avLst/>
          </a:prstGeom>
        </p:spPr>
        <p:txBody>
          <a:bodyPr wrap="square">
            <a:spAutoFit/>
          </a:bodyPr>
          <a:lstStyle/>
          <a:p>
            <a:pPr algn="just">
              <a:lnSpc>
                <a:spcPct val="150000"/>
              </a:lnSpc>
            </a:pPr>
            <a:r>
              <a:rPr lang="en-US" dirty="0"/>
              <a:t> In building an economy, a major role is played by Small-scale businesses that help to stimulate local economies by facilitating local jobs (Blog, 2017)</a:t>
            </a:r>
          </a:p>
          <a:p>
            <a:pPr algn="just">
              <a:lnSpc>
                <a:spcPct val="150000"/>
              </a:lnSpc>
            </a:pPr>
            <a:r>
              <a:rPr lang="en-US" b="1" u="sng" dirty="0"/>
              <a:t>Innovation</a:t>
            </a:r>
          </a:p>
          <a:p>
            <a:pPr marL="285750" indent="-285750" algn="just">
              <a:lnSpc>
                <a:spcPct val="150000"/>
              </a:lnSpc>
              <a:buFont typeface="Arial" pitchFamily="34" charset="0"/>
              <a:buChar char="•"/>
            </a:pPr>
            <a:r>
              <a:rPr lang="en-US" dirty="0"/>
              <a:t>The business entities need to be unique and innovative because most are ‘copy and paste’ entrepreneurs (</a:t>
            </a:r>
            <a:r>
              <a:rPr lang="en-US" dirty="0" err="1"/>
              <a:t>Bjornali</a:t>
            </a:r>
            <a:r>
              <a:rPr lang="en-US" dirty="0"/>
              <a:t> &amp; </a:t>
            </a:r>
            <a:r>
              <a:rPr lang="en-US" dirty="0" err="1"/>
              <a:t>Ellingsen</a:t>
            </a:r>
            <a:r>
              <a:rPr lang="en-US" dirty="0"/>
              <a:t>, 2014). In India, Technology, Information and Internet industry is much competitive that is in the rank number one in world’s IT sector. Although </a:t>
            </a:r>
            <a:r>
              <a:rPr lang="en-US" dirty="0" err="1"/>
              <a:t>Wooplr</a:t>
            </a:r>
            <a:r>
              <a:rPr lang="en-US" dirty="0"/>
              <a:t> facilitates products for the store, payments, technology, delivery, and returns, there is no product and service differentiation due to lack of innovation. </a:t>
            </a:r>
          </a:p>
          <a:p>
            <a:pPr algn="just">
              <a:lnSpc>
                <a:spcPct val="150000"/>
              </a:lnSpc>
            </a:pPr>
            <a:r>
              <a:rPr lang="en-US" dirty="0"/>
              <a:t> </a:t>
            </a:r>
            <a:r>
              <a:rPr lang="en-US" b="1" u="sng" dirty="0"/>
              <a:t>Capital</a:t>
            </a:r>
          </a:p>
          <a:p>
            <a:pPr marL="285750" indent="-285750" algn="just">
              <a:lnSpc>
                <a:spcPct val="150000"/>
              </a:lnSpc>
              <a:buFont typeface="Arial" pitchFamily="34" charset="0"/>
              <a:buChar char="•"/>
            </a:pPr>
            <a:r>
              <a:rPr lang="en-US" dirty="0"/>
              <a:t>For entrepreneurs, capital is considered the major challenge and one reason for failing start ups is lack of capital. </a:t>
            </a:r>
            <a:r>
              <a:rPr lang="en-US" dirty="0" err="1"/>
              <a:t>Wooplr</a:t>
            </a:r>
            <a:r>
              <a:rPr lang="en-US" dirty="0"/>
              <a:t> was looking for an acquisition deal on capital and the company had a talk with Chinese VC CDH Investments that failed at the first attempt. The company was reaching out of some suppliers. After a negotiation with a German company, funding fell through that was the actual trouble erupted.</a:t>
            </a:r>
          </a:p>
        </p:txBody>
      </p:sp>
      <p:sp>
        <p:nvSpPr>
          <p:cNvPr id="6" name="Slide Number Placeholder 5"/>
          <p:cNvSpPr>
            <a:spLocks noGrp="1"/>
          </p:cNvSpPr>
          <p:nvPr>
            <p:ph type="sldNum" sz="quarter" idx="12"/>
          </p:nvPr>
        </p:nvSpPr>
        <p:spPr/>
        <p:txBody>
          <a:bodyPr/>
          <a:lstStyle/>
          <a:p>
            <a:fld id="{6DE9ECB7-BC0D-4202-8CE7-84D58BC2D994}" type="slidenum">
              <a:rPr lang="en-US" smtClean="0"/>
              <a:t>10</a:t>
            </a:fld>
            <a:endParaRPr lang="en-US"/>
          </a:p>
        </p:txBody>
      </p:sp>
    </p:spTree>
    <p:extLst>
      <p:ext uri="{BB962C8B-B14F-4D97-AF65-F5344CB8AC3E}">
        <p14:creationId xmlns:p14="http://schemas.microsoft.com/office/powerpoint/2010/main" val="1192288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457200" y="228600"/>
            <a:ext cx="8229600" cy="46038"/>
          </a:xfrm>
        </p:spPr>
        <p:txBody>
          <a:bodyPr>
            <a:normAutofit fontScale="90000"/>
          </a:bodyPr>
          <a:lstStyle/>
          <a:p>
            <a:endParaRPr lang="en-US" dirty="0"/>
          </a:p>
        </p:txBody>
      </p:sp>
      <p:sp>
        <p:nvSpPr>
          <p:cNvPr id="3" name="Content Placeholder 2"/>
          <p:cNvSpPr>
            <a:spLocks noGrp="1"/>
          </p:cNvSpPr>
          <p:nvPr>
            <p:ph idx="1"/>
          </p:nvPr>
        </p:nvSpPr>
        <p:spPr>
          <a:xfrm>
            <a:off x="152400" y="76200"/>
            <a:ext cx="8915400" cy="6400800"/>
          </a:xfrm>
        </p:spPr>
        <p:txBody>
          <a:bodyPr>
            <a:normAutofit/>
          </a:bodyPr>
          <a:lstStyle/>
          <a:p>
            <a:pPr marL="0" indent="0">
              <a:buNone/>
            </a:pPr>
            <a:endParaRPr lang="en-US" sz="2000" dirty="0"/>
          </a:p>
        </p:txBody>
      </p:sp>
      <p:sp>
        <p:nvSpPr>
          <p:cNvPr id="4" name="Rectangle 3"/>
          <p:cNvSpPr/>
          <p:nvPr/>
        </p:nvSpPr>
        <p:spPr>
          <a:xfrm>
            <a:off x="0" y="0"/>
            <a:ext cx="9144000" cy="6858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US" b="1" u="sng" dirty="0">
              <a:solidFill>
                <a:schemeClr val="tx1"/>
              </a:solidFill>
            </a:endParaRPr>
          </a:p>
          <a:p>
            <a:pPr algn="just">
              <a:lnSpc>
                <a:spcPct val="150000"/>
              </a:lnSpc>
            </a:pPr>
            <a:r>
              <a:rPr lang="en-US" b="1" u="sng" dirty="0">
                <a:solidFill>
                  <a:schemeClr val="tx1"/>
                </a:solidFill>
              </a:rPr>
              <a:t>Customer Service</a:t>
            </a:r>
          </a:p>
          <a:p>
            <a:pPr algn="just">
              <a:lnSpc>
                <a:spcPct val="150000"/>
              </a:lnSpc>
            </a:pPr>
            <a:r>
              <a:rPr lang="en-US" dirty="0">
                <a:solidFill>
                  <a:schemeClr val="tx1"/>
                </a:solidFill>
              </a:rPr>
              <a:t>The fastest killer of any brand is Bad customer service and many SMEs are breaking due to lack of communication. The communication between consumers and the brand must be at higher level. The main channels are Social media platform including Facebook, </a:t>
            </a:r>
            <a:r>
              <a:rPr lang="en-US" dirty="0" err="1">
                <a:solidFill>
                  <a:schemeClr val="tx1"/>
                </a:solidFill>
              </a:rPr>
              <a:t>Whatsapp</a:t>
            </a:r>
            <a:r>
              <a:rPr lang="en-US" dirty="0">
                <a:solidFill>
                  <a:schemeClr val="tx1"/>
                </a:solidFill>
              </a:rPr>
              <a:t>, </a:t>
            </a:r>
            <a:r>
              <a:rPr lang="en-US" dirty="0" err="1">
                <a:solidFill>
                  <a:schemeClr val="tx1"/>
                </a:solidFill>
              </a:rPr>
              <a:t>Instagram</a:t>
            </a:r>
            <a:r>
              <a:rPr lang="en-US" dirty="0">
                <a:solidFill>
                  <a:schemeClr val="tx1"/>
                </a:solidFill>
              </a:rPr>
              <a:t>, etc. But Indian people use technology at lower level that is 46th according to ranks among the 132 economies. According to customer reviews, </a:t>
            </a:r>
            <a:r>
              <a:rPr lang="en-US" dirty="0" err="1">
                <a:solidFill>
                  <a:schemeClr val="tx1"/>
                </a:solidFill>
              </a:rPr>
              <a:t>Wooplr</a:t>
            </a:r>
            <a:r>
              <a:rPr lang="en-US" dirty="0">
                <a:solidFill>
                  <a:schemeClr val="tx1"/>
                </a:solidFill>
              </a:rPr>
              <a:t>  has 2.64 rating (</a:t>
            </a:r>
            <a:r>
              <a:rPr lang="en-US" dirty="0" err="1">
                <a:solidFill>
                  <a:schemeClr val="tx1"/>
                </a:solidFill>
              </a:rPr>
              <a:t>Jegan</a:t>
            </a:r>
            <a:r>
              <a:rPr lang="en-US" dirty="0">
                <a:solidFill>
                  <a:schemeClr val="tx1"/>
                </a:solidFill>
              </a:rPr>
              <a:t>, 2019)</a:t>
            </a:r>
          </a:p>
          <a:p>
            <a:pPr algn="just">
              <a:lnSpc>
                <a:spcPct val="150000"/>
              </a:lnSpc>
            </a:pPr>
            <a:r>
              <a:rPr lang="en-US" b="1" u="sng" dirty="0">
                <a:solidFill>
                  <a:schemeClr val="tx1"/>
                </a:solidFill>
              </a:rPr>
              <a:t>Business Plan</a:t>
            </a:r>
          </a:p>
          <a:p>
            <a:pPr algn="just">
              <a:lnSpc>
                <a:spcPct val="150000"/>
              </a:lnSpc>
            </a:pPr>
            <a:r>
              <a:rPr lang="en-US" dirty="0">
                <a:solidFill>
                  <a:schemeClr val="tx1"/>
                </a:solidFill>
              </a:rPr>
              <a:t>A proper goal, mission statement should be prepared and a lack of business plan means Entrepreneur lacks planning. Many shortcomings must be addressed in the decision-making process by  planning for investment. Lack of a business plan can lead to business failure and losses. Although </a:t>
            </a:r>
            <a:r>
              <a:rPr lang="en-US" dirty="0" err="1">
                <a:solidFill>
                  <a:schemeClr val="tx1"/>
                </a:solidFill>
              </a:rPr>
              <a:t>Wooplr</a:t>
            </a:r>
            <a:r>
              <a:rPr lang="en-US" dirty="0">
                <a:solidFill>
                  <a:schemeClr val="tx1"/>
                </a:solidFill>
              </a:rPr>
              <a:t>  had a </a:t>
            </a:r>
            <a:r>
              <a:rPr lang="en-US" dirty="0" err="1">
                <a:solidFill>
                  <a:schemeClr val="tx1"/>
                </a:solidFill>
              </a:rPr>
              <a:t>buiness</a:t>
            </a:r>
            <a:r>
              <a:rPr lang="en-US" dirty="0">
                <a:solidFill>
                  <a:schemeClr val="tx1"/>
                </a:solidFill>
              </a:rPr>
              <a:t> plan, such a burden wouldn’t happen. Goals, KPI, growth strategy, and funding are four fundamental elements a simple plan. </a:t>
            </a:r>
          </a:p>
          <a:p>
            <a:pPr algn="just">
              <a:lnSpc>
                <a:spcPct val="150000"/>
              </a:lnSpc>
            </a:pPr>
            <a:r>
              <a:rPr lang="en-US" b="1" u="sng" dirty="0">
                <a:solidFill>
                  <a:schemeClr val="tx1"/>
                </a:solidFill>
              </a:rPr>
              <a:t>Wrong decision making </a:t>
            </a:r>
          </a:p>
          <a:p>
            <a:pPr algn="just">
              <a:lnSpc>
                <a:spcPct val="150000"/>
              </a:lnSpc>
            </a:pPr>
            <a:r>
              <a:rPr lang="en-US" dirty="0" err="1">
                <a:solidFill>
                  <a:schemeClr val="tx1"/>
                </a:solidFill>
              </a:rPr>
              <a:t>Wooplr</a:t>
            </a:r>
            <a:r>
              <a:rPr lang="en-US" dirty="0">
                <a:solidFill>
                  <a:schemeClr val="tx1"/>
                </a:solidFill>
              </a:rPr>
              <a:t>  was lack in addressing shortcomings in terms of the decision-making process. That is why it was looking for an acquisition deal on capital that resulted in </a:t>
            </a:r>
            <a:r>
              <a:rPr lang="en-US" dirty="0" err="1">
                <a:solidFill>
                  <a:schemeClr val="tx1"/>
                </a:solidFill>
              </a:rPr>
              <a:t>shuting</a:t>
            </a:r>
            <a:r>
              <a:rPr lang="en-US" dirty="0">
                <a:solidFill>
                  <a:schemeClr val="tx1"/>
                </a:solidFill>
              </a:rPr>
              <a:t> down company that was heavily relied on China which was a traditional rival of India that was a wrong decision. </a:t>
            </a:r>
          </a:p>
          <a:p>
            <a:pPr algn="ctr"/>
            <a:endParaRPr lang="en-US" dirty="0"/>
          </a:p>
        </p:txBody>
      </p:sp>
      <p:sp>
        <p:nvSpPr>
          <p:cNvPr id="6" name="Slide Number Placeholder 5"/>
          <p:cNvSpPr>
            <a:spLocks noGrp="1"/>
          </p:cNvSpPr>
          <p:nvPr>
            <p:ph type="sldNum" sz="quarter" idx="12"/>
          </p:nvPr>
        </p:nvSpPr>
        <p:spPr/>
        <p:txBody>
          <a:bodyPr/>
          <a:lstStyle/>
          <a:p>
            <a:fld id="{6DE9ECB7-BC0D-4202-8CE7-84D58BC2D994}" type="slidenum">
              <a:rPr lang="en-US" smtClean="0"/>
              <a:t>11</a:t>
            </a:fld>
            <a:endParaRPr lang="en-US"/>
          </a:p>
        </p:txBody>
      </p:sp>
    </p:spTree>
    <p:extLst>
      <p:ext uri="{BB962C8B-B14F-4D97-AF65-F5344CB8AC3E}">
        <p14:creationId xmlns:p14="http://schemas.microsoft.com/office/powerpoint/2010/main" val="3387790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09600"/>
          </a:xfrm>
        </p:spPr>
        <p:txBody>
          <a:bodyPr>
            <a:noAutofit/>
          </a:bodyPr>
          <a:lstStyle/>
          <a:p>
            <a:r>
              <a:rPr lang="en-US" sz="3200" b="1" dirty="0">
                <a:solidFill>
                  <a:srgbClr val="FF0000"/>
                </a:solidFill>
              </a:rPr>
              <a:t>Characteristics of a Successful Entrepreneur</a:t>
            </a:r>
          </a:p>
        </p:txBody>
      </p:sp>
      <p:sp>
        <p:nvSpPr>
          <p:cNvPr id="3" name="Content Placeholder 2"/>
          <p:cNvSpPr>
            <a:spLocks noGrp="1"/>
          </p:cNvSpPr>
          <p:nvPr>
            <p:ph idx="1"/>
          </p:nvPr>
        </p:nvSpPr>
        <p:spPr>
          <a:xfrm>
            <a:off x="228600" y="838200"/>
            <a:ext cx="8763000" cy="5287963"/>
          </a:xfrm>
        </p:spPr>
        <p:txBody>
          <a:bodyPr>
            <a:normAutofit/>
          </a:bodyPr>
          <a:lstStyle/>
          <a:p>
            <a:pPr marL="0" indent="0">
              <a:buNone/>
            </a:pPr>
            <a:endParaRPr lang="en-US" sz="2000" dirty="0"/>
          </a:p>
        </p:txBody>
      </p:sp>
      <p:sp>
        <p:nvSpPr>
          <p:cNvPr id="4" name="Rectangle 3"/>
          <p:cNvSpPr/>
          <p:nvPr/>
        </p:nvSpPr>
        <p:spPr>
          <a:xfrm>
            <a:off x="0" y="838200"/>
            <a:ext cx="9144000" cy="586740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rPr>
              <a:t>An entrepreneur is a someone who has the ability to follow their ideas, and a passion for creation. </a:t>
            </a:r>
          </a:p>
          <a:p>
            <a:pPr algn="just">
              <a:lnSpc>
                <a:spcPct val="150000"/>
              </a:lnSpc>
            </a:pPr>
            <a:r>
              <a:rPr lang="en-US" b="1" u="sng" dirty="0">
                <a:solidFill>
                  <a:schemeClr val="tx1"/>
                </a:solidFill>
              </a:rPr>
              <a:t>Creativity</a:t>
            </a:r>
          </a:p>
          <a:p>
            <a:pPr algn="just">
              <a:lnSpc>
                <a:spcPct val="150000"/>
              </a:lnSpc>
            </a:pPr>
            <a:r>
              <a:rPr lang="en-US" dirty="0">
                <a:solidFill>
                  <a:schemeClr val="tx1"/>
                </a:solidFill>
              </a:rPr>
              <a:t> No innovation possible without creativity that is much  necessarily for every idea with the experience. For the problems, Creativity helps with new solutions that facilitate an entrepreneur the ability to devise new products (</a:t>
            </a:r>
            <a:r>
              <a:rPr lang="en-US" dirty="0" err="1">
                <a:solidFill>
                  <a:schemeClr val="tx1"/>
                </a:solidFill>
              </a:rPr>
              <a:t>Baqutayan</a:t>
            </a:r>
            <a:r>
              <a:rPr lang="en-US" dirty="0">
                <a:solidFill>
                  <a:schemeClr val="tx1"/>
                </a:solidFill>
              </a:rPr>
              <a:t>, 2016)</a:t>
            </a:r>
          </a:p>
          <a:p>
            <a:pPr algn="just">
              <a:lnSpc>
                <a:spcPct val="150000"/>
              </a:lnSpc>
            </a:pPr>
            <a:r>
              <a:rPr lang="en-US" b="1" u="sng" dirty="0">
                <a:solidFill>
                  <a:schemeClr val="tx1"/>
                </a:solidFill>
              </a:rPr>
              <a:t>Professionalism</a:t>
            </a:r>
          </a:p>
          <a:p>
            <a:pPr algn="just">
              <a:lnSpc>
                <a:spcPct val="150000"/>
              </a:lnSpc>
            </a:pPr>
            <a:r>
              <a:rPr lang="en-US" dirty="0">
                <a:solidFill>
                  <a:schemeClr val="tx1"/>
                </a:solidFill>
              </a:rPr>
              <a:t>Professionalism is considered a quality that develops the culture of the organization. Discipline and reliability comes from professionalism. To achieve their targets, an entrepreneur is enabled by Self-discipline. Reliability results in trust  that keeps the people in the organization motivated. </a:t>
            </a:r>
          </a:p>
          <a:p>
            <a:pPr algn="just">
              <a:lnSpc>
                <a:spcPct val="150000"/>
              </a:lnSpc>
            </a:pPr>
            <a:r>
              <a:rPr lang="en-US" b="1" u="sng" dirty="0">
                <a:solidFill>
                  <a:schemeClr val="tx1"/>
                </a:solidFill>
              </a:rPr>
              <a:t>Passion</a:t>
            </a:r>
          </a:p>
          <a:p>
            <a:pPr algn="just">
              <a:lnSpc>
                <a:spcPct val="150000"/>
              </a:lnSpc>
            </a:pPr>
            <a:r>
              <a:rPr lang="en-US" dirty="0">
                <a:solidFill>
                  <a:schemeClr val="tx1"/>
                </a:solidFill>
              </a:rPr>
              <a:t>One must have passion to stay highly motivated to strive for better. There are hurdles at the beginning of every entrepreneurial venture but passion can ensure overcoming such hurdles </a:t>
            </a:r>
            <a:r>
              <a:rPr lang="en-US" dirty="0" err="1">
                <a:solidFill>
                  <a:schemeClr val="tx1"/>
                </a:solidFill>
              </a:rPr>
              <a:t>Baqutayan</a:t>
            </a:r>
            <a:r>
              <a:rPr lang="en-US" dirty="0">
                <a:solidFill>
                  <a:schemeClr val="tx1"/>
                </a:solidFill>
              </a:rPr>
              <a:t>, 2016). </a:t>
            </a:r>
          </a:p>
          <a:p>
            <a:pPr algn="ctr"/>
            <a:endParaRPr lang="en-US" dirty="0"/>
          </a:p>
        </p:txBody>
      </p:sp>
      <p:sp>
        <p:nvSpPr>
          <p:cNvPr id="5" name="Slide Number Placeholder 4"/>
          <p:cNvSpPr>
            <a:spLocks noGrp="1"/>
          </p:cNvSpPr>
          <p:nvPr>
            <p:ph type="sldNum" sz="quarter" idx="12"/>
          </p:nvPr>
        </p:nvSpPr>
        <p:spPr/>
        <p:txBody>
          <a:bodyPr/>
          <a:lstStyle/>
          <a:p>
            <a:fld id="{6DE9ECB7-BC0D-4202-8CE7-84D58BC2D994}" type="slidenum">
              <a:rPr lang="en-US" smtClean="0"/>
              <a:t>12</a:t>
            </a:fld>
            <a:endParaRPr lang="en-US"/>
          </a:p>
        </p:txBody>
      </p:sp>
    </p:spTree>
    <p:extLst>
      <p:ext uri="{BB962C8B-B14F-4D97-AF65-F5344CB8AC3E}">
        <p14:creationId xmlns:p14="http://schemas.microsoft.com/office/powerpoint/2010/main" val="2995207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11162"/>
          </a:xfrm>
        </p:spPr>
        <p:txBody>
          <a:bodyPr>
            <a:normAutofit fontScale="90000"/>
          </a:bodyPr>
          <a:lstStyle/>
          <a:p>
            <a:r>
              <a:rPr lang="en-US" sz="3600" b="1" dirty="0">
                <a:solidFill>
                  <a:srgbClr val="FF0000"/>
                </a:solidFill>
              </a:rPr>
              <a:t>Entrepreneurial skills</a:t>
            </a:r>
          </a:p>
        </p:txBody>
      </p:sp>
      <p:sp>
        <p:nvSpPr>
          <p:cNvPr id="3" name="Content Placeholder 2"/>
          <p:cNvSpPr>
            <a:spLocks noGrp="1"/>
          </p:cNvSpPr>
          <p:nvPr>
            <p:ph idx="1"/>
          </p:nvPr>
        </p:nvSpPr>
        <p:spPr>
          <a:xfrm>
            <a:off x="304800" y="685800"/>
            <a:ext cx="8610600" cy="5440363"/>
          </a:xfrm>
        </p:spPr>
        <p:txBody>
          <a:bodyPr>
            <a:normAutofit/>
          </a:bodyPr>
          <a:lstStyle/>
          <a:p>
            <a:pPr marL="0" indent="0">
              <a:buNone/>
            </a:pPr>
            <a:endParaRPr lang="en-US" sz="2000" dirty="0"/>
          </a:p>
        </p:txBody>
      </p:sp>
      <p:sp>
        <p:nvSpPr>
          <p:cNvPr id="5" name="Rectangle 4"/>
          <p:cNvSpPr/>
          <p:nvPr/>
        </p:nvSpPr>
        <p:spPr>
          <a:xfrm>
            <a:off x="76200" y="609600"/>
            <a:ext cx="8991600" cy="62484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b="1" u="sng" dirty="0">
                <a:solidFill>
                  <a:schemeClr val="tx1"/>
                </a:solidFill>
              </a:rPr>
              <a:t>Creating opportunities </a:t>
            </a:r>
          </a:p>
          <a:p>
            <a:pPr algn="just">
              <a:lnSpc>
                <a:spcPct val="150000"/>
              </a:lnSpc>
            </a:pPr>
            <a:r>
              <a:rPr lang="en-US" dirty="0">
                <a:solidFill>
                  <a:schemeClr val="tx1"/>
                </a:solidFill>
              </a:rPr>
              <a:t>It is important to create opportunities when one has the passion, vision, and the workhorse of the business.  It is needed to learn how to form a team and focus energy. Building a successful business must not be only aim, creating opportunities for others must also be aimed. </a:t>
            </a:r>
          </a:p>
          <a:p>
            <a:pPr algn="just">
              <a:lnSpc>
                <a:spcPct val="150000"/>
              </a:lnSpc>
            </a:pPr>
            <a:r>
              <a:rPr lang="en-US" b="1" u="sng" dirty="0">
                <a:solidFill>
                  <a:schemeClr val="tx1"/>
                </a:solidFill>
              </a:rPr>
              <a:t>Communication</a:t>
            </a:r>
          </a:p>
          <a:p>
            <a:pPr algn="just">
              <a:lnSpc>
                <a:spcPct val="150000"/>
              </a:lnSpc>
            </a:pPr>
            <a:r>
              <a:rPr lang="en-US" dirty="0">
                <a:solidFill>
                  <a:schemeClr val="tx1"/>
                </a:solidFill>
              </a:rPr>
              <a:t>With employees and executives,  ideals, vision, and business plans are needed to share throughout journey. Creating a transparent culture is important that teaches how to communicate clearly (</a:t>
            </a:r>
            <a:r>
              <a:rPr lang="en-US" dirty="0" err="1">
                <a:solidFill>
                  <a:schemeClr val="tx1"/>
                </a:solidFill>
              </a:rPr>
              <a:t>Stuetzer</a:t>
            </a:r>
            <a:r>
              <a:rPr lang="en-US" dirty="0">
                <a:solidFill>
                  <a:schemeClr val="tx1"/>
                </a:solidFill>
              </a:rPr>
              <a:t>, </a:t>
            </a:r>
            <a:r>
              <a:rPr lang="en-US" dirty="0" err="1">
                <a:solidFill>
                  <a:schemeClr val="tx1"/>
                </a:solidFill>
              </a:rPr>
              <a:t>Obschonka</a:t>
            </a:r>
            <a:r>
              <a:rPr lang="en-US" dirty="0">
                <a:solidFill>
                  <a:schemeClr val="tx1"/>
                </a:solidFill>
              </a:rPr>
              <a:t> &amp; </a:t>
            </a:r>
            <a:r>
              <a:rPr lang="en-US" dirty="0" err="1">
                <a:solidFill>
                  <a:schemeClr val="tx1"/>
                </a:solidFill>
              </a:rPr>
              <a:t>Davidsson</a:t>
            </a:r>
            <a:r>
              <a:rPr lang="en-US" dirty="0">
                <a:solidFill>
                  <a:schemeClr val="tx1"/>
                </a:solidFill>
              </a:rPr>
              <a:t>, 2013)</a:t>
            </a:r>
          </a:p>
          <a:p>
            <a:pPr algn="just">
              <a:lnSpc>
                <a:spcPct val="150000"/>
              </a:lnSpc>
            </a:pPr>
            <a:r>
              <a:rPr lang="en-US" b="1" u="sng" dirty="0">
                <a:solidFill>
                  <a:schemeClr val="tx1"/>
                </a:solidFill>
              </a:rPr>
              <a:t>Sales</a:t>
            </a:r>
          </a:p>
          <a:p>
            <a:pPr algn="just">
              <a:lnSpc>
                <a:spcPct val="150000"/>
              </a:lnSpc>
            </a:pPr>
            <a:r>
              <a:rPr lang="en-US" dirty="0">
                <a:solidFill>
                  <a:schemeClr val="tx1"/>
                </a:solidFill>
              </a:rPr>
              <a:t>To grow, a business is mastering the art of selling by driving the company towards selling products and services. Energy, passion, and work ethic are focused in building relationships. </a:t>
            </a:r>
          </a:p>
          <a:p>
            <a:pPr algn="just">
              <a:lnSpc>
                <a:spcPct val="150000"/>
              </a:lnSpc>
            </a:pPr>
            <a:r>
              <a:rPr lang="en-US" b="1" u="sng" dirty="0">
                <a:solidFill>
                  <a:schemeClr val="tx1"/>
                </a:solidFill>
              </a:rPr>
              <a:t>Vision</a:t>
            </a:r>
          </a:p>
          <a:p>
            <a:pPr algn="just">
              <a:lnSpc>
                <a:spcPct val="150000"/>
              </a:lnSpc>
            </a:pPr>
            <a:r>
              <a:rPr lang="en-US" dirty="0">
                <a:solidFill>
                  <a:schemeClr val="tx1"/>
                </a:solidFill>
              </a:rPr>
              <a:t>A clear idea of end goal of the company is needed to address.  A vision defines the strategic goals of the company by creating a business plan (</a:t>
            </a:r>
            <a:r>
              <a:rPr lang="en-US" dirty="0" err="1">
                <a:solidFill>
                  <a:schemeClr val="tx1"/>
                </a:solidFill>
              </a:rPr>
              <a:t>Stuetzer</a:t>
            </a:r>
            <a:r>
              <a:rPr lang="en-US" dirty="0">
                <a:solidFill>
                  <a:schemeClr val="tx1"/>
                </a:solidFill>
              </a:rPr>
              <a:t>, 2013)</a:t>
            </a:r>
          </a:p>
          <a:p>
            <a:pPr algn="ctr"/>
            <a:endParaRPr lang="en-US" dirty="0"/>
          </a:p>
        </p:txBody>
      </p:sp>
      <p:sp>
        <p:nvSpPr>
          <p:cNvPr id="6" name="Slide Number Placeholder 5"/>
          <p:cNvSpPr>
            <a:spLocks noGrp="1"/>
          </p:cNvSpPr>
          <p:nvPr>
            <p:ph type="sldNum" sz="quarter" idx="12"/>
          </p:nvPr>
        </p:nvSpPr>
        <p:spPr/>
        <p:txBody>
          <a:bodyPr/>
          <a:lstStyle/>
          <a:p>
            <a:fld id="{6DE9ECB7-BC0D-4202-8CE7-84D58BC2D994}" type="slidenum">
              <a:rPr lang="en-US" smtClean="0"/>
              <a:t>13</a:t>
            </a:fld>
            <a:endParaRPr lang="en-US"/>
          </a:p>
        </p:txBody>
      </p:sp>
    </p:spTree>
    <p:extLst>
      <p:ext uri="{BB962C8B-B14F-4D97-AF65-F5344CB8AC3E}">
        <p14:creationId xmlns:p14="http://schemas.microsoft.com/office/powerpoint/2010/main" val="1320318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87362"/>
          </a:xfrm>
        </p:spPr>
        <p:txBody>
          <a:bodyPr>
            <a:noAutofit/>
          </a:bodyPr>
          <a:lstStyle/>
          <a:p>
            <a:r>
              <a:rPr lang="en-US" sz="3200" b="1" dirty="0">
                <a:solidFill>
                  <a:srgbClr val="FF0000"/>
                </a:solidFill>
              </a:rPr>
              <a:t>Entrepreneurial traits</a:t>
            </a:r>
          </a:p>
        </p:txBody>
      </p:sp>
      <p:sp>
        <p:nvSpPr>
          <p:cNvPr id="3" name="Content Placeholder 2"/>
          <p:cNvSpPr>
            <a:spLocks noGrp="1"/>
          </p:cNvSpPr>
          <p:nvPr>
            <p:ph idx="1"/>
          </p:nvPr>
        </p:nvSpPr>
        <p:spPr>
          <a:xfrm>
            <a:off x="228600" y="609600"/>
            <a:ext cx="8763000" cy="5516563"/>
          </a:xfrm>
        </p:spPr>
        <p:txBody>
          <a:bodyPr>
            <a:normAutofit/>
          </a:bodyPr>
          <a:lstStyle/>
          <a:p>
            <a:pPr marL="0" indent="0">
              <a:buNone/>
            </a:pPr>
            <a:endParaRPr lang="en-US" sz="2000" dirty="0"/>
          </a:p>
        </p:txBody>
      </p:sp>
      <p:sp>
        <p:nvSpPr>
          <p:cNvPr id="4" name="Rectangle 3"/>
          <p:cNvSpPr/>
          <p:nvPr/>
        </p:nvSpPr>
        <p:spPr>
          <a:xfrm>
            <a:off x="0" y="609600"/>
            <a:ext cx="9144000" cy="624840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b="1" u="sng" dirty="0">
                <a:solidFill>
                  <a:schemeClr val="tx1"/>
                </a:solidFill>
              </a:rPr>
              <a:t>Strong leadership qualities</a:t>
            </a:r>
          </a:p>
          <a:p>
            <a:pPr algn="just">
              <a:lnSpc>
                <a:spcPct val="150000"/>
              </a:lnSpc>
            </a:pPr>
            <a:r>
              <a:rPr lang="en-US" dirty="0">
                <a:solidFill>
                  <a:schemeClr val="tx1"/>
                </a:solidFill>
              </a:rPr>
              <a:t>A leader is a person who drives the goal towards achievements.  A leader has strong ability to form a team toward a common goal through communication skills. A leader can motivate the entire team.  by demonstrating positive confidence and work qualities,  the respect and trust can be earned. through the team, these values are proliferated by fostering an environment. </a:t>
            </a:r>
          </a:p>
          <a:p>
            <a:pPr algn="just">
              <a:lnSpc>
                <a:spcPct val="150000"/>
              </a:lnSpc>
            </a:pPr>
            <a:r>
              <a:rPr lang="en-US" b="1" u="sng" dirty="0">
                <a:solidFill>
                  <a:schemeClr val="tx1"/>
                </a:solidFill>
              </a:rPr>
              <a:t>self-motivated</a:t>
            </a:r>
          </a:p>
          <a:p>
            <a:pPr algn="just">
              <a:lnSpc>
                <a:spcPct val="150000"/>
              </a:lnSpc>
            </a:pPr>
            <a:r>
              <a:rPr lang="en-US" dirty="0">
                <a:solidFill>
                  <a:schemeClr val="tx1"/>
                </a:solidFill>
              </a:rPr>
              <a:t>The most famous business entrepreneurs are typically pretty intense personalities. through their actions, change is invoked by  Successful people by exploring world. challenges are enjoyed by them to solve problems.  to changing situations, they are adaptive by motivating them toward new opportunities and goals. more complete goal or vision drives successful entrepreneurs who are  very passionate about their ideas (</a:t>
            </a:r>
            <a:r>
              <a:rPr lang="en-US" dirty="0" err="1">
                <a:solidFill>
                  <a:schemeClr val="tx1"/>
                </a:solidFill>
              </a:rPr>
              <a:t>Karabulut</a:t>
            </a:r>
            <a:r>
              <a:rPr lang="en-US" dirty="0">
                <a:solidFill>
                  <a:schemeClr val="tx1"/>
                </a:solidFill>
              </a:rPr>
              <a:t>, 2016)</a:t>
            </a:r>
          </a:p>
          <a:p>
            <a:pPr algn="just">
              <a:lnSpc>
                <a:spcPct val="150000"/>
              </a:lnSpc>
            </a:pPr>
            <a:r>
              <a:rPr lang="en-US" b="1" u="sng" dirty="0">
                <a:solidFill>
                  <a:schemeClr val="tx1"/>
                </a:solidFill>
              </a:rPr>
              <a:t>Strong sense of integrity and ethics</a:t>
            </a:r>
          </a:p>
          <a:p>
            <a:pPr algn="just">
              <a:lnSpc>
                <a:spcPct val="150000"/>
              </a:lnSpc>
            </a:pPr>
            <a:r>
              <a:rPr lang="en-US" dirty="0">
                <a:solidFill>
                  <a:schemeClr val="tx1"/>
                </a:solidFill>
              </a:rPr>
              <a:t>Business now focuses on delivering sustainable products and services hence those entrepreneurs who maintain the highest standards of integrity are successful. A business person needs to prove himself creditable then others might will to work in more collaborate way. </a:t>
            </a:r>
          </a:p>
          <a:p>
            <a:pPr algn="ctr"/>
            <a:endParaRPr lang="en-US" dirty="0"/>
          </a:p>
        </p:txBody>
      </p:sp>
      <p:sp>
        <p:nvSpPr>
          <p:cNvPr id="5" name="Slide Number Placeholder 4"/>
          <p:cNvSpPr>
            <a:spLocks noGrp="1"/>
          </p:cNvSpPr>
          <p:nvPr>
            <p:ph type="sldNum" sz="quarter" idx="12"/>
          </p:nvPr>
        </p:nvSpPr>
        <p:spPr/>
        <p:txBody>
          <a:bodyPr/>
          <a:lstStyle/>
          <a:p>
            <a:fld id="{6DE9ECB7-BC0D-4202-8CE7-84D58BC2D994}" type="slidenum">
              <a:rPr lang="en-US" smtClean="0"/>
              <a:t>14</a:t>
            </a:fld>
            <a:endParaRPr lang="en-US"/>
          </a:p>
        </p:txBody>
      </p:sp>
    </p:spTree>
    <p:extLst>
      <p:ext uri="{BB962C8B-B14F-4D97-AF65-F5344CB8AC3E}">
        <p14:creationId xmlns:p14="http://schemas.microsoft.com/office/powerpoint/2010/main" val="106412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2562"/>
          </a:xfrm>
        </p:spPr>
        <p:txBody>
          <a:bodyPr>
            <a:normAutofit fontScale="90000"/>
          </a:bodyPr>
          <a:lstStyle/>
          <a:p>
            <a:endParaRPr lang="en-US" dirty="0"/>
          </a:p>
        </p:txBody>
      </p:sp>
      <p:sp>
        <p:nvSpPr>
          <p:cNvPr id="3" name="Content Placeholder 2"/>
          <p:cNvSpPr>
            <a:spLocks noGrp="1"/>
          </p:cNvSpPr>
          <p:nvPr>
            <p:ph idx="1"/>
          </p:nvPr>
        </p:nvSpPr>
        <p:spPr>
          <a:xfrm>
            <a:off x="457200" y="304800"/>
            <a:ext cx="8382000" cy="6400800"/>
          </a:xfrm>
        </p:spPr>
        <p:txBody>
          <a:bodyPr>
            <a:normAutofit/>
          </a:bodyPr>
          <a:lstStyle/>
          <a:p>
            <a:pPr marL="0" indent="0">
              <a:buNone/>
            </a:pPr>
            <a:endParaRPr lang="en-US" sz="2000" dirty="0"/>
          </a:p>
        </p:txBody>
      </p:sp>
      <p:sp>
        <p:nvSpPr>
          <p:cNvPr id="4" name="Rectangle 3"/>
          <p:cNvSpPr/>
          <p:nvPr/>
        </p:nvSpPr>
        <p:spPr>
          <a:xfrm>
            <a:off x="0" y="0"/>
            <a:ext cx="9144000" cy="68580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b="1" u="sng" dirty="0">
                <a:solidFill>
                  <a:schemeClr val="tx1"/>
                </a:solidFill>
              </a:rPr>
              <a:t>Being Competitive </a:t>
            </a:r>
          </a:p>
          <a:p>
            <a:pPr algn="just">
              <a:lnSpc>
                <a:spcPct val="150000"/>
              </a:lnSpc>
            </a:pPr>
            <a:r>
              <a:rPr lang="en-US" dirty="0">
                <a:solidFill>
                  <a:schemeClr val="tx1"/>
                </a:solidFill>
              </a:rPr>
              <a:t>A challenge is enjoyed by Entrepreneurs and they always they like to win. starting a business is not the challenge it survival in highly competition market is the real challenge. Surviving is not sufficient where a business needs to give a good competition to its rivalries. </a:t>
            </a:r>
          </a:p>
          <a:p>
            <a:pPr algn="just">
              <a:lnSpc>
                <a:spcPct val="150000"/>
              </a:lnSpc>
            </a:pPr>
            <a:r>
              <a:rPr lang="en-US" b="1" u="sng" dirty="0">
                <a:solidFill>
                  <a:schemeClr val="tx1"/>
                </a:solidFill>
              </a:rPr>
              <a:t>Valuing of a strong peer network</a:t>
            </a:r>
          </a:p>
          <a:p>
            <a:pPr algn="just">
              <a:lnSpc>
                <a:spcPct val="150000"/>
              </a:lnSpc>
            </a:pPr>
            <a:r>
              <a:rPr lang="en-US" dirty="0">
                <a:solidFill>
                  <a:schemeClr val="tx1"/>
                </a:solidFill>
              </a:rPr>
              <a:t>Entrepreneurs can never success alone, hence,  network of contacts, financial partners, business partners, peers and resources are needed to succeed. these relationship are nurtured by Effective people (</a:t>
            </a:r>
            <a:r>
              <a:rPr lang="de-DE" dirty="0">
                <a:solidFill>
                  <a:schemeClr val="tx1"/>
                </a:solidFill>
              </a:rPr>
              <a:t>Kerr, Kerr &amp; Xu, 2018)</a:t>
            </a:r>
            <a:endParaRPr lang="en-US" dirty="0">
              <a:solidFill>
                <a:schemeClr val="tx1"/>
              </a:solidFill>
            </a:endParaRPr>
          </a:p>
          <a:p>
            <a:pPr algn="just">
              <a:lnSpc>
                <a:spcPct val="150000"/>
              </a:lnSpc>
            </a:pPr>
            <a:r>
              <a:rPr lang="en-US" dirty="0">
                <a:solidFill>
                  <a:schemeClr val="tx1"/>
                </a:solidFill>
              </a:rPr>
              <a:t> </a:t>
            </a:r>
            <a:r>
              <a:rPr lang="en-US" b="1" u="sng" dirty="0">
                <a:solidFill>
                  <a:schemeClr val="tx1"/>
                </a:solidFill>
              </a:rPr>
              <a:t>Serial innovators</a:t>
            </a:r>
          </a:p>
          <a:p>
            <a:pPr algn="just">
              <a:lnSpc>
                <a:spcPct val="150000"/>
              </a:lnSpc>
            </a:pPr>
            <a:r>
              <a:rPr lang="en-US" dirty="0">
                <a:solidFill>
                  <a:schemeClr val="tx1"/>
                </a:solidFill>
              </a:rPr>
              <a:t>To improve on existing processes and develop new ideas, Entrepreneurs are described by their drive. change is mostly welcomed by Successful people to improve their effectiveness as leaders. To win business,  many business concepts rely on improving services, products, and processes (</a:t>
            </a:r>
            <a:r>
              <a:rPr lang="de-DE" dirty="0">
                <a:solidFill>
                  <a:schemeClr val="tx1"/>
                </a:solidFill>
              </a:rPr>
              <a:t>Kerr, 2018)</a:t>
            </a:r>
            <a:endParaRPr lang="en-US" dirty="0">
              <a:solidFill>
                <a:schemeClr val="tx1"/>
              </a:solidFill>
            </a:endParaRPr>
          </a:p>
          <a:p>
            <a:pPr algn="just">
              <a:lnSpc>
                <a:spcPct val="150000"/>
              </a:lnSpc>
            </a:pPr>
            <a:r>
              <a:rPr lang="en-US" b="1" u="sng" dirty="0">
                <a:solidFill>
                  <a:schemeClr val="tx1"/>
                </a:solidFill>
              </a:rPr>
              <a:t>Risk takers</a:t>
            </a:r>
          </a:p>
          <a:p>
            <a:pPr algn="just">
              <a:lnSpc>
                <a:spcPct val="150000"/>
              </a:lnSpc>
            </a:pPr>
            <a:r>
              <a:rPr lang="en-US" dirty="0">
                <a:solidFill>
                  <a:schemeClr val="tx1"/>
                </a:solidFill>
              </a:rPr>
              <a:t>Successful entrepreneurs  are not afraid of failure; are risk takers.  the best decisions in even the worst of cases are calculated by them. according to plan, they always work although plan fails. </a:t>
            </a:r>
          </a:p>
          <a:p>
            <a:pPr algn="ctr"/>
            <a:endParaRPr lang="en-US" dirty="0"/>
          </a:p>
        </p:txBody>
      </p:sp>
      <p:sp>
        <p:nvSpPr>
          <p:cNvPr id="5" name="Slide Number Placeholder 4"/>
          <p:cNvSpPr>
            <a:spLocks noGrp="1"/>
          </p:cNvSpPr>
          <p:nvPr>
            <p:ph type="sldNum" sz="quarter" idx="12"/>
          </p:nvPr>
        </p:nvSpPr>
        <p:spPr/>
        <p:txBody>
          <a:bodyPr/>
          <a:lstStyle/>
          <a:p>
            <a:fld id="{6DE9ECB7-BC0D-4202-8CE7-84D58BC2D994}" type="slidenum">
              <a:rPr lang="en-US" smtClean="0"/>
              <a:t>15</a:t>
            </a:fld>
            <a:endParaRPr lang="en-US"/>
          </a:p>
        </p:txBody>
      </p:sp>
    </p:spTree>
    <p:extLst>
      <p:ext uri="{BB962C8B-B14F-4D97-AF65-F5344CB8AC3E}">
        <p14:creationId xmlns:p14="http://schemas.microsoft.com/office/powerpoint/2010/main" val="525087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39762"/>
          </a:xfrm>
        </p:spPr>
        <p:txBody>
          <a:bodyPr>
            <a:noAutofit/>
          </a:bodyPr>
          <a:lstStyle/>
          <a:p>
            <a:r>
              <a:rPr lang="en-US" sz="3200" b="1" dirty="0">
                <a:solidFill>
                  <a:srgbClr val="FF0000"/>
                </a:solidFill>
              </a:rPr>
              <a:t>Recommendation </a:t>
            </a:r>
          </a:p>
        </p:txBody>
      </p:sp>
      <p:sp>
        <p:nvSpPr>
          <p:cNvPr id="3" name="Content Placeholder 2"/>
          <p:cNvSpPr>
            <a:spLocks noGrp="1"/>
          </p:cNvSpPr>
          <p:nvPr>
            <p:ph idx="1"/>
          </p:nvPr>
        </p:nvSpPr>
        <p:spPr>
          <a:xfrm>
            <a:off x="457200" y="762000"/>
            <a:ext cx="8077200" cy="5867400"/>
          </a:xfrm>
        </p:spPr>
        <p:txBody>
          <a:bodyPr>
            <a:normAutofit/>
          </a:bodyPr>
          <a:lstStyle/>
          <a:p>
            <a:endParaRPr lang="en-US" sz="2000" dirty="0"/>
          </a:p>
        </p:txBody>
      </p:sp>
      <p:sp>
        <p:nvSpPr>
          <p:cNvPr id="4" name="Rounded Rectangle 3"/>
          <p:cNvSpPr/>
          <p:nvPr/>
        </p:nvSpPr>
        <p:spPr>
          <a:xfrm>
            <a:off x="0" y="609600"/>
            <a:ext cx="9144000" cy="6248400"/>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itchFamily="34" charset="0"/>
              <a:buChar char="•"/>
            </a:pPr>
            <a:r>
              <a:rPr lang="en-US" dirty="0" err="1">
                <a:solidFill>
                  <a:schemeClr val="tx1"/>
                </a:solidFill>
              </a:rPr>
              <a:t>Wooplr</a:t>
            </a:r>
            <a:r>
              <a:rPr lang="en-US" dirty="0">
                <a:solidFill>
                  <a:schemeClr val="tx1"/>
                </a:solidFill>
              </a:rPr>
              <a:t> was looking for an acquisition deal on capital that could have been succeed if team decision making was successful. Hence, It is needed to have a strong management team which are able to take strong decision </a:t>
            </a:r>
          </a:p>
          <a:p>
            <a:pPr marL="285750" indent="-285750" algn="just">
              <a:lnSpc>
                <a:spcPct val="150000"/>
              </a:lnSpc>
              <a:buFont typeface="Arial" pitchFamily="34" charset="0"/>
              <a:buChar char="•"/>
            </a:pPr>
            <a:r>
              <a:rPr lang="en-US" dirty="0">
                <a:solidFill>
                  <a:schemeClr val="tx1"/>
                </a:solidFill>
              </a:rPr>
              <a:t>It is needed to be innovative in highly competitive market being creditable to investors then they are likely to invest for innovative products and services for the company. </a:t>
            </a:r>
          </a:p>
          <a:p>
            <a:pPr marL="285750" indent="-285750" algn="just">
              <a:lnSpc>
                <a:spcPct val="150000"/>
              </a:lnSpc>
              <a:buFont typeface="Arial" pitchFamily="34" charset="0"/>
              <a:buChar char="•"/>
            </a:pPr>
            <a:r>
              <a:rPr lang="en-US" dirty="0">
                <a:solidFill>
                  <a:schemeClr val="tx1"/>
                </a:solidFill>
              </a:rPr>
              <a:t>To attract new customers and retain existing customers, it is needed to invest for product and service differentiation.</a:t>
            </a:r>
          </a:p>
          <a:p>
            <a:pPr marL="285750" indent="-285750" algn="just">
              <a:lnSpc>
                <a:spcPct val="150000"/>
              </a:lnSpc>
              <a:buFont typeface="Arial" pitchFamily="34" charset="0"/>
              <a:buChar char="•"/>
            </a:pPr>
            <a:r>
              <a:rPr lang="en-US" dirty="0">
                <a:solidFill>
                  <a:schemeClr val="tx1"/>
                </a:solidFill>
              </a:rPr>
              <a:t>In changing consumer world, it is needed to follow the possible customers through semi annual and annual surveys. </a:t>
            </a:r>
          </a:p>
          <a:p>
            <a:pPr marL="285750" indent="-285750" algn="just">
              <a:lnSpc>
                <a:spcPct val="150000"/>
              </a:lnSpc>
              <a:buFont typeface="Arial" pitchFamily="34" charset="0"/>
              <a:buChar char="•"/>
            </a:pPr>
            <a:r>
              <a:rPr lang="en-US" dirty="0">
                <a:solidFill>
                  <a:schemeClr val="tx1"/>
                </a:solidFill>
              </a:rPr>
              <a:t>As </a:t>
            </a:r>
            <a:r>
              <a:rPr lang="en-US" dirty="0" err="1">
                <a:solidFill>
                  <a:schemeClr val="tx1"/>
                </a:solidFill>
              </a:rPr>
              <a:t>Wooplr</a:t>
            </a:r>
            <a:r>
              <a:rPr lang="en-US" dirty="0">
                <a:solidFill>
                  <a:schemeClr val="tx1"/>
                </a:solidFill>
              </a:rPr>
              <a:t> facilitates products for the store, payments, technology, delivery, and returns, it is needed to make a strong brand name among customers. </a:t>
            </a:r>
          </a:p>
          <a:p>
            <a:pPr marL="285750" indent="-285750" algn="just">
              <a:lnSpc>
                <a:spcPct val="150000"/>
              </a:lnSpc>
              <a:buFont typeface="Arial" pitchFamily="34" charset="0"/>
              <a:buChar char="•"/>
            </a:pPr>
            <a:r>
              <a:rPr lang="en-US" dirty="0">
                <a:solidFill>
                  <a:schemeClr val="tx1"/>
                </a:solidFill>
              </a:rPr>
              <a:t>It is needed to Perform an Efficiency Audit that helps to understand the availability of assets in the company. </a:t>
            </a:r>
          </a:p>
          <a:p>
            <a:pPr marL="285750" indent="-285750" algn="just">
              <a:lnSpc>
                <a:spcPct val="150000"/>
              </a:lnSpc>
              <a:buFont typeface="Arial" pitchFamily="34" charset="0"/>
              <a:buChar char="•"/>
            </a:pPr>
            <a:r>
              <a:rPr lang="en-US" dirty="0">
                <a:solidFill>
                  <a:schemeClr val="tx1"/>
                </a:solidFill>
              </a:rPr>
              <a:t>it is needed to change operations according to the market conditions. </a:t>
            </a:r>
          </a:p>
          <a:p>
            <a:pPr algn="ctr"/>
            <a:endParaRPr lang="en-US" dirty="0"/>
          </a:p>
        </p:txBody>
      </p:sp>
      <p:sp>
        <p:nvSpPr>
          <p:cNvPr id="5" name="Slide Number Placeholder 4"/>
          <p:cNvSpPr>
            <a:spLocks noGrp="1"/>
          </p:cNvSpPr>
          <p:nvPr>
            <p:ph type="sldNum" sz="quarter" idx="12"/>
          </p:nvPr>
        </p:nvSpPr>
        <p:spPr/>
        <p:txBody>
          <a:bodyPr/>
          <a:lstStyle/>
          <a:p>
            <a:fld id="{6DE9ECB7-BC0D-4202-8CE7-84D58BC2D994}" type="slidenum">
              <a:rPr lang="en-US" smtClean="0"/>
              <a:t>16</a:t>
            </a:fld>
            <a:endParaRPr lang="en-US"/>
          </a:p>
        </p:txBody>
      </p:sp>
    </p:spTree>
    <p:extLst>
      <p:ext uri="{BB962C8B-B14F-4D97-AF65-F5344CB8AC3E}">
        <p14:creationId xmlns:p14="http://schemas.microsoft.com/office/powerpoint/2010/main" val="3186817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457200"/>
          </a:xfrm>
        </p:spPr>
        <p:txBody>
          <a:bodyPr>
            <a:normAutofit fontScale="90000"/>
          </a:bodyPr>
          <a:lstStyle/>
          <a:p>
            <a:r>
              <a:rPr lang="en-US" sz="3600" b="1" dirty="0">
                <a:solidFill>
                  <a:srgbClr val="FF0000"/>
                </a:solidFill>
              </a:rPr>
              <a:t>Conclusion </a:t>
            </a:r>
            <a:endParaRPr lang="en-US" b="1" dirty="0">
              <a:solidFill>
                <a:srgbClr val="FF0000"/>
              </a:solidFill>
            </a:endParaRPr>
          </a:p>
        </p:txBody>
      </p:sp>
      <p:sp>
        <p:nvSpPr>
          <p:cNvPr id="3" name="Content Placeholder 2"/>
          <p:cNvSpPr>
            <a:spLocks noGrp="1"/>
          </p:cNvSpPr>
          <p:nvPr>
            <p:ph idx="1"/>
          </p:nvPr>
        </p:nvSpPr>
        <p:spPr>
          <a:xfrm>
            <a:off x="457200" y="685800"/>
            <a:ext cx="8229600" cy="5440363"/>
          </a:xfrm>
        </p:spPr>
        <p:txBody>
          <a:bodyPr>
            <a:normAutofit/>
          </a:bodyPr>
          <a:lstStyle/>
          <a:p>
            <a:pPr marL="285750" indent="-285750" algn="just"/>
            <a:endParaRPr lang="en-US" sz="2000" dirty="0"/>
          </a:p>
        </p:txBody>
      </p:sp>
      <p:sp>
        <p:nvSpPr>
          <p:cNvPr id="5" name="Rectangle 4"/>
          <p:cNvSpPr/>
          <p:nvPr/>
        </p:nvSpPr>
        <p:spPr>
          <a:xfrm>
            <a:off x="609600" y="685800"/>
            <a:ext cx="8153400" cy="5791200"/>
          </a:xfrm>
          <a:prstGeom prst="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itchFamily="34" charset="0"/>
              <a:buChar char="•"/>
            </a:pPr>
            <a:r>
              <a:rPr lang="en-US" dirty="0">
                <a:solidFill>
                  <a:schemeClr val="tx1"/>
                </a:solidFill>
              </a:rPr>
              <a:t>The backbone of a country’s economy is Small and Medium Enterprises, hence keeping them healthy is much important for a country</a:t>
            </a:r>
          </a:p>
          <a:p>
            <a:pPr marL="285750" indent="-285750" algn="just">
              <a:lnSpc>
                <a:spcPct val="150000"/>
              </a:lnSpc>
              <a:buFont typeface="Arial" pitchFamily="34" charset="0"/>
              <a:buChar char="•"/>
            </a:pPr>
            <a:r>
              <a:rPr lang="en-US" dirty="0">
                <a:solidFill>
                  <a:schemeClr val="tx1"/>
                </a:solidFill>
              </a:rPr>
              <a:t>India is country which has higher level of IT experts that means the competition in IT industry is higher.  Therefore, </a:t>
            </a:r>
            <a:r>
              <a:rPr lang="en-US" dirty="0" err="1">
                <a:solidFill>
                  <a:schemeClr val="tx1"/>
                </a:solidFill>
              </a:rPr>
              <a:t>Wooplr</a:t>
            </a:r>
            <a:r>
              <a:rPr lang="en-US" dirty="0">
                <a:solidFill>
                  <a:schemeClr val="tx1"/>
                </a:solidFill>
              </a:rPr>
              <a:t> needs to have strong business plan. </a:t>
            </a:r>
          </a:p>
          <a:p>
            <a:pPr marL="285750" indent="-285750" algn="just">
              <a:lnSpc>
                <a:spcPct val="150000"/>
              </a:lnSpc>
              <a:buFont typeface="Arial" pitchFamily="34" charset="0"/>
              <a:buChar char="•"/>
            </a:pPr>
            <a:r>
              <a:rPr lang="en-US" dirty="0" err="1">
                <a:solidFill>
                  <a:schemeClr val="tx1"/>
                </a:solidFill>
              </a:rPr>
              <a:t>Wooplr</a:t>
            </a:r>
            <a:r>
              <a:rPr lang="en-US" dirty="0">
                <a:solidFill>
                  <a:schemeClr val="tx1"/>
                </a:solidFill>
              </a:rPr>
              <a:t> was looking for an acquisition deal on capital and the company had a talk with Chinese VC CDH Investments that failed at the first attempt. Finding investors for the company was difficult hence </a:t>
            </a:r>
            <a:r>
              <a:rPr lang="en-US" dirty="0" err="1">
                <a:solidFill>
                  <a:schemeClr val="tx1"/>
                </a:solidFill>
              </a:rPr>
              <a:t>Wooplr</a:t>
            </a:r>
            <a:r>
              <a:rPr lang="en-US" dirty="0">
                <a:solidFill>
                  <a:schemeClr val="tx1"/>
                </a:solidFill>
              </a:rPr>
              <a:t> shut down I May 2019. Negotiations for mergers were also not successful. </a:t>
            </a:r>
          </a:p>
          <a:p>
            <a:pPr marL="285750" indent="-285750" algn="just">
              <a:lnSpc>
                <a:spcPct val="150000"/>
              </a:lnSpc>
              <a:buFont typeface="Arial" pitchFamily="34" charset="0"/>
              <a:buChar char="•"/>
            </a:pPr>
            <a:r>
              <a:rPr lang="en-US" dirty="0">
                <a:solidFill>
                  <a:schemeClr val="tx1"/>
                </a:solidFill>
              </a:rPr>
              <a:t> In building an economy, a major role is played by Small-scale businesses that help to stimulate local economies by facilitating local jobs </a:t>
            </a:r>
          </a:p>
          <a:p>
            <a:pPr marL="285750" indent="-285750" algn="just">
              <a:lnSpc>
                <a:spcPct val="150000"/>
              </a:lnSpc>
              <a:buFont typeface="Arial" pitchFamily="34" charset="0"/>
              <a:buChar char="•"/>
            </a:pPr>
            <a:r>
              <a:rPr lang="en-US" dirty="0" err="1">
                <a:solidFill>
                  <a:schemeClr val="tx1"/>
                </a:solidFill>
              </a:rPr>
              <a:t>Wooplr</a:t>
            </a:r>
            <a:r>
              <a:rPr lang="en-US" dirty="0">
                <a:solidFill>
                  <a:schemeClr val="tx1"/>
                </a:solidFill>
              </a:rPr>
              <a:t> Company is lack of capital, innovation, business plan, Customer Service and wrong decision making. </a:t>
            </a:r>
          </a:p>
          <a:p>
            <a:pPr algn="ctr"/>
            <a:endParaRPr lang="en-US" dirty="0"/>
          </a:p>
        </p:txBody>
      </p:sp>
      <p:sp>
        <p:nvSpPr>
          <p:cNvPr id="6" name="Slide Number Placeholder 5"/>
          <p:cNvSpPr>
            <a:spLocks noGrp="1"/>
          </p:cNvSpPr>
          <p:nvPr>
            <p:ph type="sldNum" sz="quarter" idx="12"/>
          </p:nvPr>
        </p:nvSpPr>
        <p:spPr/>
        <p:txBody>
          <a:bodyPr/>
          <a:lstStyle/>
          <a:p>
            <a:fld id="{6DE9ECB7-BC0D-4202-8CE7-84D58BC2D994}" type="slidenum">
              <a:rPr lang="en-US" smtClean="0"/>
              <a:t>17</a:t>
            </a:fld>
            <a:endParaRPr lang="en-US"/>
          </a:p>
        </p:txBody>
      </p:sp>
    </p:spTree>
    <p:extLst>
      <p:ext uri="{BB962C8B-B14F-4D97-AF65-F5344CB8AC3E}">
        <p14:creationId xmlns:p14="http://schemas.microsoft.com/office/powerpoint/2010/main" val="176801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7362"/>
          </a:xfrm>
        </p:spPr>
        <p:txBody>
          <a:bodyPr>
            <a:normAutofit/>
          </a:bodyPr>
          <a:lstStyle/>
          <a:p>
            <a:r>
              <a:rPr lang="en-US" sz="2400" b="1" dirty="0">
                <a:solidFill>
                  <a:srgbClr val="FF0000"/>
                </a:solidFill>
              </a:rPr>
              <a:t>References </a:t>
            </a:r>
          </a:p>
        </p:txBody>
      </p:sp>
      <p:sp>
        <p:nvSpPr>
          <p:cNvPr id="3" name="Content Placeholder 2"/>
          <p:cNvSpPr>
            <a:spLocks noGrp="1"/>
          </p:cNvSpPr>
          <p:nvPr>
            <p:ph idx="1"/>
          </p:nvPr>
        </p:nvSpPr>
        <p:spPr>
          <a:xfrm>
            <a:off x="152400" y="838200"/>
            <a:ext cx="8839200" cy="6019800"/>
          </a:xfrm>
        </p:spPr>
        <p:txBody>
          <a:bodyPr>
            <a:normAutofit fontScale="62500" lnSpcReduction="20000"/>
          </a:bodyPr>
          <a:lstStyle/>
          <a:p>
            <a:r>
              <a:rPr lang="en-US" dirty="0" err="1"/>
              <a:t>Wooplr</a:t>
            </a:r>
            <a:r>
              <a:rPr lang="en-US" dirty="0"/>
              <a:t>. LinkedIn. </a:t>
            </a:r>
            <a:r>
              <a:rPr lang="en-US" dirty="0">
                <a:hlinkClick r:id="rId2"/>
              </a:rPr>
              <a:t>https://www.linkedin.com/company/wooplr-com?originalSubdomain=in</a:t>
            </a:r>
            <a:endParaRPr lang="en-US" dirty="0"/>
          </a:p>
          <a:p>
            <a:r>
              <a:rPr lang="en-US" dirty="0" err="1"/>
              <a:t>Wooplr</a:t>
            </a:r>
            <a:r>
              <a:rPr lang="en-US" dirty="0"/>
              <a:t>. 2018. </a:t>
            </a:r>
            <a:r>
              <a:rPr lang="en-US" dirty="0">
                <a:hlinkClick r:id="rId3"/>
              </a:rPr>
              <a:t>https://www.crunchbase.com/organization/wooplr/technology</a:t>
            </a:r>
            <a:endParaRPr lang="en-US" dirty="0"/>
          </a:p>
          <a:p>
            <a:r>
              <a:rPr lang="en-US" dirty="0"/>
              <a:t> MONEYCONTROL NEWS. 2019. </a:t>
            </a:r>
            <a:r>
              <a:rPr lang="en-US" dirty="0">
                <a:hlinkClick r:id="rId4"/>
              </a:rPr>
              <a:t>https://www.moneycontrol.com/news/business/90-indian-startups-fail-within-5-years-of-inception-study-2689671.html</a:t>
            </a:r>
            <a:endParaRPr lang="en-US" dirty="0"/>
          </a:p>
          <a:p>
            <a:r>
              <a:rPr lang="en-US" dirty="0" err="1"/>
              <a:t>Jegan</a:t>
            </a:r>
            <a:r>
              <a:rPr lang="en-US" dirty="0"/>
              <a:t>. LinkedIn. 2019. </a:t>
            </a:r>
            <a:r>
              <a:rPr lang="en-US" dirty="0">
                <a:hlinkClick r:id="rId5"/>
              </a:rPr>
              <a:t>https://medium.com/@jegannathr/top-8-reasons-why-smes-fail-in-india-553ec9e2ec58</a:t>
            </a:r>
            <a:endParaRPr lang="en-US" dirty="0"/>
          </a:p>
          <a:p>
            <a:r>
              <a:rPr lang="en-US" dirty="0"/>
              <a:t>Blog.2017. </a:t>
            </a:r>
            <a:r>
              <a:rPr lang="en-US" dirty="0">
                <a:hlinkClick r:id="rId6"/>
              </a:rPr>
              <a:t>https://redstarplc.com/sme1000/5-important-factors-every-startup-sme-must-consider/</a:t>
            </a:r>
            <a:endParaRPr lang="en-US" dirty="0"/>
          </a:p>
          <a:p>
            <a:r>
              <a:rPr lang="en-US" dirty="0"/>
              <a:t>J. </a:t>
            </a:r>
            <a:r>
              <a:rPr lang="en-US" dirty="0" err="1"/>
              <a:t>Vardhan</a:t>
            </a:r>
            <a:r>
              <a:rPr lang="en-US" dirty="0"/>
              <a:t>. 2019. </a:t>
            </a:r>
            <a:r>
              <a:rPr lang="en-US" dirty="0" err="1"/>
              <a:t>Entracker</a:t>
            </a:r>
            <a:r>
              <a:rPr lang="en-US" dirty="0"/>
              <a:t>. </a:t>
            </a:r>
            <a:r>
              <a:rPr lang="en-US" dirty="0">
                <a:hlinkClick r:id="rId7"/>
              </a:rPr>
              <a:t>https://entrackr.com/2019/05/exclusive-unable-to-find-investors-sistema-backed-wooplr-explores-ma-deal/</a:t>
            </a:r>
            <a:endParaRPr lang="en-US" dirty="0"/>
          </a:p>
          <a:p>
            <a:r>
              <a:rPr lang="en-US" dirty="0"/>
              <a:t>O. </a:t>
            </a:r>
            <a:r>
              <a:rPr lang="en-US" dirty="0" err="1"/>
              <a:t>Agrawal</a:t>
            </a:r>
            <a:r>
              <a:rPr lang="en-US" dirty="0"/>
              <a:t>. 2021. </a:t>
            </a:r>
            <a:r>
              <a:rPr lang="en-US" dirty="0" err="1"/>
              <a:t>BuzzBucket</a:t>
            </a:r>
            <a:r>
              <a:rPr lang="en-US" dirty="0"/>
              <a:t>. </a:t>
            </a:r>
            <a:r>
              <a:rPr lang="en-US" dirty="0">
                <a:hlinkClick r:id="rId8"/>
              </a:rPr>
              <a:t>https://bizzbucket.co/wooplr-failure-wooplr-business-model/</a:t>
            </a:r>
            <a:endParaRPr lang="en-US" dirty="0"/>
          </a:p>
          <a:p>
            <a:r>
              <a:rPr lang="en-US" dirty="0"/>
              <a:t>T. </a:t>
            </a:r>
            <a:r>
              <a:rPr lang="en-US" dirty="0" err="1"/>
              <a:t>Bhalla</a:t>
            </a:r>
            <a:r>
              <a:rPr lang="en-US" dirty="0"/>
              <a:t>, S. </a:t>
            </a:r>
            <a:r>
              <a:rPr lang="en-US" dirty="0" err="1"/>
              <a:t>Sangwan</a:t>
            </a:r>
            <a:r>
              <a:rPr lang="en-US" dirty="0"/>
              <a:t>. 2019. Startup. </a:t>
            </a:r>
            <a:r>
              <a:rPr lang="en-US" dirty="0">
                <a:hlinkClick r:id="rId9"/>
              </a:rPr>
              <a:t>https://yourstory.com/2019/05/commerce-startup-wooplr-shutdown-limeroad-snapdeal</a:t>
            </a:r>
            <a:endParaRPr lang="en-US" dirty="0"/>
          </a:p>
          <a:p>
            <a:r>
              <a:rPr lang="en-US" dirty="0"/>
              <a:t>IANS. 2019. The News. </a:t>
            </a:r>
            <a:r>
              <a:rPr lang="en-US" dirty="0">
                <a:hlinkClick r:id="rId10"/>
              </a:rPr>
              <a:t>https://www.thenewsminute.com/article/bengaluru-based-startup-wooplr-shuts-down-operations-amid-cash-crunch-reports-101570</a:t>
            </a:r>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12"/>
          </p:nvPr>
        </p:nvSpPr>
        <p:spPr/>
        <p:txBody>
          <a:bodyPr/>
          <a:lstStyle/>
          <a:p>
            <a:fld id="{6DE9ECB7-BC0D-4202-8CE7-84D58BC2D994}" type="slidenum">
              <a:rPr lang="en-US" smtClean="0"/>
              <a:t>18</a:t>
            </a:fld>
            <a:endParaRPr lang="en-US"/>
          </a:p>
        </p:txBody>
      </p:sp>
    </p:spTree>
    <p:extLst>
      <p:ext uri="{BB962C8B-B14F-4D97-AF65-F5344CB8AC3E}">
        <p14:creationId xmlns:p14="http://schemas.microsoft.com/office/powerpoint/2010/main" val="4071108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34962"/>
          </a:xfrm>
        </p:spPr>
        <p:txBody>
          <a:bodyPr>
            <a:normAutofit fontScale="90000"/>
          </a:bodyPr>
          <a:lstStyle/>
          <a:p>
            <a:endParaRPr lang="en-US" dirty="0"/>
          </a:p>
        </p:txBody>
      </p:sp>
      <p:sp>
        <p:nvSpPr>
          <p:cNvPr id="3" name="Content Placeholder 2"/>
          <p:cNvSpPr>
            <a:spLocks noGrp="1"/>
          </p:cNvSpPr>
          <p:nvPr>
            <p:ph idx="1"/>
          </p:nvPr>
        </p:nvSpPr>
        <p:spPr>
          <a:xfrm>
            <a:off x="457200" y="-76200"/>
            <a:ext cx="8382000" cy="6553200"/>
          </a:xfrm>
        </p:spPr>
        <p:txBody>
          <a:bodyPr>
            <a:normAutofit fontScale="62500" lnSpcReduction="20000"/>
          </a:bodyPr>
          <a:lstStyle/>
          <a:p>
            <a:endParaRPr lang="en-US" dirty="0"/>
          </a:p>
          <a:p>
            <a:endParaRPr lang="en-US" dirty="0"/>
          </a:p>
          <a:p>
            <a:r>
              <a:rPr lang="en-US" dirty="0" err="1"/>
              <a:t>Shetty</a:t>
            </a:r>
            <a:r>
              <a:rPr lang="en-US" dirty="0"/>
              <a:t>, A.D., 2017. E-commerce industry significant factor for the growth of Indian economy.</a:t>
            </a:r>
          </a:p>
          <a:p>
            <a:r>
              <a:rPr lang="en-US" dirty="0"/>
              <a:t>Wu, S. and </a:t>
            </a:r>
            <a:r>
              <a:rPr lang="en-US" dirty="0" err="1"/>
              <a:t>Dagher</a:t>
            </a:r>
            <a:r>
              <a:rPr lang="en-US" dirty="0"/>
              <a:t>, G.K., 2007. Need for achievement, business goals, and entrepreneurial persistence. </a:t>
            </a:r>
            <a:r>
              <a:rPr lang="en-US" i="1" dirty="0"/>
              <a:t>Management Research News</a:t>
            </a:r>
            <a:r>
              <a:rPr lang="en-US" dirty="0"/>
              <a:t>.</a:t>
            </a:r>
          </a:p>
          <a:p>
            <a:r>
              <a:rPr lang="en-US" dirty="0" err="1"/>
              <a:t>Baqutayan</a:t>
            </a:r>
            <a:r>
              <a:rPr lang="en-US" dirty="0"/>
              <a:t>, S.M.S., 2016. The entrepreneurial characteristics of successful entrepreneurs: Effective psychological model from Holy Quran and Islamic history. </a:t>
            </a:r>
            <a:r>
              <a:rPr lang="en-US" i="1" dirty="0"/>
              <a:t>Journal of Accounting and Economics</a:t>
            </a:r>
            <a:r>
              <a:rPr lang="en-US" dirty="0"/>
              <a:t>, </a:t>
            </a:r>
            <a:r>
              <a:rPr lang="en-US" i="1" dirty="0"/>
              <a:t>2</a:t>
            </a:r>
            <a:r>
              <a:rPr lang="en-US" dirty="0"/>
              <a:t>(1), pp.50-59.</a:t>
            </a:r>
          </a:p>
          <a:p>
            <a:r>
              <a:rPr lang="en-US" dirty="0" err="1"/>
              <a:t>Stuetzer</a:t>
            </a:r>
            <a:r>
              <a:rPr lang="en-US" dirty="0"/>
              <a:t>, M., </a:t>
            </a:r>
            <a:r>
              <a:rPr lang="en-US" dirty="0" err="1"/>
              <a:t>Obschonka</a:t>
            </a:r>
            <a:r>
              <a:rPr lang="en-US" dirty="0"/>
              <a:t>, M., </a:t>
            </a:r>
            <a:r>
              <a:rPr lang="en-US" dirty="0" err="1"/>
              <a:t>Davidsson</a:t>
            </a:r>
            <a:r>
              <a:rPr lang="en-US" dirty="0"/>
              <a:t>, P. and Schmitt-</a:t>
            </a:r>
            <a:r>
              <a:rPr lang="en-US" dirty="0" err="1"/>
              <a:t>Rodermund</a:t>
            </a:r>
            <a:r>
              <a:rPr lang="en-US" dirty="0"/>
              <a:t>, E., 2013. Where do entrepreneurial skills come from?. </a:t>
            </a:r>
            <a:r>
              <a:rPr lang="en-US" i="1" dirty="0"/>
              <a:t>Applied Economics Letters</a:t>
            </a:r>
            <a:r>
              <a:rPr lang="en-US" dirty="0"/>
              <a:t>, </a:t>
            </a:r>
            <a:r>
              <a:rPr lang="en-US" i="1" dirty="0"/>
              <a:t>20</a:t>
            </a:r>
            <a:r>
              <a:rPr lang="en-US" dirty="0"/>
              <a:t>(12), pp.1183-1186.</a:t>
            </a:r>
          </a:p>
          <a:p>
            <a:r>
              <a:rPr lang="en-US" dirty="0" err="1"/>
              <a:t>Karabulut</a:t>
            </a:r>
            <a:r>
              <a:rPr lang="en-US" dirty="0"/>
              <a:t>, A.T., 2016. Personality traits on entrepreneurial intention. </a:t>
            </a:r>
            <a:r>
              <a:rPr lang="en-US" i="1" dirty="0" err="1"/>
              <a:t>Procedia</a:t>
            </a:r>
            <a:r>
              <a:rPr lang="en-US" i="1" dirty="0"/>
              <a:t>-Social and Behavioral Sciences</a:t>
            </a:r>
            <a:r>
              <a:rPr lang="en-US" dirty="0"/>
              <a:t>, </a:t>
            </a:r>
            <a:r>
              <a:rPr lang="en-US" i="1" dirty="0"/>
              <a:t>229</a:t>
            </a:r>
            <a:r>
              <a:rPr lang="en-US" dirty="0"/>
              <a:t>, pp.12-21.</a:t>
            </a:r>
          </a:p>
          <a:p>
            <a:r>
              <a:rPr lang="en-US" dirty="0"/>
              <a:t>Kerr, S.P., Kerr, W.R. and </a:t>
            </a:r>
            <a:r>
              <a:rPr lang="en-US" dirty="0" err="1"/>
              <a:t>Xu</a:t>
            </a:r>
            <a:r>
              <a:rPr lang="en-US" dirty="0"/>
              <a:t>, T., 2018. Personality traits of entrepreneurs: A review of recent literature. </a:t>
            </a:r>
            <a:r>
              <a:rPr lang="en-US" i="1" dirty="0"/>
              <a:t>Foundations and Trends® in Entrepreneurship</a:t>
            </a:r>
            <a:r>
              <a:rPr lang="en-US" dirty="0"/>
              <a:t>, </a:t>
            </a:r>
            <a:r>
              <a:rPr lang="en-US" i="1" dirty="0"/>
              <a:t>14</a:t>
            </a:r>
            <a:r>
              <a:rPr lang="en-US" dirty="0"/>
              <a:t>(3), pp.279-356.</a:t>
            </a:r>
          </a:p>
          <a:p>
            <a:r>
              <a:rPr lang="en-US" dirty="0" err="1"/>
              <a:t>Shetty</a:t>
            </a:r>
            <a:r>
              <a:rPr lang="en-US" dirty="0"/>
              <a:t>, A.D., 2017. E-commerce industry significant factor for the growth of Indian economy.</a:t>
            </a:r>
          </a:p>
          <a:p>
            <a:r>
              <a:rPr lang="en-US" dirty="0" err="1"/>
              <a:t>Devarajappa</a:t>
            </a:r>
            <a:r>
              <a:rPr lang="en-US" dirty="0"/>
              <a:t>, S., 2019. Conceptual Study Of Social Commerce In India. </a:t>
            </a:r>
            <a:r>
              <a:rPr lang="en-US" i="1" dirty="0"/>
              <a:t>Think India Journal</a:t>
            </a:r>
            <a:r>
              <a:rPr lang="en-US" dirty="0"/>
              <a:t>, </a:t>
            </a:r>
            <a:r>
              <a:rPr lang="en-US" i="1" dirty="0"/>
              <a:t>22</a:t>
            </a:r>
            <a:r>
              <a:rPr lang="en-US" dirty="0"/>
              <a:t>(10), pp.887-896.</a:t>
            </a:r>
          </a:p>
          <a:p>
            <a:pPr marL="0" indent="0">
              <a:buNone/>
            </a:pPr>
            <a:endParaRPr lang="en-US" dirty="0"/>
          </a:p>
          <a:p>
            <a:endParaRPr lang="en-US" dirty="0"/>
          </a:p>
        </p:txBody>
      </p:sp>
      <p:sp>
        <p:nvSpPr>
          <p:cNvPr id="4" name="Slide Number Placeholder 3"/>
          <p:cNvSpPr>
            <a:spLocks noGrp="1"/>
          </p:cNvSpPr>
          <p:nvPr>
            <p:ph type="sldNum" sz="quarter" idx="12"/>
          </p:nvPr>
        </p:nvSpPr>
        <p:spPr/>
        <p:txBody>
          <a:bodyPr/>
          <a:lstStyle/>
          <a:p>
            <a:fld id="{6DE9ECB7-BC0D-4202-8CE7-84D58BC2D994}" type="slidenum">
              <a:rPr lang="en-US" smtClean="0"/>
              <a:t>19</a:t>
            </a:fld>
            <a:endParaRPr lang="en-US"/>
          </a:p>
        </p:txBody>
      </p:sp>
    </p:spTree>
    <p:extLst>
      <p:ext uri="{BB962C8B-B14F-4D97-AF65-F5344CB8AC3E}">
        <p14:creationId xmlns:p14="http://schemas.microsoft.com/office/powerpoint/2010/main" val="860598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479</TotalTime>
  <Words>4429</Words>
  <Application>Microsoft Office PowerPoint</Application>
  <PresentationFormat>On-screen Show (4:3)</PresentationFormat>
  <Paragraphs>224</Paragraphs>
  <Slides>19</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Entrepreneurship (LCMB7004) Assessment 2</vt:lpstr>
      <vt:lpstr>Wooplr Company </vt:lpstr>
      <vt:lpstr>Content </vt:lpstr>
      <vt:lpstr>Introduction to Wooplr</vt:lpstr>
      <vt:lpstr>Business model </vt:lpstr>
      <vt:lpstr> Revenue stream  </vt:lpstr>
      <vt:lpstr>Reasons for failing SMEs in India </vt:lpstr>
      <vt:lpstr>Why Wooplr failed ?</vt:lpstr>
      <vt:lpstr>Theory Application </vt:lpstr>
      <vt:lpstr>Important Factors which Wooplr Company lacks </vt:lpstr>
      <vt:lpstr>PowerPoint Presentation</vt:lpstr>
      <vt:lpstr>Characteristics of a Successful Entrepreneur</vt:lpstr>
      <vt:lpstr>Entrepreneurial skills</vt:lpstr>
      <vt:lpstr>Entrepreneurial traits</vt:lpstr>
      <vt:lpstr>PowerPoint Presentation</vt:lpstr>
      <vt:lpstr>Recommendation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Busthana Serin (2127472)</cp:lastModifiedBy>
  <cp:revision>101</cp:revision>
  <dcterms:created xsi:type="dcterms:W3CDTF">2022-11-24T05:08:59Z</dcterms:created>
  <dcterms:modified xsi:type="dcterms:W3CDTF">2022-12-19T19:18:04Z</dcterms:modified>
</cp:coreProperties>
</file>