
<file path=[Content_Types].xml><?xml version="1.0" encoding="utf-8"?>
<Types xmlns="http://schemas.openxmlformats.org/package/2006/content-types">
  <Default Extension="wmf" ContentType="image/x-wmf"/>
  <Default Extension="png" ContentType="image/png"/>
  <Default Extension="jpg" ContentType="image/jpeg"/>
  <Default Extension="jpeg" ContentType="image/jpeg"/>
  <Default Extension="xml" ContentType="application/xml"/>
  <Default Extension="rels" ContentType="application/vnd.openxmlformats-package.relationships+xml"/>
  <Default Extension="bin" ContentType="application/vnd.openxmlformats-officedocument.oleObject"/>
  <Override PartName="/ppt/notesSlides/notesSlide13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slides/slide15.xml" ContentType="application/vnd.openxmlformats-officedocument.presentationml.slide+xml"/>
  <Override PartName="/ppt/slides/slide14.xml" ContentType="application/vnd.openxmlformats-officedocument.presentationml.slide+xml"/>
  <Override PartName="/ppt/slides/slide12.xml" ContentType="application/vnd.openxmlformats-officedocument.presentationml.slide+xml"/>
  <Override PartName="/ppt/slides/slide9.xml" ContentType="application/vnd.openxmlformats-officedocument.presentationml.slide+xml"/>
  <Override PartName="/ppt/slides/slide13.xml" ContentType="application/vnd.openxmlformats-officedocument.presentationml.slide+xml"/>
  <Override PartName="/ppt/slides/slide6.xml" ContentType="application/vnd.openxmlformats-officedocument.presentationml.slide+xml"/>
  <Override PartName="/ppt/slides/slide10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7.xml" ContentType="application/vnd.openxmlformats-officedocument.presentationml.notesSlide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notesSlides/notesSlide3.xml" ContentType="application/vnd.openxmlformats-officedocument.presentationml.notesSlide+xml"/>
  <Override PartName="/docProps/app.xml" ContentType="application/vnd.openxmlformats-officedocument.extended-properties+xml"/>
  <Override PartName="/ppt/slides/slide8.xml" ContentType="application/vnd.openxmlformats-officedocument.presentationml.slide+xml"/>
  <Override PartName="/docProps/core.xml" ContentType="application/vnd.openxmlformats-package.core-properties+xml"/>
  <Override PartName="/ppt/slides/slide4.xml" ContentType="application/vnd.openxmlformats-officedocument.presentationml.slide+xml"/>
  <Override PartName="/ppt/viewProps.xml" ContentType="application/vnd.openxmlformats-officedocument.presentationml.viewProps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slides/slide7.xml" ContentType="application/vnd.openxmlformats-officedocument.presentationml.slide+xml"/>
  <Override PartName="/ppt/slides/slide11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presentation.xml" ContentType="application/vnd.openxmlformats-officedocument.presentationml.presentation.main+xml"/>
  <Override PartName="/ppt/theme/theme1.xml" ContentType="application/vnd.openxmlformats-officedocument.theme+xml"/>
</Types>
</file>

<file path=_rels/.rels><?xml version="1.0" encoding="UTF-8" standalone="yes"?><Relationships xmlns="http://schemas.openxmlformats.org/package/2006/relationships"><Relationship Id="rId3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aveSubsetFonts="1">
  <p:sldMasterIdLst>
    <p:sldMasterId id="2147483648" r:id="rId1"/>
  </p:sldMasterIdLst>
  <p:notesMasterIdLst>
    <p:notesMasterId r:id="rId19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</p:sldIdLst>
  <p:sldSz cx="9144000" cy="6858000" type="screen4x3"/>
  <p:notesSz cx="6746875" cy="9913938"/>
  <p:defaultTextStyle>
    <a:lvl1pPr marL="0" indent="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1pPr>
    <a:lvl2pPr marL="457200" indent="4572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2pPr>
    <a:lvl3pPr marL="914400" indent="9144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3pPr>
    <a:lvl4pPr marL="1371600" indent="13716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4pPr>
    <a:lvl5pPr marL="1828800" indent="18288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5pPr>
    <a:lvl6pPr>
      <a:defRPr lang="en-US" sz="1800"/>
    </a:lvl6pPr>
    <a:lvl7pPr>
      <a:defRPr lang="en-US" sz="1800"/>
    </a:lvl7pPr>
    <a:lvl8pPr>
      <a:defRPr lang="en-US" sz="1800"/>
    </a:lvl8pPr>
    <a:lvl9pPr>
      <a:defRPr lang="en-US" sz="1800"/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>
      <p:cViewPr varScale="1">
        <p:scale>
          <a:sx n="104" d="100"/>
          <a:sy n="104" d="100"/>
        </p:scale>
        <p:origin x="-1236" y="-90"/>
      </p:cViewPr>
      <p:guideLst>
        <p:guide pos="2160" orient="horz"/>
        <p:guide pos="2880"/>
      </p:guideLst>
    </p:cSldViewPr>
  </p:slideViewPr>
  <p:gridSpacing cx="72008" cy="72008"/>
</p:viewPr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theme" Target="theme/theme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notesMaster" Target="notesMasters/notesMaster1.xml"/><Relationship Id="rId20" Type="http://schemas.openxmlformats.org/officeDocument/2006/relationships/presProps" Target="presProps.xml" /><Relationship Id="rId21" Type="http://schemas.openxmlformats.org/officeDocument/2006/relationships/tableStyles" Target="tableStyles.xml" /><Relationship Id="rId22" Type="http://schemas.openxmlformats.org/officeDocument/2006/relationships/viewProps" Target="viewProps.xml" /></Relationships>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 name="">
    <p:bg>
      <p:bgPr shadeToTitle="0">
        <a:solidFill>
          <a:schemeClr val="lt1"/>
        </a:solid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ShapeType="1" noGrp="1"/>
          </p:cNvSpPr>
          <p:nvPr>
            <p:ph type="hdr" idx="0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4099" name="Rectangle 3"/>
          <p:cNvSpPr>
            <a:spLocks noChangeShapeType="1" noGrp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4100" name="Rectangle 4"/>
          <p:cNvSpPr>
            <a:spLocks noChangeShapeType="1" noGrp="1"/>
          </p:cNvSpPr>
          <p:nvPr>
            <p:ph type="sldImg" idx="2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  <a:noFill/>
          <a:ln w="9524">
            <a:solidFill>
              <a:srgbClr val="000000"/>
            </a:solidFill>
            <a:round/>
            <a:headEnd/>
            <a:tailEnd/>
          </a:ln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4101" name="Rectangle 5"/>
          <p:cNvSpPr>
            <a:spLocks noChangeShapeType="1" noGrp="1"/>
          </p:cNvSpPr>
          <p:nvPr>
            <p:ph type="body" idx="3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Click to edit Master text styles</a:t>
            </a:r>
            <a:endParaRPr/>
          </a:p>
          <a:p>
            <a:pPr marL="457200" lvl="1" indent="0">
              <a:spcBef>
                <a:spcPts val="0"/>
              </a:spcBef>
              <a:buNone/>
              <a:defRPr/>
            </a:pPr>
            <a:r>
              <a:rPr lang="en-GB"/>
              <a:t>Second level</a:t>
            </a:r>
            <a:endParaRPr/>
          </a:p>
          <a:p>
            <a:pPr marL="914400" lvl="2" indent="0">
              <a:spcBef>
                <a:spcPts val="0"/>
              </a:spcBef>
              <a:buNone/>
              <a:defRPr/>
            </a:pPr>
            <a:r>
              <a:rPr lang="en-GB"/>
              <a:t>Third level</a:t>
            </a:r>
            <a:endParaRPr/>
          </a:p>
          <a:p>
            <a:pPr marL="1371600" lvl="3" indent="0">
              <a:spcBef>
                <a:spcPts val="0"/>
              </a:spcBef>
              <a:buNone/>
              <a:defRPr/>
            </a:pPr>
            <a:r>
              <a:rPr lang="en-GB"/>
              <a:t>Fourth level</a:t>
            </a:r>
            <a:endParaRPr/>
          </a:p>
          <a:p>
            <a:pPr marL="1828800" lvl="4" indent="0">
              <a:spcBef>
                <a:spcPts val="0"/>
              </a:spcBef>
              <a:buNone/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4102" name="Rectangle 6"/>
          <p:cNvSpPr>
            <a:spLocks noChangeShapeType="1" noGrp="1"/>
          </p:cNvSpPr>
          <p:nvPr>
            <p:ph type="ftr" idx="4"/>
          </p:nvPr>
        </p:nvSpPr>
        <p:spPr bwMode="auto">
          <a:xfrm>
            <a:off x="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>
              <a:defRPr/>
            </a:pPr>
            <a:endParaRPr sz="1400"/>
          </a:p>
        </p:txBody>
      </p:sp>
      <p:sp>
        <p:nvSpPr>
          <p:cNvPr id="4103" name="Rectangle 7"/>
          <p:cNvSpPr>
            <a:spLocks noChangeShapeType="1" noGrp="1"/>
          </p:cNvSpPr>
          <p:nvPr>
            <p:ph type="sldNum" idx="5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<?xml version="1.0" encoding="UTF-8" standalone="yes" ?>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 ?>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 ?>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 ?>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 ?>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 ?>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 ?>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 ?>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 ?>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 ?>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 ?>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 ?>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 ?>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 ?>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 ?>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94C6D2D-CC00-C237-7CA8-9A449DF4E187}" type="slidenum">
              <a:rPr/>
              <a:t/>
            </a:fld>
            <a:endParaRPr/>
          </a:p>
        </p:txBody>
      </p:sp>
    </p:spTree>
  </p:cSld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E38593A-B6D9-1AC6-42B1-506BDA5C3654}" type="slidenum">
              <a:rPr/>
              <a:t/>
            </a:fld>
            <a:endParaRPr/>
          </a:p>
        </p:txBody>
      </p:sp>
    </p:spTree>
  </p:cSld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28D6011-8CA7-6311-D44D-ABFAFD931D7A}" type="slidenum">
              <a:rPr/>
              <a:t/>
            </a:fld>
            <a:endParaRPr/>
          </a:p>
        </p:txBody>
      </p:sp>
    </p:spTree>
  </p:cSld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7353722-7A3B-22BB-6DD5-ADDEEB23CB96}" type="slidenum">
              <a:rPr/>
              <a:t/>
            </a:fld>
            <a:endParaRPr/>
          </a:p>
        </p:txBody>
      </p:sp>
    </p:spTree>
  </p:cSld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CE93B7D-3C90-A47C-768B-5B941C5C2EDA}" type="slidenum">
              <a:rPr/>
              <a:t/>
            </a:fld>
            <a:endParaRPr/>
          </a:p>
        </p:txBody>
      </p:sp>
    </p:spTree>
  </p:cSld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FE853FE-DF11-AC77-113F-6F9B554DA0E4}" type="slidenum">
              <a:rPr/>
              <a:t/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9EF1441-EDB9-13D9-EC22-9930084DA844}" type="slidenum">
              <a:rPr/>
              <a:t/>
            </a:fld>
            <a:endParaRPr/>
          </a:p>
        </p:txBody>
      </p:sp>
    </p:spTree>
  </p:cSld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48E90D3-9D21-DED7-CF77-263027192CC1}" type="slidenum">
              <a:rPr/>
              <a:t/>
            </a:fld>
            <a:endParaRPr/>
          </a:p>
        </p:txBody>
      </p:sp>
    </p:spTree>
  </p:cSld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3C167E5-F14B-D6E6-76E5-CF76B5F89260}" type="slidenum">
              <a:rPr/>
              <a:t/>
            </a:fld>
            <a:endParaRPr/>
          </a:p>
        </p:txBody>
      </p:sp>
    </p:spTree>
  </p:cSld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35FF915-F4EF-1C6E-C745-8AFD5EDC3C11}" type="slidenum">
              <a:rPr/>
              <a:t/>
            </a:fld>
            <a:endParaRPr/>
          </a:p>
        </p:txBody>
      </p:sp>
    </p:spTree>
  </p:cSld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72A3D2F-CC43-208C-4A37-CE59B0EDE9F2}" type="slidenum">
              <a:rPr/>
              <a:t/>
            </a:fld>
            <a:endParaRPr/>
          </a:p>
        </p:txBody>
      </p:sp>
    </p:spTree>
  </p:cSld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4D9BF8F-1149-6EDD-41A8-F45E1BC3A390}" type="slidenum">
              <a:rPr/>
              <a:t/>
            </a:fld>
            <a:endParaRPr/>
          </a:p>
        </p:txBody>
      </p:sp>
    </p:spTree>
  </p:cSld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0FE02F3-FDC4-9393-DC73-56E9D3E9CA11}" type="slidenum">
              <a:rPr/>
              <a:t/>
            </a:fld>
            <a:endParaRPr/>
          </a:p>
        </p:txBody>
      </p:sp>
    </p:spTree>
  </p:cSld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1068A94-719B-DD5B-11C0-2D3CCFFF0D82}" type="slidenum">
              <a:rPr/>
              <a:t/>
            </a:fld>
            <a:endParaRPr/>
          </a:p>
        </p:txBody>
      </p:sp>
    </p:spTree>
  </p:cSld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FB475C0-5804-2B54-8E0C-E9AAE4DC21A6}" type="slidenum">
              <a:rPr/>
              <a:t/>
            </a:fld>
            <a:endParaRPr/>
          </a:p>
        </p:txBody>
      </p:sp>
    </p:spTree>
  </p:cSld>
</p:notes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title" userDrawn="1">
  <p:cSld name="Title and Object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Shape 1026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1027" name="Shape 1027"/>
          <p:cNvSpPr>
            <a:spLocks noChangeShapeType="1" noGrp="1"/>
          </p:cNvSpPr>
          <p:nvPr>
            <p:ph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1028" name="Shape 1028"/>
          <p:cNvSpPr>
            <a:spLocks noChangeShapeType="1" noGrp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ctr">
              <a:spcBef>
                <a:spcPts val="0"/>
              </a:spcBef>
              <a:buNone/>
              <a:defRPr/>
            </a:pPr>
            <a:endParaRPr lang="en-US" sz="1000"/>
          </a:p>
        </p:txBody>
      </p:sp>
      <p:sp>
        <p:nvSpPr>
          <p:cNvPr id="1007" name="Shape 1007"/>
          <p:cNvSpPr>
            <a:spLocks noChangeShapeType="1" noGrp="1"/>
          </p:cNvSpPr>
          <p:nvPr>
            <p:ph type="ftr"/>
          </p:nvPr>
        </p:nvSpPr>
        <p:spPr bwMode="auto">
          <a:prstGeom prst="rect">
            <a:avLst/>
          </a:prstGeom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1029" name="Shape 1029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&lt;#&gt;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0" type="title" userDrawn="1">
  <p:cSld name="1_20140311PresentationUWTSDTemplate">
    <p:bg>
      <p:bgPr shadeToTitle="0">
        <a:blipFill>
          <a:blip r:embed="rId2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2051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2052" name="Date Placeholder 3"/>
          <p:cNvSpPr>
            <a:spLocks noChangeShapeType="1" noGrp="1"/>
          </p:cNvSpPr>
          <p:nvPr>
            <p:ph type="dt" idx="2"/>
          </p:nvPr>
        </p:nvSpPr>
        <p:spPr bwMode="auto">
          <a:xfrm>
            <a:off x="395287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2053" name="Footer Placeholder 4"/>
          <p:cNvSpPr>
            <a:spLocks noChangeShapeType="1" noGrp="1"/>
          </p:cNvSpPr>
          <p:nvPr>
            <p:ph type="ftr" idx="3"/>
          </p:nvPr>
        </p:nvSpPr>
        <p:spPr bwMode="auto">
          <a:xfrm>
            <a:off x="4140200" y="6381750"/>
            <a:ext cx="2895600" cy="365125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2054" name="Slide Number Placeholder 5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0" type="title" userDrawn="1">
  <p:cSld name="2_20140311PresentationUWTSDTemplate">
    <p:bg>
      <p:bgPr shadeToTitle="0">
        <a:blipFill>
          <a:blip r:embed="rId2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3075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3076" name="Date Placeholder 3"/>
          <p:cNvSpPr>
            <a:spLocks noChangeShapeType="1" noGrp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3077" name="Footer Placeholder 4"/>
          <p:cNvSpPr>
            <a:spLocks noChangeShapeType="1" noGrp="1"/>
          </p:cNvSpPr>
          <p:nvPr>
            <p:ph type="ftr" idx="3"/>
          </p:nvPr>
        </p:nvSpPr>
        <p:spPr bwMode="auto">
          <a:xfrm>
            <a:off x="3132137" y="6461125"/>
            <a:ext cx="2895600" cy="365125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3078" name="Slide Number Placeholder 5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blank" userDrawn="1">
  <p:cSld name="Blank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theme" Target="../theme/theme1.xml"/><Relationship Id="rId6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preserve="0">
  <p:cSld name="">
    <p:bg>
      <p:bgPr shadeToTitle="0">
        <a:blipFill>
          <a:blip r:embed="rId6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1027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1028" name="Date Placeholder 3"/>
          <p:cNvSpPr>
            <a:spLocks noChangeShapeType="1" noGrp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1029" name="Slide Number Placeholder 5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p:txStyles>
    <p:titleStyle>
      <a:lvl1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1pPr>
      <a:lvl2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2pPr>
      <a:lvl3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3pPr>
      <a:lvl4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4pPr>
      <a:lvl5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titleStyle>
    <p:bodyStyle>
      <a:lvl1pPr marL="342900" indent="0" algn="l" defTabSz="914400">
        <a:lnSpc>
          <a:spcPct val="100000"/>
        </a:lnSpc>
        <a:spcBef>
          <a:spcPts val="0"/>
        </a:spcBef>
        <a:spcAft>
          <a:spcPts val="0"/>
        </a:spcAft>
        <a:buFont typeface="Arial"/>
        <a:buChar char="•"/>
        <a:defRPr lang="en-US" sz="3200" b="0" i="0">
          <a:solidFill>
            <a:schemeClr val="dk1"/>
          </a:solidFill>
          <a:latin typeface="Myriad Pro"/>
        </a:defRPr>
      </a:lvl1pPr>
      <a:lvl2pPr marL="742950" indent="457200" algn="l" defTabSz="914400">
        <a:lnSpc>
          <a:spcPct val="100000"/>
        </a:lnSpc>
        <a:spcBef>
          <a:spcPts val="0"/>
        </a:spcBef>
        <a:spcAft>
          <a:spcPts val="0"/>
        </a:spcAft>
        <a:buChar char="–"/>
        <a:defRPr lang="en-US" sz="2800" b="0" i="0">
          <a:solidFill>
            <a:schemeClr val="dk1"/>
          </a:solidFill>
          <a:latin typeface="Myriad Pro"/>
        </a:defRPr>
      </a:lvl2pPr>
      <a:lvl3pPr marL="1143000" indent="914400" algn="l" defTabSz="914400">
        <a:lnSpc>
          <a:spcPct val="100000"/>
        </a:lnSpc>
        <a:spcBef>
          <a:spcPts val="0"/>
        </a:spcBef>
        <a:spcAft>
          <a:spcPts val="0"/>
        </a:spcAft>
        <a:buChar char="•"/>
        <a:defRPr lang="en-US" sz="2400" b="0" i="0">
          <a:solidFill>
            <a:schemeClr val="dk1"/>
          </a:solidFill>
          <a:latin typeface="Myriad Pro"/>
        </a:defRPr>
      </a:lvl3pPr>
      <a:lvl4pPr marL="1600200" indent="1371600" algn="l" defTabSz="914400">
        <a:lnSpc>
          <a:spcPct val="100000"/>
        </a:lnSpc>
        <a:spcBef>
          <a:spcPts val="0"/>
        </a:spcBef>
        <a:spcAft>
          <a:spcPts val="0"/>
        </a:spcAft>
        <a:buChar char="–"/>
        <a:defRPr lang="en-US" sz="2000" b="0" i="0">
          <a:solidFill>
            <a:schemeClr val="dk1"/>
          </a:solidFill>
          <a:latin typeface="Myriad Pro"/>
        </a:defRPr>
      </a:lvl4pPr>
      <a:lvl5pPr marL="2057400" indent="1828800" algn="l" defTabSz="914400">
        <a:lnSpc>
          <a:spcPct val="100000"/>
        </a:lnSpc>
        <a:spcBef>
          <a:spcPts val="0"/>
        </a:spcBef>
        <a:spcAft>
          <a:spcPts val="0"/>
        </a:spcAft>
        <a:buChar char="»"/>
        <a:defRPr lang="en-US" sz="2000" b="0" i="0">
          <a:solidFill>
            <a:schemeClr val="dk1"/>
          </a:solidFill>
          <a:latin typeface="Myriad Pro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bodyStyle>
    <p:otherStyle>
      <a:lvl1pPr marL="0" indent="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1pPr>
      <a:lvl2pPr marL="457200" indent="4572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2pPr>
      <a:lvl3pPr marL="914400" indent="9144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3pPr>
      <a:lvl4pPr marL="1371600" indent="13716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4pPr>
      <a:lvl5pPr marL="1828800" indent="18288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.jpg"/></Relationships>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jpg"/></Relationships>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hyperlink" Target="https://www.youtube.com/watch?v=Jisw-SK8Ais" TargetMode="External"/></Relationships>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www.aihr.com/blog/human-resources-functions/" TargetMode="External"/><Relationship Id="rId4" Type="http://schemas.openxmlformats.org/officeDocument/2006/relationships/hyperlink" Target="https://www.investopedia.com/terms/s/swot.asp" TargetMode="External"/><Relationship Id="rId5" Type="http://schemas.openxmlformats.org/officeDocument/2006/relationships/hyperlink" Target="https://corporatefinanceinstitute.com/resources/management/swot-analysis/" TargetMode="External"/></Relationships>
</file>

<file path=ppt/slides/_rels/slide1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s://www.bmc.net/blog/general-blog-posts/change-management-in-hr-management" TargetMode="External"/><Relationship Id="rId4" Type="http://schemas.openxmlformats.org/officeDocument/2006/relationships/hyperlink" Target="https://www.shrm.org/topics-tools/flagships/all-things-work/driving-change--essential-steps-for-successful-hr-transformation" TargetMode="External"/><Relationship Id="rId5" Type="http://schemas.openxmlformats.org/officeDocument/2006/relationships/hyperlink" Target="https://www.tmi.org/blogs/performing-a-pestle-analysis-for-strategic-hr-plann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ChangeShapeType="1" noGrp="1"/>
          </p:cNvSpPr>
          <p:nvPr>
            <p:ph type="ctrTitle"/>
          </p:nvPr>
        </p:nvSpPr>
        <p:spPr bwMode="auto">
          <a:xfrm>
            <a:off x="755650" y="765175"/>
            <a:ext cx="7772400" cy="10795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LCBB5012 </a:t>
            </a:r>
            <a:br>
              <a:rPr lang="en-GB"/>
            </a:br>
            <a:endParaRPr lang="en-US"/>
          </a:p>
        </p:txBody>
      </p:sp>
      <p:sp>
        <p:nvSpPr>
          <p:cNvPr id="6147" name="Subtitle 4"/>
          <p:cNvSpPr>
            <a:spLocks noChangeShapeType="1" noGrp="1"/>
          </p:cNvSpPr>
          <p:nvPr>
            <p:ph type="subTitle"/>
          </p:nvPr>
        </p:nvSpPr>
        <p:spPr bwMode="auto">
          <a:xfrm>
            <a:off x="34925" y="1773237"/>
            <a:ext cx="9109075" cy="417671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algn="ctr">
              <a:buNone/>
              <a:defRPr/>
            </a:lvl1pPr>
            <a:lvl2pPr marL="457200" algn="ctr">
              <a:buNone/>
              <a:defRPr/>
            </a:lvl2pPr>
            <a:lvl3pPr marL="914400" algn="ctr">
              <a:buNone/>
              <a:defRPr/>
            </a:lvl3pPr>
            <a:lvl4pPr marL="1371600" algn="ctr">
              <a:buNone/>
              <a:defRPr/>
            </a:lvl4pPr>
            <a:lvl5pPr marL="1828800" algn="ctr">
              <a:buNone/>
              <a:defRPr/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>
                <a:solidFill>
                  <a:srgbClr val="FFFF00"/>
                </a:solidFill>
              </a:rPr>
              <a:t>Principles of Human Resource Management</a:t>
            </a:r>
            <a:endParaRPr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endParaRPr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>
                <a:solidFill>
                  <a:srgbClr val="FFFF00"/>
                </a:solidFill>
              </a:rPr>
              <a:t>WEEK </a:t>
            </a:r>
            <a:r>
              <a:rPr lang="en-US" b="1" i="0" u="none">
                <a:solidFill>
                  <a:srgbClr val="FFFF00"/>
                </a:solidFill>
              </a:rPr>
              <a:t>3</a:t>
            </a:r>
            <a:endParaRPr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>
                <a:solidFill>
                  <a:srgbClr val="FFFF00"/>
                </a:solidFill>
              </a:rPr>
              <a:t>Session 1 </a:t>
            </a:r>
            <a:endParaRPr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>
                <a:solidFill>
                  <a:srgbClr val="FFFF00"/>
                </a:solidFill>
              </a:rPr>
              <a:t>Internal </a:t>
            </a:r>
            <a:r>
              <a:rPr lang="en-GB" b="1" i="0" u="none">
                <a:solidFill>
                  <a:srgbClr val="FFFF00"/>
                </a:solidFill>
              </a:rPr>
              <a:t>Environments </a:t>
            </a:r>
            <a:r>
              <a:rPr lang="en-GB" b="1" i="0" u="none">
                <a:solidFill>
                  <a:srgbClr val="FFFF00"/>
                </a:solidFill>
              </a:rPr>
              <a:t>and Their Influence on HRM</a:t>
            </a:r>
            <a:endParaRPr>
              <a:solidFill>
                <a:srgbClr val="FFFF00"/>
              </a:solidFill>
            </a:endParaRPr>
          </a:p>
        </p:txBody>
      </p:sp>
      <p:sp>
        <p:nvSpPr>
          <p:cNvPr id="6148" name="Date Placeholder 2"/>
          <p:cNvSpPr txBox="1">
            <a:spLocks noChangeShapeType="1" noGrp="1"/>
          </p:cNvSpPr>
          <p:nvPr>
            <p:ph type="dt"/>
          </p:nvPr>
        </p:nvSpPr>
        <p:spPr bwMode="auto">
          <a:xfrm>
            <a:off x="395287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  <p:sp>
        <p:nvSpPr>
          <p:cNvPr id="6149" name="Slide Number Placeholder 5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*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4000" b="1" i="0" u="none"/>
              <a:t>Module Aim</a:t>
            </a:r>
            <a:endParaRPr/>
          </a:p>
        </p:txBody>
      </p:sp>
      <p:sp>
        <p:nvSpPr>
          <p:cNvPr id="7171" name="Rectangle 3"/>
          <p:cNvSpPr>
            <a:spLocks noChangeShapeType="1" noGrp="1"/>
          </p:cNvSpPr>
          <p:nvPr>
            <p:ph type="body"/>
          </p:nvPr>
        </p:nvSpPr>
        <p:spPr bwMode="auto">
          <a:xfrm>
            <a:off x="457200" y="1600200"/>
            <a:ext cx="857885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457200" lvl="1" indent="0" algn="just">
              <a:spcBef>
                <a:spcPts val="0"/>
              </a:spcBef>
              <a:buNone/>
              <a:defRPr/>
            </a:pPr>
            <a:r>
              <a:rPr lang="en-US">
                <a:solidFill>
                  <a:schemeClr val="dk2"/>
                </a:solidFill>
                <a:latin typeface="Arial"/>
                <a:ea typeface="Arial"/>
              </a:rPr>
              <a:t>To enhance student’s knowledge and understanding of the administration for HR functions and HR management process within an organization(s).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14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14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14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uiExpand="1" build="p" animBg="0" autoUpdateAnimBg="0" rev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561975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200" b="1" i="0" u="none">
                <a:latin typeface="Arial"/>
                <a:ea typeface="Arial"/>
              </a:rPr>
              <a:t>Module Learning Outcomes</a:t>
            </a:r>
            <a:endParaRPr/>
          </a:p>
        </p:txBody>
      </p:sp>
      <p:sp>
        <p:nvSpPr>
          <p:cNvPr id="8195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107949" y="836611"/>
            <a:ext cx="8856662" cy="47513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tabLst>
                <a:tab pos="619125" algn="l"/>
              </a:tabLst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tabLst>
                <a:tab pos="619125" algn="l"/>
              </a:tabLst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tabLst>
                <a:tab pos="619125" algn="l"/>
              </a:tabLst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tabLst>
                <a:tab pos="619125" algn="l"/>
              </a:tabLst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tabLst>
                <a:tab pos="619125" algn="l"/>
              </a:tabLst>
              <a:defRPr sz="2000" b="0" i="0">
                <a:solidFill>
                  <a:schemeClr val="dk1"/>
                </a:solidFill>
                <a:latin typeface="Myriad Pro"/>
              </a:defRPr>
            </a:lvl5pPr>
            <a:lvl6pPr>
              <a:tabLst>
                <a:tab pos="619125" algn="l"/>
              </a:tabLst>
              <a:defRPr lang="en-US" sz="1800"/>
            </a:lvl6pPr>
            <a:lvl7pPr>
              <a:tabLst>
                <a:tab pos="619125" algn="l"/>
              </a:tabLst>
              <a:defRPr lang="en-US" sz="1800"/>
            </a:lvl7pPr>
            <a:lvl8pPr>
              <a:tabLst>
                <a:tab pos="619125" algn="l"/>
              </a:tabLst>
              <a:defRPr lang="en-US" sz="1800"/>
            </a:lvl8pPr>
            <a:lvl9pPr>
              <a:tabLst>
                <a:tab pos="619125" algn="l"/>
              </a:tabLst>
              <a:defRPr lang="en-US" sz="1800"/>
            </a:lvl9pPr>
          </a:lstStyle>
          <a:p>
            <a:pPr marL="457200" lvl="1" indent="0">
              <a:lnSpc>
                <a:spcPct val="112000"/>
              </a:lnSpc>
              <a:spcBef>
                <a:spcPts val="0"/>
              </a:spcBef>
              <a:buNone/>
              <a:tabLst>
                <a:tab pos="619125" algn="l"/>
              </a:tabLst>
              <a:defRPr/>
            </a:pPr>
            <a:r>
              <a:rPr lang="en-GB" sz="2000">
                <a:latin typeface="Arial"/>
                <a:ea typeface="Arial"/>
              </a:rPr>
              <a:t>Upon the successful completion of this module, the student should be able to demonstrate the ability to:</a:t>
            </a:r>
            <a:endParaRPr/>
          </a:p>
          <a:p>
            <a:pPr marL="457200" lvl="1" indent="0">
              <a:lnSpc>
                <a:spcPct val="112000"/>
              </a:lnSpc>
              <a:spcBef>
                <a:spcPts val="0"/>
              </a:spcBef>
              <a:buNone/>
              <a:tabLst>
                <a:tab pos="619125" algn="l"/>
              </a:tabLst>
              <a:defRPr/>
            </a:pPr>
            <a:endParaRPr/>
          </a:p>
          <a:p>
            <a:pPr marL="457200" lvl="1" indent="0">
              <a:lnSpc>
                <a:spcPct val="112000"/>
              </a:lnSpc>
              <a:spcBef>
                <a:spcPts val="0"/>
              </a:spcBef>
              <a:buFont typeface="Symbol"/>
              <a:buChar char=""/>
              <a:tabLst>
                <a:tab pos="619125" algn="l"/>
              </a:tabLst>
              <a:defRPr/>
            </a:pPr>
            <a:r>
              <a:rPr lang="en-GB" sz="2000" b="0" i="0" u="none">
                <a:solidFill>
                  <a:schemeClr val="dk2"/>
                </a:solidFill>
                <a:latin typeface="Arial"/>
                <a:ea typeface="Symbol"/>
              </a:rPr>
              <a:t> D</a:t>
            </a:r>
            <a:r>
              <a:rPr lang="en-US" sz="2000" b="0" i="0" u="none">
                <a:solidFill>
                  <a:schemeClr val="dk2"/>
                </a:solidFill>
                <a:latin typeface="Arial"/>
                <a:ea typeface="Symbol"/>
              </a:rPr>
              <a:t>emonstrate an understanding of how human resource management (HRM) systems can be designed to contribute to the organisational environment in an effective and efficient way;</a:t>
            </a:r>
            <a:endParaRPr/>
          </a:p>
          <a:p>
            <a:pPr marL="457200" lvl="1" indent="0">
              <a:lnSpc>
                <a:spcPct val="112000"/>
              </a:lnSpc>
              <a:spcBef>
                <a:spcPts val="0"/>
              </a:spcBef>
              <a:buFont typeface="Symbol"/>
              <a:buChar char=""/>
              <a:tabLst>
                <a:tab pos="619125" algn="l"/>
              </a:tabLst>
              <a:defRPr/>
            </a:pPr>
            <a:endParaRPr/>
          </a:p>
          <a:p>
            <a:pPr marL="457200" lvl="1" indent="0">
              <a:lnSpc>
                <a:spcPct val="110000"/>
              </a:lnSpc>
              <a:spcBef>
                <a:spcPts val="25"/>
              </a:spcBef>
              <a:buFont typeface="Symbol"/>
              <a:buChar char=""/>
              <a:tabLst>
                <a:tab pos="619125" algn="l"/>
              </a:tabLst>
              <a:defRPr/>
            </a:pPr>
            <a:r>
              <a:rPr lang="en-GB" sz="2000" b="0" i="0" u="none">
                <a:solidFill>
                  <a:schemeClr val="dk2"/>
                </a:solidFill>
                <a:latin typeface="Arial"/>
                <a:ea typeface="Symbol"/>
              </a:rPr>
              <a:t> Critically evaluate how human resource management (HRM) can contribute to the achievement of organisational goals in national and international contexts;</a:t>
            </a:r>
            <a:endParaRPr/>
          </a:p>
          <a:p>
            <a:pPr marL="457200" lvl="1" indent="0">
              <a:lnSpc>
                <a:spcPct val="110000"/>
              </a:lnSpc>
              <a:spcBef>
                <a:spcPts val="25"/>
              </a:spcBef>
              <a:buFont typeface="Symbol"/>
              <a:buChar char=""/>
              <a:tabLst>
                <a:tab pos="619125" algn="l"/>
              </a:tabLst>
              <a:defRPr/>
            </a:pPr>
            <a:endParaRPr/>
          </a:p>
          <a:p>
            <a:pPr marL="457200" lvl="1" indent="0">
              <a:lnSpc>
                <a:spcPct val="112999"/>
              </a:lnSpc>
              <a:spcBef>
                <a:spcPts val="50"/>
              </a:spcBef>
              <a:buFont typeface="Symbol"/>
              <a:buChar char=""/>
              <a:tabLst>
                <a:tab pos="619125" algn="l"/>
              </a:tabLst>
              <a:defRPr/>
            </a:pPr>
            <a:r>
              <a:rPr lang="en-GB" sz="2000" b="0" i="0" u="none">
                <a:solidFill>
                  <a:schemeClr val="dk2"/>
                </a:solidFill>
                <a:latin typeface="Arial"/>
                <a:ea typeface="Symbol"/>
              </a:rPr>
              <a:t> </a:t>
            </a:r>
            <a:r>
              <a:rPr lang="en-GB" sz="2000" b="0" i="0" u="none">
                <a:solidFill>
                  <a:schemeClr val="dk2"/>
                </a:solidFill>
                <a:latin typeface="Arial"/>
                <a:ea typeface="Symbol"/>
              </a:rPr>
              <a:t>A</a:t>
            </a:r>
            <a:r>
              <a:rPr lang="en-US" sz="2000" b="0" i="0" u="none">
                <a:solidFill>
                  <a:schemeClr val="dk2"/>
                </a:solidFill>
                <a:latin typeface="Arial"/>
                <a:ea typeface="Symbol"/>
              </a:rPr>
              <a:t>nalyse the context of various human resource processes and how they are best implemented in organi</a:t>
            </a:r>
            <a:r>
              <a:rPr lang="en-GB" sz="2000" b="0" i="0" u="none">
                <a:solidFill>
                  <a:schemeClr val="dk2"/>
                </a:solidFill>
                <a:latin typeface="Arial"/>
                <a:ea typeface="Symbol"/>
              </a:rPr>
              <a:t>s</a:t>
            </a:r>
            <a:r>
              <a:rPr lang="en-US" sz="2000" b="0" i="0" u="none">
                <a:solidFill>
                  <a:schemeClr val="dk2"/>
                </a:solidFill>
                <a:latin typeface="Arial"/>
                <a:ea typeface="Symbol"/>
              </a:rPr>
              <a:t>ation(s).</a:t>
            </a:r>
            <a:endParaRPr/>
          </a:p>
          <a:p>
            <a:pPr marL="0" lvl="0" indent="0">
              <a:spcBef>
                <a:spcPts val="0"/>
              </a:spcBef>
              <a:buNone/>
              <a:tabLst>
                <a:tab pos="619125" algn="l"/>
              </a:tabLst>
              <a:defRPr/>
            </a:pPr>
            <a:endParaRPr/>
          </a:p>
        </p:txBody>
      </p:sp>
      <p:sp>
        <p:nvSpPr>
          <p:cNvPr id="8196" name="Date Placeholder 4"/>
          <p:cNvSpPr txBox="1">
            <a:spLocks noChangeShapeType="1" noGrp="1"/>
          </p:cNvSpPr>
          <p:nvPr>
            <p:ph type="dt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  <p:sp>
        <p:nvSpPr>
          <p:cNvPr id="8197" name="Slide Number Placeholder 5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*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706437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200" b="1" i="0" u="none">
                <a:latin typeface="Arial"/>
                <a:ea typeface="Arial"/>
              </a:rPr>
              <a:t>Today’s Learning Objectives</a:t>
            </a:r>
            <a:endParaRPr/>
          </a:p>
        </p:txBody>
      </p:sp>
      <p:sp>
        <p:nvSpPr>
          <p:cNvPr id="9219" name="Content Placeholder 2"/>
          <p:cNvSpPr>
            <a:spLocks noChangeShapeType="1" noGrp="1"/>
          </p:cNvSpPr>
          <p:nvPr>
            <p:ph type="obj"/>
          </p:nvPr>
        </p:nvSpPr>
        <p:spPr bwMode="auto">
          <a:xfrm rot="0">
            <a:off x="107949" y="1052512"/>
            <a:ext cx="9001125" cy="446405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sz="2400" b="1" i="0" u="none"/>
              <a:t>Provide insights into how internal and external environments </a:t>
            </a:r>
            <a:r>
              <a:rPr lang="en-GB" sz="2400" b="1" i="0" u="none"/>
              <a:t>or </a:t>
            </a:r>
            <a:r>
              <a:rPr sz="2400" b="1" i="0" u="none"/>
              <a:t>context of a business shape </a:t>
            </a:r>
            <a:r>
              <a:rPr lang="en-GB" sz="2400" b="1" i="0" u="none"/>
              <a:t>its </a:t>
            </a:r>
            <a:r>
              <a:rPr sz="2400" b="1" i="0" u="none"/>
              <a:t>HR strategy. At the end </a:t>
            </a:r>
            <a:r>
              <a:rPr lang="en-GB" sz="2400" b="1" i="0" u="none"/>
              <a:t>of the session, </a:t>
            </a:r>
            <a:r>
              <a:rPr sz="2400" b="1" i="0" u="none"/>
              <a:t>you should</a:t>
            </a:r>
            <a:r>
              <a:rPr lang="en-GB" sz="2400" b="1" i="0" u="none"/>
              <a:t>: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800" b="1" i="0" u="none">
                <a:solidFill>
                  <a:schemeClr val="dk2"/>
                </a:solidFill>
                <a:latin typeface="Arial"/>
                <a:ea typeface="Arial"/>
              </a:rPr>
              <a:t>Understand the concepts of internal and external environments.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800" b="1" i="0" u="none">
                <a:solidFill>
                  <a:schemeClr val="dk2"/>
                </a:solidFill>
                <a:latin typeface="Arial"/>
                <a:ea typeface="Arial"/>
              </a:rPr>
              <a:t>Explore how these environments affect the HR strategy.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800" b="1" i="0" u="none">
                <a:solidFill>
                  <a:schemeClr val="dk2"/>
                </a:solidFill>
                <a:latin typeface="Arial"/>
                <a:ea typeface="Arial"/>
              </a:rPr>
              <a:t>Apply learning with case studies, activities, and discussions.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/>
              <a:t>HR Functions</a:t>
            </a:r>
            <a:r>
              <a:rPr lang="en-GB" b="1" i="0" u="none"/>
              <a:t>:</a:t>
            </a:r>
            <a:r>
              <a:rPr lang="en-US" b="1" i="0" u="none"/>
              <a:t> Overview</a:t>
            </a:r>
            <a:endParaRPr/>
          </a:p>
        </p:txBody>
      </p:sp>
      <p:sp>
        <p:nvSpPr>
          <p:cNvPr id="10243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/>
              <a:t>HR functions include: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/>
              <a:t> </a:t>
            </a:r>
            <a:r>
              <a:rPr/>
              <a:t>Recruitment and </a:t>
            </a:r>
            <a:r>
              <a:rPr lang="en-GB"/>
              <a:t>S</a:t>
            </a:r>
            <a:r>
              <a:rPr/>
              <a:t>election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/>
              <a:t> </a:t>
            </a:r>
            <a:r>
              <a:rPr/>
              <a:t>Training and </a:t>
            </a:r>
            <a:r>
              <a:rPr lang="en-GB"/>
              <a:t>D</a:t>
            </a:r>
            <a:r>
              <a:rPr/>
              <a:t>evelopment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/>
              <a:t> Performance </a:t>
            </a:r>
            <a:r>
              <a:rPr lang="en-GB"/>
              <a:t>M</a:t>
            </a:r>
            <a:r>
              <a:rPr/>
              <a:t>anagement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/>
              <a:t> </a:t>
            </a:r>
            <a:r>
              <a:rPr/>
              <a:t>Compensation and </a:t>
            </a:r>
            <a:r>
              <a:rPr lang="en-GB"/>
              <a:t>B</a:t>
            </a:r>
            <a:r>
              <a:rPr/>
              <a:t>enefits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/>
              <a:t> Employee </a:t>
            </a:r>
            <a:r>
              <a:rPr lang="en-GB"/>
              <a:t>R</a:t>
            </a:r>
            <a:r>
              <a:rPr/>
              <a:t>elations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/>
              <a:t> Health and </a:t>
            </a:r>
            <a:r>
              <a:rPr lang="en-GB"/>
              <a:t>S</a:t>
            </a:r>
            <a:r>
              <a:rPr/>
              <a:t>afety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268287" y="34925"/>
            <a:ext cx="8229600" cy="796925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Factors Affecting HRM</a:t>
            </a:r>
            <a:endParaRPr/>
          </a:p>
        </p:txBody>
      </p:sp>
      <p:sp>
        <p:nvSpPr>
          <p:cNvPr id="11267" name="Date Placeholder 3"/>
          <p:cNvSpPr txBox="1">
            <a:spLocks noChangeShapeType="1" noGrp="1"/>
          </p:cNvSpPr>
          <p:nvPr>
            <p:ph type="dt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  <p:sp>
        <p:nvSpPr>
          <p:cNvPr id="11268" name="Slide Number Placeholder 4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*</a:t>
            </a:fld>
            <a:endParaRPr/>
          </a:p>
        </p:txBody>
      </p:sp>
      <p:pic>
        <p:nvPicPr>
          <p:cNvPr id="11269" name="Picture 4" descr="Internal and External Factors Affecting HR Management - The Learn Notes"/>
          <p:cNvPicPr>
            <a:picLocks noChangeAspect="1" noGrp="1"/>
          </p:cNvPicPr>
          <p:nvPr>
            <p:ph type="obj"/>
          </p:nvPr>
        </p:nvPicPr>
        <p:blipFill>
          <a:blip r:embed="rId3"/>
          <a:srcRect l="0" t="0" r="0" b="0"/>
          <a:stretch/>
        </p:blipFill>
        <p:spPr bwMode="auto">
          <a:xfrm>
            <a:off x="-36512" y="765175"/>
            <a:ext cx="9145587" cy="518477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3200" b="1" i="0" u="none">
                <a:solidFill>
                  <a:schemeClr val="dk2"/>
                </a:solidFill>
                <a:latin typeface="Arial"/>
                <a:ea typeface="Arial"/>
              </a:rPr>
              <a:t>Understanding Internal Environments</a:t>
            </a:r>
            <a:endParaRPr/>
          </a:p>
        </p:txBody>
      </p:sp>
      <p:sp>
        <p:nvSpPr>
          <p:cNvPr id="12291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268412"/>
            <a:ext cx="8507412" cy="424815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lang="en-GB" sz="2700"/>
              <a:t>The internal environment refers to factors inside an organisation that influence its activities and decision-making.</a:t>
            </a:r>
            <a:endParaRPr/>
          </a:p>
          <a:p>
            <a:pPr marL="0" lvl="0" indent="0">
              <a:lnSpc>
                <a:spcPct val="80000"/>
              </a:lnSpc>
              <a:spcBef>
                <a:spcPts val="0"/>
              </a:spcBef>
              <a:buNone/>
              <a:defRPr/>
            </a:pPr>
            <a:endParaRPr lang="en-US" sz="2700"/>
          </a:p>
          <a:p>
            <a:pPr marL="0" lvl="0" indent="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lang="en-GB" sz="2700"/>
              <a:t>• </a:t>
            </a:r>
            <a:r>
              <a:rPr sz="2700" b="1" i="0" u="none">
                <a:solidFill>
                  <a:schemeClr val="dk2"/>
                </a:solidFill>
              </a:rPr>
              <a:t>Components include organi</a:t>
            </a:r>
            <a:r>
              <a:rPr lang="en-GB" sz="2700" b="1" i="0" u="none">
                <a:solidFill>
                  <a:schemeClr val="dk2"/>
                </a:solidFill>
              </a:rPr>
              <a:t>s</a:t>
            </a:r>
            <a:r>
              <a:rPr sz="2700" b="1" i="0" u="none">
                <a:solidFill>
                  <a:schemeClr val="dk2"/>
                </a:solidFill>
              </a:rPr>
              <a:t>ational culture, employee engagement, internal policies, management styles, and resources. </a:t>
            </a:r>
            <a:endParaRPr/>
          </a:p>
          <a:p>
            <a:pPr marL="0" lvl="0" indent="0">
              <a:lnSpc>
                <a:spcPct val="80000"/>
              </a:lnSpc>
              <a:spcBef>
                <a:spcPts val="0"/>
              </a:spcBef>
              <a:buNone/>
              <a:defRPr/>
            </a:pPr>
            <a:endParaRPr/>
          </a:p>
          <a:p>
            <a:pPr marL="0" lvl="0" indent="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700" b="1" i="0" u="none">
                <a:solidFill>
                  <a:schemeClr val="dk2"/>
                </a:solidFill>
              </a:rPr>
              <a:t> Examples of Internal Factors include:</a:t>
            </a:r>
            <a:endParaRPr/>
          </a:p>
          <a:p>
            <a:pPr marL="0" lvl="0" indent="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2700" b="1" i="0" u="none">
                <a:solidFill>
                  <a:schemeClr val="dk2"/>
                </a:solidFill>
              </a:rPr>
              <a:t> Leadership style, internal communication, organizational structure, and technology.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sz="4000" b="1" i="0" u="none"/>
              <a:t>Examples of Internal Environmental Changes</a:t>
            </a:r>
            <a:endParaRPr/>
          </a:p>
        </p:txBody>
      </p:sp>
      <p:sp>
        <p:nvSpPr>
          <p:cNvPr id="13315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4038600" cy="39893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8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4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0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/>
              <a:t>Organi</a:t>
            </a:r>
            <a:r>
              <a:rPr lang="en-GB"/>
              <a:t>s</a:t>
            </a:r>
            <a:r>
              <a:rPr lang="en-US"/>
              <a:t>ational restructuring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/>
              <a:t>Technological advancements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/>
              <a:t>Cultural shifts</a:t>
            </a:r>
            <a:endParaRPr/>
          </a:p>
        </p:txBody>
      </p:sp>
      <p:pic>
        <p:nvPicPr>
          <p:cNvPr id="13316" name="Picture 2" descr="The internal and external corporate ..."/>
          <p:cNvPicPr>
            <a:picLocks noChangeAspect="1" noGrp="1"/>
          </p:cNvPicPr>
          <p:nvPr>
            <p:ph type="obj"/>
          </p:nvPr>
        </p:nvPicPr>
        <p:blipFill>
          <a:blip r:embed="rId3"/>
          <a:srcRect l="0" t="0" r="0" b="0"/>
          <a:stretch/>
        </p:blipFill>
        <p:spPr bwMode="auto">
          <a:xfrm>
            <a:off x="4398962" y="1417637"/>
            <a:ext cx="3578225" cy="403542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633412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3200" b="1" i="0" u="none">
                <a:solidFill>
                  <a:schemeClr val="dk2"/>
                </a:solidFill>
                <a:latin typeface="Arial"/>
                <a:ea typeface="Arial"/>
              </a:rPr>
              <a:t>Case Study: Internal Change</a:t>
            </a:r>
            <a:endParaRPr/>
          </a:p>
        </p:txBody>
      </p:sp>
      <p:sp>
        <p:nvSpPr>
          <p:cNvPr id="14339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107949" y="908050"/>
            <a:ext cx="8928100" cy="460851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Example: IBM’s transformation through technology.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• IBM shifted from being a hardware-focused company to a technology and consulting company, requiring changes in leadership, workforce training, and HR practices.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Watch the video and present your findings: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u="sng">
                <a:solidFill>
                  <a:schemeClr val="hlink"/>
                </a:solidFill>
                <a:hlinkClick r:id="rId3" tooltip="https://www.youtube.com/watch?v=Jisw-SK8Ais"/>
              </a:rPr>
              <a:t>https://www.youtube.com/watch?v=Jisw-SK8Ais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107949" y="274637"/>
            <a:ext cx="89281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3200" b="1" i="0" u="none">
                <a:solidFill>
                  <a:schemeClr val="dk2"/>
                </a:solidFill>
                <a:latin typeface="Arial"/>
                <a:ea typeface="Arial"/>
              </a:rPr>
              <a:t>Impact of Internal Changes on HR Strategy</a:t>
            </a:r>
            <a:endParaRPr/>
          </a:p>
        </p:txBody>
      </p:sp>
      <p:sp>
        <p:nvSpPr>
          <p:cNvPr id="15363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/>
              <a:t>Adapting to new technologies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/>
              <a:t>Managing cultural shifts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/>
              <a:t>Restructuring HR practices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SWOT Analysis in HR Strategy</a:t>
            </a:r>
            <a:endParaRPr/>
          </a:p>
        </p:txBody>
      </p:sp>
      <p:sp>
        <p:nvSpPr>
          <p:cNvPr id="16387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sz="2500" b="1"/>
              <a:t>Strengths</a:t>
            </a:r>
            <a:r>
              <a:rPr sz="2500"/>
              <a:t>: Internal capabilities that give the company an advantage.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sz="2500" b="1"/>
              <a:t>Weaknesses</a:t>
            </a:r>
            <a:r>
              <a:rPr sz="2500"/>
              <a:t>: Internal factors that create disadvantages.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sz="2500" b="1"/>
              <a:t>Opportunities</a:t>
            </a:r>
            <a:r>
              <a:rPr sz="2500"/>
              <a:t>: External factors that could help the company grow.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sz="2500" b="1"/>
              <a:t>Threats</a:t>
            </a:r>
            <a:r>
              <a:rPr sz="2500"/>
              <a:t>: External factors that could harm the company.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lang="en-US" sz="2500"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500"/>
              <a:t>An </a:t>
            </a:r>
            <a:r>
              <a:rPr sz="2500"/>
              <a:t>HR </a:t>
            </a:r>
            <a:r>
              <a:rPr lang="en-GB" sz="2500"/>
              <a:t>s</a:t>
            </a:r>
            <a:r>
              <a:rPr sz="2500"/>
              <a:t>trategy can use </a:t>
            </a:r>
            <a:r>
              <a:rPr sz="2500" b="1"/>
              <a:t>SWOT </a:t>
            </a:r>
            <a:r>
              <a:rPr lang="en-GB" sz="2500"/>
              <a:t>analysis </a:t>
            </a:r>
            <a:r>
              <a:rPr sz="2500"/>
              <a:t>to align its capabilities with external opportunities.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200" b="1" i="0" u="none">
                <a:latin typeface="Arial"/>
                <a:ea typeface="Arial"/>
              </a:rPr>
              <a:t>Activity: Internal Environment Analysis (30 minutes)</a:t>
            </a:r>
            <a:endParaRPr/>
          </a:p>
        </p:txBody>
      </p:sp>
      <p:sp>
        <p:nvSpPr>
          <p:cNvPr id="17411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400">
                <a:solidFill>
                  <a:schemeClr val="dk2"/>
                </a:solidFill>
                <a:latin typeface="Arial"/>
                <a:ea typeface="Arial"/>
              </a:rPr>
              <a:t>Conduct a research on a company of your choice. 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endParaRPr lang="en-US" sz="2400"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400">
                <a:solidFill>
                  <a:schemeClr val="dk2"/>
                </a:solidFill>
                <a:latin typeface="Arial"/>
                <a:ea typeface="Arial"/>
              </a:rPr>
              <a:t>Use the SWOT analysis to understand the company.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endParaRPr lang="en-US" sz="2400"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400">
                <a:solidFill>
                  <a:schemeClr val="dk2"/>
                </a:solidFill>
                <a:latin typeface="Arial"/>
                <a:ea typeface="Arial"/>
              </a:rPr>
              <a:t>Explain how HR can support/ contribute to each of the dimension of SWOT.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References</a:t>
            </a:r>
            <a:endParaRPr/>
          </a:p>
        </p:txBody>
      </p:sp>
      <p:sp>
        <p:nvSpPr>
          <p:cNvPr id="18435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341437"/>
            <a:ext cx="8229600" cy="417512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Armstrong, M. (2020). Armstrong's Handbook of Human Resource Management Practice. Kogan Page.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 Boxall, P., &amp; Purcell, J. (2016). Strategy and Human Resource Management. Palgrave.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 Dessler, G. (2017). Human Resource Management. Pearson Education.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 SHRM (2022). The Role of HR in Small Business. Society for Human Resource Management.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 CIPD (2021). People Management in the Public Sector. Chartered Institute of Personnel and Development.</a:t>
            </a:r>
            <a:endParaRPr/>
          </a:p>
        </p:txBody>
      </p:sp>
      <p:sp>
        <p:nvSpPr>
          <p:cNvPr id="18436" name="Date Placeholder 3"/>
          <p:cNvSpPr txBox="1">
            <a:spLocks noChangeShapeType="1" noGrp="1"/>
          </p:cNvSpPr>
          <p:nvPr>
            <p:ph type="dt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  <p:sp>
        <p:nvSpPr>
          <p:cNvPr id="18437" name="Slide Number Placeholder 4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*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/>
              <a:t>Further Readings</a:t>
            </a:r>
            <a:endParaRPr/>
          </a:p>
        </p:txBody>
      </p:sp>
      <p:sp>
        <p:nvSpPr>
          <p:cNvPr id="19459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lnSpc>
                <a:spcPct val="90000"/>
              </a:lnSpc>
              <a:spcBef>
                <a:spcPts val="0"/>
              </a:spcBef>
              <a:buFont typeface="Myriad Pro"/>
              <a:buAutoNum type="arabicPeriod"/>
              <a:defRPr/>
            </a:pPr>
            <a:r>
              <a:rPr lang="en-GB" sz="2700">
                <a:solidFill>
                  <a:srgbClr val="242424"/>
                </a:solidFill>
                <a:latin typeface="Segoe UI"/>
              </a:rPr>
              <a:t>Indeed. (2025). 9 External Environmental Factors That Affect Business. Retrieved from Indeed</a:t>
            </a:r>
            <a:endParaRPr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Font typeface="Myriad Pro"/>
              <a:buAutoNum type="arabicPeriod"/>
              <a:defRPr/>
            </a:pPr>
            <a:r>
              <a:rPr lang="en-GB" sz="2700">
                <a:solidFill>
                  <a:srgbClr val="242424"/>
                </a:solidFill>
                <a:latin typeface="Segoe UI"/>
              </a:rPr>
              <a:t>AIHR. (2025). 12 Key Functions of Human Resources To Know in 2025. Retrieved from </a:t>
            </a:r>
            <a:r>
              <a:rPr lang="en-GB" sz="2700" u="sng">
                <a:solidFill>
                  <a:schemeClr val="hlink"/>
                </a:solidFill>
                <a:latin typeface="var(--fontFamilyBase)"/>
                <a:hlinkClick r:id="rId3" tooltip="https://www.aihr.com/blog/human-resources-functions/"/>
              </a:rPr>
              <a:t>AIHR</a:t>
            </a:r>
            <a:endParaRPr lang="en-US" sz="2700"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Font typeface="Myriad Pro"/>
              <a:buAutoNum type="arabicPeriod"/>
              <a:defRPr/>
            </a:pPr>
            <a:r>
              <a:rPr lang="en-GB" sz="2700">
                <a:solidFill>
                  <a:srgbClr val="242424"/>
                </a:solidFill>
                <a:latin typeface="Segoe UI"/>
              </a:rPr>
              <a:t>Investopedia. (2024). How to Perform a SWOT Analysis. Retrieved from </a:t>
            </a:r>
            <a:r>
              <a:rPr lang="en-GB" sz="2700" u="sng">
                <a:solidFill>
                  <a:schemeClr val="hlink"/>
                </a:solidFill>
                <a:latin typeface="var(--fontFamilyBase)"/>
                <a:hlinkClick r:id="rId4" tooltip="https://www.investopedia.com/terms/s/swot.asp"/>
              </a:rPr>
              <a:t>Investopedia</a:t>
            </a:r>
            <a:endParaRPr lang="en-US" sz="2700"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Font typeface="Myriad Pro"/>
              <a:buAutoNum type="arabicPeriod"/>
              <a:defRPr/>
            </a:pPr>
            <a:r>
              <a:rPr lang="en-GB" sz="2700">
                <a:solidFill>
                  <a:srgbClr val="242424"/>
                </a:solidFill>
                <a:latin typeface="Segoe UI"/>
              </a:rPr>
              <a:t>Corporate Finance Institute. (2024). SWOT - Definition, Examples, Process, Uses. Retrieved from </a:t>
            </a:r>
            <a:r>
              <a:rPr lang="en-GB" sz="2700" u="sng">
                <a:solidFill>
                  <a:schemeClr val="hlink"/>
                </a:solidFill>
                <a:latin typeface="var(--fontFamilyBase)"/>
                <a:hlinkClick r:id="rId5" tooltip="https://corporatefinanceinstitute.com/resources/management/swot-analysis/"/>
              </a:rPr>
              <a:t>Corporate Finance Institute</a:t>
            </a:r>
            <a:endParaRPr lang="en-US" sz="2700"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/>
              <a:t>Further readings</a:t>
            </a:r>
            <a:endParaRPr/>
          </a:p>
        </p:txBody>
      </p:sp>
      <p:sp>
        <p:nvSpPr>
          <p:cNvPr id="20483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000">
                <a:solidFill>
                  <a:srgbClr val="242424"/>
                </a:solidFill>
                <a:latin typeface="Segoe UI"/>
              </a:rPr>
              <a:t>4. BMC. (2024). Comprehensive Guide to Change Management in Human Resource Management. Retrieved from </a:t>
            </a:r>
            <a:r>
              <a:rPr lang="en-GB" sz="3000" u="sng">
                <a:solidFill>
                  <a:schemeClr val="hlink"/>
                </a:solidFill>
                <a:latin typeface="var(--fontFamilyBase)"/>
                <a:hlinkClick r:id="rId3" tooltip="https://www.bmc.net/blog/general-blog-posts/change-management-in-hr-management"/>
              </a:rPr>
              <a:t>BMC</a:t>
            </a:r>
            <a:endParaRPr lang="en-US" sz="300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000">
                <a:solidFill>
                  <a:srgbClr val="242424"/>
                </a:solidFill>
                <a:latin typeface="Segoe UI"/>
              </a:rPr>
              <a:t>5. SHRM. (2024). Driving Change: Essential Steps for Successful HR Transformation. Retrieved from </a:t>
            </a:r>
            <a:r>
              <a:rPr lang="en-GB" sz="3000" u="sng">
                <a:solidFill>
                  <a:schemeClr val="hlink"/>
                </a:solidFill>
                <a:latin typeface="var(--fontFamilyBase)"/>
                <a:hlinkClick r:id="rId4" tooltip="https://www.shrm.org/topics-tools/flagships/all-things-work/driving-change--essential-steps-for-successful-hr-transformation"/>
              </a:rPr>
              <a:t>SHRM</a:t>
            </a:r>
            <a:endParaRPr lang="en-US" sz="300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000">
                <a:solidFill>
                  <a:srgbClr val="242424"/>
                </a:solidFill>
                <a:latin typeface="Segoe UI"/>
              </a:rPr>
              <a:t>6. TMI. (2024). Performing a PESTLE Analysis for Strategic HR Planning. Retrieved from </a:t>
            </a:r>
            <a:r>
              <a:rPr lang="en-GB" sz="3000" u="sng">
                <a:solidFill>
                  <a:schemeClr val="hlink"/>
                </a:solidFill>
                <a:latin typeface="var(--fontFamilyBase)"/>
                <a:hlinkClick r:id="rId5" tooltip="https://www.tmi.org/blogs/performing-a-pestle-analysis-for-strategic-hr-planning"/>
              </a:rPr>
              <a:t>TMI</a:t>
            </a:r>
            <a:endParaRPr lang="en-US" sz="300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theme/_rels/theme1.xml.rels><?xml version="1.0" encoding="UTF-8" standalone="yes"?><Relationships xmlns="http://schemas.openxmlformats.org/package/2006/relationships"></Relationships>
</file>

<file path=ppt/theme/_rels/theme2.xml.rels><?xml version="1.0" encoding="UTF-8" standalone="yes"?><Relationships xmlns="http://schemas.openxmlformats.org/package/2006/relationships"></Relationships>
</file>

<file path=ppt/theme/theme1.xml><?xml version="1.0" encoding="utf-8"?>
<a:theme xmlns:a="http://schemas.openxmlformats.org/drawingml/2006/main" xmlns:r="http://schemas.openxmlformats.org/officeDocument/2006/relationships" xmlns:p="http://schemas.openxmlformats.org/presentationml/2006/main" name="20140311PresentationUWTSDTemplate">
  <a:themeElements>
    <a:clrScheme name="Default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AAAAAA"/>
      </a:accent3>
      <a:accent4>
        <a:srgbClr val="DCDCDC"/>
      </a:accent4>
      <a:accent5>
        <a:srgbClr val="DBF1FA"/>
      </a:accent5>
      <a:accent6>
        <a:srgbClr val="4B9DCA"/>
      </a:accent6>
      <a:hlink>
        <a:srgbClr val="0000FF"/>
      </a:hlink>
      <a:folHlink>
        <a:srgbClr val="800080"/>
      </a:folHlink>
    </a:clrScheme>
    <a:fontScheme name="default">
      <a:majorFont>
        <a:latin typeface="Arial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Default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AAAAAA"/>
        </a:accent3>
        <a:accent4>
          <a:srgbClr val="DCDCDC"/>
        </a:accent4>
        <a:accent5>
          <a:srgbClr val="DBF1FA"/>
        </a:accent5>
        <a:accent6>
          <a:srgbClr val="4B9DCA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xmlns:r="http://schemas.openxmlformats.org/officeDocument/2006/relationships" xmlns:p="http://schemas.openxmlformats.org/presentationml/2006/main" name="Default">
  <a:themeElements>
    <a:clrScheme name="Default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AAAAAA"/>
      </a:accent3>
      <a:accent4>
        <a:srgbClr val="DCDCDC"/>
      </a:accent4>
      <a:accent5>
        <a:srgbClr val="DBF1FA"/>
      </a:accent5>
      <a:accent6>
        <a:srgbClr val="4B9DCA"/>
      </a:accent6>
      <a:hlink>
        <a:srgbClr val="CCCCFF"/>
      </a:hlink>
      <a:folHlink>
        <a:srgbClr val="B2B2B2"/>
      </a:folHlink>
    </a:clrScheme>
    <a:fontScheme name="default">
      <a:majorFont>
        <a:latin typeface="Arial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Default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0</Words>
  <Application>ONLYOFFICE/8.2.0.143</Application>
  <PresentationFormat>On-screen Show (4:3)</PresentationFormat>
  <Paragraphs>0</Paragraphs>
  <Slides>15</Slides>
  <Notes>15</Notes>
  <HiddenSlides>0</HiddenSlides>
  <MMClips>2</MMClips>
  <ScaleCrop>0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Theme 1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</vt:vector>
  </TitlesOfParts>
  <LinksUpToDate>0</LinksUpToDate>
  <SharedDoc>0</SharedDoc>
  <HyperlinksChanged>0</HyperlinksChanged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/>
  <cp:revision>65</cp:revision>
  <dcterms:created xsi:type="dcterms:W3CDTF">2002-10-07T19:43:00Z</dcterms:created>
  <dcterms:modified xsi:type="dcterms:W3CDTF">2026-02-26T08:48:10Z</dcterms:modified>
</cp:coreProperties>
</file>