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0" r:id="rId6"/>
    <p:sldId id="264" r:id="rId7"/>
    <p:sldId id="265" r:id="rId8"/>
    <p:sldId id="258" r:id="rId9"/>
    <p:sldId id="266" r:id="rId10"/>
    <p:sldId id="267" r:id="rId11"/>
    <p:sldId id="268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A148D-D2FB-49AC-9CBD-9425E3F575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2C14F1-9ECE-41AE-8B08-3481B0D0F9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0033E1-E55E-4927-9D54-BB6521C87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8B6DF-092A-428F-B38F-A296951E3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1CA036-5678-40DF-AEA7-D4D1E1B56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688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FCF44-DB79-423B-89C7-B930B4B8F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56E31-4C66-4E7C-9DD2-BB1DA1F3D5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E8EF2C-FD89-4EA2-873B-D62A386D0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A5778-3E62-4724-ADA8-AE95EFD25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C9A31-3590-4E41-BE93-0C617940C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845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1A419-A893-4A1E-B4C2-9A15065B4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3A2161-D15B-4541-92BB-A997BC9213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A18B65-D70A-446C-A4A0-90A5AC4F4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82BCA-BD4E-4433-8917-DE66427E7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3D4801-D289-4E5D-AD90-4818B27D2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632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4BA55-24CC-441C-B851-71F45D3E4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8F0645-748A-456D-87C9-027DA672AE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896FB9-639B-41EB-8A97-53CCE4BA1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295FE7-69DD-4BA6-B517-693552D5E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7017E-1CDA-4B0E-89AE-1F55C6A1DD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287B54-4F7A-4164-96D4-6ACB88F86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84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0E121-6BC8-4CE5-8984-526F5DD4E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490B1-BDA7-4564-8F9D-E33E2CDB9C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B376B3-D41A-4192-9A9E-184EF50BDD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A09410-83A1-4690-97F3-C7F0F058A6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822F25-A4E6-4ADB-8662-3219452B07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AC9140-3A80-42CA-86CA-E89A389C5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EAA1B3-2A5A-449D-BEB1-60FC5371F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EB54E1-CAFE-403D-A287-B39864094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2275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600BA-C8F6-4FF1-A916-111D454A7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4E49C1-D249-4F6E-9D42-A6E4A0221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19942C-3E01-49CC-9ADE-4BC49C49C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CA4289-7EB9-4229-8D13-9E7258643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669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9F40DB-13E3-4AD4-A1D7-BBEA2A662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3436F0-DEF2-4EA5-84DC-4FD1661A9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275A82-D5A1-4F16-B5F5-B4DFFEA49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33577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EEABD-31F7-403D-A8A7-93FB077C56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D2A7F-082B-4D8B-A6A6-18D9D4BBB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F9B131-E3FC-48A0-8D76-64B1444C2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E74C27-C01F-4CF7-8E36-F5F75A6A42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51121-3AA2-440D-B6FB-D648EAB15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6398E-EEF8-4967-9BB8-04D8232C0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353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9F9A1-C3B7-4A4E-8120-CF57D75AD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A876BF-4A6B-47A1-8DD3-0FDD0CAA5A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CB96A4-012C-43F6-AFFF-D2B137D3C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16817B-D6F1-4D89-A189-8D0BC713F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3CB350-7C7E-4F67-907C-CD0947D5C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3268F-15D4-4F6E-B118-D78E3E130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9581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B7215-D1CB-4602-B498-DF4CB4A52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F4CF9D-EE02-4406-8AAD-9816D9B694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A56C2-A4F2-4919-8A75-6ED1275D8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6948C-8E91-4F5D-BAA6-B06CD14F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F3CBE1-8EC1-4654-8502-BAE1FB013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376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0E927D-7851-4648-A71E-38C2452947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AABFCD-09C2-4B4A-A7AF-DC097AF973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078B52-95CA-472A-ABDD-FAB67373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41B28-4AB3-4157-A636-D38FC1B62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991D0B-22DB-4442-8B69-0539A0A5C7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609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EBDF57-4CFF-4B4A-8CB2-953A36AA7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CFA09D-7F4F-409C-91CB-E83FC0F91C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3C2DD-C5F9-409A-942D-2B6882B579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A62E79-0D31-45AE-BB0D-7AF0410BBE4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EB830-1996-4F3A-8017-CF6AA4BDC3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84BE-B7AA-49A9-9E8F-2BD548A90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9F7E09-00A3-4276-8155-1D5E1A486A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545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8AEDA-311B-452E-B6C8-E8CB133E09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904629"/>
            <a:ext cx="9144000" cy="2387600"/>
          </a:xfrm>
        </p:spPr>
        <p:txBody>
          <a:bodyPr/>
          <a:lstStyle/>
          <a:p>
            <a:r>
              <a:rPr lang="en-GB"/>
              <a:t>Ecay5002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FD9BA9-8885-456A-AFED-A012D986B9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43270" y="6292229"/>
            <a:ext cx="9144000" cy="1655762"/>
          </a:xfrm>
        </p:spPr>
        <p:txBody>
          <a:bodyPr/>
          <a:lstStyle/>
          <a:p>
            <a:r>
              <a:rPr lang="en-GB"/>
              <a:t>Leah Moon</a:t>
            </a:r>
            <a:endParaRPr lang="en-GB" dirty="0"/>
          </a:p>
        </p:txBody>
      </p:sp>
      <p:pic>
        <p:nvPicPr>
          <p:cNvPr id="1026" name="Picture 2" descr="Image result for social and medical models of disability">
            <a:extLst>
              <a:ext uri="{FF2B5EF4-FFF2-40B4-BE49-F238E27FC236}">
                <a16:creationId xmlns:a16="http://schemas.microsoft.com/office/drawing/2014/main" id="{631179A6-43BE-4976-B892-CAEBBBF6AF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516" y="247943"/>
            <a:ext cx="9577754" cy="513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887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E862BE82-D00D-42C1-BF16-93AA37870C3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F6D92C2D-1D3D-4974-918C-06579FB354A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3" name="Picture 2" descr="Related image">
            <a:extLst>
              <a:ext uri="{FF2B5EF4-FFF2-40B4-BE49-F238E27FC236}">
                <a16:creationId xmlns:a16="http://schemas.microsoft.com/office/drawing/2014/main" id="{3493AFE5-7FDE-470D-9757-4C7C0D82B1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101" y="1085117"/>
            <a:ext cx="5510771" cy="4394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Content Placeholder 2054">
            <a:extLst>
              <a:ext uri="{FF2B5EF4-FFF2-40B4-BE49-F238E27FC236}">
                <a16:creationId xmlns:a16="http://schemas.microsoft.com/office/drawing/2014/main" id="{4B56A771-4820-4023-B68F-3E7B93727A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439" y="1203062"/>
            <a:ext cx="4064409" cy="275408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This presentation will demonstrate a critical understanding of how various theoretical positions underpin the differences in services, their delivery and the service experienced by service users. </a:t>
            </a:r>
          </a:p>
          <a:p>
            <a:pPr marL="0" indent="0">
              <a:buNone/>
            </a:pPr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6C55D6-FAEB-4F8C-A1F8-73245B75603B}"/>
              </a:ext>
            </a:extLst>
          </p:cNvPr>
          <p:cNvSpPr txBox="1"/>
          <p:nvPr/>
        </p:nvSpPr>
        <p:spPr>
          <a:xfrm>
            <a:off x="10688547" y="5533975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42246918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Image result for social and medical models of disability">
            <a:extLst>
              <a:ext uri="{FF2B5EF4-FFF2-40B4-BE49-F238E27FC236}">
                <a16:creationId xmlns:a16="http://schemas.microsoft.com/office/drawing/2014/main" id="{6D1593B4-FBCB-44F7-80C8-C2430D6832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118" y="643467"/>
            <a:ext cx="9577763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5D3379-A8C4-40FD-B9E2-B13D965597BC}"/>
              </a:ext>
            </a:extLst>
          </p:cNvPr>
          <p:cNvSpPr txBox="1"/>
          <p:nvPr/>
        </p:nvSpPr>
        <p:spPr>
          <a:xfrm>
            <a:off x="10349881" y="6091422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1558962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82" name="Picture 2" descr="doctor">
            <a:extLst>
              <a:ext uri="{FF2B5EF4-FFF2-40B4-BE49-F238E27FC236}">
                <a16:creationId xmlns:a16="http://schemas.microsoft.com/office/drawing/2014/main" id="{FEE4FD91-F519-4CC0-9607-736EB1E822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2" r="-1" b="-1"/>
          <a:stretch/>
        </p:blipFill>
        <p:spPr bwMode="auto">
          <a:xfrm>
            <a:off x="3640839" y="1280163"/>
            <a:ext cx="5461724" cy="5577837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Image result for medical sign">
            <a:extLst>
              <a:ext uri="{FF2B5EF4-FFF2-40B4-BE49-F238E27FC236}">
                <a16:creationId xmlns:a16="http://schemas.microsoft.com/office/drawing/2014/main" id="{4B8DB318-3773-44EB-874B-DF2589FC13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9207" y="128253"/>
            <a:ext cx="4727136" cy="330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2AB580-89B3-4E91-AA78-B391DA73E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4554" y="527541"/>
            <a:ext cx="7132319" cy="752622"/>
          </a:xfrm>
        </p:spPr>
        <p:txBody>
          <a:bodyPr>
            <a:normAutofit/>
          </a:bodyPr>
          <a:lstStyle/>
          <a:p>
            <a:r>
              <a:rPr lang="en-GB" u="sng" dirty="0"/>
              <a:t>Medical Model Approach </a:t>
            </a:r>
          </a:p>
        </p:txBody>
      </p:sp>
      <p:sp>
        <p:nvSpPr>
          <p:cNvPr id="7175" name="Content Placeholder 7174">
            <a:extLst>
              <a:ext uri="{FF2B5EF4-FFF2-40B4-BE49-F238E27FC236}">
                <a16:creationId xmlns:a16="http://schemas.microsoft.com/office/drawing/2014/main" id="{63FA2F34-1F6F-48BD-94C1-26A7D3D7F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814" y="1637046"/>
            <a:ext cx="4360984" cy="439799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Care is dictated to patient with little or no choice in treatment</a:t>
            </a:r>
          </a:p>
          <a:p>
            <a:r>
              <a:rPr lang="en-US" dirty="0"/>
              <a:t>Treats the disease not the person </a:t>
            </a:r>
          </a:p>
          <a:p>
            <a:r>
              <a:rPr lang="en-US" dirty="0"/>
              <a:t> clear boundaries between individual and expert </a:t>
            </a:r>
          </a:p>
          <a:p>
            <a:r>
              <a:rPr lang="en-US" dirty="0"/>
              <a:t>Medical diagnosis are viewed more important than cognitive or emotional 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AC6F8FD-A157-42B0-B854-2D6A9A8D39B0}"/>
              </a:ext>
            </a:extLst>
          </p:cNvPr>
          <p:cNvSpPr txBox="1"/>
          <p:nvPr/>
        </p:nvSpPr>
        <p:spPr>
          <a:xfrm>
            <a:off x="8438687" y="3581400"/>
            <a:ext cx="413590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Language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Judgmental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Clinical and detached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Referred to as ‘Patient’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Clinical language used between professionals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Dismissive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5" name="AutoShape 4" descr="Image result for medical sign">
            <a:extLst>
              <a:ext uri="{FF2B5EF4-FFF2-40B4-BE49-F238E27FC236}">
                <a16:creationId xmlns:a16="http://schemas.microsoft.com/office/drawing/2014/main" id="{ABF8B130-5C61-4C51-9878-AE28B9CD533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6974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DB860F8-4753-441D-B7DA-05A62592772F}"/>
              </a:ext>
            </a:extLst>
          </p:cNvPr>
          <p:cNvSpPr txBox="1"/>
          <p:nvPr/>
        </p:nvSpPr>
        <p:spPr>
          <a:xfrm>
            <a:off x="6783432" y="6330459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766B32B-AF7A-459B-A133-DBBC3261D5E1}"/>
              </a:ext>
            </a:extLst>
          </p:cNvPr>
          <p:cNvSpPr txBox="1"/>
          <p:nvPr/>
        </p:nvSpPr>
        <p:spPr>
          <a:xfrm>
            <a:off x="10156873" y="2108360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39902257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2BC26D8-82FB-445E-AA49-62A77D7C1EE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B44330D-EA18-4254-AA95-EB49948539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Image result for social and medical models of disability">
            <a:extLst>
              <a:ext uri="{FF2B5EF4-FFF2-40B4-BE49-F238E27FC236}">
                <a16:creationId xmlns:a16="http://schemas.microsoft.com/office/drawing/2014/main" id="{0C4DB340-C622-4851-8AC1-B74732EBD0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1" y="643467"/>
            <a:ext cx="10159998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2AC3F0-163D-4D03-87C3-B64579603F6E}"/>
              </a:ext>
            </a:extLst>
          </p:cNvPr>
          <p:cNvSpPr txBox="1"/>
          <p:nvPr/>
        </p:nvSpPr>
        <p:spPr>
          <a:xfrm>
            <a:off x="10411858" y="6050015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612340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Rectangle: Top Corners Rounded 81">
            <a:extLst>
              <a:ext uri="{FF2B5EF4-FFF2-40B4-BE49-F238E27FC236}">
                <a16:creationId xmlns:a16="http://schemas.microsoft.com/office/drawing/2014/main" id="{3BAF1561-20C4-41FD-A35F-BF2B9E727F3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29466" y="996722"/>
            <a:ext cx="5923488" cy="4864556"/>
          </a:xfrm>
          <a:prstGeom prst="round2SameRect">
            <a:avLst>
              <a:gd name="adj1" fmla="val 3762"/>
              <a:gd name="adj2" fmla="val 0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4" name="Rectangle: Top Corners Rounded 83">
            <a:extLst>
              <a:ext uri="{FF2B5EF4-FFF2-40B4-BE49-F238E27FC236}">
                <a16:creationId xmlns:a16="http://schemas.microsoft.com/office/drawing/2014/main" id="{839DC788-B140-4F3E-A91E-CB3E70ED940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57200" y="1050468"/>
            <a:ext cx="5609397" cy="4757058"/>
          </a:xfrm>
          <a:prstGeom prst="round2SameRect">
            <a:avLst>
              <a:gd name="adj1" fmla="val 2061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FC18D930-0EEE-448F-ABF1-2AA3C83DA552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071" y="2705800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3" name="Picture 2" descr="Image result for social model of disability">
            <a:extLst>
              <a:ext uri="{FF2B5EF4-FFF2-40B4-BE49-F238E27FC236}">
                <a16:creationId xmlns:a16="http://schemas.microsoft.com/office/drawing/2014/main" id="{FF554110-7C76-4B66-B7D3-3192451EB7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085" b="3"/>
          <a:stretch/>
        </p:blipFill>
        <p:spPr bwMode="auto">
          <a:xfrm>
            <a:off x="5717897" y="467256"/>
            <a:ext cx="5646377" cy="576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D284AE-2850-4947-A7A1-BA7982067A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981091"/>
            <a:ext cx="4092951" cy="1624457"/>
          </a:xfrm>
        </p:spPr>
        <p:txBody>
          <a:bodyPr>
            <a:normAutofit/>
          </a:bodyPr>
          <a:lstStyle/>
          <a:p>
            <a:r>
              <a:rPr lang="en-GB" sz="3600" u="sng">
                <a:solidFill>
                  <a:schemeClr val="bg1"/>
                </a:solidFill>
              </a:rPr>
              <a:t>Social Model Approach </a:t>
            </a:r>
          </a:p>
        </p:txBody>
      </p:sp>
      <p:sp>
        <p:nvSpPr>
          <p:cNvPr id="1034" name="Content Placeholder 1030">
            <a:extLst>
              <a:ext uri="{FF2B5EF4-FFF2-40B4-BE49-F238E27FC236}">
                <a16:creationId xmlns:a16="http://schemas.microsoft.com/office/drawing/2014/main" id="{032560EA-BC11-4230-BB3A-2802F1662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733" y="2834809"/>
            <a:ext cx="4092951" cy="3042099"/>
          </a:xfrm>
        </p:spPr>
        <p:txBody>
          <a:bodyPr anchor="t">
            <a:normAutofit/>
          </a:bodyPr>
          <a:lstStyle/>
          <a:p>
            <a:r>
              <a:rPr lang="en-US" sz="1900">
                <a:solidFill>
                  <a:schemeClr val="bg1"/>
                </a:solidFill>
              </a:rPr>
              <a:t>More information and choices made by individuals receiving the care </a:t>
            </a:r>
          </a:p>
          <a:p>
            <a:r>
              <a:rPr lang="en-US" sz="1900">
                <a:solidFill>
                  <a:schemeClr val="bg1"/>
                </a:solidFill>
              </a:rPr>
              <a:t>The individual has a right to independence, choice, free and informed consent </a:t>
            </a:r>
          </a:p>
          <a:p>
            <a:r>
              <a:rPr lang="en-US" sz="1900">
                <a:solidFill>
                  <a:schemeClr val="bg1"/>
                </a:solidFill>
              </a:rPr>
              <a:t>Provides an alternative way of thinking </a:t>
            </a:r>
          </a:p>
          <a:p>
            <a:r>
              <a:rPr lang="en-US" sz="1900">
                <a:solidFill>
                  <a:schemeClr val="bg1"/>
                </a:solidFill>
              </a:rPr>
              <a:t>Empowers individuals with disabilities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85AD75-9755-4192-86BE-B375CFAEF3DC}"/>
              </a:ext>
            </a:extLst>
          </p:cNvPr>
          <p:cNvSpPr txBox="1"/>
          <p:nvPr/>
        </p:nvSpPr>
        <p:spPr>
          <a:xfrm>
            <a:off x="10556026" y="6233696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764619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0271" y="743097"/>
            <a:ext cx="4199465" cy="5743984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43" t="7162" r="4366" b="22333"/>
          <a:stretch/>
        </p:blipFill>
        <p:spPr>
          <a:xfrm>
            <a:off x="385166" y="54013"/>
            <a:ext cx="2276061" cy="223630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5" t="9890" r="48609" b="16158"/>
          <a:stretch/>
        </p:blipFill>
        <p:spPr>
          <a:xfrm>
            <a:off x="9471991" y="4280594"/>
            <a:ext cx="2315817" cy="23456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363B34-D0C2-471F-AED8-B2488571BE2B}"/>
              </a:ext>
            </a:extLst>
          </p:cNvPr>
          <p:cNvSpPr txBox="1"/>
          <p:nvPr/>
        </p:nvSpPr>
        <p:spPr>
          <a:xfrm>
            <a:off x="5056373" y="6487081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585367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841" b="25495"/>
          <a:stretch/>
        </p:blipFill>
        <p:spPr>
          <a:xfrm rot="20496471">
            <a:off x="3218575" y="2908801"/>
            <a:ext cx="5002995" cy="1941824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2147A-8149-4F59-B055-245B4D6DC3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2787" y="351869"/>
            <a:ext cx="5157787" cy="470693"/>
          </a:xfrm>
        </p:spPr>
        <p:txBody>
          <a:bodyPr/>
          <a:lstStyle/>
          <a:p>
            <a:pPr algn="ctr"/>
            <a:r>
              <a:rPr lang="en-GB" u="sng" dirty="0">
                <a:solidFill>
                  <a:srgbClr val="FF0000"/>
                </a:solidFill>
              </a:rPr>
              <a:t>Medical Model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D4C933-0A87-4C25-BD83-4E3FDE63BC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8723" y="5562698"/>
            <a:ext cx="4433956" cy="1007480"/>
          </a:xfrm>
          <a:ln w="38100"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The disabled person should make extra effort (perhaps in time and/or money) to ensure that they do not inconvenience anyone else.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1DCC58-3165-4D01-BEBD-8220A8C90A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62134" y="388709"/>
            <a:ext cx="5183188" cy="433853"/>
          </a:xfrm>
        </p:spPr>
        <p:txBody>
          <a:bodyPr/>
          <a:lstStyle/>
          <a:p>
            <a:pPr algn="ctr"/>
            <a:r>
              <a:rPr lang="en-GB" u="sng" dirty="0">
                <a:solidFill>
                  <a:srgbClr val="92D050"/>
                </a:solidFill>
              </a:rPr>
              <a:t>Social Model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8688D1-78C4-48ED-A3C2-CAC49D9269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99415" y="5480789"/>
            <a:ext cx="5028096" cy="1147446"/>
          </a:xfrm>
          <a:ln w="38100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There is a great deal that society can do to reduce, and ultimately remove, some of these disabling barriers, and that this task is the responsibility of society, rather than the disabled person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58197" y="913768"/>
            <a:ext cx="4622248" cy="64633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Disability is a personal problem that belongs to the individual.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8197" y="1762694"/>
            <a:ext cx="4622248" cy="646331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To Solve the problem Medical intervention is required ‘medicalization’.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0898" y="4908038"/>
            <a:ext cx="4442791" cy="3693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Expertise is held by the medical professionals.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8197" y="2678074"/>
            <a:ext cx="3200952" cy="3693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The disabled person must adjust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8197" y="3257664"/>
            <a:ext cx="3200952" cy="369332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Disabled people need care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70898" y="3800895"/>
            <a:ext cx="3200952" cy="651849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Professionals hold power and control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407175" y="895986"/>
            <a:ext cx="5343939" cy="646331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Disability is the experience of social oppression and a social problem. 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407175" y="1690118"/>
            <a:ext cx="5089872" cy="958017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society that disables people, through designing everything to meet the needs of the majority of people who are not disabled.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754178" y="4980250"/>
            <a:ext cx="4173333" cy="3693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Expertise is held by the disabled person.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8093697" y="2836197"/>
            <a:ext cx="3833814" cy="646331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The disabled person should receive affirmation. 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8153977" y="3652735"/>
            <a:ext cx="3833814" cy="3693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Disabled people need rights.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093697" y="4202712"/>
            <a:ext cx="3833815" cy="369332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Professionals hold power and control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C284F4E-CA49-4354-B146-D2A936868817}"/>
              </a:ext>
            </a:extLst>
          </p:cNvPr>
          <p:cNvSpPr txBox="1"/>
          <p:nvPr/>
        </p:nvSpPr>
        <p:spPr>
          <a:xfrm rot="20514633">
            <a:off x="6934131" y="3852562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22009013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Related image">
            <a:extLst>
              <a:ext uri="{FF2B5EF4-FFF2-40B4-BE49-F238E27FC236}">
                <a16:creationId xmlns:a16="http://schemas.microsoft.com/office/drawing/2014/main" id="{37EC5F74-3363-45D8-B62D-E58B4D5AC9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777" y="3403641"/>
            <a:ext cx="3423125" cy="2995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5" name="Straight Connector 144">
            <a:extLst>
              <a:ext uri="{FF2B5EF4-FFF2-40B4-BE49-F238E27FC236}">
                <a16:creationId xmlns:a16="http://schemas.microsoft.com/office/drawing/2014/main" id="{2D631E40-F51C-4828-B23B-DF903513296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Image result for powerpoint copies">
            <a:extLst>
              <a:ext uri="{FF2B5EF4-FFF2-40B4-BE49-F238E27FC236}">
                <a16:creationId xmlns:a16="http://schemas.microsoft.com/office/drawing/2014/main" id="{EC9650F0-CDC6-4395-BAA3-DA76131A8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318" y="1292719"/>
            <a:ext cx="6203647" cy="443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7" name="Straight Connector 146">
            <a:extLst>
              <a:ext uri="{FF2B5EF4-FFF2-40B4-BE49-F238E27FC236}">
                <a16:creationId xmlns:a16="http://schemas.microsoft.com/office/drawing/2014/main" id="{D4BDCD00-BA97-40D8-93CD-0A9CA931BE17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02080" y="3429000"/>
            <a:ext cx="2636520" cy="0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Image result for font size images">
            <a:extLst>
              <a:ext uri="{FF2B5EF4-FFF2-40B4-BE49-F238E27FC236}">
                <a16:creationId xmlns:a16="http://schemas.microsoft.com/office/drawing/2014/main" id="{9BB1E733-F9D8-40AD-B471-7BFDCEC7E3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8405" y="406289"/>
            <a:ext cx="3143870" cy="3143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D254123-4AB9-472C-919E-7A0784B04A43}"/>
              </a:ext>
            </a:extLst>
          </p:cNvPr>
          <p:cNvSpPr txBox="1"/>
          <p:nvPr/>
        </p:nvSpPr>
        <p:spPr>
          <a:xfrm>
            <a:off x="9912626" y="5482106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030617A-D2DC-489F-9FC2-42AF2B6664E5}"/>
              </a:ext>
            </a:extLst>
          </p:cNvPr>
          <p:cNvSpPr txBox="1"/>
          <p:nvPr/>
        </p:nvSpPr>
        <p:spPr>
          <a:xfrm>
            <a:off x="2195538" y="3036262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67AD1AB-8BBB-4094-99E0-3603F1578BC0}"/>
              </a:ext>
            </a:extLst>
          </p:cNvPr>
          <p:cNvSpPr txBox="1"/>
          <p:nvPr/>
        </p:nvSpPr>
        <p:spPr>
          <a:xfrm>
            <a:off x="3272336" y="6090124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871221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9F529C3-C941-49FD-8C67-82F134F64B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586029-32A0-47E5-9AEC-AE3ABA6B94D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Image result for social model of disability">
            <a:extLst>
              <a:ext uri="{FF2B5EF4-FFF2-40B4-BE49-F238E27FC236}">
                <a16:creationId xmlns:a16="http://schemas.microsoft.com/office/drawing/2014/main" id="{05AB4B9A-CFAF-4BF4-99AA-2583272DCDC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3817" y="1939861"/>
            <a:ext cx="5294715" cy="2978278"/>
          </a:xfrm>
          <a:prstGeom prst="rect">
            <a:avLst/>
          </a:prstGeom>
          <a:noFill/>
        </p:spPr>
      </p:pic>
      <p:pic>
        <p:nvPicPr>
          <p:cNvPr id="7" name="Picture 6" descr="Image result for social model of disability">
            <a:extLst>
              <a:ext uri="{FF2B5EF4-FFF2-40B4-BE49-F238E27FC236}">
                <a16:creationId xmlns:a16="http://schemas.microsoft.com/office/drawing/2014/main" id="{8B3B6A09-4AA4-42FE-8894-A0FC3008678D}"/>
              </a:ext>
            </a:extLst>
          </p:cNvPr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43467" y="1939859"/>
            <a:ext cx="5294716" cy="2978279"/>
          </a:xfrm>
          <a:prstGeom prst="rect">
            <a:avLst/>
          </a:prstGeom>
          <a:noFill/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C730EAB-A532-4295-A302-FB4B90DB9F5E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9958" y="1143000"/>
            <a:ext cx="0" cy="4572000"/>
          </a:xfrm>
          <a:prstGeom prst="line">
            <a:avLst/>
          </a:prstGeom>
          <a:ln>
            <a:solidFill>
              <a:srgbClr val="4E4E4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CE4E48E-8689-4242-8F80-FC1F235C1D2F}"/>
              </a:ext>
            </a:extLst>
          </p:cNvPr>
          <p:cNvSpPr txBox="1"/>
          <p:nvPr/>
        </p:nvSpPr>
        <p:spPr>
          <a:xfrm>
            <a:off x="10217359" y="4671917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C14E9A4-7C14-4367-AE76-4DF389090320}"/>
              </a:ext>
            </a:extLst>
          </p:cNvPr>
          <p:cNvSpPr txBox="1"/>
          <p:nvPr/>
        </p:nvSpPr>
        <p:spPr>
          <a:xfrm>
            <a:off x="4617239" y="4671916"/>
            <a:ext cx="231913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(Google images, 2018)</a:t>
            </a:r>
          </a:p>
        </p:txBody>
      </p:sp>
    </p:spTree>
    <p:extLst>
      <p:ext uri="{BB962C8B-B14F-4D97-AF65-F5344CB8AC3E}">
        <p14:creationId xmlns:p14="http://schemas.microsoft.com/office/powerpoint/2010/main" val="4515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8A396394-C2C2-4EF2-9F56-98989E60FE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931" y="1759364"/>
            <a:ext cx="10515600" cy="435133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 err="1"/>
              <a:t>Arnstein</a:t>
            </a:r>
            <a:r>
              <a:rPr lang="en-GB" dirty="0"/>
              <a:t>, Sherry R. (1969) 'A Ladder of Citizen Participation', Journal of the American Planning Association, 35: 4, 216 — 224</a:t>
            </a:r>
          </a:p>
          <a:p>
            <a:pPr marL="0" indent="0">
              <a:buNone/>
            </a:pPr>
            <a:r>
              <a:rPr lang="en-GB" dirty="0"/>
              <a:t>Giddens, A. Sutton, P. (2010). </a:t>
            </a:r>
            <a:r>
              <a:rPr lang="en-GB" i="1" dirty="0"/>
              <a:t>Introductory readings Sociology</a:t>
            </a:r>
            <a:r>
              <a:rPr lang="en-GB" dirty="0"/>
              <a:t>. 3rd ed. Cambridge: Polity Press. 161-166.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Disability image.</a:t>
            </a:r>
            <a:r>
              <a:rPr lang="en-GB" dirty="0"/>
              <a:t> Available: https://www.bing.com/images/search?view=detailV2&amp;ccid=CFzJK97n&amp;id=528509745684723B75FC30D729BB637093C3467D&amp;thid=OIP.CFzJK97nwF_roMvGsuPV6AHaE7&amp;mediaurl=http%3a%2f%2fcdn.vantagemobility.com%2fwp-conten. Last accessed 20th March 2018.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Disabled barrier image.</a:t>
            </a:r>
            <a:r>
              <a:rPr lang="en-GB" dirty="0"/>
              <a:t> Available: https://www.google.co.uk/</a:t>
            </a:r>
            <a:r>
              <a:rPr lang="en-GB" dirty="0" err="1"/>
              <a:t>search?rlz</a:t>
            </a:r>
            <a:r>
              <a:rPr lang="en-GB" dirty="0"/>
              <a:t>=1C1GGRV_enGB783GB783&amp;biw=1366&amp;bih=662&amp;tbm=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=1&amp;ei=khW4WvWOMc6YsAenkK74Aw&amp;q=</a:t>
            </a:r>
            <a:r>
              <a:rPr lang="en-GB" dirty="0" err="1"/>
              <a:t>no+access+for+disabled&amp;oq</a:t>
            </a:r>
            <a:r>
              <a:rPr lang="en-GB" dirty="0"/>
              <a:t>=</a:t>
            </a:r>
            <a:r>
              <a:rPr lang="en-GB" dirty="0" err="1"/>
              <a:t>no+access+for+disabled&amp;gs_l</a:t>
            </a:r>
            <a:r>
              <a:rPr lang="en-GB" dirty="0"/>
              <a:t>=psy-ab.3...1613.13976.0.14146.. Last accessed 19th March 2018. 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Disabled image.</a:t>
            </a:r>
            <a:r>
              <a:rPr lang="en-GB" dirty="0"/>
              <a:t> Available: https://www.google.co.uk/search?q=social+and+medical+models+of+disability&amp;rlz=1C1GGRV_enGB783GB783&amp;source=lnms&amp;tbm=isch&amp;sa=X&amp;ved=0ahUKEwj2q5C05evZAhVrC8AKHYULAvoQ_AUICigB&amp;biw=1366&amp;bih=662#imgdii=RyDvl. Last accessed 15th March 2018. 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Doctor image.</a:t>
            </a:r>
            <a:r>
              <a:rPr lang="en-GB" dirty="0"/>
              <a:t> Available: http://www.xbyxbromley.com/information/social-model-for-disability/. Last accessed 24th March 2018.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Font Image.</a:t>
            </a:r>
            <a:r>
              <a:rPr lang="en-GB" dirty="0"/>
              <a:t> Available: https://www.google.co.uk/</a:t>
            </a:r>
            <a:r>
              <a:rPr lang="en-GB" dirty="0" err="1"/>
              <a:t>search?rlz</a:t>
            </a:r>
            <a:r>
              <a:rPr lang="en-GB" dirty="0"/>
              <a:t>=1C1GGRV_enGB783GB783&amp;biw=1366&amp;bih=662&amp;tbm=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=1&amp;ei=khW4WvWOMc6YsAenkK74Aw&amp;q=</a:t>
            </a:r>
            <a:r>
              <a:rPr lang="en-GB" dirty="0" err="1"/>
              <a:t>font+size+images&amp;oq</a:t>
            </a:r>
            <a:r>
              <a:rPr lang="en-GB" dirty="0"/>
              <a:t>=</a:t>
            </a:r>
            <a:r>
              <a:rPr lang="en-GB" dirty="0" err="1"/>
              <a:t>font+size+images&amp;gs_l</a:t>
            </a:r>
            <a:r>
              <a:rPr lang="en-GB" dirty="0"/>
              <a:t>=psy-ab.3..0.21843.25393.0.26059.6.6.0.0.0.. Last accessed 20th March 2018. 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Ladders of participation image.</a:t>
            </a:r>
            <a:r>
              <a:rPr lang="en-GB" dirty="0"/>
              <a:t> Available: Google images. (2018). stair image. Available: https://www.google.co.uk/search?rlz=1C1GGRV_enGB783GB783&amp;tbm=isch&amp;q=social+model+of+disability&amp;chips=q:social+model+of+disability,g_2:society&amp;sa=X&amp;ved=0. Last accessed 18th March 2018.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88FE68-F68C-4972-B5C1-F08C869CF077}"/>
              </a:ext>
            </a:extLst>
          </p:cNvPr>
          <p:cNvSpPr txBox="1"/>
          <p:nvPr/>
        </p:nvSpPr>
        <p:spPr>
          <a:xfrm>
            <a:off x="4744278" y="942634"/>
            <a:ext cx="60164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19958944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1B6125-C354-4CB9-A1E5-92A36FAF3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Medical and social model of disability image.</a:t>
            </a:r>
            <a:r>
              <a:rPr lang="en-GB" dirty="0"/>
              <a:t> Available: https://www.google.co.uk/search?q=social+and+medical+models+of+disability&amp;rlz=1C1GGRV_enGB783GB783&amp;source=lnms&amp;tbm=isch&amp;sa=X&amp;ved=0ahUKEwj2q5C05evZAhVrC8AKHYULAvoQ_AUICigB&amp;biw=1366&amp;bih=662#imgrc=RQGTag. Last accessed 9th March 2018.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Medical model of disability image.</a:t>
            </a:r>
            <a:r>
              <a:rPr lang="en-GB" dirty="0"/>
              <a:t> Available: https://www.google.co.uk/search?q=social+and+medical+models+of+disability&amp;rlz=1C1GGRV_enGB783GB783&amp;source=lnms&amp;tbm=isch&amp;sa=X&amp;ved=0ahUKEwj2q5C05evZAhVrC8AKHYULAvoQ_AUICigB&amp;biw=1366&amp;bih=662#imgrc=fdDRW4. Last accessed 19th March 2018.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medical model of disability.</a:t>
            </a:r>
            <a:r>
              <a:rPr lang="en-GB" dirty="0"/>
              <a:t> Available: https://www.google.co.uk/search?rlz=1C1GGRV_enGB783GB783&amp;tbm=isch&amp;q=social+model+of+disability&amp;chips=q:social+model+of+disability,g_2:society&amp;sa=X&amp;ved=0ahUKEwiuvqX3__PZAhVhOMAKHcMIBzgQ4lYILCgA&amp;biw=136. Last accessed 20th March 2018.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Power point Image.</a:t>
            </a:r>
            <a:r>
              <a:rPr lang="en-GB" dirty="0"/>
              <a:t> Available: https://www.google.co.uk/</a:t>
            </a:r>
            <a:r>
              <a:rPr lang="en-GB" dirty="0" err="1"/>
              <a:t>search?rlz</a:t>
            </a:r>
            <a:r>
              <a:rPr lang="en-GB" dirty="0"/>
              <a:t>=1C1GGRV_enGB783GB783&amp;biw=1366&amp;bih=662&amp;tbm=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=1&amp;ei=rRW4WqOxLo32kwWY36uIDw&amp;q=</a:t>
            </a:r>
            <a:r>
              <a:rPr lang="en-GB" dirty="0" err="1"/>
              <a:t>powerpoint+copies&amp;oq</a:t>
            </a:r>
            <a:r>
              <a:rPr lang="en-GB" dirty="0"/>
              <a:t>=</a:t>
            </a:r>
            <a:r>
              <a:rPr lang="en-GB" dirty="0" err="1"/>
              <a:t>powerpoint+copies&amp;gs_l</a:t>
            </a:r>
            <a:r>
              <a:rPr lang="en-GB" dirty="0"/>
              <a:t>=psy-ab.3...66519.76549.0.77581.32.17.0.5. Last accessed 19th March 2018.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Red cross image.</a:t>
            </a:r>
            <a:r>
              <a:rPr lang="en-GB" dirty="0"/>
              <a:t> Available: https://www.google.co.uk/</a:t>
            </a:r>
            <a:r>
              <a:rPr lang="en-GB" dirty="0" err="1"/>
              <a:t>search?rlz</a:t>
            </a:r>
            <a:r>
              <a:rPr lang="en-GB" dirty="0"/>
              <a:t>=1C1GGRV_enGB783GB783&amp;biw=1366&amp;bih=662&amp;tbm=</a:t>
            </a:r>
            <a:r>
              <a:rPr lang="en-GB" dirty="0" err="1"/>
              <a:t>isch&amp;sa</a:t>
            </a:r>
            <a:r>
              <a:rPr lang="en-GB" dirty="0"/>
              <a:t>=1&amp;ei=hhKpWpe1BKfegAb6zKzoDQ&amp;q=</a:t>
            </a:r>
            <a:r>
              <a:rPr lang="en-GB" dirty="0" err="1"/>
              <a:t>medical+sign&amp;oq</a:t>
            </a:r>
            <a:r>
              <a:rPr lang="en-GB" dirty="0"/>
              <a:t>=</a:t>
            </a:r>
            <a:r>
              <a:rPr lang="en-GB" dirty="0" err="1"/>
              <a:t>medical+sign&amp;gs_l</a:t>
            </a:r>
            <a:r>
              <a:rPr lang="en-GB" dirty="0"/>
              <a:t>=psy-ab.3..0l10.8298494.8302888.0.8304223.50.21.0.1. Last accessed 25th March 2018. 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Social model of disability.</a:t>
            </a:r>
            <a:r>
              <a:rPr lang="en-GB" dirty="0"/>
              <a:t> Available: https://www.google.co.uk/search?rlz=1C1GGRV_enGB783GB783&amp;tbm=isch&amp;q=social+model+of+disability&amp;chips=q:social+model+of+disability,g_2:society&amp;sa=X&amp;ved=0ahUKEwiuvqX3__PZAhVhOMAKHcMIBzgQ4lYILCgA&amp;biw=136. Last accessed 19th March 2018.</a:t>
            </a:r>
          </a:p>
          <a:p>
            <a:pPr marL="0" indent="0">
              <a:buNone/>
            </a:pPr>
            <a:r>
              <a:rPr lang="en-GB" dirty="0"/>
              <a:t>Google images. (2018). </a:t>
            </a:r>
            <a:r>
              <a:rPr lang="en-GB" i="1" dirty="0"/>
              <a:t>stair image.</a:t>
            </a:r>
            <a:r>
              <a:rPr lang="en-GB" dirty="0"/>
              <a:t> Available: https://www.google.co.uk/search?rlz=1C1GGRV_enGB783GB783&amp;tbm=isch&amp;q=social+model+of+disability&amp;chips=q:social+model+of+disability,g_2:society&amp;sa=X&amp;ved=0ahUKEwiuvqX3__PZAhVhOMAKHcMIBzgQ4lYILCgA&amp;biw=136. Last accessed 20th March 2018. </a:t>
            </a:r>
          </a:p>
          <a:p>
            <a:pPr marL="0" indent="0">
              <a:buNone/>
            </a:pPr>
            <a:r>
              <a:rPr lang="en-GB" dirty="0" err="1"/>
              <a:t>Gray</a:t>
            </a:r>
            <a:r>
              <a:rPr lang="en-GB" dirty="0"/>
              <a:t>, B. Jackson, R. (2002). </a:t>
            </a:r>
            <a:r>
              <a:rPr lang="en-GB" i="1" dirty="0"/>
              <a:t>Advocacy &amp; Learning Disability</a:t>
            </a:r>
            <a:r>
              <a:rPr lang="en-GB" dirty="0"/>
              <a:t>. London: Jessica Kingsley Publishers.</a:t>
            </a:r>
          </a:p>
          <a:p>
            <a:pPr marL="0" indent="0">
              <a:buNone/>
            </a:pPr>
            <a:r>
              <a:rPr lang="en-GB" dirty="0"/>
              <a:t>Swain, J. French, S. Cameron, C (2003). </a:t>
            </a:r>
            <a:r>
              <a:rPr lang="en-GB" i="1" dirty="0"/>
              <a:t>Controversial issues in disabling society</a:t>
            </a:r>
            <a:r>
              <a:rPr lang="en-GB" dirty="0"/>
              <a:t>. Buckingham: open university press</a:t>
            </a:r>
          </a:p>
          <a:p>
            <a:pPr marL="0" indent="0">
              <a:buNone/>
            </a:pPr>
            <a:r>
              <a:rPr lang="en-GB" dirty="0"/>
              <a:t>Wilkins, P. (2010). </a:t>
            </a:r>
            <a:r>
              <a:rPr lang="en-GB" i="1" dirty="0"/>
              <a:t>Person-centred therapy</a:t>
            </a:r>
            <a:r>
              <a:rPr lang="en-GB" dirty="0"/>
              <a:t>. Hove, east Sussex: Routledge.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03038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863</TotalTime>
  <Words>418</Words>
  <Application>Microsoft Office PowerPoint</Application>
  <PresentationFormat>Widescreen</PresentationFormat>
  <Paragraphs>68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Ecay5002</vt:lpstr>
      <vt:lpstr>PowerPoint Presentation</vt:lpstr>
      <vt:lpstr>PowerPoint Presentation</vt:lpstr>
      <vt:lpstr>Medical Model Approach </vt:lpstr>
      <vt:lpstr>PowerPoint Presentation</vt:lpstr>
      <vt:lpstr>Social Model Approach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Ecay5002</dc:title>
  <dc:creator>Samantha Moon (1707389)</dc:creator>
  <cp:lastModifiedBy>Samantha Moon</cp:lastModifiedBy>
  <cp:revision>35</cp:revision>
  <dcterms:created xsi:type="dcterms:W3CDTF">2018-03-14T12:16:32Z</dcterms:created>
  <dcterms:modified xsi:type="dcterms:W3CDTF">2018-03-26T11:01:38Z</dcterms:modified>
</cp:coreProperties>
</file>