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97" r:id="rId3"/>
    <p:sldId id="294" r:id="rId4"/>
    <p:sldId id="272" r:id="rId5"/>
    <p:sldId id="295" r:id="rId6"/>
    <p:sldId id="273" r:id="rId7"/>
    <p:sldId id="274" r:id="rId8"/>
    <p:sldId id="287" r:id="rId9"/>
    <p:sldId id="296" r:id="rId10"/>
    <p:sldId id="298" r:id="rId11"/>
    <p:sldId id="269" r:id="rId12"/>
    <p:sldId id="300" r:id="rId13"/>
    <p:sldId id="258" r:id="rId14"/>
    <p:sldId id="259" r:id="rId15"/>
    <p:sldId id="260" r:id="rId16"/>
    <p:sldId id="261" r:id="rId17"/>
    <p:sldId id="262" r:id="rId18"/>
    <p:sldId id="263" r:id="rId19"/>
    <p:sldId id="264" r:id="rId20"/>
    <p:sldId id="265" r:id="rId21"/>
    <p:sldId id="266" r:id="rId22"/>
    <p:sldId id="267" r:id="rId23"/>
    <p:sldId id="270" r:id="rId24"/>
    <p:sldId id="271" r:id="rId25"/>
    <p:sldId id="301" r:id="rId26"/>
    <p:sldId id="26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0" d="100"/>
          <a:sy n="80" d="100"/>
        </p:scale>
        <p:origin x="5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00CE61A1-B6D1-4E1C-A5F6-80E7421DDED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2FC6FEE-D7A8-44DC-BC89-4A3B9164B931}">
      <dgm:prSet/>
      <dgm:spPr/>
      <dgm:t>
        <a:bodyPr/>
        <a:lstStyle/>
        <a:p>
          <a:pPr>
            <a:defRPr cap="all"/>
          </a:pPr>
          <a:r>
            <a:rPr lang="en-GB"/>
            <a:t>Introductions</a:t>
          </a:r>
          <a:endParaRPr lang="en-US"/>
        </a:p>
      </dgm:t>
    </dgm:pt>
    <dgm:pt modelId="{1E8D457F-1945-4656-8C41-24C1A72600A2}" type="parTrans" cxnId="{3DD7B9F8-4A80-4B90-A58B-79A427071F0F}">
      <dgm:prSet/>
      <dgm:spPr/>
      <dgm:t>
        <a:bodyPr/>
        <a:lstStyle/>
        <a:p>
          <a:endParaRPr lang="en-US"/>
        </a:p>
      </dgm:t>
    </dgm:pt>
    <dgm:pt modelId="{D0A31C3B-FC56-4068-A3CA-4D00EFEB272B}" type="sibTrans" cxnId="{3DD7B9F8-4A80-4B90-A58B-79A427071F0F}">
      <dgm:prSet/>
      <dgm:spPr/>
      <dgm:t>
        <a:bodyPr/>
        <a:lstStyle/>
        <a:p>
          <a:endParaRPr lang="en-US"/>
        </a:p>
      </dgm:t>
    </dgm:pt>
    <dgm:pt modelId="{EF4FDC53-D00F-4CCC-A421-782C514A1032}">
      <dgm:prSet/>
      <dgm:spPr/>
      <dgm:t>
        <a:bodyPr/>
        <a:lstStyle/>
        <a:p>
          <a:pPr>
            <a:defRPr cap="all"/>
          </a:pPr>
          <a:r>
            <a:rPr lang="en-GB"/>
            <a:t>Introduction to Communication</a:t>
          </a:r>
          <a:endParaRPr lang="en-US"/>
        </a:p>
      </dgm:t>
    </dgm:pt>
    <dgm:pt modelId="{0030D523-E297-49F5-A0EF-D196AEBD928E}" type="parTrans" cxnId="{D4BD79E7-3762-4FEA-8693-056F3EF06311}">
      <dgm:prSet/>
      <dgm:spPr/>
      <dgm:t>
        <a:bodyPr/>
        <a:lstStyle/>
        <a:p>
          <a:endParaRPr lang="en-US"/>
        </a:p>
      </dgm:t>
    </dgm:pt>
    <dgm:pt modelId="{D0DFD318-C48D-4F41-81FC-00A13C1E4A14}" type="sibTrans" cxnId="{D4BD79E7-3762-4FEA-8693-056F3EF06311}">
      <dgm:prSet/>
      <dgm:spPr/>
      <dgm:t>
        <a:bodyPr/>
        <a:lstStyle/>
        <a:p>
          <a:endParaRPr lang="en-US"/>
        </a:p>
      </dgm:t>
    </dgm:pt>
    <dgm:pt modelId="{53F01AEB-D8CD-40CC-BD25-2F8F72FE6D6E}">
      <dgm:prSet/>
      <dgm:spPr/>
      <dgm:t>
        <a:bodyPr/>
        <a:lstStyle/>
        <a:p>
          <a:pPr>
            <a:defRPr cap="all"/>
          </a:pPr>
          <a:r>
            <a:rPr lang="en-GB"/>
            <a:t>Culture</a:t>
          </a:r>
          <a:endParaRPr lang="en-US"/>
        </a:p>
      </dgm:t>
    </dgm:pt>
    <dgm:pt modelId="{77C228C8-8084-4F60-A716-1AD3C317B2EC}" type="parTrans" cxnId="{BB673F30-7FDB-4C5E-8BCD-E1D0BED94F91}">
      <dgm:prSet/>
      <dgm:spPr/>
      <dgm:t>
        <a:bodyPr/>
        <a:lstStyle/>
        <a:p>
          <a:endParaRPr lang="en-US"/>
        </a:p>
      </dgm:t>
    </dgm:pt>
    <dgm:pt modelId="{808CEBB0-F186-4268-A2C6-48C662562E08}" type="sibTrans" cxnId="{BB673F30-7FDB-4C5E-8BCD-E1D0BED94F91}">
      <dgm:prSet/>
      <dgm:spPr/>
      <dgm:t>
        <a:bodyPr/>
        <a:lstStyle/>
        <a:p>
          <a:endParaRPr lang="en-US"/>
        </a:p>
      </dgm:t>
    </dgm:pt>
    <dgm:pt modelId="{3F2542E4-A997-44AC-ACF5-527AD00A7133}" type="pres">
      <dgm:prSet presAssocID="{00CE61A1-B6D1-4E1C-A5F6-80E7421DDED8}" presName="root" presStyleCnt="0">
        <dgm:presLayoutVars>
          <dgm:dir/>
          <dgm:resizeHandles val="exact"/>
        </dgm:presLayoutVars>
      </dgm:prSet>
      <dgm:spPr/>
    </dgm:pt>
    <dgm:pt modelId="{0316FD87-4AB3-42F2-B4E2-4000BF0FB283}" type="pres">
      <dgm:prSet presAssocID="{E2FC6FEE-D7A8-44DC-BC89-4A3B9164B931}" presName="compNode" presStyleCnt="0"/>
      <dgm:spPr/>
    </dgm:pt>
    <dgm:pt modelId="{B32F84EF-BB41-4C85-81F7-95868D44E829}" type="pres">
      <dgm:prSet presAssocID="{E2FC6FEE-D7A8-44DC-BC89-4A3B9164B931}" presName="iconBgRect" presStyleLbl="bgShp" presStyleIdx="0" presStyleCnt="3"/>
      <dgm:spPr/>
    </dgm:pt>
    <dgm:pt modelId="{EC6D59AA-D65D-426D-9CD2-6E64A7A7BB20}" type="pres">
      <dgm:prSet presAssocID="{E2FC6FEE-D7A8-44DC-BC89-4A3B9164B93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D4A6021D-A897-468F-BA2E-03541AB83438}" type="pres">
      <dgm:prSet presAssocID="{E2FC6FEE-D7A8-44DC-BC89-4A3B9164B931}" presName="spaceRect" presStyleCnt="0"/>
      <dgm:spPr/>
    </dgm:pt>
    <dgm:pt modelId="{FE0CF0E3-0171-46D6-9033-BDDB8DAB0A9B}" type="pres">
      <dgm:prSet presAssocID="{E2FC6FEE-D7A8-44DC-BC89-4A3B9164B931}" presName="textRect" presStyleLbl="revTx" presStyleIdx="0" presStyleCnt="3">
        <dgm:presLayoutVars>
          <dgm:chMax val="1"/>
          <dgm:chPref val="1"/>
        </dgm:presLayoutVars>
      </dgm:prSet>
      <dgm:spPr/>
    </dgm:pt>
    <dgm:pt modelId="{CADC9923-9495-41A8-9898-0964398FDC09}" type="pres">
      <dgm:prSet presAssocID="{D0A31C3B-FC56-4068-A3CA-4D00EFEB272B}" presName="sibTrans" presStyleCnt="0"/>
      <dgm:spPr/>
    </dgm:pt>
    <dgm:pt modelId="{F20F157A-58B3-4B83-BC08-85901C10358A}" type="pres">
      <dgm:prSet presAssocID="{EF4FDC53-D00F-4CCC-A421-782C514A1032}" presName="compNode" presStyleCnt="0"/>
      <dgm:spPr/>
    </dgm:pt>
    <dgm:pt modelId="{8902B13D-EABF-4DD5-9ACD-5C406F6A9556}" type="pres">
      <dgm:prSet presAssocID="{EF4FDC53-D00F-4CCC-A421-782C514A1032}" presName="iconBgRect" presStyleLbl="bgShp" presStyleIdx="1" presStyleCnt="3"/>
      <dgm:spPr/>
    </dgm:pt>
    <dgm:pt modelId="{09C10611-BB8B-4EF0-B182-5C7BE08B3F56}" type="pres">
      <dgm:prSet presAssocID="{EF4FDC53-D00F-4CCC-A421-782C514A103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466E22E2-1263-4E56-9326-F06241878A34}" type="pres">
      <dgm:prSet presAssocID="{EF4FDC53-D00F-4CCC-A421-782C514A1032}" presName="spaceRect" presStyleCnt="0"/>
      <dgm:spPr/>
    </dgm:pt>
    <dgm:pt modelId="{479253F7-DEB9-4C1D-8F9F-BB44B7B949E7}" type="pres">
      <dgm:prSet presAssocID="{EF4FDC53-D00F-4CCC-A421-782C514A1032}" presName="textRect" presStyleLbl="revTx" presStyleIdx="1" presStyleCnt="3">
        <dgm:presLayoutVars>
          <dgm:chMax val="1"/>
          <dgm:chPref val="1"/>
        </dgm:presLayoutVars>
      </dgm:prSet>
      <dgm:spPr/>
    </dgm:pt>
    <dgm:pt modelId="{AC36D114-F0AD-4D4E-9F96-68447C2B8645}" type="pres">
      <dgm:prSet presAssocID="{D0DFD318-C48D-4F41-81FC-00A13C1E4A14}" presName="sibTrans" presStyleCnt="0"/>
      <dgm:spPr/>
    </dgm:pt>
    <dgm:pt modelId="{9624C06C-9A7A-42B1-86C5-73542A99AFB3}" type="pres">
      <dgm:prSet presAssocID="{53F01AEB-D8CD-40CC-BD25-2F8F72FE6D6E}" presName="compNode" presStyleCnt="0"/>
      <dgm:spPr/>
    </dgm:pt>
    <dgm:pt modelId="{A035D291-9051-4DAA-9137-2765BF309A44}" type="pres">
      <dgm:prSet presAssocID="{53F01AEB-D8CD-40CC-BD25-2F8F72FE6D6E}" presName="iconBgRect" presStyleLbl="bgShp" presStyleIdx="2" presStyleCnt="3"/>
      <dgm:spPr/>
    </dgm:pt>
    <dgm:pt modelId="{43ED56A4-0B9C-4A60-86BB-FB1D5BFD23D9}" type="pres">
      <dgm:prSet presAssocID="{53F01AEB-D8CD-40CC-BD25-2F8F72FE6D6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ma"/>
        </a:ext>
      </dgm:extLst>
    </dgm:pt>
    <dgm:pt modelId="{01931D31-7D44-46EE-8746-23F726B4D371}" type="pres">
      <dgm:prSet presAssocID="{53F01AEB-D8CD-40CC-BD25-2F8F72FE6D6E}" presName="spaceRect" presStyleCnt="0"/>
      <dgm:spPr/>
    </dgm:pt>
    <dgm:pt modelId="{97AA950B-B5D0-4E8B-84E8-A52D9D4B031B}" type="pres">
      <dgm:prSet presAssocID="{53F01AEB-D8CD-40CC-BD25-2F8F72FE6D6E}" presName="textRect" presStyleLbl="revTx" presStyleIdx="2" presStyleCnt="3">
        <dgm:presLayoutVars>
          <dgm:chMax val="1"/>
          <dgm:chPref val="1"/>
        </dgm:presLayoutVars>
      </dgm:prSet>
      <dgm:spPr/>
    </dgm:pt>
  </dgm:ptLst>
  <dgm:cxnLst>
    <dgm:cxn modelId="{FBEEC025-F8F3-4B16-89D0-B4D4245DF389}" type="presOf" srcId="{53F01AEB-D8CD-40CC-BD25-2F8F72FE6D6E}" destId="{97AA950B-B5D0-4E8B-84E8-A52D9D4B031B}" srcOrd="0" destOrd="0" presId="urn:microsoft.com/office/officeart/2018/5/layout/IconCircleLabelList"/>
    <dgm:cxn modelId="{BB673F30-7FDB-4C5E-8BCD-E1D0BED94F91}" srcId="{00CE61A1-B6D1-4E1C-A5F6-80E7421DDED8}" destId="{53F01AEB-D8CD-40CC-BD25-2F8F72FE6D6E}" srcOrd="2" destOrd="0" parTransId="{77C228C8-8084-4F60-A716-1AD3C317B2EC}" sibTransId="{808CEBB0-F186-4268-A2C6-48C662562E08}"/>
    <dgm:cxn modelId="{47AB3A49-4B37-4997-BE18-5E3C1B420A55}" type="presOf" srcId="{00CE61A1-B6D1-4E1C-A5F6-80E7421DDED8}" destId="{3F2542E4-A997-44AC-ACF5-527AD00A7133}" srcOrd="0" destOrd="0" presId="urn:microsoft.com/office/officeart/2018/5/layout/IconCircleLabelList"/>
    <dgm:cxn modelId="{2951184C-73B2-44F7-8CEF-BA6588EA3082}" type="presOf" srcId="{EF4FDC53-D00F-4CCC-A421-782C514A1032}" destId="{479253F7-DEB9-4C1D-8F9F-BB44B7B949E7}" srcOrd="0" destOrd="0" presId="urn:microsoft.com/office/officeart/2018/5/layout/IconCircleLabelList"/>
    <dgm:cxn modelId="{4C6AA4A9-01C9-44C6-8A78-192CE7121548}" type="presOf" srcId="{E2FC6FEE-D7A8-44DC-BC89-4A3B9164B931}" destId="{FE0CF0E3-0171-46D6-9033-BDDB8DAB0A9B}" srcOrd="0" destOrd="0" presId="urn:microsoft.com/office/officeart/2018/5/layout/IconCircleLabelList"/>
    <dgm:cxn modelId="{D4BD79E7-3762-4FEA-8693-056F3EF06311}" srcId="{00CE61A1-B6D1-4E1C-A5F6-80E7421DDED8}" destId="{EF4FDC53-D00F-4CCC-A421-782C514A1032}" srcOrd="1" destOrd="0" parTransId="{0030D523-E297-49F5-A0EF-D196AEBD928E}" sibTransId="{D0DFD318-C48D-4F41-81FC-00A13C1E4A14}"/>
    <dgm:cxn modelId="{3DD7B9F8-4A80-4B90-A58B-79A427071F0F}" srcId="{00CE61A1-B6D1-4E1C-A5F6-80E7421DDED8}" destId="{E2FC6FEE-D7A8-44DC-BC89-4A3B9164B931}" srcOrd="0" destOrd="0" parTransId="{1E8D457F-1945-4656-8C41-24C1A72600A2}" sibTransId="{D0A31C3B-FC56-4068-A3CA-4D00EFEB272B}"/>
    <dgm:cxn modelId="{34B16F68-79DD-4EE8-9BD2-636939BF2361}" type="presParOf" srcId="{3F2542E4-A997-44AC-ACF5-527AD00A7133}" destId="{0316FD87-4AB3-42F2-B4E2-4000BF0FB283}" srcOrd="0" destOrd="0" presId="urn:microsoft.com/office/officeart/2018/5/layout/IconCircleLabelList"/>
    <dgm:cxn modelId="{55543546-CCA4-489A-B2D6-C203BEA000E2}" type="presParOf" srcId="{0316FD87-4AB3-42F2-B4E2-4000BF0FB283}" destId="{B32F84EF-BB41-4C85-81F7-95868D44E829}" srcOrd="0" destOrd="0" presId="urn:microsoft.com/office/officeart/2018/5/layout/IconCircleLabelList"/>
    <dgm:cxn modelId="{B16720CE-D5DE-4C6E-A024-74F985AF81CF}" type="presParOf" srcId="{0316FD87-4AB3-42F2-B4E2-4000BF0FB283}" destId="{EC6D59AA-D65D-426D-9CD2-6E64A7A7BB20}" srcOrd="1" destOrd="0" presId="urn:microsoft.com/office/officeart/2018/5/layout/IconCircleLabelList"/>
    <dgm:cxn modelId="{BAE4A231-E401-4099-B8AE-B2828154F130}" type="presParOf" srcId="{0316FD87-4AB3-42F2-B4E2-4000BF0FB283}" destId="{D4A6021D-A897-468F-BA2E-03541AB83438}" srcOrd="2" destOrd="0" presId="urn:microsoft.com/office/officeart/2018/5/layout/IconCircleLabelList"/>
    <dgm:cxn modelId="{F6C3FB8C-CF33-4130-BE09-DF505EFD0D66}" type="presParOf" srcId="{0316FD87-4AB3-42F2-B4E2-4000BF0FB283}" destId="{FE0CF0E3-0171-46D6-9033-BDDB8DAB0A9B}" srcOrd="3" destOrd="0" presId="urn:microsoft.com/office/officeart/2018/5/layout/IconCircleLabelList"/>
    <dgm:cxn modelId="{65502B86-D66B-445F-ADCD-F23FF8A0BA4C}" type="presParOf" srcId="{3F2542E4-A997-44AC-ACF5-527AD00A7133}" destId="{CADC9923-9495-41A8-9898-0964398FDC09}" srcOrd="1" destOrd="0" presId="urn:microsoft.com/office/officeart/2018/5/layout/IconCircleLabelList"/>
    <dgm:cxn modelId="{C02B426E-E886-4903-8A25-D57134E6B600}" type="presParOf" srcId="{3F2542E4-A997-44AC-ACF5-527AD00A7133}" destId="{F20F157A-58B3-4B83-BC08-85901C10358A}" srcOrd="2" destOrd="0" presId="urn:microsoft.com/office/officeart/2018/5/layout/IconCircleLabelList"/>
    <dgm:cxn modelId="{1C91A2A6-44D1-4BB0-80A4-70F5A1336FB9}" type="presParOf" srcId="{F20F157A-58B3-4B83-BC08-85901C10358A}" destId="{8902B13D-EABF-4DD5-9ACD-5C406F6A9556}" srcOrd="0" destOrd="0" presId="urn:microsoft.com/office/officeart/2018/5/layout/IconCircleLabelList"/>
    <dgm:cxn modelId="{AA4A9FCE-E395-4DE1-BEAB-51D94CC5390E}" type="presParOf" srcId="{F20F157A-58B3-4B83-BC08-85901C10358A}" destId="{09C10611-BB8B-4EF0-B182-5C7BE08B3F56}" srcOrd="1" destOrd="0" presId="urn:microsoft.com/office/officeart/2018/5/layout/IconCircleLabelList"/>
    <dgm:cxn modelId="{E3210FDD-A8E8-4CD6-9C9A-49D8A84C0125}" type="presParOf" srcId="{F20F157A-58B3-4B83-BC08-85901C10358A}" destId="{466E22E2-1263-4E56-9326-F06241878A34}" srcOrd="2" destOrd="0" presId="urn:microsoft.com/office/officeart/2018/5/layout/IconCircleLabelList"/>
    <dgm:cxn modelId="{AF3435BB-D35B-484F-9CED-F567C55D9C52}" type="presParOf" srcId="{F20F157A-58B3-4B83-BC08-85901C10358A}" destId="{479253F7-DEB9-4C1D-8F9F-BB44B7B949E7}" srcOrd="3" destOrd="0" presId="urn:microsoft.com/office/officeart/2018/5/layout/IconCircleLabelList"/>
    <dgm:cxn modelId="{4DE74A04-06D0-4896-B7F6-24E6F3814F40}" type="presParOf" srcId="{3F2542E4-A997-44AC-ACF5-527AD00A7133}" destId="{AC36D114-F0AD-4D4E-9F96-68447C2B8645}" srcOrd="3" destOrd="0" presId="urn:microsoft.com/office/officeart/2018/5/layout/IconCircleLabelList"/>
    <dgm:cxn modelId="{069051DD-8A24-4AC4-A9E8-CA1A07046C5B}" type="presParOf" srcId="{3F2542E4-A997-44AC-ACF5-527AD00A7133}" destId="{9624C06C-9A7A-42B1-86C5-73542A99AFB3}" srcOrd="4" destOrd="0" presId="urn:microsoft.com/office/officeart/2018/5/layout/IconCircleLabelList"/>
    <dgm:cxn modelId="{7C9A4D5A-75C8-4D35-BD51-F0F305BA6F84}" type="presParOf" srcId="{9624C06C-9A7A-42B1-86C5-73542A99AFB3}" destId="{A035D291-9051-4DAA-9137-2765BF309A44}" srcOrd="0" destOrd="0" presId="urn:microsoft.com/office/officeart/2018/5/layout/IconCircleLabelList"/>
    <dgm:cxn modelId="{E4A068B3-724B-4A5B-A8DC-2BDB91D37E81}" type="presParOf" srcId="{9624C06C-9A7A-42B1-86C5-73542A99AFB3}" destId="{43ED56A4-0B9C-4A60-86BB-FB1D5BFD23D9}" srcOrd="1" destOrd="0" presId="urn:microsoft.com/office/officeart/2018/5/layout/IconCircleLabelList"/>
    <dgm:cxn modelId="{B565E5D5-0107-4CCE-BF22-2E1B30B6F670}" type="presParOf" srcId="{9624C06C-9A7A-42B1-86C5-73542A99AFB3}" destId="{01931D31-7D44-46EE-8746-23F726B4D371}" srcOrd="2" destOrd="0" presId="urn:microsoft.com/office/officeart/2018/5/layout/IconCircleLabelList"/>
    <dgm:cxn modelId="{97D0281E-F216-4D3B-8203-E7E7A8051E33}" type="presParOf" srcId="{9624C06C-9A7A-42B1-86C5-73542A99AFB3}" destId="{97AA950B-B5D0-4E8B-84E8-A52D9D4B031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B47B09-6741-4429-96B1-5F76B314DC3D}" type="doc">
      <dgm:prSet loTypeId="urn:microsoft.com/office/officeart/2005/8/layout/chevron1" loCatId="process" qsTypeId="urn:microsoft.com/office/officeart/2005/8/quickstyle/simple1" qsCatId="simple" csTypeId="urn:microsoft.com/office/officeart/2005/8/colors/colorful2" csCatId="colorful"/>
      <dgm:spPr/>
      <dgm:t>
        <a:bodyPr/>
        <a:lstStyle/>
        <a:p>
          <a:endParaRPr lang="en-US"/>
        </a:p>
      </dgm:t>
    </dgm:pt>
    <dgm:pt modelId="{1FA94E50-2FC1-4260-AC1A-07AE0A6383CF}">
      <dgm:prSet/>
      <dgm:spPr/>
      <dgm:t>
        <a:bodyPr/>
        <a:lstStyle/>
        <a:p>
          <a:r>
            <a:rPr lang="en-GB" dirty="0"/>
            <a:t>In </a:t>
          </a:r>
          <a:r>
            <a:rPr lang="en-GB" b="1" dirty="0"/>
            <a:t>high context </a:t>
          </a:r>
          <a:r>
            <a:rPr lang="en-GB" dirty="0"/>
            <a:t>cultures, the context of communication conveys much of the meaning, much of the information is implicit. </a:t>
          </a:r>
          <a:r>
            <a:rPr lang="en-GB" b="1" i="1" dirty="0"/>
            <a:t>How</a:t>
          </a:r>
          <a:r>
            <a:rPr lang="en-GB" i="1" dirty="0"/>
            <a:t> </a:t>
          </a:r>
          <a:r>
            <a:rPr lang="en-GB" dirty="0"/>
            <a:t>something is said may be more important than </a:t>
          </a:r>
          <a:r>
            <a:rPr lang="en-GB" b="1" i="1" dirty="0"/>
            <a:t>what</a:t>
          </a:r>
          <a:r>
            <a:rPr lang="en-GB" dirty="0"/>
            <a:t> is being said.</a:t>
          </a:r>
          <a:endParaRPr lang="en-US" dirty="0"/>
        </a:p>
      </dgm:t>
    </dgm:pt>
    <dgm:pt modelId="{D10C7214-A43F-4B63-81BB-8D0D905A43F0}" type="parTrans" cxnId="{10D3FBBA-D248-43F2-958A-A84705413308}">
      <dgm:prSet/>
      <dgm:spPr/>
      <dgm:t>
        <a:bodyPr/>
        <a:lstStyle/>
        <a:p>
          <a:endParaRPr lang="en-US"/>
        </a:p>
      </dgm:t>
    </dgm:pt>
    <dgm:pt modelId="{9AB187C5-5EBA-4EF8-8F5D-47BBA4F9C011}" type="sibTrans" cxnId="{10D3FBBA-D248-43F2-958A-A84705413308}">
      <dgm:prSet/>
      <dgm:spPr/>
      <dgm:t>
        <a:bodyPr/>
        <a:lstStyle/>
        <a:p>
          <a:endParaRPr lang="en-US"/>
        </a:p>
      </dgm:t>
    </dgm:pt>
    <dgm:pt modelId="{D23F0BB5-F503-4051-BE6F-9441693B2ABD}">
      <dgm:prSet/>
      <dgm:spPr/>
      <dgm:t>
        <a:bodyPr/>
        <a:lstStyle/>
        <a:p>
          <a:r>
            <a:rPr lang="en-GB" dirty="0"/>
            <a:t>In </a:t>
          </a:r>
          <a:r>
            <a:rPr lang="en-GB" b="1" dirty="0"/>
            <a:t>low context </a:t>
          </a:r>
          <a:r>
            <a:rPr lang="en-GB" dirty="0"/>
            <a:t>cultures, “what is meant, is being said”. Communication is explicit, contextual factors are less important. Communications takes places explicitly on an individual basis between members of in-groups and out-groups</a:t>
          </a:r>
          <a:endParaRPr lang="en-US" dirty="0"/>
        </a:p>
      </dgm:t>
    </dgm:pt>
    <dgm:pt modelId="{CE332F3D-8CAD-4A7D-8D43-9AB02600CAED}" type="parTrans" cxnId="{12DBFB99-822E-4E2C-B799-4E71D544173E}">
      <dgm:prSet/>
      <dgm:spPr/>
      <dgm:t>
        <a:bodyPr/>
        <a:lstStyle/>
        <a:p>
          <a:endParaRPr lang="en-US"/>
        </a:p>
      </dgm:t>
    </dgm:pt>
    <dgm:pt modelId="{11CED8F6-E7FA-473A-9967-3B4B92A208A9}" type="sibTrans" cxnId="{12DBFB99-822E-4E2C-B799-4E71D544173E}">
      <dgm:prSet/>
      <dgm:spPr/>
      <dgm:t>
        <a:bodyPr/>
        <a:lstStyle/>
        <a:p>
          <a:endParaRPr lang="en-US"/>
        </a:p>
      </dgm:t>
    </dgm:pt>
    <dgm:pt modelId="{19059A9F-F20B-4044-B4E0-4CA5B1ED6D64}" type="pres">
      <dgm:prSet presAssocID="{6BB47B09-6741-4429-96B1-5F76B314DC3D}" presName="Name0" presStyleCnt="0">
        <dgm:presLayoutVars>
          <dgm:dir/>
          <dgm:animLvl val="lvl"/>
          <dgm:resizeHandles val="exact"/>
        </dgm:presLayoutVars>
      </dgm:prSet>
      <dgm:spPr/>
    </dgm:pt>
    <dgm:pt modelId="{201037BB-CC2A-4DF8-BA0D-3BE2C57753BF}" type="pres">
      <dgm:prSet presAssocID="{1FA94E50-2FC1-4260-AC1A-07AE0A6383CF}" presName="parTxOnly" presStyleLbl="node1" presStyleIdx="0" presStyleCnt="2">
        <dgm:presLayoutVars>
          <dgm:chMax val="0"/>
          <dgm:chPref val="0"/>
          <dgm:bulletEnabled val="1"/>
        </dgm:presLayoutVars>
      </dgm:prSet>
      <dgm:spPr/>
    </dgm:pt>
    <dgm:pt modelId="{F1D7BABF-DC79-430E-A4A3-47FE9358EB38}" type="pres">
      <dgm:prSet presAssocID="{9AB187C5-5EBA-4EF8-8F5D-47BBA4F9C011}" presName="parTxOnlySpace" presStyleCnt="0"/>
      <dgm:spPr/>
    </dgm:pt>
    <dgm:pt modelId="{FD4553F5-4205-4DE4-A2B7-7CF44ECB4C4A}" type="pres">
      <dgm:prSet presAssocID="{D23F0BB5-F503-4051-BE6F-9441693B2ABD}" presName="parTxOnly" presStyleLbl="node1" presStyleIdx="1" presStyleCnt="2">
        <dgm:presLayoutVars>
          <dgm:chMax val="0"/>
          <dgm:chPref val="0"/>
          <dgm:bulletEnabled val="1"/>
        </dgm:presLayoutVars>
      </dgm:prSet>
      <dgm:spPr/>
    </dgm:pt>
  </dgm:ptLst>
  <dgm:cxnLst>
    <dgm:cxn modelId="{53DD3330-FD9D-42F4-BCEC-E64C5C27801C}" type="presOf" srcId="{D23F0BB5-F503-4051-BE6F-9441693B2ABD}" destId="{FD4553F5-4205-4DE4-A2B7-7CF44ECB4C4A}" srcOrd="0" destOrd="0" presId="urn:microsoft.com/office/officeart/2005/8/layout/chevron1"/>
    <dgm:cxn modelId="{EE07C394-149C-495B-84B1-E82FD0D3D8A9}" type="presOf" srcId="{1FA94E50-2FC1-4260-AC1A-07AE0A6383CF}" destId="{201037BB-CC2A-4DF8-BA0D-3BE2C57753BF}" srcOrd="0" destOrd="0" presId="urn:microsoft.com/office/officeart/2005/8/layout/chevron1"/>
    <dgm:cxn modelId="{12DBFB99-822E-4E2C-B799-4E71D544173E}" srcId="{6BB47B09-6741-4429-96B1-5F76B314DC3D}" destId="{D23F0BB5-F503-4051-BE6F-9441693B2ABD}" srcOrd="1" destOrd="0" parTransId="{CE332F3D-8CAD-4A7D-8D43-9AB02600CAED}" sibTransId="{11CED8F6-E7FA-473A-9967-3B4B92A208A9}"/>
    <dgm:cxn modelId="{10D3FBBA-D248-43F2-958A-A84705413308}" srcId="{6BB47B09-6741-4429-96B1-5F76B314DC3D}" destId="{1FA94E50-2FC1-4260-AC1A-07AE0A6383CF}" srcOrd="0" destOrd="0" parTransId="{D10C7214-A43F-4B63-81BB-8D0D905A43F0}" sibTransId="{9AB187C5-5EBA-4EF8-8F5D-47BBA4F9C011}"/>
    <dgm:cxn modelId="{318AECEE-16BC-48BD-8291-76F91D36A59D}" type="presOf" srcId="{6BB47B09-6741-4429-96B1-5F76B314DC3D}" destId="{19059A9F-F20B-4044-B4E0-4CA5B1ED6D64}" srcOrd="0" destOrd="0" presId="urn:microsoft.com/office/officeart/2005/8/layout/chevron1"/>
    <dgm:cxn modelId="{4A56C5BF-EB00-4AE4-B2D7-77B3163F9852}" type="presParOf" srcId="{19059A9F-F20B-4044-B4E0-4CA5B1ED6D64}" destId="{201037BB-CC2A-4DF8-BA0D-3BE2C57753BF}" srcOrd="0" destOrd="0" presId="urn:microsoft.com/office/officeart/2005/8/layout/chevron1"/>
    <dgm:cxn modelId="{9B10C25C-5D7D-4860-8CBF-BFA1C124CC0C}" type="presParOf" srcId="{19059A9F-F20B-4044-B4E0-4CA5B1ED6D64}" destId="{F1D7BABF-DC79-430E-A4A3-47FE9358EB38}" srcOrd="1" destOrd="0" presId="urn:microsoft.com/office/officeart/2005/8/layout/chevron1"/>
    <dgm:cxn modelId="{0C0DF42B-C020-4C7C-8562-0EFE75ABB5BD}" type="presParOf" srcId="{19059A9F-F20B-4044-B4E0-4CA5B1ED6D64}" destId="{FD4553F5-4205-4DE4-A2B7-7CF44ECB4C4A}" srcOrd="2"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5E2ABF-F562-44E8-86AE-4E50102C029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8F5F646-068D-4843-8736-3C4DD6F2D2E1}">
      <dgm:prSet/>
      <dgm:spPr/>
      <dgm:t>
        <a:bodyPr/>
        <a:lstStyle/>
        <a:p>
          <a:r>
            <a:rPr lang="en-GB"/>
            <a:t>At the end of this session you should be aware of Trumpenaars’7 Dimensions of culture and their potential impact on business communication.</a:t>
          </a:r>
          <a:endParaRPr lang="en-US"/>
        </a:p>
      </dgm:t>
    </dgm:pt>
    <dgm:pt modelId="{D41AC3A6-4889-4541-9D8E-E03644B13B0C}" type="parTrans" cxnId="{4C73257E-4F11-4214-83AE-0235E11FF739}">
      <dgm:prSet/>
      <dgm:spPr/>
      <dgm:t>
        <a:bodyPr/>
        <a:lstStyle/>
        <a:p>
          <a:endParaRPr lang="en-US"/>
        </a:p>
      </dgm:t>
    </dgm:pt>
    <dgm:pt modelId="{8C832467-ED8E-42A4-83BF-279E20787B04}" type="sibTrans" cxnId="{4C73257E-4F11-4214-83AE-0235E11FF739}">
      <dgm:prSet/>
      <dgm:spPr/>
      <dgm:t>
        <a:bodyPr/>
        <a:lstStyle/>
        <a:p>
          <a:endParaRPr lang="en-US"/>
        </a:p>
      </dgm:t>
    </dgm:pt>
    <dgm:pt modelId="{B996DD47-BBCC-4C5A-AFD4-737FB74B2B23}">
      <dgm:prSet/>
      <dgm:spPr/>
      <dgm:t>
        <a:bodyPr/>
        <a:lstStyle/>
        <a:p>
          <a:r>
            <a:rPr lang="en-GB"/>
            <a:t>You should be familiar with High Context and Low Context Theory</a:t>
          </a:r>
          <a:endParaRPr lang="en-US"/>
        </a:p>
      </dgm:t>
    </dgm:pt>
    <dgm:pt modelId="{FE80C6AC-43E4-4FCA-953B-199BB94AF18C}" type="parTrans" cxnId="{829EE164-01AB-4105-B494-3294C74FEE33}">
      <dgm:prSet/>
      <dgm:spPr/>
      <dgm:t>
        <a:bodyPr/>
        <a:lstStyle/>
        <a:p>
          <a:endParaRPr lang="en-US"/>
        </a:p>
      </dgm:t>
    </dgm:pt>
    <dgm:pt modelId="{8504781D-54B5-4A0B-8D4D-F760B4CF2A4A}" type="sibTrans" cxnId="{829EE164-01AB-4105-B494-3294C74FEE33}">
      <dgm:prSet/>
      <dgm:spPr/>
      <dgm:t>
        <a:bodyPr/>
        <a:lstStyle/>
        <a:p>
          <a:endParaRPr lang="en-US"/>
        </a:p>
      </dgm:t>
    </dgm:pt>
    <dgm:pt modelId="{F36EF108-1FDB-41E2-BECE-F833CC4CC92C}" type="pres">
      <dgm:prSet presAssocID="{015E2ABF-F562-44E8-86AE-4E50102C029D}" presName="root" presStyleCnt="0">
        <dgm:presLayoutVars>
          <dgm:dir/>
          <dgm:resizeHandles val="exact"/>
        </dgm:presLayoutVars>
      </dgm:prSet>
      <dgm:spPr/>
    </dgm:pt>
    <dgm:pt modelId="{35D53FA4-A8DA-4EB0-93FE-D74BD6112711}" type="pres">
      <dgm:prSet presAssocID="{38F5F646-068D-4843-8736-3C4DD6F2D2E1}" presName="compNode" presStyleCnt="0"/>
      <dgm:spPr/>
    </dgm:pt>
    <dgm:pt modelId="{45CC2002-BDAA-4E99-A8A9-D1C6DD1A189F}" type="pres">
      <dgm:prSet presAssocID="{38F5F646-068D-4843-8736-3C4DD6F2D2E1}" presName="bgRect" presStyleLbl="bgShp" presStyleIdx="0" presStyleCnt="2"/>
      <dgm:spPr/>
    </dgm:pt>
    <dgm:pt modelId="{621464EB-F3CD-46D7-BD5F-753EF01B1DF0}" type="pres">
      <dgm:prSet presAssocID="{38F5F646-068D-4843-8736-3C4DD6F2D2E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286D71EE-D7BB-4587-8863-137428F7AD96}" type="pres">
      <dgm:prSet presAssocID="{38F5F646-068D-4843-8736-3C4DD6F2D2E1}" presName="spaceRect" presStyleCnt="0"/>
      <dgm:spPr/>
    </dgm:pt>
    <dgm:pt modelId="{0DEE823F-9AE7-40EC-AB1E-5AAFD995B3AF}" type="pres">
      <dgm:prSet presAssocID="{38F5F646-068D-4843-8736-3C4DD6F2D2E1}" presName="parTx" presStyleLbl="revTx" presStyleIdx="0" presStyleCnt="2">
        <dgm:presLayoutVars>
          <dgm:chMax val="0"/>
          <dgm:chPref val="0"/>
        </dgm:presLayoutVars>
      </dgm:prSet>
      <dgm:spPr/>
    </dgm:pt>
    <dgm:pt modelId="{743ADB66-2D23-46B4-8219-1107BF56CDD8}" type="pres">
      <dgm:prSet presAssocID="{8C832467-ED8E-42A4-83BF-279E20787B04}" presName="sibTrans" presStyleCnt="0"/>
      <dgm:spPr/>
    </dgm:pt>
    <dgm:pt modelId="{FE370F49-760A-4C8D-A8AA-7AC0CFFBF757}" type="pres">
      <dgm:prSet presAssocID="{B996DD47-BBCC-4C5A-AFD4-737FB74B2B23}" presName="compNode" presStyleCnt="0"/>
      <dgm:spPr/>
    </dgm:pt>
    <dgm:pt modelId="{353D6DAA-3902-440E-A24D-B1A1D60C7A4F}" type="pres">
      <dgm:prSet presAssocID="{B996DD47-BBCC-4C5A-AFD4-737FB74B2B23}" presName="bgRect" presStyleLbl="bgShp" presStyleIdx="1" presStyleCnt="2"/>
      <dgm:spPr/>
    </dgm:pt>
    <dgm:pt modelId="{59E609A0-D79A-49D8-B52B-9F9AE309D7F2}" type="pres">
      <dgm:prSet presAssocID="{B996DD47-BBCC-4C5A-AFD4-737FB74B2B2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B2358A1E-05D2-416E-854A-0052C4EB5F33}" type="pres">
      <dgm:prSet presAssocID="{B996DD47-BBCC-4C5A-AFD4-737FB74B2B23}" presName="spaceRect" presStyleCnt="0"/>
      <dgm:spPr/>
    </dgm:pt>
    <dgm:pt modelId="{DB1CEBFC-846D-4DD8-A735-A5FD71C68EF1}" type="pres">
      <dgm:prSet presAssocID="{B996DD47-BBCC-4C5A-AFD4-737FB74B2B23}" presName="parTx" presStyleLbl="revTx" presStyleIdx="1" presStyleCnt="2">
        <dgm:presLayoutVars>
          <dgm:chMax val="0"/>
          <dgm:chPref val="0"/>
        </dgm:presLayoutVars>
      </dgm:prSet>
      <dgm:spPr/>
    </dgm:pt>
  </dgm:ptLst>
  <dgm:cxnLst>
    <dgm:cxn modelId="{D72C2E06-A417-492D-AB62-E5F89209E17B}" type="presOf" srcId="{38F5F646-068D-4843-8736-3C4DD6F2D2E1}" destId="{0DEE823F-9AE7-40EC-AB1E-5AAFD995B3AF}" srcOrd="0" destOrd="0" presId="urn:microsoft.com/office/officeart/2018/2/layout/IconVerticalSolidList"/>
    <dgm:cxn modelId="{EA911228-3E89-4CA1-B63F-FF3E141B3816}" type="presOf" srcId="{B996DD47-BBCC-4C5A-AFD4-737FB74B2B23}" destId="{DB1CEBFC-846D-4DD8-A735-A5FD71C68EF1}" srcOrd="0" destOrd="0" presId="urn:microsoft.com/office/officeart/2018/2/layout/IconVerticalSolidList"/>
    <dgm:cxn modelId="{829EE164-01AB-4105-B494-3294C74FEE33}" srcId="{015E2ABF-F562-44E8-86AE-4E50102C029D}" destId="{B996DD47-BBCC-4C5A-AFD4-737FB74B2B23}" srcOrd="1" destOrd="0" parTransId="{FE80C6AC-43E4-4FCA-953B-199BB94AF18C}" sibTransId="{8504781D-54B5-4A0B-8D4D-F760B4CF2A4A}"/>
    <dgm:cxn modelId="{4C73257E-4F11-4214-83AE-0235E11FF739}" srcId="{015E2ABF-F562-44E8-86AE-4E50102C029D}" destId="{38F5F646-068D-4843-8736-3C4DD6F2D2E1}" srcOrd="0" destOrd="0" parTransId="{D41AC3A6-4889-4541-9D8E-E03644B13B0C}" sibTransId="{8C832467-ED8E-42A4-83BF-279E20787B04}"/>
    <dgm:cxn modelId="{5EE955B6-04C2-4E59-B740-552ADC921BB6}" type="presOf" srcId="{015E2ABF-F562-44E8-86AE-4E50102C029D}" destId="{F36EF108-1FDB-41E2-BECE-F833CC4CC92C}" srcOrd="0" destOrd="0" presId="urn:microsoft.com/office/officeart/2018/2/layout/IconVerticalSolidList"/>
    <dgm:cxn modelId="{BE5D66B5-7827-4D80-B907-97D274A6ACCE}" type="presParOf" srcId="{F36EF108-1FDB-41E2-BECE-F833CC4CC92C}" destId="{35D53FA4-A8DA-4EB0-93FE-D74BD6112711}" srcOrd="0" destOrd="0" presId="urn:microsoft.com/office/officeart/2018/2/layout/IconVerticalSolidList"/>
    <dgm:cxn modelId="{B2964F98-B8B6-405C-AA9B-EF8F30316996}" type="presParOf" srcId="{35D53FA4-A8DA-4EB0-93FE-D74BD6112711}" destId="{45CC2002-BDAA-4E99-A8A9-D1C6DD1A189F}" srcOrd="0" destOrd="0" presId="urn:microsoft.com/office/officeart/2018/2/layout/IconVerticalSolidList"/>
    <dgm:cxn modelId="{5BA5E127-DBA2-48DF-A695-ED0A12D77896}" type="presParOf" srcId="{35D53FA4-A8DA-4EB0-93FE-D74BD6112711}" destId="{621464EB-F3CD-46D7-BD5F-753EF01B1DF0}" srcOrd="1" destOrd="0" presId="urn:microsoft.com/office/officeart/2018/2/layout/IconVerticalSolidList"/>
    <dgm:cxn modelId="{DE23E10B-21F3-4CCE-9130-83C353FB48CC}" type="presParOf" srcId="{35D53FA4-A8DA-4EB0-93FE-D74BD6112711}" destId="{286D71EE-D7BB-4587-8863-137428F7AD96}" srcOrd="2" destOrd="0" presId="urn:microsoft.com/office/officeart/2018/2/layout/IconVerticalSolidList"/>
    <dgm:cxn modelId="{CF996EF2-B4AD-4613-90CC-56D070F5033D}" type="presParOf" srcId="{35D53FA4-A8DA-4EB0-93FE-D74BD6112711}" destId="{0DEE823F-9AE7-40EC-AB1E-5AAFD995B3AF}" srcOrd="3" destOrd="0" presId="urn:microsoft.com/office/officeart/2018/2/layout/IconVerticalSolidList"/>
    <dgm:cxn modelId="{8FAC1FBF-CFAE-42BB-8F99-FDD90B21D82F}" type="presParOf" srcId="{F36EF108-1FDB-41E2-BECE-F833CC4CC92C}" destId="{743ADB66-2D23-46B4-8219-1107BF56CDD8}" srcOrd="1" destOrd="0" presId="urn:microsoft.com/office/officeart/2018/2/layout/IconVerticalSolidList"/>
    <dgm:cxn modelId="{C2416E6E-CE3F-4450-9C3D-2FBD6A92C8BF}" type="presParOf" srcId="{F36EF108-1FDB-41E2-BECE-F833CC4CC92C}" destId="{FE370F49-760A-4C8D-A8AA-7AC0CFFBF757}" srcOrd="2" destOrd="0" presId="urn:microsoft.com/office/officeart/2018/2/layout/IconVerticalSolidList"/>
    <dgm:cxn modelId="{E988B5E4-84FF-4980-9076-6A071287B655}" type="presParOf" srcId="{FE370F49-760A-4C8D-A8AA-7AC0CFFBF757}" destId="{353D6DAA-3902-440E-A24D-B1A1D60C7A4F}" srcOrd="0" destOrd="0" presId="urn:microsoft.com/office/officeart/2018/2/layout/IconVerticalSolidList"/>
    <dgm:cxn modelId="{A2E7935D-2FDB-4DBF-9A4D-37D9D3159657}" type="presParOf" srcId="{FE370F49-760A-4C8D-A8AA-7AC0CFFBF757}" destId="{59E609A0-D79A-49D8-B52B-9F9AE309D7F2}" srcOrd="1" destOrd="0" presId="urn:microsoft.com/office/officeart/2018/2/layout/IconVerticalSolidList"/>
    <dgm:cxn modelId="{63AB4F33-68C6-4A9A-BEE7-9899342BA7F4}" type="presParOf" srcId="{FE370F49-760A-4C8D-A8AA-7AC0CFFBF757}" destId="{B2358A1E-05D2-416E-854A-0052C4EB5F33}" srcOrd="2" destOrd="0" presId="urn:microsoft.com/office/officeart/2018/2/layout/IconVerticalSolidList"/>
    <dgm:cxn modelId="{3895266E-71D3-46E8-AE51-EAA460EC1F0B}" type="presParOf" srcId="{FE370F49-760A-4C8D-A8AA-7AC0CFFBF757}" destId="{DB1CEBFC-846D-4DD8-A735-A5FD71C68EF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2F84EF-BB41-4C85-81F7-95868D44E829}">
      <dsp:nvSpPr>
        <dsp:cNvPr id="0" name=""/>
        <dsp:cNvSpPr/>
      </dsp:nvSpPr>
      <dsp:spPr>
        <a:xfrm>
          <a:off x="679050" y="578168"/>
          <a:ext cx="1887187" cy="18871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6D59AA-D65D-426D-9CD2-6E64A7A7BB20}">
      <dsp:nvSpPr>
        <dsp:cNvPr id="0" name=""/>
        <dsp:cNvSpPr/>
      </dsp:nvSpPr>
      <dsp:spPr>
        <a:xfrm>
          <a:off x="1081237" y="980356"/>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0CF0E3-0171-46D6-9033-BDDB8DAB0A9B}">
      <dsp:nvSpPr>
        <dsp:cNvPr id="0" name=""/>
        <dsp:cNvSpPr/>
      </dsp:nvSpPr>
      <dsp:spPr>
        <a:xfrm>
          <a:off x="75768"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Introductions</a:t>
          </a:r>
          <a:endParaRPr lang="en-US" sz="2500" kern="1200"/>
        </a:p>
      </dsp:txBody>
      <dsp:txXfrm>
        <a:off x="75768" y="3053169"/>
        <a:ext cx="3093750" cy="720000"/>
      </dsp:txXfrm>
    </dsp:sp>
    <dsp:sp modelId="{8902B13D-EABF-4DD5-9ACD-5C406F6A9556}">
      <dsp:nvSpPr>
        <dsp:cNvPr id="0" name=""/>
        <dsp:cNvSpPr/>
      </dsp:nvSpPr>
      <dsp:spPr>
        <a:xfrm>
          <a:off x="4314206" y="578168"/>
          <a:ext cx="1887187" cy="18871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C10611-BB8B-4EF0-B182-5C7BE08B3F56}">
      <dsp:nvSpPr>
        <dsp:cNvPr id="0" name=""/>
        <dsp:cNvSpPr/>
      </dsp:nvSpPr>
      <dsp:spPr>
        <a:xfrm>
          <a:off x="4716393" y="980356"/>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9253F7-DEB9-4C1D-8F9F-BB44B7B949E7}">
      <dsp:nvSpPr>
        <dsp:cNvPr id="0" name=""/>
        <dsp:cNvSpPr/>
      </dsp:nvSpPr>
      <dsp:spPr>
        <a:xfrm>
          <a:off x="3710925"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Introduction to Communication</a:t>
          </a:r>
          <a:endParaRPr lang="en-US" sz="2500" kern="1200"/>
        </a:p>
      </dsp:txBody>
      <dsp:txXfrm>
        <a:off x="3710925" y="3053169"/>
        <a:ext cx="3093750" cy="720000"/>
      </dsp:txXfrm>
    </dsp:sp>
    <dsp:sp modelId="{A035D291-9051-4DAA-9137-2765BF309A44}">
      <dsp:nvSpPr>
        <dsp:cNvPr id="0" name=""/>
        <dsp:cNvSpPr/>
      </dsp:nvSpPr>
      <dsp:spPr>
        <a:xfrm>
          <a:off x="7949362" y="578168"/>
          <a:ext cx="1887187" cy="18871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ED56A4-0B9C-4A60-86BB-FB1D5BFD23D9}">
      <dsp:nvSpPr>
        <dsp:cNvPr id="0" name=""/>
        <dsp:cNvSpPr/>
      </dsp:nvSpPr>
      <dsp:spPr>
        <a:xfrm>
          <a:off x="8351550" y="980356"/>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AA950B-B5D0-4E8B-84E8-A52D9D4B031B}">
      <dsp:nvSpPr>
        <dsp:cNvPr id="0" name=""/>
        <dsp:cNvSpPr/>
      </dsp:nvSpPr>
      <dsp:spPr>
        <a:xfrm>
          <a:off x="7346081"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Culture</a:t>
          </a:r>
          <a:endParaRPr lang="en-US" sz="2500" kern="1200"/>
        </a:p>
      </dsp:txBody>
      <dsp:txXfrm>
        <a:off x="7346081" y="3053169"/>
        <a:ext cx="3093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1037BB-CC2A-4DF8-BA0D-3BE2C57753BF}">
      <dsp:nvSpPr>
        <dsp:cNvPr id="0" name=""/>
        <dsp:cNvSpPr/>
      </dsp:nvSpPr>
      <dsp:spPr>
        <a:xfrm>
          <a:off x="9242" y="1070709"/>
          <a:ext cx="5524797" cy="2209919"/>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GB" sz="1800" kern="1200" dirty="0"/>
            <a:t>In </a:t>
          </a:r>
          <a:r>
            <a:rPr lang="en-GB" sz="1800" b="1" kern="1200" dirty="0"/>
            <a:t>high context </a:t>
          </a:r>
          <a:r>
            <a:rPr lang="en-GB" sz="1800" kern="1200" dirty="0"/>
            <a:t>cultures, the context of communication conveys much of the meaning, much of the information is implicit. </a:t>
          </a:r>
          <a:r>
            <a:rPr lang="en-GB" sz="1800" b="1" i="1" kern="1200" dirty="0"/>
            <a:t>How</a:t>
          </a:r>
          <a:r>
            <a:rPr lang="en-GB" sz="1800" i="1" kern="1200" dirty="0"/>
            <a:t> </a:t>
          </a:r>
          <a:r>
            <a:rPr lang="en-GB" sz="1800" kern="1200" dirty="0"/>
            <a:t>something is said may be more important than </a:t>
          </a:r>
          <a:r>
            <a:rPr lang="en-GB" sz="1800" b="1" i="1" kern="1200" dirty="0"/>
            <a:t>what</a:t>
          </a:r>
          <a:r>
            <a:rPr lang="en-GB" sz="1800" kern="1200" dirty="0"/>
            <a:t> is being said.</a:t>
          </a:r>
          <a:endParaRPr lang="en-US" sz="1800" kern="1200" dirty="0"/>
        </a:p>
      </dsp:txBody>
      <dsp:txXfrm>
        <a:off x="1114202" y="1070709"/>
        <a:ext cx="3314878" cy="2209919"/>
      </dsp:txXfrm>
    </dsp:sp>
    <dsp:sp modelId="{FD4553F5-4205-4DE4-A2B7-7CF44ECB4C4A}">
      <dsp:nvSpPr>
        <dsp:cNvPr id="0" name=""/>
        <dsp:cNvSpPr/>
      </dsp:nvSpPr>
      <dsp:spPr>
        <a:xfrm>
          <a:off x="4981560" y="1070709"/>
          <a:ext cx="5524797" cy="2209919"/>
        </a:xfrm>
        <a:prstGeom prst="chevron">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GB" sz="1800" kern="1200" dirty="0"/>
            <a:t>In </a:t>
          </a:r>
          <a:r>
            <a:rPr lang="en-GB" sz="1800" b="1" kern="1200" dirty="0"/>
            <a:t>low context </a:t>
          </a:r>
          <a:r>
            <a:rPr lang="en-GB" sz="1800" kern="1200" dirty="0"/>
            <a:t>cultures, “what is meant, is being said”. Communication is explicit, contextual factors are less important. Communications takes places explicitly on an individual basis between members of in-groups and out-groups</a:t>
          </a:r>
          <a:endParaRPr lang="en-US" sz="1800" kern="1200" dirty="0"/>
        </a:p>
      </dsp:txBody>
      <dsp:txXfrm>
        <a:off x="6086520" y="1070709"/>
        <a:ext cx="3314878" cy="22099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CC2002-BDAA-4E99-A8A9-D1C6DD1A189F}">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1464EB-F3CD-46D7-BD5F-753EF01B1DF0}">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EE823F-9AE7-40EC-AB1E-5AAFD995B3AF}">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66800">
            <a:lnSpc>
              <a:spcPct val="90000"/>
            </a:lnSpc>
            <a:spcBef>
              <a:spcPct val="0"/>
            </a:spcBef>
            <a:spcAft>
              <a:spcPct val="35000"/>
            </a:spcAft>
            <a:buNone/>
          </a:pPr>
          <a:r>
            <a:rPr lang="en-GB" sz="2400" kern="1200"/>
            <a:t>At the end of this session you should be aware of Trumpenaars’7 Dimensions of culture and their potential impact on business communication.</a:t>
          </a:r>
          <a:endParaRPr lang="en-US" sz="2400" kern="1200"/>
        </a:p>
      </dsp:txBody>
      <dsp:txXfrm>
        <a:off x="1509882" y="708097"/>
        <a:ext cx="9005717" cy="1307257"/>
      </dsp:txXfrm>
    </dsp:sp>
    <dsp:sp modelId="{353D6DAA-3902-440E-A24D-B1A1D60C7A4F}">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E609A0-D79A-49D8-B52B-9F9AE309D7F2}">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1CEBFC-846D-4DD8-A735-A5FD71C68EF1}">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66800">
            <a:lnSpc>
              <a:spcPct val="90000"/>
            </a:lnSpc>
            <a:spcBef>
              <a:spcPct val="0"/>
            </a:spcBef>
            <a:spcAft>
              <a:spcPct val="35000"/>
            </a:spcAft>
            <a:buNone/>
          </a:pPr>
          <a:r>
            <a:rPr lang="en-GB" sz="2400" kern="1200"/>
            <a:t>You should be familiar with High Context and Low Context Theory</a:t>
          </a:r>
          <a:endParaRPr lang="en-US" sz="2400" kern="1200"/>
        </a:p>
      </dsp:txBody>
      <dsp:txXfrm>
        <a:off x="1509882" y="2342169"/>
        <a:ext cx="9005717" cy="1307257"/>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51E2BE-189D-417C-AE09-37A0E7C1443D}" type="datetimeFigureOut">
              <a:rPr lang="en-GB" smtClean="0"/>
              <a:t>03/10/2022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D8C456-481E-45C7-8653-3E52B4066F1F}" type="slidenum">
              <a:rPr lang="en-GB" smtClean="0"/>
              <a:t>‹#›</a:t>
            </a:fld>
            <a:endParaRPr lang="en-GB"/>
          </a:p>
        </p:txBody>
      </p:sp>
    </p:spTree>
    <p:extLst>
      <p:ext uri="{BB962C8B-B14F-4D97-AF65-F5344CB8AC3E}">
        <p14:creationId xmlns:p14="http://schemas.microsoft.com/office/powerpoint/2010/main" val="2701568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77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3F43BF6F-1635-4861-BF90-6FE5742D6A9A}" type="slidenum">
              <a:rPr lang="en-US" altLang="en-US" sz="1200"/>
              <a:pPr eaLnBrk="1" hangingPunct="1"/>
              <a:t>13</a:t>
            </a:fld>
            <a:endParaRPr lang="en-US" altLang="en-US" sz="1200"/>
          </a:p>
        </p:txBody>
      </p:sp>
    </p:spTree>
    <p:extLst>
      <p:ext uri="{BB962C8B-B14F-4D97-AF65-F5344CB8AC3E}">
        <p14:creationId xmlns:p14="http://schemas.microsoft.com/office/powerpoint/2010/main" val="2990164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2A6A6AF5-4BD9-44A2-A544-822730EAE92C}" type="slidenum">
              <a:rPr lang="en-US" altLang="en-US" sz="1200"/>
              <a:pPr eaLnBrk="1" hangingPunct="1"/>
              <a:t>14</a:t>
            </a:fld>
            <a:endParaRPr lang="en-US" altLang="en-US" sz="1200"/>
          </a:p>
        </p:txBody>
      </p:sp>
    </p:spTree>
    <p:extLst>
      <p:ext uri="{BB962C8B-B14F-4D97-AF65-F5344CB8AC3E}">
        <p14:creationId xmlns:p14="http://schemas.microsoft.com/office/powerpoint/2010/main" val="23959156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798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BC1D0C88-34FF-42EF-B5A8-B287E670DECF}" type="slidenum">
              <a:rPr lang="en-US" altLang="en-US" sz="1200"/>
              <a:pPr eaLnBrk="1" hangingPunct="1"/>
              <a:t>15</a:t>
            </a:fld>
            <a:endParaRPr lang="en-US" altLang="en-US" sz="1200"/>
          </a:p>
        </p:txBody>
      </p:sp>
    </p:spTree>
    <p:extLst>
      <p:ext uri="{BB962C8B-B14F-4D97-AF65-F5344CB8AC3E}">
        <p14:creationId xmlns:p14="http://schemas.microsoft.com/office/powerpoint/2010/main" val="2350284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81F7803D-A96C-487C-8B9F-6C6AF276C9D8}" type="slidenum">
              <a:rPr lang="en-US" altLang="en-US" sz="1200"/>
              <a:pPr eaLnBrk="1" hangingPunct="1"/>
              <a:t>16</a:t>
            </a:fld>
            <a:endParaRPr lang="en-US" altLang="en-US" sz="1200"/>
          </a:p>
        </p:txBody>
      </p:sp>
    </p:spTree>
    <p:extLst>
      <p:ext uri="{BB962C8B-B14F-4D97-AF65-F5344CB8AC3E}">
        <p14:creationId xmlns:p14="http://schemas.microsoft.com/office/powerpoint/2010/main" val="5045921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ln/>
        </p:spPr>
      </p:sp>
      <p:sp>
        <p:nvSpPr>
          <p:cNvPr id="819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819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08F28204-D12C-4D28-9BD6-5BCE7225FC46}" type="slidenum">
              <a:rPr lang="en-US" altLang="en-US" sz="1200"/>
              <a:pPr eaLnBrk="1" hangingPunct="1"/>
              <a:t>17</a:t>
            </a:fld>
            <a:endParaRPr lang="en-US" altLang="en-US" sz="1200"/>
          </a:p>
        </p:txBody>
      </p:sp>
    </p:spTree>
    <p:extLst>
      <p:ext uri="{BB962C8B-B14F-4D97-AF65-F5344CB8AC3E}">
        <p14:creationId xmlns:p14="http://schemas.microsoft.com/office/powerpoint/2010/main" val="15647735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829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36174D6D-126E-45A5-93F3-C1548CA51178}" type="slidenum">
              <a:rPr lang="en-US" altLang="en-US" sz="1200"/>
              <a:pPr eaLnBrk="1" hangingPunct="1"/>
              <a:t>18</a:t>
            </a:fld>
            <a:endParaRPr lang="en-US" altLang="en-US" sz="1200"/>
          </a:p>
        </p:txBody>
      </p:sp>
    </p:spTree>
    <p:extLst>
      <p:ext uri="{BB962C8B-B14F-4D97-AF65-F5344CB8AC3E}">
        <p14:creationId xmlns:p14="http://schemas.microsoft.com/office/powerpoint/2010/main" val="7196533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a:ln/>
        </p:spPr>
      </p:sp>
      <p:sp>
        <p:nvSpPr>
          <p:cNvPr id="839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839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13F912ED-5631-47CB-A5E3-F86E4FE37E28}" type="slidenum">
              <a:rPr lang="en-US" altLang="en-US" sz="1200"/>
              <a:pPr eaLnBrk="1" hangingPunct="1"/>
              <a:t>19</a:t>
            </a:fld>
            <a:endParaRPr lang="en-US" altLang="en-US" sz="1200"/>
          </a:p>
        </p:txBody>
      </p:sp>
    </p:spTree>
    <p:extLst>
      <p:ext uri="{BB962C8B-B14F-4D97-AF65-F5344CB8AC3E}">
        <p14:creationId xmlns:p14="http://schemas.microsoft.com/office/powerpoint/2010/main" val="13795118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a:ln/>
        </p:spPr>
      </p:sp>
      <p:sp>
        <p:nvSpPr>
          <p:cNvPr id="849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49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3B012DC7-E414-4C20-A57B-04CD0703CE65}" type="slidenum">
              <a:rPr lang="en-US" altLang="en-US" sz="1200"/>
              <a:pPr eaLnBrk="1" hangingPunct="1"/>
              <a:t>20</a:t>
            </a:fld>
            <a:endParaRPr lang="en-US" altLang="en-US" sz="1200"/>
          </a:p>
        </p:txBody>
      </p:sp>
    </p:spTree>
    <p:extLst>
      <p:ext uri="{BB962C8B-B14F-4D97-AF65-F5344CB8AC3E}">
        <p14:creationId xmlns:p14="http://schemas.microsoft.com/office/powerpoint/2010/main" val="13152695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a:ln/>
        </p:spPr>
      </p:sp>
      <p:sp>
        <p:nvSpPr>
          <p:cNvPr id="860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60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EC58FED2-A82C-437E-8D3E-FB9DDC5CE7DB}" type="slidenum">
              <a:rPr lang="en-US" altLang="en-US" sz="1200"/>
              <a:pPr eaLnBrk="1" hangingPunct="1"/>
              <a:t>21</a:t>
            </a:fld>
            <a:endParaRPr lang="en-US" altLang="en-US" sz="1200"/>
          </a:p>
        </p:txBody>
      </p:sp>
    </p:spTree>
    <p:extLst>
      <p:ext uri="{BB962C8B-B14F-4D97-AF65-F5344CB8AC3E}">
        <p14:creationId xmlns:p14="http://schemas.microsoft.com/office/powerpoint/2010/main" val="2825645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a:ln/>
        </p:spPr>
      </p:sp>
      <p:sp>
        <p:nvSpPr>
          <p:cNvPr id="870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70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26051370-5144-4AE1-835E-B8D973EB3713}" type="slidenum">
              <a:rPr lang="en-US" altLang="en-US" sz="1200"/>
              <a:pPr eaLnBrk="1" hangingPunct="1"/>
              <a:t>22</a:t>
            </a:fld>
            <a:endParaRPr lang="en-US" altLang="en-US" sz="1200"/>
          </a:p>
        </p:txBody>
      </p:sp>
    </p:spTree>
    <p:extLst>
      <p:ext uri="{BB962C8B-B14F-4D97-AF65-F5344CB8AC3E}">
        <p14:creationId xmlns:p14="http://schemas.microsoft.com/office/powerpoint/2010/main" val="26070244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904F0-D950-9A02-E93D-8E2C0C18CF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3BCD010-DB41-12E9-D8BB-3386049AD3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1FE7E6-9D00-67E3-DAE4-E2E6753CFABF}"/>
              </a:ext>
            </a:extLst>
          </p:cNvPr>
          <p:cNvSpPr>
            <a:spLocks noGrp="1"/>
          </p:cNvSpPr>
          <p:nvPr>
            <p:ph type="dt" sz="half" idx="10"/>
          </p:nvPr>
        </p:nvSpPr>
        <p:spPr/>
        <p:txBody>
          <a:bodyPr/>
          <a:lstStyle/>
          <a:p>
            <a:fld id="{4BAC347D-3EA7-48FD-8CBB-1DE3E43F7D73}" type="datetimeFigureOut">
              <a:rPr lang="en-GB" smtClean="0"/>
              <a:t>03/10/2022</a:t>
            </a:fld>
            <a:endParaRPr lang="en-GB"/>
          </a:p>
        </p:txBody>
      </p:sp>
      <p:sp>
        <p:nvSpPr>
          <p:cNvPr id="5" name="Footer Placeholder 4">
            <a:extLst>
              <a:ext uri="{FF2B5EF4-FFF2-40B4-BE49-F238E27FC236}">
                <a16:creationId xmlns:a16="http://schemas.microsoft.com/office/drawing/2014/main" id="{7D52B62B-9661-6D41-765E-20CD63819F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E75822-77AE-7EB1-4BBD-980AFBD455B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87571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97EAF-617E-A22A-30B7-AD2C6D0D13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68B982-B0DE-3CEB-816D-E758BD2482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3B0C9C-5FCB-446E-0F85-541EB7400163}"/>
              </a:ext>
            </a:extLst>
          </p:cNvPr>
          <p:cNvSpPr>
            <a:spLocks noGrp="1"/>
          </p:cNvSpPr>
          <p:nvPr>
            <p:ph type="dt" sz="half" idx="10"/>
          </p:nvPr>
        </p:nvSpPr>
        <p:spPr/>
        <p:txBody>
          <a:bodyPr/>
          <a:lstStyle/>
          <a:p>
            <a:fld id="{4BAC347D-3EA7-48FD-8CBB-1DE3E43F7D73}" type="datetimeFigureOut">
              <a:rPr lang="en-GB" smtClean="0"/>
              <a:t>03/10/2022</a:t>
            </a:fld>
            <a:endParaRPr lang="en-GB"/>
          </a:p>
        </p:txBody>
      </p:sp>
      <p:sp>
        <p:nvSpPr>
          <p:cNvPr id="5" name="Footer Placeholder 4">
            <a:extLst>
              <a:ext uri="{FF2B5EF4-FFF2-40B4-BE49-F238E27FC236}">
                <a16:creationId xmlns:a16="http://schemas.microsoft.com/office/drawing/2014/main" id="{B61290CE-B08D-8CFF-68CE-7BB879FA2B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C1A2AB-B380-EF49-E891-5FBAEF7EADD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2451962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509CE-1856-FE4B-2FD4-956F596D78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DAB8AE-40BB-E3E9-D445-464F3860E4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727604-252A-F1EA-0A0F-B573EAF6D974}"/>
              </a:ext>
            </a:extLst>
          </p:cNvPr>
          <p:cNvSpPr>
            <a:spLocks noGrp="1"/>
          </p:cNvSpPr>
          <p:nvPr>
            <p:ph type="dt" sz="half" idx="10"/>
          </p:nvPr>
        </p:nvSpPr>
        <p:spPr/>
        <p:txBody>
          <a:bodyPr/>
          <a:lstStyle/>
          <a:p>
            <a:fld id="{4BAC347D-3EA7-48FD-8CBB-1DE3E43F7D73}" type="datetimeFigureOut">
              <a:rPr lang="en-GB" smtClean="0"/>
              <a:t>03/10/2022</a:t>
            </a:fld>
            <a:endParaRPr lang="en-GB"/>
          </a:p>
        </p:txBody>
      </p:sp>
      <p:sp>
        <p:nvSpPr>
          <p:cNvPr id="5" name="Footer Placeholder 4">
            <a:extLst>
              <a:ext uri="{FF2B5EF4-FFF2-40B4-BE49-F238E27FC236}">
                <a16:creationId xmlns:a16="http://schemas.microsoft.com/office/drawing/2014/main" id="{C4D2A553-E4AB-E425-FB7C-71A45968C7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6A280D-9EF8-1495-F35A-BCFA2777FC7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471885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590E2-DE2B-727E-6813-74A41541B2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7F6EC9-8880-4915-B487-560BC68EDF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BF777E-CA71-BD12-EE91-EA1FCBDAC8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E63E9A-9A6A-2547-2356-C03391FD2DFC}"/>
              </a:ext>
            </a:extLst>
          </p:cNvPr>
          <p:cNvSpPr>
            <a:spLocks noGrp="1"/>
          </p:cNvSpPr>
          <p:nvPr>
            <p:ph type="dt" sz="half" idx="10"/>
          </p:nvPr>
        </p:nvSpPr>
        <p:spPr/>
        <p:txBody>
          <a:bodyPr/>
          <a:lstStyle/>
          <a:p>
            <a:fld id="{4BAC347D-3EA7-48FD-8CBB-1DE3E43F7D73}" type="datetimeFigureOut">
              <a:rPr lang="en-GB" smtClean="0"/>
              <a:t>03/10/2022</a:t>
            </a:fld>
            <a:endParaRPr lang="en-GB"/>
          </a:p>
        </p:txBody>
      </p:sp>
      <p:sp>
        <p:nvSpPr>
          <p:cNvPr id="6" name="Footer Placeholder 5">
            <a:extLst>
              <a:ext uri="{FF2B5EF4-FFF2-40B4-BE49-F238E27FC236}">
                <a16:creationId xmlns:a16="http://schemas.microsoft.com/office/drawing/2014/main" id="{3BE57CE0-B61A-7EDD-89BD-2E3680085E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A5DB2D-4CED-4372-23D1-66935E776DEB}"/>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1322519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7439D-F900-E65D-DD4B-F3382413024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800228-CA94-654A-ED2A-1961D23FFE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24D7E31-AE3A-8AFA-A3F2-02BA922411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DB698EE-01E7-BE10-24FE-AC4D290D15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D7A4920-CF06-C77B-56DE-8347F37E93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47AFAD-A33D-A6F0-220D-69CEAAA4C1D8}"/>
              </a:ext>
            </a:extLst>
          </p:cNvPr>
          <p:cNvSpPr>
            <a:spLocks noGrp="1"/>
          </p:cNvSpPr>
          <p:nvPr>
            <p:ph type="dt" sz="half" idx="10"/>
          </p:nvPr>
        </p:nvSpPr>
        <p:spPr/>
        <p:txBody>
          <a:bodyPr/>
          <a:lstStyle/>
          <a:p>
            <a:fld id="{4BAC347D-3EA7-48FD-8CBB-1DE3E43F7D73}" type="datetimeFigureOut">
              <a:rPr lang="en-GB" smtClean="0"/>
              <a:t>03/10/2022</a:t>
            </a:fld>
            <a:endParaRPr lang="en-GB"/>
          </a:p>
        </p:txBody>
      </p:sp>
      <p:sp>
        <p:nvSpPr>
          <p:cNvPr id="8" name="Footer Placeholder 7">
            <a:extLst>
              <a:ext uri="{FF2B5EF4-FFF2-40B4-BE49-F238E27FC236}">
                <a16:creationId xmlns:a16="http://schemas.microsoft.com/office/drawing/2014/main" id="{187BFA63-7D2B-1BF5-97EC-B52461D8E1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4B67E4-4A2F-B30B-F6ED-704BA13466E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336453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3A03-5C61-14F0-4097-F7AA28D1CD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0C55ED-14D1-D660-700B-E6CA75CAF639}"/>
              </a:ext>
            </a:extLst>
          </p:cNvPr>
          <p:cNvSpPr>
            <a:spLocks noGrp="1"/>
          </p:cNvSpPr>
          <p:nvPr>
            <p:ph type="dt" sz="half" idx="10"/>
          </p:nvPr>
        </p:nvSpPr>
        <p:spPr/>
        <p:txBody>
          <a:bodyPr/>
          <a:lstStyle/>
          <a:p>
            <a:fld id="{4BAC347D-3EA7-48FD-8CBB-1DE3E43F7D73}" type="datetimeFigureOut">
              <a:rPr lang="en-GB" smtClean="0"/>
              <a:t>03/10/2022</a:t>
            </a:fld>
            <a:endParaRPr lang="en-GB"/>
          </a:p>
        </p:txBody>
      </p:sp>
      <p:sp>
        <p:nvSpPr>
          <p:cNvPr id="4" name="Footer Placeholder 3">
            <a:extLst>
              <a:ext uri="{FF2B5EF4-FFF2-40B4-BE49-F238E27FC236}">
                <a16:creationId xmlns:a16="http://schemas.microsoft.com/office/drawing/2014/main" id="{8F20D5B7-33AA-DFFD-5875-A3B38CE962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6DB6F5-9834-2D16-844B-4C8D494B5A77}"/>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064465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98771B-A570-E5F9-D6F1-C0A048E9B411}"/>
              </a:ext>
            </a:extLst>
          </p:cNvPr>
          <p:cNvSpPr>
            <a:spLocks noGrp="1"/>
          </p:cNvSpPr>
          <p:nvPr>
            <p:ph type="dt" sz="half" idx="10"/>
          </p:nvPr>
        </p:nvSpPr>
        <p:spPr/>
        <p:txBody>
          <a:bodyPr/>
          <a:lstStyle/>
          <a:p>
            <a:fld id="{4BAC347D-3EA7-48FD-8CBB-1DE3E43F7D73}" type="datetimeFigureOut">
              <a:rPr lang="en-GB" smtClean="0"/>
              <a:t>03/10/2022</a:t>
            </a:fld>
            <a:endParaRPr lang="en-GB"/>
          </a:p>
        </p:txBody>
      </p:sp>
      <p:sp>
        <p:nvSpPr>
          <p:cNvPr id="3" name="Footer Placeholder 2">
            <a:extLst>
              <a:ext uri="{FF2B5EF4-FFF2-40B4-BE49-F238E27FC236}">
                <a16:creationId xmlns:a16="http://schemas.microsoft.com/office/drawing/2014/main" id="{3CC06A7B-3AA2-DCDA-181F-E0A0D382E45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D8A567D-B4D1-547F-CA54-D71E4967F00D}"/>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2960959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1DC8A-5BC9-0AD6-41E2-B3F9EA8C7F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BFA7FDF-0B29-1D1E-BFCD-F8042102B0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2B63C53-01D7-DABB-876F-8CB2E6EBBE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BA1DE6-35B6-2634-B0C1-3758978A36D1}"/>
              </a:ext>
            </a:extLst>
          </p:cNvPr>
          <p:cNvSpPr>
            <a:spLocks noGrp="1"/>
          </p:cNvSpPr>
          <p:nvPr>
            <p:ph type="dt" sz="half" idx="10"/>
          </p:nvPr>
        </p:nvSpPr>
        <p:spPr/>
        <p:txBody>
          <a:bodyPr/>
          <a:lstStyle/>
          <a:p>
            <a:fld id="{4BAC347D-3EA7-48FD-8CBB-1DE3E43F7D73}" type="datetimeFigureOut">
              <a:rPr lang="en-GB" smtClean="0"/>
              <a:t>03/10/2022</a:t>
            </a:fld>
            <a:endParaRPr lang="en-GB"/>
          </a:p>
        </p:txBody>
      </p:sp>
      <p:sp>
        <p:nvSpPr>
          <p:cNvPr id="6" name="Footer Placeholder 5">
            <a:extLst>
              <a:ext uri="{FF2B5EF4-FFF2-40B4-BE49-F238E27FC236}">
                <a16:creationId xmlns:a16="http://schemas.microsoft.com/office/drawing/2014/main" id="{8300301B-B471-4498-A39A-801F87E21B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CC3497-9E6F-F639-64F5-C5F0E16BF9B4}"/>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1536316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77F74-4860-CC30-C159-576761C0A7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BEB209-3F99-890C-4484-3ECB773DD9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EA1318-7FAD-7F76-63D3-FC3F17E2A8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27C810-1D63-BFF3-EFCD-3D5ECF5AF9AE}"/>
              </a:ext>
            </a:extLst>
          </p:cNvPr>
          <p:cNvSpPr>
            <a:spLocks noGrp="1"/>
          </p:cNvSpPr>
          <p:nvPr>
            <p:ph type="dt" sz="half" idx="10"/>
          </p:nvPr>
        </p:nvSpPr>
        <p:spPr/>
        <p:txBody>
          <a:bodyPr/>
          <a:lstStyle/>
          <a:p>
            <a:fld id="{4BAC347D-3EA7-48FD-8CBB-1DE3E43F7D73}" type="datetimeFigureOut">
              <a:rPr lang="en-GB" smtClean="0"/>
              <a:t>03/10/2022</a:t>
            </a:fld>
            <a:endParaRPr lang="en-GB"/>
          </a:p>
        </p:txBody>
      </p:sp>
      <p:sp>
        <p:nvSpPr>
          <p:cNvPr id="6" name="Footer Placeholder 5">
            <a:extLst>
              <a:ext uri="{FF2B5EF4-FFF2-40B4-BE49-F238E27FC236}">
                <a16:creationId xmlns:a16="http://schemas.microsoft.com/office/drawing/2014/main" id="{AA163D8C-349C-FA83-2ECE-94940C49A9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0984CE-9512-B8C1-4C9D-EA08A21880D6}"/>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76455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BB5DC-BBA7-E1CF-F2BA-08CCB611A48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C5C720-6C86-F475-BB72-2817C195E6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E5B3E6-8AD9-07B7-F2B3-2F0A38E22F29}"/>
              </a:ext>
            </a:extLst>
          </p:cNvPr>
          <p:cNvSpPr>
            <a:spLocks noGrp="1"/>
          </p:cNvSpPr>
          <p:nvPr>
            <p:ph type="dt" sz="half" idx="10"/>
          </p:nvPr>
        </p:nvSpPr>
        <p:spPr/>
        <p:txBody>
          <a:bodyPr/>
          <a:lstStyle/>
          <a:p>
            <a:fld id="{4BAC347D-3EA7-48FD-8CBB-1DE3E43F7D73}" type="datetimeFigureOut">
              <a:rPr lang="en-GB" smtClean="0"/>
              <a:t>03/10/2022</a:t>
            </a:fld>
            <a:endParaRPr lang="en-GB"/>
          </a:p>
        </p:txBody>
      </p:sp>
      <p:sp>
        <p:nvSpPr>
          <p:cNvPr id="5" name="Footer Placeholder 4">
            <a:extLst>
              <a:ext uri="{FF2B5EF4-FFF2-40B4-BE49-F238E27FC236}">
                <a16:creationId xmlns:a16="http://schemas.microsoft.com/office/drawing/2014/main" id="{7326EF4D-ED1E-9242-1922-FEAB5539BF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10BFC-36F4-8231-F3BA-D24C7F122706}"/>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815252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0B0CAC-A3A6-070B-3ACF-1311E182217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366D51-4602-7C3D-95E5-4543A043BF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FC0FF4-B3ED-E782-9484-3C109EA90DC2}"/>
              </a:ext>
            </a:extLst>
          </p:cNvPr>
          <p:cNvSpPr>
            <a:spLocks noGrp="1"/>
          </p:cNvSpPr>
          <p:nvPr>
            <p:ph type="dt" sz="half" idx="10"/>
          </p:nvPr>
        </p:nvSpPr>
        <p:spPr/>
        <p:txBody>
          <a:bodyPr/>
          <a:lstStyle/>
          <a:p>
            <a:fld id="{4BAC347D-3EA7-48FD-8CBB-1DE3E43F7D73}" type="datetimeFigureOut">
              <a:rPr lang="en-GB" smtClean="0"/>
              <a:t>03/10/2022</a:t>
            </a:fld>
            <a:endParaRPr lang="en-GB"/>
          </a:p>
        </p:txBody>
      </p:sp>
      <p:sp>
        <p:nvSpPr>
          <p:cNvPr id="5" name="Footer Placeholder 4">
            <a:extLst>
              <a:ext uri="{FF2B5EF4-FFF2-40B4-BE49-F238E27FC236}">
                <a16:creationId xmlns:a16="http://schemas.microsoft.com/office/drawing/2014/main" id="{93FA0947-4E76-13AE-8523-6391BA6B44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466659-77F7-CE45-76EF-425AE83745B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6993593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823D93-9050-9E1B-5D3E-9C6A91C357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EF73620-924C-F6C4-2592-93C979DC8E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0A2BD6-3259-0172-E5EE-775CA65B68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AC347D-3EA7-48FD-8CBB-1DE3E43F7D73}" type="datetimeFigureOut">
              <a:rPr lang="en-GB" smtClean="0"/>
              <a:t>03/10/2022</a:t>
            </a:fld>
            <a:endParaRPr lang="en-GB"/>
          </a:p>
        </p:txBody>
      </p:sp>
      <p:sp>
        <p:nvSpPr>
          <p:cNvPr id="5" name="Footer Placeholder 4">
            <a:extLst>
              <a:ext uri="{FF2B5EF4-FFF2-40B4-BE49-F238E27FC236}">
                <a16:creationId xmlns:a16="http://schemas.microsoft.com/office/drawing/2014/main" id="{4771A30E-37C4-AE7B-CD33-26AC224980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DA1D8AF-C1D8-7ACE-035B-CC32F82F91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68910B-04D3-44D4-98D5-A6E4344328E8}" type="slidenum">
              <a:rPr lang="en-GB" smtClean="0"/>
              <a:t>‹#›</a:t>
            </a:fld>
            <a:endParaRPr lang="en-GB"/>
          </a:p>
        </p:txBody>
      </p:sp>
    </p:spTree>
    <p:extLst>
      <p:ext uri="{BB962C8B-B14F-4D97-AF65-F5344CB8AC3E}">
        <p14:creationId xmlns:p14="http://schemas.microsoft.com/office/powerpoint/2010/main" val="21842695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youtu.be/LawhbsCWqso"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CW7aWKXB5J4"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RwDDb_h2i0A"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youtu.be/zs-dPY7gDo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youtu.be/8RE4DmexiiI"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cultureandbusiness.weebly.com/trompenaars-model.html" TargetMode="External"/><Relationship Id="rId2" Type="http://schemas.openxmlformats.org/officeDocument/2006/relationships/hyperlink" Target="https://www.mindtools.com/pages/article/seven-dimensions.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6EE4FD-480F-42A5-9FEB-DA630457C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A187062F-BE14-42FC-B06A-607DB2384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8" y="1766812"/>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a16="http://schemas.microsoft.com/office/drawing/2014/main" id="{731FE21B-2A45-4BF5-8B03-E1234198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9" y="1423780"/>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2DC5A94D-79ED-48F5-9DC5-96CBB507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3" y="1239381"/>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93A3D4BE-AF25-4F9A-9C29-1145CCE24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2" y="1230651"/>
            <a:ext cx="1020865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0249D11-6254-B170-9726-BE5F95AA18BF}"/>
              </a:ext>
            </a:extLst>
          </p:cNvPr>
          <p:cNvSpPr>
            <a:spLocks noGrp="1"/>
          </p:cNvSpPr>
          <p:nvPr>
            <p:ph type="ctrTitle"/>
          </p:nvPr>
        </p:nvSpPr>
        <p:spPr>
          <a:xfrm>
            <a:off x="1870997" y="1607809"/>
            <a:ext cx="9236026" cy="2876680"/>
          </a:xfrm>
        </p:spPr>
        <p:txBody>
          <a:bodyPr anchor="b">
            <a:normAutofit/>
          </a:bodyPr>
          <a:lstStyle/>
          <a:p>
            <a:pPr algn="l"/>
            <a:r>
              <a:rPr lang="en-GB" sz="6600">
                <a:solidFill>
                  <a:srgbClr val="FFFFFF"/>
                </a:solidFill>
              </a:rPr>
              <a:t>Week 2</a:t>
            </a:r>
          </a:p>
        </p:txBody>
      </p:sp>
      <p:sp>
        <p:nvSpPr>
          <p:cNvPr id="3" name="Subtitle 2">
            <a:extLst>
              <a:ext uri="{FF2B5EF4-FFF2-40B4-BE49-F238E27FC236}">
                <a16:creationId xmlns:a16="http://schemas.microsoft.com/office/drawing/2014/main" id="{83CC8C34-0AF6-A90A-DC39-EAE01C2C5195}"/>
              </a:ext>
            </a:extLst>
          </p:cNvPr>
          <p:cNvSpPr>
            <a:spLocks noGrp="1"/>
          </p:cNvSpPr>
          <p:nvPr>
            <p:ph type="subTitle" idx="1"/>
          </p:nvPr>
        </p:nvSpPr>
        <p:spPr>
          <a:xfrm>
            <a:off x="1987499" y="4810308"/>
            <a:ext cx="9003022" cy="1076551"/>
          </a:xfrm>
        </p:spPr>
        <p:txBody>
          <a:bodyPr>
            <a:normAutofit/>
          </a:bodyPr>
          <a:lstStyle/>
          <a:p>
            <a:pPr algn="l"/>
            <a:r>
              <a:rPr lang="en-GB"/>
              <a:t>Welcome</a:t>
            </a:r>
            <a:endParaRPr lang="en-GB" dirty="0"/>
          </a:p>
        </p:txBody>
      </p:sp>
    </p:spTree>
    <p:extLst>
      <p:ext uri="{BB962C8B-B14F-4D97-AF65-F5344CB8AC3E}">
        <p14:creationId xmlns:p14="http://schemas.microsoft.com/office/powerpoint/2010/main" val="1576089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EC3EA7-2632-1FEE-CB0A-25AC08FC71E2}"/>
              </a:ext>
            </a:extLst>
          </p:cNvPr>
          <p:cNvSpPr>
            <a:spLocks noGrp="1"/>
          </p:cNvSpPr>
          <p:nvPr>
            <p:ph type="title"/>
          </p:nvPr>
        </p:nvSpPr>
        <p:spPr>
          <a:xfrm>
            <a:off x="838200" y="459863"/>
            <a:ext cx="10515600" cy="1004594"/>
          </a:xfrm>
        </p:spPr>
        <p:txBody>
          <a:bodyPr>
            <a:normAutofit/>
          </a:bodyPr>
          <a:lstStyle/>
          <a:p>
            <a:pPr algn="ctr"/>
            <a:r>
              <a:rPr lang="en-GB" dirty="0">
                <a:solidFill>
                  <a:srgbClr val="FFFFFF"/>
                </a:solidFill>
              </a:rPr>
              <a:t>Recap</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C8D3D3E-5DFF-DEC3-69E0-F1275C1A12E2}"/>
              </a:ext>
            </a:extLst>
          </p:cNvPr>
          <p:cNvGraphicFramePr>
            <a:graphicFrameLocks noGrp="1"/>
          </p:cNvGraphicFramePr>
          <p:nvPr>
            <p:ph idx="1"/>
            <p:extLst>
              <p:ext uri="{D42A27DB-BD31-4B8C-83A1-F6EECF244321}">
                <p14:modId xmlns:p14="http://schemas.microsoft.com/office/powerpoint/2010/main" val="3790974762"/>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72592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D03A2F-68DB-590F-9BBC-769FE41BBF07}"/>
              </a:ext>
            </a:extLst>
          </p:cNvPr>
          <p:cNvSpPr>
            <a:spLocks noGrp="1"/>
          </p:cNvSpPr>
          <p:nvPr>
            <p:ph type="title"/>
          </p:nvPr>
        </p:nvSpPr>
        <p:spPr>
          <a:xfrm>
            <a:off x="1094095" y="851517"/>
            <a:ext cx="5238466" cy="2991416"/>
          </a:xfrm>
        </p:spPr>
        <p:txBody>
          <a:bodyPr vert="horz" lIns="91440" tIns="45720" rIns="91440" bIns="45720" rtlCol="0" anchor="b">
            <a:normAutofit/>
          </a:bodyPr>
          <a:lstStyle/>
          <a:p>
            <a:r>
              <a:rPr lang="en-US" sz="6000" kern="1200">
                <a:solidFill>
                  <a:schemeClr val="tx1"/>
                </a:solidFill>
                <a:latin typeface="+mj-lt"/>
                <a:ea typeface="+mj-ea"/>
                <a:cs typeface="+mj-cs"/>
              </a:rPr>
              <a:t>Culture and Theory </a:t>
            </a:r>
          </a:p>
        </p:txBody>
      </p:sp>
      <p:sp>
        <p:nvSpPr>
          <p:cNvPr id="3" name="Content Placeholder 2">
            <a:extLst>
              <a:ext uri="{FF2B5EF4-FFF2-40B4-BE49-F238E27FC236}">
                <a16:creationId xmlns:a16="http://schemas.microsoft.com/office/drawing/2014/main" id="{0C380783-5EB5-BD3D-A30F-12CF430A0F8F}"/>
              </a:ext>
            </a:extLst>
          </p:cNvPr>
          <p:cNvSpPr>
            <a:spLocks noGrp="1"/>
          </p:cNvSpPr>
          <p:nvPr>
            <p:ph idx="1"/>
          </p:nvPr>
        </p:nvSpPr>
        <p:spPr>
          <a:xfrm>
            <a:off x="1094096" y="3842932"/>
            <a:ext cx="4167115" cy="2163551"/>
          </a:xfrm>
        </p:spPr>
        <p:txBody>
          <a:bodyPr vert="horz" lIns="91440" tIns="45720" rIns="91440" bIns="45720" rtlCol="0" anchor="t">
            <a:normAutofit/>
          </a:bodyPr>
          <a:lstStyle/>
          <a:p>
            <a:pPr marL="0" indent="0">
              <a:buNone/>
            </a:pPr>
            <a:r>
              <a:rPr lang="en-US" sz="2400" kern="1200" dirty="0">
                <a:solidFill>
                  <a:schemeClr val="tx1"/>
                </a:solidFill>
                <a:latin typeface="+mn-lt"/>
                <a:ea typeface="+mn-ea"/>
                <a:cs typeface="+mn-cs"/>
              </a:rPr>
              <a:t>Hall’s High Context and Low Context </a:t>
            </a:r>
          </a:p>
        </p:txBody>
      </p:sp>
      <p:sp>
        <p:nvSpPr>
          <p:cNvPr id="14" name="Freeform: Shape 13">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Group">
            <a:extLst>
              <a:ext uri="{FF2B5EF4-FFF2-40B4-BE49-F238E27FC236}">
                <a16:creationId xmlns:a16="http://schemas.microsoft.com/office/drawing/2014/main" id="{7CD9DD20-5606-8C0A-043B-17E18D2C52C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1503" y="2129307"/>
            <a:ext cx="3217333" cy="3217333"/>
          </a:xfrm>
          <a:prstGeom prst="rect">
            <a:avLst/>
          </a:prstGeom>
        </p:spPr>
      </p:pic>
    </p:spTree>
    <p:extLst>
      <p:ext uri="{BB962C8B-B14F-4D97-AF65-F5344CB8AC3E}">
        <p14:creationId xmlns:p14="http://schemas.microsoft.com/office/powerpoint/2010/main" val="1048669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a:extLst>
              <a:ext uri="{FF2B5EF4-FFF2-40B4-BE49-F238E27FC236}">
                <a16:creationId xmlns:a16="http://schemas.microsoft.com/office/drawing/2014/main" id="{77DE3E17-FE50-D5BE-7425-A53FCF55F4C8}"/>
              </a:ext>
            </a:extLst>
          </p:cNvPr>
          <p:cNvPicPr>
            <a:picLocks noChangeAspect="1"/>
          </p:cNvPicPr>
          <p:nvPr/>
        </p:nvPicPr>
        <p:blipFill rotWithShape="1">
          <a:blip r:embed="rId2">
            <a:alphaModFix amt="35000"/>
          </a:blip>
          <a:srcRect t="15287" b="444"/>
          <a:stretch/>
        </p:blipFill>
        <p:spPr>
          <a:xfrm>
            <a:off x="20" y="10"/>
            <a:ext cx="12191980" cy="6857990"/>
          </a:xfrm>
          <a:prstGeom prst="rect">
            <a:avLst/>
          </a:prstGeom>
        </p:spPr>
      </p:pic>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r>
              <a:rPr lang="en-US">
                <a:solidFill>
                  <a:srgbClr val="FFFFFF"/>
                </a:solidFill>
              </a:rPr>
              <a:t>HALLS HIGH AND LOW CONTEXT COMMUNICATION </a:t>
            </a:r>
          </a:p>
        </p:txBody>
      </p:sp>
      <p:sp>
        <p:nvSpPr>
          <p:cNvPr id="4" name="TextBox 3">
            <a:extLst>
              <a:ext uri="{FF2B5EF4-FFF2-40B4-BE49-F238E27FC236}">
                <a16:creationId xmlns:a16="http://schemas.microsoft.com/office/drawing/2014/main" id="{F1C220FE-1AF4-720D-626D-1F947BD1880D}"/>
              </a:ext>
            </a:extLst>
          </p:cNvPr>
          <p:cNvSpPr txBox="1"/>
          <p:nvPr/>
        </p:nvSpPr>
        <p:spPr>
          <a:xfrm>
            <a:off x="375920" y="6065520"/>
            <a:ext cx="2590800" cy="369332"/>
          </a:xfrm>
          <a:prstGeom prst="rect">
            <a:avLst/>
          </a:prstGeom>
          <a:noFill/>
        </p:spPr>
        <p:txBody>
          <a:bodyPr wrap="square" rtlCol="0">
            <a:spAutoFit/>
          </a:bodyPr>
          <a:lstStyle/>
          <a:p>
            <a:pPr>
              <a:spcAft>
                <a:spcPts val="600"/>
              </a:spcAft>
            </a:pPr>
            <a:r>
              <a:rPr lang="en-GB" dirty="0"/>
              <a:t>(</a:t>
            </a:r>
            <a:r>
              <a:rPr lang="en-GB" dirty="0" err="1"/>
              <a:t>Søderholm</a:t>
            </a:r>
            <a:r>
              <a:rPr lang="en-GB" dirty="0"/>
              <a:t>, 2013)</a:t>
            </a:r>
            <a:endParaRPr lang="en-GB"/>
          </a:p>
        </p:txBody>
      </p:sp>
      <p:graphicFrame>
        <p:nvGraphicFramePr>
          <p:cNvPr id="5" name="Content Placeholder 2">
            <a:extLst>
              <a:ext uri="{FF2B5EF4-FFF2-40B4-BE49-F238E27FC236}">
                <a16:creationId xmlns:a16="http://schemas.microsoft.com/office/drawing/2014/main" id="{82B00E0C-1F4A-D849-9CAB-D78A0AD7BD49}"/>
              </a:ext>
            </a:extLst>
          </p:cNvPr>
          <p:cNvGraphicFramePr>
            <a:graphicFrameLocks noGrp="1"/>
          </p:cNvGraphicFramePr>
          <p:nvPr>
            <p:ph idx="1"/>
            <p:extLst>
              <p:ext uri="{D42A27DB-BD31-4B8C-83A1-F6EECF244321}">
                <p14:modId xmlns:p14="http://schemas.microsoft.com/office/powerpoint/2010/main" val="410347003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892341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8C9D08-633E-25AF-C21C-C3E2A5DE8FE6}"/>
              </a:ext>
            </a:extLst>
          </p:cNvPr>
          <p:cNvSpPr>
            <a:spLocks noGrp="1"/>
          </p:cNvSpPr>
          <p:nvPr>
            <p:ph type="title"/>
          </p:nvPr>
        </p:nvSpPr>
        <p:spPr>
          <a:xfrm>
            <a:off x="965199" y="851517"/>
            <a:ext cx="5130795" cy="1461778"/>
          </a:xfrm>
        </p:spPr>
        <p:txBody>
          <a:bodyPr>
            <a:normAutofit/>
          </a:bodyPr>
          <a:lstStyle/>
          <a:p>
            <a:r>
              <a:rPr lang="en-GB" sz="4000"/>
              <a:t>Possible Implications?</a:t>
            </a:r>
          </a:p>
        </p:txBody>
      </p:sp>
      <p:sp>
        <p:nvSpPr>
          <p:cNvPr id="3" name="Content Placeholder 2">
            <a:extLst>
              <a:ext uri="{FF2B5EF4-FFF2-40B4-BE49-F238E27FC236}">
                <a16:creationId xmlns:a16="http://schemas.microsoft.com/office/drawing/2014/main" id="{9085E262-2FE8-5E48-E33E-088942561D5D}"/>
              </a:ext>
            </a:extLst>
          </p:cNvPr>
          <p:cNvSpPr>
            <a:spLocks noGrp="1"/>
          </p:cNvSpPr>
          <p:nvPr>
            <p:ph idx="1"/>
          </p:nvPr>
        </p:nvSpPr>
        <p:spPr>
          <a:xfrm>
            <a:off x="965200" y="2470248"/>
            <a:ext cx="4048344" cy="3536236"/>
          </a:xfrm>
        </p:spPr>
        <p:txBody>
          <a:bodyPr>
            <a:normAutofit/>
          </a:bodyPr>
          <a:lstStyle/>
          <a:p>
            <a:pPr marL="0" indent="0">
              <a:buNone/>
            </a:pPr>
            <a:r>
              <a:rPr lang="en-GB" sz="2400" dirty="0"/>
              <a:t>What are the possible implications for International Business if one company is from  High Context culture and the other company is from a Low Context Culture? </a:t>
            </a:r>
          </a:p>
          <a:p>
            <a:pPr marL="0" indent="0">
              <a:buNone/>
            </a:pPr>
            <a:r>
              <a:rPr lang="en-GB" sz="2400" b="1" dirty="0"/>
              <a:t>Please use the forum for your answers</a:t>
            </a:r>
          </a:p>
        </p:txBody>
      </p:sp>
      <p:sp>
        <p:nvSpPr>
          <p:cNvPr id="14" name="Freeform: Shape 13">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Questions">
            <a:extLst>
              <a:ext uri="{FF2B5EF4-FFF2-40B4-BE49-F238E27FC236}">
                <a16:creationId xmlns:a16="http://schemas.microsoft.com/office/drawing/2014/main" id="{E0BE68A7-9809-EA67-0C58-5D67A5BDF13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39341381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HIGH AND LOW CONTEXT COMMUNICATION</a:t>
            </a:r>
          </a:p>
        </p:txBody>
      </p:sp>
      <p:sp>
        <p:nvSpPr>
          <p:cNvPr id="3" name="Content Placeholder 2"/>
          <p:cNvSpPr>
            <a:spLocks noGrp="1"/>
          </p:cNvSpPr>
          <p:nvPr>
            <p:ph idx="1"/>
          </p:nvPr>
        </p:nvSpPr>
        <p:spPr/>
        <p:txBody>
          <a:bodyPr>
            <a:normAutofit fontScale="55000" lnSpcReduction="20000"/>
          </a:bodyPr>
          <a:lstStyle/>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r>
              <a:rPr lang="en-GB" sz="1200" dirty="0"/>
              <a:t>         </a:t>
            </a:r>
          </a:p>
          <a:p>
            <a:pPr>
              <a:buNone/>
            </a:pPr>
            <a:endParaRPr lang="en-GB" sz="1200" dirty="0"/>
          </a:p>
          <a:p>
            <a:pPr>
              <a:buNone/>
            </a:pPr>
            <a:endParaRPr lang="en-GB" sz="1200" dirty="0"/>
          </a:p>
          <a:p>
            <a:pPr>
              <a:buNone/>
            </a:pPr>
            <a:r>
              <a:rPr lang="en-GB" sz="1200" dirty="0"/>
              <a:t> </a:t>
            </a:r>
            <a:r>
              <a:rPr lang="en-GB" sz="1200" dirty="0" err="1"/>
              <a:t>Katan</a:t>
            </a:r>
            <a:r>
              <a:rPr lang="en-GB" sz="1200" dirty="0"/>
              <a:t>, D. (1999) </a:t>
            </a:r>
            <a:r>
              <a:rPr lang="en-GB" sz="1200" i="1" dirty="0"/>
              <a:t>Translating Cultures: An Introduction for Translators, Interpreters, and Mediators</a:t>
            </a:r>
            <a:r>
              <a:rPr lang="en-GB" sz="1200" dirty="0"/>
              <a:t>. Manchester, St. Jerome Publishing </a:t>
            </a:r>
          </a:p>
        </p:txBody>
      </p:sp>
      <p:pic>
        <p:nvPicPr>
          <p:cNvPr id="4" name="Picture 3" descr="pistillo.gif"/>
          <p:cNvPicPr>
            <a:picLocks noChangeAspect="1"/>
          </p:cNvPicPr>
          <p:nvPr/>
        </p:nvPicPr>
        <p:blipFill>
          <a:blip r:embed="rId2" cstate="print"/>
          <a:stretch>
            <a:fillRect/>
          </a:stretch>
        </p:blipFill>
        <p:spPr>
          <a:xfrm>
            <a:off x="2589212" y="1802325"/>
            <a:ext cx="7380312" cy="3727452"/>
          </a:xfrm>
          <a:prstGeom prst="rect">
            <a:avLst/>
          </a:prstGeom>
        </p:spPr>
      </p:pic>
    </p:spTree>
    <p:extLst>
      <p:ext uri="{BB962C8B-B14F-4D97-AF65-F5344CB8AC3E}">
        <p14:creationId xmlns:p14="http://schemas.microsoft.com/office/powerpoint/2010/main" val="6835108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3"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4" name="Title 3"/>
          <p:cNvSpPr>
            <a:spLocks noGrp="1"/>
          </p:cNvSpPr>
          <p:nvPr>
            <p:ph type="title"/>
          </p:nvPr>
        </p:nvSpPr>
        <p:spPr>
          <a:xfrm>
            <a:off x="1098468" y="885651"/>
            <a:ext cx="3229803" cy="4624603"/>
          </a:xfrm>
        </p:spPr>
        <p:txBody>
          <a:bodyPr>
            <a:normAutofit/>
          </a:bodyPr>
          <a:lstStyle/>
          <a:p>
            <a:r>
              <a:rPr lang="en-GB" sz="4100">
                <a:solidFill>
                  <a:srgbClr val="FFFFFF"/>
                </a:solidFill>
              </a:rPr>
              <a:t>PRACTICAL IMPLICATIONS</a:t>
            </a:r>
          </a:p>
        </p:txBody>
      </p:sp>
      <p:sp>
        <p:nvSpPr>
          <p:cNvPr id="5" name="Content Placeholder 4"/>
          <p:cNvSpPr>
            <a:spLocks noGrp="1"/>
          </p:cNvSpPr>
          <p:nvPr>
            <p:ph idx="1"/>
          </p:nvPr>
        </p:nvSpPr>
        <p:spPr>
          <a:xfrm>
            <a:off x="4978708" y="885651"/>
            <a:ext cx="6525220" cy="4616849"/>
          </a:xfrm>
        </p:spPr>
        <p:txBody>
          <a:bodyPr anchor="ctr">
            <a:normAutofit/>
          </a:bodyPr>
          <a:lstStyle/>
          <a:p>
            <a:pPr>
              <a:spcBef>
                <a:spcPts val="600"/>
              </a:spcBef>
              <a:spcAft>
                <a:spcPts val="600"/>
              </a:spcAft>
            </a:pPr>
            <a:r>
              <a:rPr lang="en-GB" sz="1900"/>
              <a:t>Low-context managers often do not take the time that it needs to build the relationships that make communication in high context societies effective.</a:t>
            </a:r>
          </a:p>
          <a:p>
            <a:pPr>
              <a:spcBef>
                <a:spcPts val="600"/>
              </a:spcBef>
              <a:spcAft>
                <a:spcPts val="600"/>
              </a:spcAft>
            </a:pPr>
            <a:r>
              <a:rPr lang="en-GB" sz="1900"/>
              <a:t>Low-context managers’ need for explicit communication may appear rude, abrupt and lacking in trust. They may also miss the ‘real’ message because they are not able to read the contextual clues.</a:t>
            </a:r>
          </a:p>
          <a:p>
            <a:pPr>
              <a:spcBef>
                <a:spcPts val="600"/>
              </a:spcBef>
              <a:spcAft>
                <a:spcPts val="600"/>
              </a:spcAft>
            </a:pPr>
            <a:r>
              <a:rPr lang="en-GB" sz="1900"/>
              <a:t>High-context managers may find the lack of close knit groups and the unavailability of the easy flow of information within the groups difficult. Their low-context counterparts may see them as wanting to be ‘spoon-fed’, as very dependant on others.</a:t>
            </a:r>
          </a:p>
          <a:p>
            <a:pPr>
              <a:spcBef>
                <a:spcPts val="600"/>
              </a:spcBef>
              <a:spcAft>
                <a:spcPts val="600"/>
              </a:spcAft>
            </a:pPr>
            <a:r>
              <a:rPr lang="en-GB" sz="1900"/>
              <a:t>In many high context cultures, formal meetings are the end of a decision making process, not the place and time where the decision takes place.</a:t>
            </a:r>
          </a:p>
          <a:p>
            <a:endParaRPr lang="en-GB" sz="1900"/>
          </a:p>
        </p:txBody>
      </p:sp>
    </p:spTree>
    <p:extLst>
      <p:ext uri="{BB962C8B-B14F-4D97-AF65-F5344CB8AC3E}">
        <p14:creationId xmlns:p14="http://schemas.microsoft.com/office/powerpoint/2010/main" val="24827188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Summary</a:t>
            </a:r>
          </a:p>
        </p:txBody>
      </p:sp>
      <p:sp>
        <p:nvSpPr>
          <p:cNvPr id="3" name="Content Placeholder 2"/>
          <p:cNvSpPr>
            <a:spLocks noGrp="1"/>
          </p:cNvSpPr>
          <p:nvPr>
            <p:ph idx="1"/>
          </p:nvPr>
        </p:nvSpPr>
        <p:spPr>
          <a:xfrm>
            <a:off x="1367624" y="2490436"/>
            <a:ext cx="9708995" cy="3567173"/>
          </a:xfrm>
        </p:spPr>
        <p:txBody>
          <a:bodyPr anchor="ctr">
            <a:normAutofit/>
          </a:bodyPr>
          <a:lstStyle/>
          <a:p>
            <a:r>
              <a:rPr lang="en-GB" sz="2400" dirty="0"/>
              <a:t>Communication</a:t>
            </a:r>
            <a:r>
              <a:rPr lang="en-US" altLang="en-US" sz="2400" dirty="0"/>
              <a:t> is the process of communication is what allows us to interact with other people; it can be interrupted by several factors. </a:t>
            </a:r>
          </a:p>
          <a:p>
            <a:r>
              <a:rPr lang="en-US" sz="2400" dirty="0"/>
              <a:t>A key factor interrupting communications are cultural differences.</a:t>
            </a:r>
          </a:p>
          <a:p>
            <a:r>
              <a:rPr lang="en-US" sz="2400" dirty="0"/>
              <a:t>Several authors have developed models trying to capture different aspects of culture</a:t>
            </a:r>
          </a:p>
          <a:p>
            <a:r>
              <a:rPr lang="en-US" sz="2400" dirty="0"/>
              <a:t>Key models are Hall’s high context versus low context frameworks and</a:t>
            </a:r>
            <a:r>
              <a:rPr lang="en-GB" sz="2400" dirty="0"/>
              <a:t> which, despite some weaknesses, provides a useful and widely used starting point for assessing cultural differences.</a:t>
            </a:r>
          </a:p>
        </p:txBody>
      </p:sp>
    </p:spTree>
    <p:extLst>
      <p:ext uri="{BB962C8B-B14F-4D97-AF65-F5344CB8AC3E}">
        <p14:creationId xmlns:p14="http://schemas.microsoft.com/office/powerpoint/2010/main" val="14309063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3D black question marks with one yellow question mark">
            <a:extLst>
              <a:ext uri="{FF2B5EF4-FFF2-40B4-BE49-F238E27FC236}">
                <a16:creationId xmlns:a16="http://schemas.microsoft.com/office/drawing/2014/main" id="{E73C21EB-9E1D-89C9-CC22-3B3F66546FED}"/>
              </a:ext>
            </a:extLst>
          </p:cNvPr>
          <p:cNvPicPr>
            <a:picLocks noChangeAspect="1"/>
          </p:cNvPicPr>
          <p:nvPr/>
        </p:nvPicPr>
        <p:blipFill rotWithShape="1">
          <a:blip r:embed="rId2"/>
          <a:srcRect l="54194" r="31327" b="1"/>
          <a:stretch/>
        </p:blipFill>
        <p:spPr>
          <a:xfrm>
            <a:off x="20" y="1730"/>
            <a:ext cx="2720524" cy="6858000"/>
          </a:xfrm>
          <a:prstGeom prst="rect">
            <a:avLst/>
          </a:prstGeom>
        </p:spPr>
      </p:pic>
      <p:sp>
        <p:nvSpPr>
          <p:cNvPr id="3" name="Content Placeholder 2">
            <a:extLst>
              <a:ext uri="{FF2B5EF4-FFF2-40B4-BE49-F238E27FC236}">
                <a16:creationId xmlns:a16="http://schemas.microsoft.com/office/drawing/2014/main" id="{CD080135-FFDD-AD67-6121-ACB715EFD099}"/>
              </a:ext>
            </a:extLst>
          </p:cNvPr>
          <p:cNvSpPr>
            <a:spLocks noGrp="1"/>
          </p:cNvSpPr>
          <p:nvPr>
            <p:ph idx="1"/>
          </p:nvPr>
        </p:nvSpPr>
        <p:spPr>
          <a:xfrm>
            <a:off x="4656667" y="2133600"/>
            <a:ext cx="6847944" cy="3777622"/>
          </a:xfrm>
        </p:spPr>
        <p:txBody>
          <a:bodyPr>
            <a:normAutofit/>
          </a:bodyPr>
          <a:lstStyle/>
          <a:p>
            <a:pPr marL="0" indent="0">
              <a:buNone/>
            </a:pPr>
            <a:r>
              <a:rPr lang="en-GB" sz="5400" dirty="0"/>
              <a:t>Any questions? </a:t>
            </a:r>
          </a:p>
          <a:p>
            <a:pPr marL="0" indent="0">
              <a:buNone/>
            </a:pPr>
            <a:endParaRPr lang="en-GB" dirty="0"/>
          </a:p>
        </p:txBody>
      </p:sp>
    </p:spTree>
    <p:extLst>
      <p:ext uri="{BB962C8B-B14F-4D97-AF65-F5344CB8AC3E}">
        <p14:creationId xmlns:p14="http://schemas.microsoft.com/office/powerpoint/2010/main" val="3393933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p vide of a white alarm clock on a yellow and orange surface">
            <a:extLst>
              <a:ext uri="{FF2B5EF4-FFF2-40B4-BE49-F238E27FC236}">
                <a16:creationId xmlns:a16="http://schemas.microsoft.com/office/drawing/2014/main" id="{07728D4F-249A-08B2-458F-26E7AE261E8E}"/>
              </a:ext>
            </a:extLst>
          </p:cNvPr>
          <p:cNvPicPr>
            <a:picLocks noChangeAspect="1"/>
          </p:cNvPicPr>
          <p:nvPr/>
        </p:nvPicPr>
        <p:blipFill rotWithShape="1">
          <a:blip r:embed="rId2">
            <a:alphaModFix amt="50000"/>
          </a:blip>
          <a:srcRect t="7698" b="7715"/>
          <a:stretch/>
        </p:blipFill>
        <p:spPr>
          <a:xfrm>
            <a:off x="20" y="1"/>
            <a:ext cx="12191980" cy="6857999"/>
          </a:xfrm>
          <a:prstGeom prst="rect">
            <a:avLst/>
          </a:prstGeom>
        </p:spPr>
      </p:pic>
      <p:sp>
        <p:nvSpPr>
          <p:cNvPr id="2" name="Title 1">
            <a:extLst>
              <a:ext uri="{FF2B5EF4-FFF2-40B4-BE49-F238E27FC236}">
                <a16:creationId xmlns:a16="http://schemas.microsoft.com/office/drawing/2014/main" id="{A238896A-B677-0BB5-DF10-F3E3D60B7247}"/>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Break time – You have 20 minutes</a:t>
            </a:r>
          </a:p>
        </p:txBody>
      </p:sp>
    </p:spTree>
    <p:extLst>
      <p:ext uri="{BB962C8B-B14F-4D97-AF65-F5344CB8AC3E}">
        <p14:creationId xmlns:p14="http://schemas.microsoft.com/office/powerpoint/2010/main" val="171793154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Trompenaars and Hampden-Turner’s 7 Dimension of Culture</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altLang="en-US" sz="1500">
                <a:ea typeface="ヒラギノ角ゴ Pro W3" pitchFamily="109" charset="-128"/>
              </a:rPr>
              <a:t>Management consultants </a:t>
            </a:r>
            <a:r>
              <a:rPr lang="en-US" altLang="en-US" sz="1500" err="1">
                <a:ea typeface="ヒラギノ角ゴ Pro W3" pitchFamily="109" charset="-128"/>
              </a:rPr>
              <a:t>Fons</a:t>
            </a:r>
            <a:r>
              <a:rPr lang="en-US" altLang="en-US" sz="1500">
                <a:ea typeface="ヒラギノ角ゴ Pro W3" pitchFamily="109" charset="-128"/>
              </a:rPr>
              <a:t> Trompenaars and Charles Hampden-Turner spent 10 years researching the preferences and values of people in dozens of cultures around the world. As part of this, they sent questionnaires to more than 46,000 managers in 40 countries. Their sample was more balanced on gender and background than Hofstede’s sample.</a:t>
            </a:r>
          </a:p>
          <a:p>
            <a:r>
              <a:rPr lang="en-US" altLang="en-US" sz="1500">
                <a:ea typeface="ヒラギノ角ゴ Pro W3" pitchFamily="109" charset="-128"/>
              </a:rPr>
              <a:t>They concluded that there are seven dimensions in which cultural preferences differ from each other. </a:t>
            </a:r>
            <a:r>
              <a:rPr lang="en-US" sz="1500"/>
              <a:t>The seven value dimensions identified were: </a:t>
            </a:r>
            <a:br>
              <a:rPr lang="en-US" sz="1500"/>
            </a:br>
            <a:r>
              <a:rPr lang="en-US" sz="1500"/>
              <a:t>1)Universalism versus particularism </a:t>
            </a:r>
            <a:br>
              <a:rPr lang="en-US" sz="1500"/>
            </a:br>
            <a:r>
              <a:rPr lang="en-US" sz="1500"/>
              <a:t>2)Communitarianism versus individualism </a:t>
            </a:r>
            <a:br>
              <a:rPr lang="en-US" sz="1500"/>
            </a:br>
            <a:r>
              <a:rPr lang="en-US" sz="1500"/>
              <a:t>3)Neutral versus emotional </a:t>
            </a:r>
            <a:br>
              <a:rPr lang="en-US" sz="1500"/>
            </a:br>
            <a:r>
              <a:rPr lang="en-US" sz="1500"/>
              <a:t>4)Defuse versus specific cultures</a:t>
            </a:r>
            <a:br>
              <a:rPr lang="en-US" sz="1500"/>
            </a:br>
            <a:r>
              <a:rPr lang="en-US" sz="1500"/>
              <a:t>5)Achievement versus ascription </a:t>
            </a:r>
            <a:br>
              <a:rPr lang="en-US" sz="1500"/>
            </a:br>
            <a:r>
              <a:rPr lang="en-US" sz="1500"/>
              <a:t>6)Human-Time relationship and</a:t>
            </a:r>
            <a:br>
              <a:rPr lang="en-US" sz="1500"/>
            </a:br>
            <a:r>
              <a:rPr lang="en-US" sz="1500"/>
              <a:t>7)Human-Nature relationship</a:t>
            </a:r>
            <a:br>
              <a:rPr lang="en-US" sz="1500"/>
            </a:br>
            <a:endParaRPr lang="en-US" sz="1500"/>
          </a:p>
          <a:p>
            <a:r>
              <a:rPr lang="en-US" altLang="en-US" sz="1500">
                <a:ea typeface="ヒラギノ角ゴ Pro W3" pitchFamily="109" charset="-128"/>
              </a:rPr>
              <a:t>They published their work in their 1997 book, "Riding the Waves of Culture.“</a:t>
            </a:r>
          </a:p>
          <a:p>
            <a:pPr marL="0" indent="0">
              <a:buNone/>
            </a:pPr>
            <a:br>
              <a:rPr lang="en-US" sz="1500"/>
            </a:br>
            <a:endParaRPr lang="en-US" sz="1500"/>
          </a:p>
          <a:p>
            <a:endParaRPr lang="en-US" altLang="en-US" sz="1500">
              <a:ea typeface="ヒラギノ角ゴ Pro W3" pitchFamily="109" charset="-128"/>
            </a:endParaRPr>
          </a:p>
          <a:p>
            <a:endParaRPr lang="en-US" altLang="en-US" sz="1500">
              <a:ea typeface="ヒラギノ角ゴ Pro W3" pitchFamily="109" charset="-128"/>
            </a:endParaRPr>
          </a:p>
          <a:p>
            <a:endParaRPr lang="en-GB" sz="1500"/>
          </a:p>
        </p:txBody>
      </p:sp>
      <p:sp>
        <p:nvSpPr>
          <p:cNvPr id="4" name="Content Placeholder 2"/>
          <p:cNvSpPr txBox="1">
            <a:spLocks/>
          </p:cNvSpPr>
          <p:nvPr/>
        </p:nvSpPr>
        <p:spPr>
          <a:xfrm>
            <a:off x="2589212" y="3191933"/>
            <a:ext cx="7467600" cy="4873625"/>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endParaRPr lang="en-US" altLang="en-US" dirty="0">
              <a:ea typeface="ヒラギノ角ゴ Pro W3" pitchFamily="109" charset="-128"/>
            </a:endParaRPr>
          </a:p>
        </p:txBody>
      </p:sp>
    </p:spTree>
    <p:extLst>
      <p:ext uri="{BB962C8B-B14F-4D97-AF65-F5344CB8AC3E}">
        <p14:creationId xmlns:p14="http://schemas.microsoft.com/office/powerpoint/2010/main" val="107625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94E428-B69D-F678-5D63-25422CBA6FD2}"/>
              </a:ext>
            </a:extLst>
          </p:cNvPr>
          <p:cNvSpPr>
            <a:spLocks noGrp="1"/>
          </p:cNvSpPr>
          <p:nvPr>
            <p:ph type="title"/>
          </p:nvPr>
        </p:nvSpPr>
        <p:spPr>
          <a:xfrm>
            <a:off x="686834" y="591344"/>
            <a:ext cx="3200400" cy="5585619"/>
          </a:xfrm>
        </p:spPr>
        <p:txBody>
          <a:bodyPr>
            <a:normAutofit/>
          </a:bodyPr>
          <a:lstStyle/>
          <a:p>
            <a:r>
              <a:rPr lang="en-GB">
                <a:solidFill>
                  <a:srgbClr val="FFFFFF"/>
                </a:solidFill>
              </a:rPr>
              <a:t>Activity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EDA49EE-3BF4-1D54-632C-BFD7190A8B4C}"/>
              </a:ext>
            </a:extLst>
          </p:cNvPr>
          <p:cNvSpPr>
            <a:spLocks noGrp="1"/>
          </p:cNvSpPr>
          <p:nvPr>
            <p:ph idx="1"/>
          </p:nvPr>
        </p:nvSpPr>
        <p:spPr>
          <a:xfrm>
            <a:off x="4447308" y="591344"/>
            <a:ext cx="6906491" cy="5585619"/>
          </a:xfrm>
        </p:spPr>
        <p:txBody>
          <a:bodyPr anchor="ctr">
            <a:normAutofit/>
          </a:bodyPr>
          <a:lstStyle/>
          <a:p>
            <a:pPr marL="0" indent="0">
              <a:buNone/>
            </a:pPr>
            <a:r>
              <a:rPr lang="en-GB" dirty="0"/>
              <a:t>You will be placed into Groups: </a:t>
            </a:r>
          </a:p>
          <a:p>
            <a:r>
              <a:rPr lang="en-GB" dirty="0"/>
              <a:t>Each Group will be given a Cultural Dimension to Research and then report back to the Class</a:t>
            </a:r>
          </a:p>
          <a:p>
            <a:r>
              <a:rPr lang="en-GB" dirty="0"/>
              <a:t>DO NOT copy and paste</a:t>
            </a:r>
          </a:p>
          <a:p>
            <a:r>
              <a:rPr lang="en-GB" dirty="0"/>
              <a:t>You have 20 minutes</a:t>
            </a:r>
          </a:p>
          <a:p>
            <a:r>
              <a:rPr lang="en-GB" dirty="0"/>
              <a:t>Students online will be placed into TEAMS rooms – you must contribute</a:t>
            </a:r>
          </a:p>
        </p:txBody>
      </p:sp>
    </p:spTree>
    <p:extLst>
      <p:ext uri="{BB962C8B-B14F-4D97-AF65-F5344CB8AC3E}">
        <p14:creationId xmlns:p14="http://schemas.microsoft.com/office/powerpoint/2010/main" val="18546221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9026" name="Rectangle 2"/>
          <p:cNvSpPr>
            <a:spLocks noGrp="1" noChangeArrowheads="1"/>
          </p:cNvSpPr>
          <p:nvPr>
            <p:ph type="title"/>
          </p:nvPr>
        </p:nvSpPr>
        <p:spPr>
          <a:xfrm>
            <a:off x="1688856" y="274760"/>
            <a:ext cx="8814288" cy="1143000"/>
          </a:xfrm>
        </p:spPr>
        <p:txBody>
          <a:bodyPr/>
          <a:lstStyle/>
          <a:p>
            <a:pPr eaLnBrk="1" hangingPunct="1"/>
            <a:r>
              <a:rPr lang="en-US" altLang="en-US"/>
              <a:t>Trompenaars’ Cultural Dimensions</a:t>
            </a:r>
          </a:p>
        </p:txBody>
      </p:sp>
      <p:sp>
        <p:nvSpPr>
          <p:cNvPr id="129027" name="Rectangle 3"/>
          <p:cNvSpPr>
            <a:spLocks noGrp="1" noChangeArrowheads="1"/>
          </p:cNvSpPr>
          <p:nvPr>
            <p:ph type="body" idx="1"/>
          </p:nvPr>
        </p:nvSpPr>
        <p:spPr>
          <a:xfrm>
            <a:off x="2062529" y="2529621"/>
            <a:ext cx="8455269" cy="4029808"/>
          </a:xfrm>
        </p:spPr>
        <p:txBody>
          <a:bodyPr>
            <a:normAutofit/>
          </a:bodyPr>
          <a:lstStyle/>
          <a:p>
            <a:pPr marL="329698" indent="-329698"/>
            <a:r>
              <a:rPr lang="en-US" altLang="en-US" dirty="0"/>
              <a:t>Universalism: belief that ideas and practices can be applied everywhere in the world without modification</a:t>
            </a:r>
          </a:p>
          <a:p>
            <a:pPr marL="787613" lvl="1" indent="-326035"/>
            <a:r>
              <a:rPr lang="en-US" altLang="en-US" dirty="0"/>
              <a:t>In countries with high universalism, focus is more on formal rules, business contracts are adhered to closely, people believe “a deal is a deal”</a:t>
            </a:r>
          </a:p>
          <a:p>
            <a:pPr marL="787613" lvl="1" indent="-326035"/>
            <a:r>
              <a:rPr lang="en-US" altLang="en-US" dirty="0"/>
              <a:t>Includes Canada, U.S., Germany, U.K., Netherlands, France, Japan, Singapore, Thailand, and Hong Kong.</a:t>
            </a:r>
          </a:p>
          <a:p>
            <a:pPr marL="787613" lvl="1" indent="-326035"/>
            <a:endParaRPr lang="en-US" altLang="en-US" dirty="0"/>
          </a:p>
          <a:p>
            <a:pPr marL="787613" lvl="1" indent="-326035"/>
            <a:r>
              <a:rPr lang="en-US" altLang="en-US" dirty="0">
                <a:hlinkClick r:id="rId3"/>
              </a:rPr>
              <a:t>Universalism versus </a:t>
            </a:r>
            <a:r>
              <a:rPr lang="en-US" altLang="en-US" dirty="0" err="1">
                <a:hlinkClick r:id="rId3"/>
              </a:rPr>
              <a:t>Particularlism</a:t>
            </a:r>
            <a:endParaRPr lang="en-US" altLang="en-US" dirty="0"/>
          </a:p>
        </p:txBody>
      </p:sp>
      <p:sp>
        <p:nvSpPr>
          <p:cNvPr id="129028" name="Rectangle 4"/>
          <p:cNvSpPr>
            <a:spLocks noChangeArrowheads="1"/>
          </p:cNvSpPr>
          <p:nvPr/>
        </p:nvSpPr>
        <p:spPr bwMode="auto">
          <a:xfrm>
            <a:off x="1842722" y="1536823"/>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r>
              <a:rPr lang="en-US" altLang="en-US" sz="2769">
                <a:solidFill>
                  <a:schemeClr val="tx2"/>
                </a:solidFill>
              </a:rPr>
              <a:t>VS.</a:t>
            </a:r>
          </a:p>
        </p:txBody>
      </p:sp>
      <p:sp>
        <p:nvSpPr>
          <p:cNvPr id="129029"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29030" name="Text Box 6"/>
          <p:cNvSpPr txBox="1">
            <a:spLocks noChangeArrowheads="1"/>
          </p:cNvSpPr>
          <p:nvPr/>
        </p:nvSpPr>
        <p:spPr bwMode="auto">
          <a:xfrm>
            <a:off x="2051538" y="1679698"/>
            <a:ext cx="3672621"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Universalism</a:t>
            </a:r>
          </a:p>
        </p:txBody>
      </p:sp>
      <p:sp>
        <p:nvSpPr>
          <p:cNvPr id="129031" name="Rectangle 7"/>
          <p:cNvSpPr>
            <a:spLocks noChangeArrowheads="1"/>
          </p:cNvSpPr>
          <p:nvPr/>
        </p:nvSpPr>
        <p:spPr bwMode="auto">
          <a:xfrm>
            <a:off x="6640025" y="1560635"/>
            <a:ext cx="3958370"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29032" name="Text Box 8"/>
          <p:cNvSpPr txBox="1">
            <a:spLocks noChangeArrowheads="1"/>
          </p:cNvSpPr>
          <p:nvPr/>
        </p:nvSpPr>
        <p:spPr bwMode="auto">
          <a:xfrm>
            <a:off x="7125434" y="1679698"/>
            <a:ext cx="2987553"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Particularism</a:t>
            </a:r>
          </a:p>
        </p:txBody>
      </p:sp>
    </p:spTree>
    <p:extLst>
      <p:ext uri="{BB962C8B-B14F-4D97-AF65-F5344CB8AC3E}">
        <p14:creationId xmlns:p14="http://schemas.microsoft.com/office/powerpoint/2010/main" val="94134631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afterEffect">
                                  <p:stCondLst>
                                    <p:cond delay="0"/>
                                  </p:stCondLst>
                                  <p:childTnLst>
                                    <p:set>
                                      <p:cBhvr>
                                        <p:cTn id="6" dur="1" fill="hold">
                                          <p:stCondLst>
                                            <p:cond delay="0"/>
                                          </p:stCondLst>
                                        </p:cTn>
                                        <p:tgtEl>
                                          <p:spTgt spid="129026"/>
                                        </p:tgtEl>
                                        <p:attrNameLst>
                                          <p:attrName>style.visibility</p:attrName>
                                        </p:attrNameLst>
                                      </p:cBhvr>
                                      <p:to>
                                        <p:strVal val="visible"/>
                                      </p:to>
                                    </p:set>
                                    <p:anim calcmode="lin" valueType="num">
                                      <p:cBhvr>
                                        <p:cTn id="7" dur="500" fill="hold"/>
                                        <p:tgtEl>
                                          <p:spTgt spid="129026"/>
                                        </p:tgtEl>
                                        <p:attrNameLst>
                                          <p:attrName>ppt_w</p:attrName>
                                        </p:attrNameLst>
                                      </p:cBhvr>
                                      <p:tavLst>
                                        <p:tav tm="0">
                                          <p:val>
                                            <p:fltVal val="0"/>
                                          </p:val>
                                        </p:tav>
                                        <p:tav tm="100000">
                                          <p:val>
                                            <p:strVal val="#ppt_w"/>
                                          </p:val>
                                        </p:tav>
                                      </p:tavLst>
                                    </p:anim>
                                    <p:anim calcmode="lin" valueType="num">
                                      <p:cBhvr>
                                        <p:cTn id="8" dur="500" fill="hold"/>
                                        <p:tgtEl>
                                          <p:spTgt spid="129026"/>
                                        </p:tgtEl>
                                        <p:attrNameLst>
                                          <p:attrName>ppt_h</p:attrName>
                                        </p:attrNameLst>
                                      </p:cBhvr>
                                      <p:tavLst>
                                        <p:tav tm="0">
                                          <p:val>
                                            <p:strVal val="#ppt_h"/>
                                          </p:val>
                                        </p:tav>
                                        <p:tav tm="100000">
                                          <p:val>
                                            <p:strVal val="#ppt_h"/>
                                          </p:val>
                                        </p:tav>
                                      </p:tavLst>
                                    </p:anim>
                                  </p:childTnLst>
                                </p:cTn>
                              </p:par>
                            </p:childTnLst>
                          </p:cTn>
                        </p:par>
                        <p:par>
                          <p:cTn id="9" fill="hold" nodeType="afterGroup">
                            <p:stCondLst>
                              <p:cond delay="500"/>
                            </p:stCondLst>
                            <p:childTnLst>
                              <p:par>
                                <p:cTn id="10" presetID="22" presetClass="entr" presetSubtype="1" fill="hold" grpId="0" nodeType="afterEffect">
                                  <p:stCondLst>
                                    <p:cond delay="0"/>
                                  </p:stCondLst>
                                  <p:childTnLst>
                                    <p:set>
                                      <p:cBhvr>
                                        <p:cTn id="11" dur="1" fill="hold">
                                          <p:stCondLst>
                                            <p:cond delay="0"/>
                                          </p:stCondLst>
                                        </p:cTn>
                                        <p:tgtEl>
                                          <p:spTgt spid="129028"/>
                                        </p:tgtEl>
                                        <p:attrNameLst>
                                          <p:attrName>style.visibility</p:attrName>
                                        </p:attrNameLst>
                                      </p:cBhvr>
                                      <p:to>
                                        <p:strVal val="visible"/>
                                      </p:to>
                                    </p:set>
                                    <p:animEffect transition="in" filter="wipe(up)">
                                      <p:cBhvr>
                                        <p:cTn id="12" dur="500"/>
                                        <p:tgtEl>
                                          <p:spTgt spid="129028"/>
                                        </p:tgtEl>
                                      </p:cBhvr>
                                    </p:animEffect>
                                  </p:childTnLst>
                                </p:cTn>
                              </p:par>
                            </p:childTnLst>
                          </p:cTn>
                        </p:par>
                        <p:par>
                          <p:cTn id="13" fill="hold" nodeType="afterGroup">
                            <p:stCondLst>
                              <p:cond delay="1000"/>
                            </p:stCondLst>
                            <p:childTnLst>
                              <p:par>
                                <p:cTn id="14" presetID="4" presetClass="entr" presetSubtype="16" fill="hold" grpId="0" nodeType="afterEffect">
                                  <p:stCondLst>
                                    <p:cond delay="0"/>
                                  </p:stCondLst>
                                  <p:childTnLst>
                                    <p:set>
                                      <p:cBhvr>
                                        <p:cTn id="15" dur="1" fill="hold">
                                          <p:stCondLst>
                                            <p:cond delay="0"/>
                                          </p:stCondLst>
                                        </p:cTn>
                                        <p:tgtEl>
                                          <p:spTgt spid="129029"/>
                                        </p:tgtEl>
                                        <p:attrNameLst>
                                          <p:attrName>style.visibility</p:attrName>
                                        </p:attrNameLst>
                                      </p:cBhvr>
                                      <p:to>
                                        <p:strVal val="visible"/>
                                      </p:to>
                                    </p:set>
                                    <p:animEffect transition="in" filter="box(in)">
                                      <p:cBhvr>
                                        <p:cTn id="16" dur="500"/>
                                        <p:tgtEl>
                                          <p:spTgt spid="129029"/>
                                        </p:tgtEl>
                                      </p:cBhvr>
                                    </p:animEffect>
                                  </p:childTnLst>
                                </p:cTn>
                              </p:par>
                            </p:childTnLst>
                          </p:cTn>
                        </p:par>
                        <p:par>
                          <p:cTn id="17" fill="hold" nodeType="afterGroup">
                            <p:stCondLst>
                              <p:cond delay="1500"/>
                            </p:stCondLst>
                            <p:childTnLst>
                              <p:par>
                                <p:cTn id="18" presetID="23" presetClass="entr" presetSubtype="16" fill="hold" grpId="0" nodeType="afterEffect">
                                  <p:stCondLst>
                                    <p:cond delay="0"/>
                                  </p:stCondLst>
                                  <p:childTnLst>
                                    <p:set>
                                      <p:cBhvr>
                                        <p:cTn id="19" dur="1" fill="hold">
                                          <p:stCondLst>
                                            <p:cond delay="0"/>
                                          </p:stCondLst>
                                        </p:cTn>
                                        <p:tgtEl>
                                          <p:spTgt spid="129030"/>
                                        </p:tgtEl>
                                        <p:attrNameLst>
                                          <p:attrName>style.visibility</p:attrName>
                                        </p:attrNameLst>
                                      </p:cBhvr>
                                      <p:to>
                                        <p:strVal val="visible"/>
                                      </p:to>
                                    </p:set>
                                    <p:anim calcmode="lin" valueType="num">
                                      <p:cBhvr>
                                        <p:cTn id="20" dur="500" fill="hold"/>
                                        <p:tgtEl>
                                          <p:spTgt spid="129030"/>
                                        </p:tgtEl>
                                        <p:attrNameLst>
                                          <p:attrName>ppt_w</p:attrName>
                                        </p:attrNameLst>
                                      </p:cBhvr>
                                      <p:tavLst>
                                        <p:tav tm="0">
                                          <p:val>
                                            <p:fltVal val="0"/>
                                          </p:val>
                                        </p:tav>
                                        <p:tav tm="100000">
                                          <p:val>
                                            <p:strVal val="#ppt_w"/>
                                          </p:val>
                                        </p:tav>
                                      </p:tavLst>
                                    </p:anim>
                                    <p:anim calcmode="lin" valueType="num">
                                      <p:cBhvr>
                                        <p:cTn id="21" dur="500" fill="hold"/>
                                        <p:tgtEl>
                                          <p:spTgt spid="129030"/>
                                        </p:tgtEl>
                                        <p:attrNameLst>
                                          <p:attrName>ppt_h</p:attrName>
                                        </p:attrNameLst>
                                      </p:cBhvr>
                                      <p:tavLst>
                                        <p:tav tm="0">
                                          <p:val>
                                            <p:fltVal val="0"/>
                                          </p:val>
                                        </p:tav>
                                        <p:tav tm="100000">
                                          <p:val>
                                            <p:strVal val="#ppt_h"/>
                                          </p:val>
                                        </p:tav>
                                      </p:tavLst>
                                    </p:anim>
                                  </p:childTnLst>
                                </p:cTn>
                              </p:par>
                            </p:childTnLst>
                          </p:cTn>
                        </p:par>
                        <p:par>
                          <p:cTn id="22" fill="hold" nodeType="afterGroup">
                            <p:stCondLst>
                              <p:cond delay="2000"/>
                            </p:stCondLst>
                            <p:childTnLst>
                              <p:par>
                                <p:cTn id="23" presetID="4" presetClass="entr" presetSubtype="16" fill="hold" grpId="0" nodeType="afterEffect">
                                  <p:stCondLst>
                                    <p:cond delay="0"/>
                                  </p:stCondLst>
                                  <p:childTnLst>
                                    <p:set>
                                      <p:cBhvr>
                                        <p:cTn id="24" dur="1" fill="hold">
                                          <p:stCondLst>
                                            <p:cond delay="0"/>
                                          </p:stCondLst>
                                        </p:cTn>
                                        <p:tgtEl>
                                          <p:spTgt spid="129031"/>
                                        </p:tgtEl>
                                        <p:attrNameLst>
                                          <p:attrName>style.visibility</p:attrName>
                                        </p:attrNameLst>
                                      </p:cBhvr>
                                      <p:to>
                                        <p:strVal val="visible"/>
                                      </p:to>
                                    </p:set>
                                    <p:animEffect transition="in" filter="box(in)">
                                      <p:cBhvr>
                                        <p:cTn id="25" dur="500"/>
                                        <p:tgtEl>
                                          <p:spTgt spid="129031"/>
                                        </p:tgtEl>
                                      </p:cBhvr>
                                    </p:animEffect>
                                  </p:childTnLst>
                                </p:cTn>
                              </p:par>
                            </p:childTnLst>
                          </p:cTn>
                        </p:par>
                        <p:par>
                          <p:cTn id="26" fill="hold" nodeType="afterGroup">
                            <p:stCondLst>
                              <p:cond delay="2500"/>
                            </p:stCondLst>
                            <p:childTnLst>
                              <p:par>
                                <p:cTn id="27" presetID="23" presetClass="entr" presetSubtype="16" fill="hold" grpId="0" nodeType="afterEffect">
                                  <p:stCondLst>
                                    <p:cond delay="0"/>
                                  </p:stCondLst>
                                  <p:childTnLst>
                                    <p:set>
                                      <p:cBhvr>
                                        <p:cTn id="28" dur="1" fill="hold">
                                          <p:stCondLst>
                                            <p:cond delay="0"/>
                                          </p:stCondLst>
                                        </p:cTn>
                                        <p:tgtEl>
                                          <p:spTgt spid="129032"/>
                                        </p:tgtEl>
                                        <p:attrNameLst>
                                          <p:attrName>style.visibility</p:attrName>
                                        </p:attrNameLst>
                                      </p:cBhvr>
                                      <p:to>
                                        <p:strVal val="visible"/>
                                      </p:to>
                                    </p:set>
                                    <p:anim calcmode="lin" valueType="num">
                                      <p:cBhvr>
                                        <p:cTn id="29" dur="500" fill="hold"/>
                                        <p:tgtEl>
                                          <p:spTgt spid="129032"/>
                                        </p:tgtEl>
                                        <p:attrNameLst>
                                          <p:attrName>ppt_w</p:attrName>
                                        </p:attrNameLst>
                                      </p:cBhvr>
                                      <p:tavLst>
                                        <p:tav tm="0">
                                          <p:val>
                                            <p:fltVal val="0"/>
                                          </p:val>
                                        </p:tav>
                                        <p:tav tm="100000">
                                          <p:val>
                                            <p:strVal val="#ppt_w"/>
                                          </p:val>
                                        </p:tav>
                                      </p:tavLst>
                                    </p:anim>
                                    <p:anim calcmode="lin" valueType="num">
                                      <p:cBhvr>
                                        <p:cTn id="30" dur="500" fill="hold"/>
                                        <p:tgtEl>
                                          <p:spTgt spid="129032"/>
                                        </p:tgtEl>
                                        <p:attrNameLst>
                                          <p:attrName>ppt_h</p:attrName>
                                        </p:attrNameLst>
                                      </p:cBhvr>
                                      <p:tavLst>
                                        <p:tav tm="0">
                                          <p:val>
                                            <p:fltVal val="0"/>
                                          </p:val>
                                        </p:tav>
                                        <p:tav tm="100000">
                                          <p:val>
                                            <p:strVal val="#ppt_h"/>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12" presetClass="entr" presetSubtype="4" fill="hold" grpId="0" nodeType="clickEffect">
                                  <p:stCondLst>
                                    <p:cond delay="0"/>
                                  </p:stCondLst>
                                  <p:childTnLst>
                                    <p:set>
                                      <p:cBhvr>
                                        <p:cTn id="34" dur="1" fill="hold">
                                          <p:stCondLst>
                                            <p:cond delay="0"/>
                                          </p:stCondLst>
                                        </p:cTn>
                                        <p:tgtEl>
                                          <p:spTgt spid="129027">
                                            <p:txEl>
                                              <p:pRg st="0" end="0"/>
                                            </p:txEl>
                                          </p:spTgt>
                                        </p:tgtEl>
                                        <p:attrNameLst>
                                          <p:attrName>style.visibility</p:attrName>
                                        </p:attrNameLst>
                                      </p:cBhvr>
                                      <p:to>
                                        <p:strVal val="visible"/>
                                      </p:to>
                                    </p:set>
                                    <p:animEffect transition="in" filter="slide(fromBottom)">
                                      <p:cBhvr>
                                        <p:cTn id="35" dur="500"/>
                                        <p:tgtEl>
                                          <p:spTgt spid="129027">
                                            <p:txEl>
                                              <p:pRg st="0" end="0"/>
                                            </p:txEl>
                                          </p:spTgt>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12" presetClass="entr" presetSubtype="4" fill="hold" grpId="0" nodeType="clickEffect">
                                  <p:stCondLst>
                                    <p:cond delay="0"/>
                                  </p:stCondLst>
                                  <p:childTnLst>
                                    <p:set>
                                      <p:cBhvr>
                                        <p:cTn id="39" dur="1" fill="hold">
                                          <p:stCondLst>
                                            <p:cond delay="0"/>
                                          </p:stCondLst>
                                        </p:cTn>
                                        <p:tgtEl>
                                          <p:spTgt spid="129027">
                                            <p:txEl>
                                              <p:pRg st="1" end="1"/>
                                            </p:txEl>
                                          </p:spTgt>
                                        </p:tgtEl>
                                        <p:attrNameLst>
                                          <p:attrName>style.visibility</p:attrName>
                                        </p:attrNameLst>
                                      </p:cBhvr>
                                      <p:to>
                                        <p:strVal val="visible"/>
                                      </p:to>
                                    </p:set>
                                    <p:animEffect transition="in" filter="slide(fromBottom)">
                                      <p:cBhvr>
                                        <p:cTn id="40" dur="500"/>
                                        <p:tgtEl>
                                          <p:spTgt spid="129027">
                                            <p:txEl>
                                              <p:pRg st="1" end="1"/>
                                            </p:txEl>
                                          </p:spTgt>
                                        </p:tgtEl>
                                      </p:cBhvr>
                                    </p:animEffect>
                                  </p:childTnLst>
                                </p:cTn>
                              </p:par>
                            </p:childTnLst>
                          </p:cTn>
                        </p:par>
                      </p:childTnLst>
                    </p:cTn>
                  </p:par>
                  <p:par>
                    <p:cTn id="41" fill="hold" nodeType="clickPar">
                      <p:stCondLst>
                        <p:cond delay="indefinite"/>
                      </p:stCondLst>
                      <p:childTnLst>
                        <p:par>
                          <p:cTn id="42" fill="hold" nodeType="withGroup">
                            <p:stCondLst>
                              <p:cond delay="0"/>
                            </p:stCondLst>
                            <p:childTnLst>
                              <p:par>
                                <p:cTn id="43" presetID="12" presetClass="entr" presetSubtype="4" fill="hold" grpId="0" nodeType="clickEffect">
                                  <p:stCondLst>
                                    <p:cond delay="0"/>
                                  </p:stCondLst>
                                  <p:childTnLst>
                                    <p:set>
                                      <p:cBhvr>
                                        <p:cTn id="44" dur="1" fill="hold">
                                          <p:stCondLst>
                                            <p:cond delay="0"/>
                                          </p:stCondLst>
                                        </p:cTn>
                                        <p:tgtEl>
                                          <p:spTgt spid="129027">
                                            <p:txEl>
                                              <p:pRg st="2" end="2"/>
                                            </p:txEl>
                                          </p:spTgt>
                                        </p:tgtEl>
                                        <p:attrNameLst>
                                          <p:attrName>style.visibility</p:attrName>
                                        </p:attrNameLst>
                                      </p:cBhvr>
                                      <p:to>
                                        <p:strVal val="visible"/>
                                      </p:to>
                                    </p:set>
                                    <p:animEffect transition="in" filter="slide(fromBottom)">
                                      <p:cBhvr>
                                        <p:cTn id="45" dur="500"/>
                                        <p:tgtEl>
                                          <p:spTgt spid="129027">
                                            <p:txEl>
                                              <p:pRg st="2" end="2"/>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2" presetClass="entr" presetSubtype="4" fill="hold" grpId="0" nodeType="clickEffect">
                                  <p:stCondLst>
                                    <p:cond delay="0"/>
                                  </p:stCondLst>
                                  <p:childTnLst>
                                    <p:set>
                                      <p:cBhvr>
                                        <p:cTn id="49" dur="1" fill="hold">
                                          <p:stCondLst>
                                            <p:cond delay="0"/>
                                          </p:stCondLst>
                                        </p:cTn>
                                        <p:tgtEl>
                                          <p:spTgt spid="129027">
                                            <p:txEl>
                                              <p:pRg st="4" end="4"/>
                                            </p:txEl>
                                          </p:spTgt>
                                        </p:tgtEl>
                                        <p:attrNameLst>
                                          <p:attrName>style.visibility</p:attrName>
                                        </p:attrNameLst>
                                      </p:cBhvr>
                                      <p:to>
                                        <p:strVal val="visible"/>
                                      </p:to>
                                    </p:set>
                                    <p:animEffect transition="in" filter="slide(fromBottom)">
                                      <p:cBhvr>
                                        <p:cTn id="50" dur="500"/>
                                        <p:tgtEl>
                                          <p:spTgt spid="12902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9026" grpId="0" autoUpdateAnimBg="0"/>
      <p:bldP spid="129027" grpId="0" build="p" bldLvl="2" autoUpdateAnimBg="0"/>
      <p:bldP spid="129028" grpId="0" animBg="1" autoUpdateAnimBg="0"/>
      <p:bldP spid="129029" grpId="0" animBg="1"/>
      <p:bldP spid="129030" grpId="0" autoUpdateAnimBg="0"/>
      <p:bldP spid="129031" grpId="0" animBg="1"/>
      <p:bldP spid="129032" grpId="0"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1688856" y="274760"/>
            <a:ext cx="8814288" cy="1143000"/>
          </a:xfrm>
        </p:spPr>
        <p:txBody>
          <a:bodyPr/>
          <a:lstStyle/>
          <a:p>
            <a:pPr eaLnBrk="1" hangingPunct="1"/>
            <a:r>
              <a:rPr lang="en-US" altLang="en-US"/>
              <a:t>Trompenaars’ Cultural Dimensions</a:t>
            </a:r>
          </a:p>
        </p:txBody>
      </p:sp>
      <p:sp>
        <p:nvSpPr>
          <p:cNvPr id="130051" name="Rectangle 3"/>
          <p:cNvSpPr>
            <a:spLocks noGrp="1" noChangeArrowheads="1"/>
          </p:cNvSpPr>
          <p:nvPr>
            <p:ph type="body" idx="1"/>
          </p:nvPr>
        </p:nvSpPr>
        <p:spPr>
          <a:xfrm>
            <a:off x="2062529" y="2529621"/>
            <a:ext cx="8455269" cy="4029808"/>
          </a:xfrm>
        </p:spPr>
        <p:txBody>
          <a:bodyPr/>
          <a:lstStyle/>
          <a:p>
            <a:pPr marL="329698" indent="-329698"/>
            <a:r>
              <a:rPr lang="en-US" altLang="en-US"/>
              <a:t>Particularism: belief that circumstances dictate how ideas and practices should be applied and something cannot be done the same everywhere</a:t>
            </a:r>
          </a:p>
          <a:p>
            <a:pPr marL="787613" lvl="1"/>
            <a:r>
              <a:rPr lang="en-US" altLang="en-US"/>
              <a:t>In countries with high particularism, legal contracts often modified, well-acquainted people often change the way in which deals are executed</a:t>
            </a:r>
          </a:p>
          <a:p>
            <a:pPr marL="787613" lvl="1"/>
            <a:r>
              <a:rPr lang="en-US" altLang="en-US"/>
              <a:t>Includes China and South Korea</a:t>
            </a:r>
          </a:p>
        </p:txBody>
      </p:sp>
      <p:sp>
        <p:nvSpPr>
          <p:cNvPr id="32772" name="Rectangle 4"/>
          <p:cNvSpPr>
            <a:spLocks noChangeArrowheads="1"/>
          </p:cNvSpPr>
          <p:nvPr/>
        </p:nvSpPr>
        <p:spPr bwMode="auto">
          <a:xfrm>
            <a:off x="1842722" y="1536823"/>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r>
              <a:rPr lang="en-US" altLang="en-US" sz="2769">
                <a:solidFill>
                  <a:schemeClr val="tx2"/>
                </a:solidFill>
              </a:rPr>
              <a:t>VS.</a:t>
            </a:r>
          </a:p>
        </p:txBody>
      </p:sp>
      <p:sp>
        <p:nvSpPr>
          <p:cNvPr id="32773"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32774" name="Text Box 6"/>
          <p:cNvSpPr txBox="1">
            <a:spLocks noChangeArrowheads="1"/>
          </p:cNvSpPr>
          <p:nvPr/>
        </p:nvSpPr>
        <p:spPr bwMode="auto">
          <a:xfrm>
            <a:off x="2051538" y="1679698"/>
            <a:ext cx="3672621"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Universalism</a:t>
            </a:r>
          </a:p>
        </p:txBody>
      </p:sp>
      <p:sp>
        <p:nvSpPr>
          <p:cNvPr id="32775" name="Rectangle 7"/>
          <p:cNvSpPr>
            <a:spLocks noChangeArrowheads="1"/>
          </p:cNvSpPr>
          <p:nvPr/>
        </p:nvSpPr>
        <p:spPr bwMode="auto">
          <a:xfrm>
            <a:off x="6640025" y="1560635"/>
            <a:ext cx="3958370"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32776" name="Text Box 8"/>
          <p:cNvSpPr txBox="1">
            <a:spLocks noChangeArrowheads="1"/>
          </p:cNvSpPr>
          <p:nvPr/>
        </p:nvSpPr>
        <p:spPr bwMode="auto">
          <a:xfrm>
            <a:off x="7125434" y="1679698"/>
            <a:ext cx="2987553"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Particularism</a:t>
            </a:r>
          </a:p>
        </p:txBody>
      </p:sp>
    </p:spTree>
    <p:extLst>
      <p:ext uri="{BB962C8B-B14F-4D97-AF65-F5344CB8AC3E}">
        <p14:creationId xmlns:p14="http://schemas.microsoft.com/office/powerpoint/2010/main" val="340622400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130051">
                                            <p:txEl>
                                              <p:pRg st="0" end="0"/>
                                            </p:txEl>
                                          </p:spTgt>
                                        </p:tgtEl>
                                        <p:attrNameLst>
                                          <p:attrName>style.visibility</p:attrName>
                                        </p:attrNameLst>
                                      </p:cBhvr>
                                      <p:to>
                                        <p:strVal val="visible"/>
                                      </p:to>
                                    </p:set>
                                    <p:animEffect transition="in" filter="slide(fromBottom)">
                                      <p:cBhvr>
                                        <p:cTn id="7" dur="500"/>
                                        <p:tgtEl>
                                          <p:spTgt spid="13005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130051">
                                            <p:txEl>
                                              <p:pRg st="1" end="1"/>
                                            </p:txEl>
                                          </p:spTgt>
                                        </p:tgtEl>
                                        <p:attrNameLst>
                                          <p:attrName>style.visibility</p:attrName>
                                        </p:attrNameLst>
                                      </p:cBhvr>
                                      <p:to>
                                        <p:strVal val="visible"/>
                                      </p:to>
                                    </p:set>
                                    <p:animEffect transition="in" filter="slide(fromBottom)">
                                      <p:cBhvr>
                                        <p:cTn id="12" dur="500"/>
                                        <p:tgtEl>
                                          <p:spTgt spid="13005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2" presetClass="entr" presetSubtype="4" fill="hold" grpId="0" nodeType="clickEffect">
                                  <p:stCondLst>
                                    <p:cond delay="0"/>
                                  </p:stCondLst>
                                  <p:childTnLst>
                                    <p:set>
                                      <p:cBhvr>
                                        <p:cTn id="16" dur="1" fill="hold">
                                          <p:stCondLst>
                                            <p:cond delay="0"/>
                                          </p:stCondLst>
                                        </p:cTn>
                                        <p:tgtEl>
                                          <p:spTgt spid="130051">
                                            <p:txEl>
                                              <p:pRg st="2" end="2"/>
                                            </p:txEl>
                                          </p:spTgt>
                                        </p:tgtEl>
                                        <p:attrNameLst>
                                          <p:attrName>style.visibility</p:attrName>
                                        </p:attrNameLst>
                                      </p:cBhvr>
                                      <p:to>
                                        <p:strVal val="visible"/>
                                      </p:to>
                                    </p:set>
                                    <p:animEffect transition="in" filter="slide(fromBottom)">
                                      <p:cBhvr>
                                        <p:cTn id="17" dur="500"/>
                                        <p:tgtEl>
                                          <p:spTgt spid="13005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1" grpId="0" build="p" bldLvl="2"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1688856" y="274760"/>
            <a:ext cx="8814288" cy="1143000"/>
          </a:xfrm>
        </p:spPr>
        <p:txBody>
          <a:bodyPr/>
          <a:lstStyle/>
          <a:p>
            <a:pPr eaLnBrk="1" hangingPunct="1"/>
            <a:r>
              <a:rPr lang="en-US" altLang="en-US"/>
              <a:t>Trompenaars’ Cultural Dimensions</a:t>
            </a:r>
          </a:p>
        </p:txBody>
      </p:sp>
      <p:sp>
        <p:nvSpPr>
          <p:cNvPr id="131075" name="Rectangle 3"/>
          <p:cNvSpPr>
            <a:spLocks noGrp="1" noChangeArrowheads="1"/>
          </p:cNvSpPr>
          <p:nvPr>
            <p:ph type="body" idx="1"/>
          </p:nvPr>
        </p:nvSpPr>
        <p:spPr>
          <a:xfrm>
            <a:off x="2062529" y="2529621"/>
            <a:ext cx="8455269" cy="4029808"/>
          </a:xfrm>
        </p:spPr>
        <p:txBody>
          <a:bodyPr/>
          <a:lstStyle/>
          <a:p>
            <a:pPr marL="329698" indent="-329698"/>
            <a:r>
              <a:rPr lang="en-US" altLang="en-US"/>
              <a:t>Individualism: people regard themselves as individuals</a:t>
            </a:r>
          </a:p>
          <a:p>
            <a:pPr marL="787613" lvl="1"/>
            <a:r>
              <a:rPr lang="en-US" altLang="en-US"/>
              <a:t>In countries high on individualism, people stress personal and individual matters, and are more likely to make negotiated decisions on the spot by a representative, achieve things alone and assume great personal responsibility</a:t>
            </a:r>
          </a:p>
          <a:p>
            <a:pPr marL="787613" lvl="1"/>
            <a:r>
              <a:rPr lang="en-US" altLang="en-US"/>
              <a:t>Includes Canada, Thailand, U.K., U.S., Netherlands, France, Japan, China, Singapore, and Hong Kong</a:t>
            </a:r>
          </a:p>
        </p:txBody>
      </p:sp>
      <p:sp>
        <p:nvSpPr>
          <p:cNvPr id="33796" name="Rectangle 4"/>
          <p:cNvSpPr>
            <a:spLocks noChangeArrowheads="1"/>
          </p:cNvSpPr>
          <p:nvPr/>
        </p:nvSpPr>
        <p:spPr bwMode="auto">
          <a:xfrm>
            <a:off x="1842722" y="1536823"/>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r>
              <a:rPr lang="en-US" altLang="en-US" sz="2769">
                <a:solidFill>
                  <a:schemeClr val="tx2"/>
                </a:solidFill>
              </a:rPr>
              <a:t>VS.</a:t>
            </a:r>
          </a:p>
        </p:txBody>
      </p:sp>
      <p:sp>
        <p:nvSpPr>
          <p:cNvPr id="33797"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1078" name="Text Box 6"/>
          <p:cNvSpPr txBox="1">
            <a:spLocks noChangeArrowheads="1"/>
          </p:cNvSpPr>
          <p:nvPr/>
        </p:nvSpPr>
        <p:spPr bwMode="auto">
          <a:xfrm>
            <a:off x="2051538" y="1679698"/>
            <a:ext cx="3672621"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Individualism</a:t>
            </a:r>
          </a:p>
        </p:txBody>
      </p:sp>
      <p:sp>
        <p:nvSpPr>
          <p:cNvPr id="33799" name="Rectangle 7"/>
          <p:cNvSpPr>
            <a:spLocks noChangeArrowheads="1"/>
          </p:cNvSpPr>
          <p:nvPr/>
        </p:nvSpPr>
        <p:spPr bwMode="auto">
          <a:xfrm>
            <a:off x="6640025" y="1560635"/>
            <a:ext cx="3958370"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1080" name="Text Box 8"/>
          <p:cNvSpPr txBox="1">
            <a:spLocks noChangeArrowheads="1"/>
          </p:cNvSpPr>
          <p:nvPr/>
        </p:nvSpPr>
        <p:spPr bwMode="auto">
          <a:xfrm>
            <a:off x="6898299" y="1679698"/>
            <a:ext cx="3412515"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Communitarianism</a:t>
            </a:r>
          </a:p>
        </p:txBody>
      </p:sp>
    </p:spTree>
    <p:extLst>
      <p:ext uri="{BB962C8B-B14F-4D97-AF65-F5344CB8AC3E}">
        <p14:creationId xmlns:p14="http://schemas.microsoft.com/office/powerpoint/2010/main" val="324425435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31078"/>
                                        </p:tgtEl>
                                        <p:attrNameLst>
                                          <p:attrName>style.visibility</p:attrName>
                                        </p:attrNameLst>
                                      </p:cBhvr>
                                      <p:to>
                                        <p:strVal val="visible"/>
                                      </p:to>
                                    </p:set>
                                    <p:anim calcmode="lin" valueType="num">
                                      <p:cBhvr>
                                        <p:cTn id="7" dur="500" fill="hold"/>
                                        <p:tgtEl>
                                          <p:spTgt spid="131078"/>
                                        </p:tgtEl>
                                        <p:attrNameLst>
                                          <p:attrName>ppt_w</p:attrName>
                                        </p:attrNameLst>
                                      </p:cBhvr>
                                      <p:tavLst>
                                        <p:tav tm="0">
                                          <p:val>
                                            <p:fltVal val="0"/>
                                          </p:val>
                                        </p:tav>
                                        <p:tav tm="100000">
                                          <p:val>
                                            <p:strVal val="#ppt_w"/>
                                          </p:val>
                                        </p:tav>
                                      </p:tavLst>
                                    </p:anim>
                                    <p:anim calcmode="lin" valueType="num">
                                      <p:cBhvr>
                                        <p:cTn id="8" dur="500" fill="hold"/>
                                        <p:tgtEl>
                                          <p:spTgt spid="131078"/>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grpId="0" nodeType="afterEffect">
                                  <p:stCondLst>
                                    <p:cond delay="0"/>
                                  </p:stCondLst>
                                  <p:childTnLst>
                                    <p:set>
                                      <p:cBhvr>
                                        <p:cTn id="11" dur="1" fill="hold">
                                          <p:stCondLst>
                                            <p:cond delay="0"/>
                                          </p:stCondLst>
                                        </p:cTn>
                                        <p:tgtEl>
                                          <p:spTgt spid="131080"/>
                                        </p:tgtEl>
                                        <p:attrNameLst>
                                          <p:attrName>style.visibility</p:attrName>
                                        </p:attrNameLst>
                                      </p:cBhvr>
                                      <p:to>
                                        <p:strVal val="visible"/>
                                      </p:to>
                                    </p:set>
                                    <p:anim calcmode="lin" valueType="num">
                                      <p:cBhvr>
                                        <p:cTn id="12" dur="500" fill="hold"/>
                                        <p:tgtEl>
                                          <p:spTgt spid="131080"/>
                                        </p:tgtEl>
                                        <p:attrNameLst>
                                          <p:attrName>ppt_w</p:attrName>
                                        </p:attrNameLst>
                                      </p:cBhvr>
                                      <p:tavLst>
                                        <p:tav tm="0">
                                          <p:val>
                                            <p:fltVal val="0"/>
                                          </p:val>
                                        </p:tav>
                                        <p:tav tm="100000">
                                          <p:val>
                                            <p:strVal val="#ppt_w"/>
                                          </p:val>
                                        </p:tav>
                                      </p:tavLst>
                                    </p:anim>
                                    <p:anim calcmode="lin" valueType="num">
                                      <p:cBhvr>
                                        <p:cTn id="13" dur="500" fill="hold"/>
                                        <p:tgtEl>
                                          <p:spTgt spid="131080"/>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131075">
                                            <p:txEl>
                                              <p:pRg st="0" end="0"/>
                                            </p:txEl>
                                          </p:spTgt>
                                        </p:tgtEl>
                                        <p:attrNameLst>
                                          <p:attrName>style.visibility</p:attrName>
                                        </p:attrNameLst>
                                      </p:cBhvr>
                                      <p:to>
                                        <p:strVal val="visible"/>
                                      </p:to>
                                    </p:set>
                                    <p:animEffect transition="in" filter="slide(fromBottom)">
                                      <p:cBhvr>
                                        <p:cTn id="18" dur="500"/>
                                        <p:tgtEl>
                                          <p:spTgt spid="131075">
                                            <p:txEl>
                                              <p:pRg st="0" end="0"/>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131075">
                                            <p:txEl>
                                              <p:pRg st="1" end="1"/>
                                            </p:txEl>
                                          </p:spTgt>
                                        </p:tgtEl>
                                        <p:attrNameLst>
                                          <p:attrName>style.visibility</p:attrName>
                                        </p:attrNameLst>
                                      </p:cBhvr>
                                      <p:to>
                                        <p:strVal val="visible"/>
                                      </p:to>
                                    </p:set>
                                    <p:animEffect transition="in" filter="slide(fromBottom)">
                                      <p:cBhvr>
                                        <p:cTn id="23" dur="500"/>
                                        <p:tgtEl>
                                          <p:spTgt spid="131075">
                                            <p:txEl>
                                              <p:pRg st="1" end="1"/>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2" presetClass="entr" presetSubtype="4" fill="hold" grpId="0" nodeType="clickEffect">
                                  <p:stCondLst>
                                    <p:cond delay="0"/>
                                  </p:stCondLst>
                                  <p:childTnLst>
                                    <p:set>
                                      <p:cBhvr>
                                        <p:cTn id="27" dur="1" fill="hold">
                                          <p:stCondLst>
                                            <p:cond delay="0"/>
                                          </p:stCondLst>
                                        </p:cTn>
                                        <p:tgtEl>
                                          <p:spTgt spid="131075">
                                            <p:txEl>
                                              <p:pRg st="2" end="2"/>
                                            </p:txEl>
                                          </p:spTgt>
                                        </p:tgtEl>
                                        <p:attrNameLst>
                                          <p:attrName>style.visibility</p:attrName>
                                        </p:attrNameLst>
                                      </p:cBhvr>
                                      <p:to>
                                        <p:strVal val="visible"/>
                                      </p:to>
                                    </p:set>
                                    <p:animEffect transition="in" filter="slide(fromBottom)">
                                      <p:cBhvr>
                                        <p:cTn id="28" dur="500"/>
                                        <p:tgtEl>
                                          <p:spTgt spid="13107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075" grpId="0" build="p" bldLvl="2" autoUpdateAnimBg="0"/>
      <p:bldP spid="131078" grpId="0" autoUpdateAnimBg="0"/>
      <p:bldP spid="131080" grpId="0"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688856" y="274760"/>
            <a:ext cx="8814288" cy="1143000"/>
          </a:xfrm>
        </p:spPr>
        <p:txBody>
          <a:bodyPr/>
          <a:lstStyle/>
          <a:p>
            <a:pPr eaLnBrk="1" hangingPunct="1"/>
            <a:r>
              <a:rPr lang="en-US" altLang="en-US"/>
              <a:t>Trompenaars’ Cultural Dimensions</a:t>
            </a:r>
          </a:p>
        </p:txBody>
      </p:sp>
      <p:sp>
        <p:nvSpPr>
          <p:cNvPr id="34819" name="Rectangle 3"/>
          <p:cNvSpPr>
            <a:spLocks noGrp="1" noChangeArrowheads="1"/>
          </p:cNvSpPr>
          <p:nvPr>
            <p:ph type="body" idx="1"/>
          </p:nvPr>
        </p:nvSpPr>
        <p:spPr>
          <a:xfrm>
            <a:off x="2062529" y="2529621"/>
            <a:ext cx="8455269" cy="4029808"/>
          </a:xfrm>
        </p:spPr>
        <p:txBody>
          <a:bodyPr/>
          <a:lstStyle/>
          <a:p>
            <a:pPr marL="329698" indent="-329698"/>
            <a:r>
              <a:rPr lang="en-US" altLang="en-US" dirty="0"/>
              <a:t>Communitarianism: people regard themselves as part of a group</a:t>
            </a:r>
          </a:p>
          <a:p>
            <a:pPr marL="787613" lvl="1"/>
            <a:r>
              <a:rPr lang="en-US" altLang="en-US" dirty="0"/>
              <a:t>In countries high on communitarianism, people value group-related issues, refer decisions to committees, achieve things in groups and jointly assume responsibility</a:t>
            </a:r>
          </a:p>
          <a:p>
            <a:pPr marL="787613" lvl="1"/>
            <a:r>
              <a:rPr lang="en-US" altLang="en-US" dirty="0"/>
              <a:t>Includes Malaysia and Korea</a:t>
            </a:r>
          </a:p>
          <a:p>
            <a:pPr marL="787613" lvl="1"/>
            <a:endParaRPr lang="en-US" altLang="en-US" dirty="0"/>
          </a:p>
          <a:p>
            <a:pPr marL="787613" lvl="1"/>
            <a:r>
              <a:rPr lang="en-GB" altLang="en-US" dirty="0">
                <a:hlinkClick r:id="rId3"/>
              </a:rPr>
              <a:t>Cultural Dimension: me or we</a:t>
            </a:r>
            <a:endParaRPr lang="en-US" altLang="en-US" dirty="0"/>
          </a:p>
        </p:txBody>
      </p:sp>
      <p:sp>
        <p:nvSpPr>
          <p:cNvPr id="34820" name="Rectangle 4"/>
          <p:cNvSpPr>
            <a:spLocks noChangeArrowheads="1"/>
          </p:cNvSpPr>
          <p:nvPr/>
        </p:nvSpPr>
        <p:spPr bwMode="auto">
          <a:xfrm>
            <a:off x="1842722" y="1536823"/>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r>
              <a:rPr lang="en-US" altLang="en-US" sz="2769">
                <a:solidFill>
                  <a:schemeClr val="tx2"/>
                </a:solidFill>
              </a:rPr>
              <a:t>VS.</a:t>
            </a:r>
          </a:p>
        </p:txBody>
      </p:sp>
      <p:sp>
        <p:nvSpPr>
          <p:cNvPr id="34821"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34822" name="Text Box 6"/>
          <p:cNvSpPr txBox="1">
            <a:spLocks noChangeArrowheads="1"/>
          </p:cNvSpPr>
          <p:nvPr/>
        </p:nvSpPr>
        <p:spPr bwMode="auto">
          <a:xfrm>
            <a:off x="2051538" y="1679698"/>
            <a:ext cx="3672621"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Individualism</a:t>
            </a:r>
          </a:p>
        </p:txBody>
      </p:sp>
      <p:sp>
        <p:nvSpPr>
          <p:cNvPr id="34823" name="Rectangle 7"/>
          <p:cNvSpPr>
            <a:spLocks noChangeArrowheads="1"/>
          </p:cNvSpPr>
          <p:nvPr/>
        </p:nvSpPr>
        <p:spPr bwMode="auto">
          <a:xfrm>
            <a:off x="6640025" y="1560635"/>
            <a:ext cx="3958370"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34824" name="Text Box 8"/>
          <p:cNvSpPr txBox="1">
            <a:spLocks noChangeArrowheads="1"/>
          </p:cNvSpPr>
          <p:nvPr/>
        </p:nvSpPr>
        <p:spPr bwMode="auto">
          <a:xfrm>
            <a:off x="6898299" y="1679698"/>
            <a:ext cx="3412515"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Communitarianism</a:t>
            </a:r>
          </a:p>
        </p:txBody>
      </p:sp>
    </p:spTree>
    <p:extLst>
      <p:ext uri="{BB962C8B-B14F-4D97-AF65-F5344CB8AC3E}">
        <p14:creationId xmlns:p14="http://schemas.microsoft.com/office/powerpoint/2010/main" val="2199777334"/>
      </p:ext>
    </p:extLst>
  </p:cSld>
  <p:clrMapOvr>
    <a:masterClrMapping/>
  </p:clrMapOvr>
  <p:transition>
    <p:dissolve/>
  </p:transition>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1688856" y="274760"/>
            <a:ext cx="8814288" cy="1143000"/>
          </a:xfrm>
        </p:spPr>
        <p:txBody>
          <a:bodyPr/>
          <a:lstStyle/>
          <a:p>
            <a:pPr eaLnBrk="1" hangingPunct="1"/>
            <a:r>
              <a:rPr lang="en-US" altLang="en-US"/>
              <a:t>Trompenaars’ Cultural Dimensions</a:t>
            </a:r>
          </a:p>
        </p:txBody>
      </p:sp>
      <p:sp>
        <p:nvSpPr>
          <p:cNvPr id="133123" name="Rectangle 3"/>
          <p:cNvSpPr>
            <a:spLocks noGrp="1" noChangeArrowheads="1"/>
          </p:cNvSpPr>
          <p:nvPr>
            <p:ph type="body" idx="1"/>
          </p:nvPr>
        </p:nvSpPr>
        <p:spPr>
          <a:xfrm>
            <a:off x="2062529" y="2529621"/>
            <a:ext cx="8455269" cy="4029808"/>
          </a:xfrm>
        </p:spPr>
        <p:txBody>
          <a:bodyPr>
            <a:normAutofit/>
          </a:bodyPr>
          <a:lstStyle/>
          <a:p>
            <a:pPr marL="329698" indent="-329698"/>
            <a:r>
              <a:rPr lang="en-US" altLang="en-US" sz="2308" dirty="0"/>
              <a:t>Neutral: culture in which emotions are held in</a:t>
            </a:r>
          </a:p>
          <a:p>
            <a:pPr marL="787613" lvl="1"/>
            <a:r>
              <a:rPr lang="en-US" altLang="en-US" sz="2308" dirty="0"/>
              <a:t>In high neutral culture countries, people try not to show their feelings, act stoically and maintain their composure</a:t>
            </a:r>
          </a:p>
          <a:p>
            <a:pPr marL="787613" lvl="1"/>
            <a:r>
              <a:rPr lang="en-US" altLang="en-US" sz="2308" dirty="0"/>
              <a:t>Includes Japan and the U.K.</a:t>
            </a:r>
          </a:p>
          <a:p>
            <a:pPr marL="329698" indent="-329698"/>
            <a:r>
              <a:rPr lang="en-US" altLang="en-US" sz="2308" dirty="0"/>
              <a:t>Emotional: culture in which emotions are expressed openly and naturally</a:t>
            </a:r>
          </a:p>
          <a:p>
            <a:pPr marL="787613" lvl="1"/>
            <a:r>
              <a:rPr lang="en-US" altLang="en-US" sz="2308" dirty="0"/>
              <a:t>In high emotional culture countries, people smile a great deal, talk loudly when excited and greet each other with enthusiasm</a:t>
            </a:r>
          </a:p>
          <a:p>
            <a:pPr marL="787613" lvl="1"/>
            <a:r>
              <a:rPr lang="en-US" altLang="en-US" sz="2308" dirty="0"/>
              <a:t>Includes Mexico, the Netherlands and Switzerland</a:t>
            </a:r>
          </a:p>
          <a:p>
            <a:pPr marL="787613" lvl="1"/>
            <a:r>
              <a:rPr lang="en-GB" altLang="en-US" sz="2308" dirty="0">
                <a:hlinkClick r:id="rId3"/>
              </a:rPr>
              <a:t>Cultural Dimension: Displays of Emotion</a:t>
            </a:r>
            <a:endParaRPr lang="en-US" altLang="en-US" sz="2308" dirty="0"/>
          </a:p>
        </p:txBody>
      </p:sp>
      <p:sp>
        <p:nvSpPr>
          <p:cNvPr id="35844" name="Rectangle 4"/>
          <p:cNvSpPr>
            <a:spLocks noChangeArrowheads="1"/>
          </p:cNvSpPr>
          <p:nvPr/>
        </p:nvSpPr>
        <p:spPr bwMode="auto">
          <a:xfrm>
            <a:off x="1842722" y="1536823"/>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r>
              <a:rPr lang="en-US" altLang="en-US" sz="2769">
                <a:solidFill>
                  <a:schemeClr val="tx2"/>
                </a:solidFill>
              </a:rPr>
              <a:t>VS.</a:t>
            </a:r>
          </a:p>
        </p:txBody>
      </p:sp>
      <p:sp>
        <p:nvSpPr>
          <p:cNvPr id="35845"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3126" name="Text Box 6"/>
          <p:cNvSpPr txBox="1">
            <a:spLocks noChangeArrowheads="1"/>
          </p:cNvSpPr>
          <p:nvPr/>
        </p:nvSpPr>
        <p:spPr bwMode="auto">
          <a:xfrm>
            <a:off x="1908663" y="1691555"/>
            <a:ext cx="3672621"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Neutral </a:t>
            </a:r>
          </a:p>
        </p:txBody>
      </p:sp>
      <p:sp>
        <p:nvSpPr>
          <p:cNvPr id="35847" name="Rectangle 7"/>
          <p:cNvSpPr>
            <a:spLocks noChangeArrowheads="1"/>
          </p:cNvSpPr>
          <p:nvPr/>
        </p:nvSpPr>
        <p:spPr bwMode="auto">
          <a:xfrm>
            <a:off x="6640025" y="1560635"/>
            <a:ext cx="3958370"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3128" name="Text Box 8"/>
          <p:cNvSpPr txBox="1">
            <a:spLocks noChangeArrowheads="1"/>
          </p:cNvSpPr>
          <p:nvPr/>
        </p:nvSpPr>
        <p:spPr bwMode="auto">
          <a:xfrm>
            <a:off x="6898299" y="1679698"/>
            <a:ext cx="3412515"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Emotional </a:t>
            </a:r>
          </a:p>
        </p:txBody>
      </p:sp>
    </p:spTree>
    <p:extLst>
      <p:ext uri="{BB962C8B-B14F-4D97-AF65-F5344CB8AC3E}">
        <p14:creationId xmlns:p14="http://schemas.microsoft.com/office/powerpoint/2010/main" val="6640502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33126"/>
                                        </p:tgtEl>
                                        <p:attrNameLst>
                                          <p:attrName>style.visibility</p:attrName>
                                        </p:attrNameLst>
                                      </p:cBhvr>
                                      <p:to>
                                        <p:strVal val="visible"/>
                                      </p:to>
                                    </p:set>
                                    <p:anim calcmode="lin" valueType="num">
                                      <p:cBhvr>
                                        <p:cTn id="7" dur="500" fill="hold"/>
                                        <p:tgtEl>
                                          <p:spTgt spid="133126"/>
                                        </p:tgtEl>
                                        <p:attrNameLst>
                                          <p:attrName>ppt_w</p:attrName>
                                        </p:attrNameLst>
                                      </p:cBhvr>
                                      <p:tavLst>
                                        <p:tav tm="0">
                                          <p:val>
                                            <p:fltVal val="0"/>
                                          </p:val>
                                        </p:tav>
                                        <p:tav tm="100000">
                                          <p:val>
                                            <p:strVal val="#ppt_w"/>
                                          </p:val>
                                        </p:tav>
                                      </p:tavLst>
                                    </p:anim>
                                    <p:anim calcmode="lin" valueType="num">
                                      <p:cBhvr>
                                        <p:cTn id="8" dur="500" fill="hold"/>
                                        <p:tgtEl>
                                          <p:spTgt spid="133126"/>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grpId="0" nodeType="afterEffect">
                                  <p:stCondLst>
                                    <p:cond delay="0"/>
                                  </p:stCondLst>
                                  <p:childTnLst>
                                    <p:set>
                                      <p:cBhvr>
                                        <p:cTn id="11" dur="1" fill="hold">
                                          <p:stCondLst>
                                            <p:cond delay="0"/>
                                          </p:stCondLst>
                                        </p:cTn>
                                        <p:tgtEl>
                                          <p:spTgt spid="133128"/>
                                        </p:tgtEl>
                                        <p:attrNameLst>
                                          <p:attrName>style.visibility</p:attrName>
                                        </p:attrNameLst>
                                      </p:cBhvr>
                                      <p:to>
                                        <p:strVal val="visible"/>
                                      </p:to>
                                    </p:set>
                                    <p:anim calcmode="lin" valueType="num">
                                      <p:cBhvr>
                                        <p:cTn id="12" dur="500" fill="hold"/>
                                        <p:tgtEl>
                                          <p:spTgt spid="133128"/>
                                        </p:tgtEl>
                                        <p:attrNameLst>
                                          <p:attrName>ppt_w</p:attrName>
                                        </p:attrNameLst>
                                      </p:cBhvr>
                                      <p:tavLst>
                                        <p:tav tm="0">
                                          <p:val>
                                            <p:fltVal val="0"/>
                                          </p:val>
                                        </p:tav>
                                        <p:tav tm="100000">
                                          <p:val>
                                            <p:strVal val="#ppt_w"/>
                                          </p:val>
                                        </p:tav>
                                      </p:tavLst>
                                    </p:anim>
                                    <p:anim calcmode="lin" valueType="num">
                                      <p:cBhvr>
                                        <p:cTn id="13" dur="500" fill="hold"/>
                                        <p:tgtEl>
                                          <p:spTgt spid="133128"/>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133123">
                                            <p:txEl>
                                              <p:pRg st="0" end="0"/>
                                            </p:txEl>
                                          </p:spTgt>
                                        </p:tgtEl>
                                        <p:attrNameLst>
                                          <p:attrName>style.visibility</p:attrName>
                                        </p:attrNameLst>
                                      </p:cBhvr>
                                      <p:to>
                                        <p:strVal val="visible"/>
                                      </p:to>
                                    </p:set>
                                    <p:animEffect transition="in" filter="slide(fromBottom)">
                                      <p:cBhvr>
                                        <p:cTn id="18" dur="500"/>
                                        <p:tgtEl>
                                          <p:spTgt spid="133123">
                                            <p:txEl>
                                              <p:pRg st="0" end="0"/>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133123">
                                            <p:txEl>
                                              <p:pRg st="1" end="1"/>
                                            </p:txEl>
                                          </p:spTgt>
                                        </p:tgtEl>
                                        <p:attrNameLst>
                                          <p:attrName>style.visibility</p:attrName>
                                        </p:attrNameLst>
                                      </p:cBhvr>
                                      <p:to>
                                        <p:strVal val="visible"/>
                                      </p:to>
                                    </p:set>
                                    <p:animEffect transition="in" filter="slide(fromBottom)">
                                      <p:cBhvr>
                                        <p:cTn id="23" dur="500"/>
                                        <p:tgtEl>
                                          <p:spTgt spid="133123">
                                            <p:txEl>
                                              <p:pRg st="1" end="1"/>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2" presetClass="entr" presetSubtype="4" fill="hold" grpId="0" nodeType="clickEffect">
                                  <p:stCondLst>
                                    <p:cond delay="0"/>
                                  </p:stCondLst>
                                  <p:childTnLst>
                                    <p:set>
                                      <p:cBhvr>
                                        <p:cTn id="27" dur="1" fill="hold">
                                          <p:stCondLst>
                                            <p:cond delay="0"/>
                                          </p:stCondLst>
                                        </p:cTn>
                                        <p:tgtEl>
                                          <p:spTgt spid="133123">
                                            <p:txEl>
                                              <p:pRg st="2" end="2"/>
                                            </p:txEl>
                                          </p:spTgt>
                                        </p:tgtEl>
                                        <p:attrNameLst>
                                          <p:attrName>style.visibility</p:attrName>
                                        </p:attrNameLst>
                                      </p:cBhvr>
                                      <p:to>
                                        <p:strVal val="visible"/>
                                      </p:to>
                                    </p:set>
                                    <p:animEffect transition="in" filter="slide(fromBottom)">
                                      <p:cBhvr>
                                        <p:cTn id="28" dur="500"/>
                                        <p:tgtEl>
                                          <p:spTgt spid="133123">
                                            <p:txEl>
                                              <p:pRg st="2" end="2"/>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2" presetClass="entr" presetSubtype="4" fill="hold" grpId="0" nodeType="clickEffect">
                                  <p:stCondLst>
                                    <p:cond delay="0"/>
                                  </p:stCondLst>
                                  <p:childTnLst>
                                    <p:set>
                                      <p:cBhvr>
                                        <p:cTn id="32" dur="1" fill="hold">
                                          <p:stCondLst>
                                            <p:cond delay="0"/>
                                          </p:stCondLst>
                                        </p:cTn>
                                        <p:tgtEl>
                                          <p:spTgt spid="133123">
                                            <p:txEl>
                                              <p:pRg st="3" end="3"/>
                                            </p:txEl>
                                          </p:spTgt>
                                        </p:tgtEl>
                                        <p:attrNameLst>
                                          <p:attrName>style.visibility</p:attrName>
                                        </p:attrNameLst>
                                      </p:cBhvr>
                                      <p:to>
                                        <p:strVal val="visible"/>
                                      </p:to>
                                    </p:set>
                                    <p:animEffect transition="in" filter="slide(fromBottom)">
                                      <p:cBhvr>
                                        <p:cTn id="33" dur="500"/>
                                        <p:tgtEl>
                                          <p:spTgt spid="133123">
                                            <p:txEl>
                                              <p:pRg st="3" end="3"/>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2" presetClass="entr" presetSubtype="4" fill="hold" grpId="0" nodeType="clickEffect">
                                  <p:stCondLst>
                                    <p:cond delay="0"/>
                                  </p:stCondLst>
                                  <p:childTnLst>
                                    <p:set>
                                      <p:cBhvr>
                                        <p:cTn id="37" dur="1" fill="hold">
                                          <p:stCondLst>
                                            <p:cond delay="0"/>
                                          </p:stCondLst>
                                        </p:cTn>
                                        <p:tgtEl>
                                          <p:spTgt spid="133123">
                                            <p:txEl>
                                              <p:pRg st="4" end="4"/>
                                            </p:txEl>
                                          </p:spTgt>
                                        </p:tgtEl>
                                        <p:attrNameLst>
                                          <p:attrName>style.visibility</p:attrName>
                                        </p:attrNameLst>
                                      </p:cBhvr>
                                      <p:to>
                                        <p:strVal val="visible"/>
                                      </p:to>
                                    </p:set>
                                    <p:animEffect transition="in" filter="slide(fromBottom)">
                                      <p:cBhvr>
                                        <p:cTn id="38" dur="500"/>
                                        <p:tgtEl>
                                          <p:spTgt spid="133123">
                                            <p:txEl>
                                              <p:pRg st="4" end="4"/>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133123">
                                            <p:txEl>
                                              <p:pRg st="5" end="5"/>
                                            </p:txEl>
                                          </p:spTgt>
                                        </p:tgtEl>
                                        <p:attrNameLst>
                                          <p:attrName>style.visibility</p:attrName>
                                        </p:attrNameLst>
                                      </p:cBhvr>
                                      <p:to>
                                        <p:strVal val="visible"/>
                                      </p:to>
                                    </p:set>
                                    <p:animEffect transition="in" filter="slide(fromBottom)">
                                      <p:cBhvr>
                                        <p:cTn id="43" dur="500"/>
                                        <p:tgtEl>
                                          <p:spTgt spid="133123">
                                            <p:txEl>
                                              <p:pRg st="5" end="5"/>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2" presetClass="entr" presetSubtype="4" fill="hold" grpId="0" nodeType="clickEffect">
                                  <p:stCondLst>
                                    <p:cond delay="0"/>
                                  </p:stCondLst>
                                  <p:childTnLst>
                                    <p:set>
                                      <p:cBhvr>
                                        <p:cTn id="47" dur="1" fill="hold">
                                          <p:stCondLst>
                                            <p:cond delay="0"/>
                                          </p:stCondLst>
                                        </p:cTn>
                                        <p:tgtEl>
                                          <p:spTgt spid="133123">
                                            <p:txEl>
                                              <p:pRg st="6" end="6"/>
                                            </p:txEl>
                                          </p:spTgt>
                                        </p:tgtEl>
                                        <p:attrNameLst>
                                          <p:attrName>style.visibility</p:attrName>
                                        </p:attrNameLst>
                                      </p:cBhvr>
                                      <p:to>
                                        <p:strVal val="visible"/>
                                      </p:to>
                                    </p:set>
                                    <p:animEffect transition="in" filter="slide(fromBottom)">
                                      <p:cBhvr>
                                        <p:cTn id="48" dur="500"/>
                                        <p:tgtEl>
                                          <p:spTgt spid="13312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23" grpId="0" build="p" bldLvl="2" autoUpdateAnimBg="0"/>
      <p:bldP spid="133126" grpId="0" autoUpdateAnimBg="0"/>
      <p:bldP spid="133128" grpId="0"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1688856" y="274760"/>
            <a:ext cx="8814288" cy="1143000"/>
          </a:xfrm>
        </p:spPr>
        <p:txBody>
          <a:bodyPr/>
          <a:lstStyle/>
          <a:p>
            <a:pPr eaLnBrk="1" hangingPunct="1"/>
            <a:r>
              <a:rPr lang="en-US" altLang="en-US"/>
              <a:t>Trompenaars’ Cultural Dimensions</a:t>
            </a:r>
          </a:p>
        </p:txBody>
      </p:sp>
      <p:sp>
        <p:nvSpPr>
          <p:cNvPr id="134147" name="Rectangle 3"/>
          <p:cNvSpPr>
            <a:spLocks noGrp="1" noChangeArrowheads="1"/>
          </p:cNvSpPr>
          <p:nvPr>
            <p:ph type="body" idx="1"/>
          </p:nvPr>
        </p:nvSpPr>
        <p:spPr>
          <a:xfrm>
            <a:off x="2062529" y="2529621"/>
            <a:ext cx="8455269" cy="4029808"/>
          </a:xfrm>
        </p:spPr>
        <p:txBody>
          <a:bodyPr/>
          <a:lstStyle/>
          <a:p>
            <a:pPr marL="329698" indent="-329698"/>
            <a:r>
              <a:rPr lang="en-US" altLang="en-US" dirty="0"/>
              <a:t>Specific culture: individuals have a large public space shared with others and a small private space they guard closely and share only with close friends and associates</a:t>
            </a:r>
          </a:p>
          <a:p>
            <a:pPr marL="787613" lvl="1"/>
            <a:r>
              <a:rPr lang="en-US" altLang="en-US" dirty="0"/>
              <a:t>In highly specific cultures, people are more open and extroverted, and there is a strong separation of work and private life</a:t>
            </a:r>
          </a:p>
          <a:p>
            <a:pPr marL="787613" lvl="1"/>
            <a:r>
              <a:rPr lang="en-US" altLang="en-US" dirty="0"/>
              <a:t>Includes Austria, U.K., U.S. and Switzerland</a:t>
            </a:r>
          </a:p>
          <a:p>
            <a:pPr marL="787613" lvl="1"/>
            <a:r>
              <a:rPr lang="en-US" altLang="en-US" dirty="0" err="1">
                <a:hlinkClick r:id="rId3"/>
              </a:rPr>
              <a:t>Trompenaars</a:t>
            </a:r>
            <a:r>
              <a:rPr lang="en-US" altLang="en-US" dirty="0">
                <a:hlinkClick r:id="rId3"/>
              </a:rPr>
              <a:t>' Specific versus Diffuse Worlds Map</a:t>
            </a:r>
            <a:endParaRPr lang="en-US" altLang="en-US" dirty="0"/>
          </a:p>
        </p:txBody>
      </p:sp>
      <p:sp>
        <p:nvSpPr>
          <p:cNvPr id="36868" name="Rectangle 4"/>
          <p:cNvSpPr>
            <a:spLocks noChangeArrowheads="1"/>
          </p:cNvSpPr>
          <p:nvPr/>
        </p:nvSpPr>
        <p:spPr bwMode="auto">
          <a:xfrm>
            <a:off x="1842722" y="1536823"/>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r>
              <a:rPr lang="en-US" altLang="en-US" sz="2769">
                <a:solidFill>
                  <a:schemeClr val="tx2"/>
                </a:solidFill>
              </a:rPr>
              <a:t>VS.</a:t>
            </a:r>
          </a:p>
        </p:txBody>
      </p:sp>
      <p:sp>
        <p:nvSpPr>
          <p:cNvPr id="36869"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4150" name="Text Box 6"/>
          <p:cNvSpPr txBox="1">
            <a:spLocks noChangeArrowheads="1"/>
          </p:cNvSpPr>
          <p:nvPr/>
        </p:nvSpPr>
        <p:spPr bwMode="auto">
          <a:xfrm>
            <a:off x="2051538" y="1679698"/>
            <a:ext cx="3672621"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Specific </a:t>
            </a:r>
          </a:p>
        </p:txBody>
      </p:sp>
      <p:sp>
        <p:nvSpPr>
          <p:cNvPr id="36871" name="Rectangle 7"/>
          <p:cNvSpPr>
            <a:spLocks noChangeArrowheads="1"/>
          </p:cNvSpPr>
          <p:nvPr/>
        </p:nvSpPr>
        <p:spPr bwMode="auto">
          <a:xfrm>
            <a:off x="6640025" y="1560635"/>
            <a:ext cx="3958370"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4152" name="Text Box 8"/>
          <p:cNvSpPr txBox="1">
            <a:spLocks noChangeArrowheads="1"/>
          </p:cNvSpPr>
          <p:nvPr/>
        </p:nvSpPr>
        <p:spPr bwMode="auto">
          <a:xfrm>
            <a:off x="6898299" y="1679698"/>
            <a:ext cx="3412515"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Diffuse </a:t>
            </a:r>
          </a:p>
        </p:txBody>
      </p:sp>
    </p:spTree>
    <p:extLst>
      <p:ext uri="{BB962C8B-B14F-4D97-AF65-F5344CB8AC3E}">
        <p14:creationId xmlns:p14="http://schemas.microsoft.com/office/powerpoint/2010/main" val="127496516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34150"/>
                                        </p:tgtEl>
                                        <p:attrNameLst>
                                          <p:attrName>style.visibility</p:attrName>
                                        </p:attrNameLst>
                                      </p:cBhvr>
                                      <p:to>
                                        <p:strVal val="visible"/>
                                      </p:to>
                                    </p:set>
                                    <p:anim calcmode="lin" valueType="num">
                                      <p:cBhvr>
                                        <p:cTn id="7" dur="500" fill="hold"/>
                                        <p:tgtEl>
                                          <p:spTgt spid="134150"/>
                                        </p:tgtEl>
                                        <p:attrNameLst>
                                          <p:attrName>ppt_w</p:attrName>
                                        </p:attrNameLst>
                                      </p:cBhvr>
                                      <p:tavLst>
                                        <p:tav tm="0">
                                          <p:val>
                                            <p:fltVal val="0"/>
                                          </p:val>
                                        </p:tav>
                                        <p:tav tm="100000">
                                          <p:val>
                                            <p:strVal val="#ppt_w"/>
                                          </p:val>
                                        </p:tav>
                                      </p:tavLst>
                                    </p:anim>
                                    <p:anim calcmode="lin" valueType="num">
                                      <p:cBhvr>
                                        <p:cTn id="8" dur="500" fill="hold"/>
                                        <p:tgtEl>
                                          <p:spTgt spid="134150"/>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grpId="0" nodeType="afterEffect">
                                  <p:stCondLst>
                                    <p:cond delay="0"/>
                                  </p:stCondLst>
                                  <p:childTnLst>
                                    <p:set>
                                      <p:cBhvr>
                                        <p:cTn id="11" dur="1" fill="hold">
                                          <p:stCondLst>
                                            <p:cond delay="0"/>
                                          </p:stCondLst>
                                        </p:cTn>
                                        <p:tgtEl>
                                          <p:spTgt spid="134152"/>
                                        </p:tgtEl>
                                        <p:attrNameLst>
                                          <p:attrName>style.visibility</p:attrName>
                                        </p:attrNameLst>
                                      </p:cBhvr>
                                      <p:to>
                                        <p:strVal val="visible"/>
                                      </p:to>
                                    </p:set>
                                    <p:anim calcmode="lin" valueType="num">
                                      <p:cBhvr>
                                        <p:cTn id="12" dur="500" fill="hold"/>
                                        <p:tgtEl>
                                          <p:spTgt spid="134152"/>
                                        </p:tgtEl>
                                        <p:attrNameLst>
                                          <p:attrName>ppt_w</p:attrName>
                                        </p:attrNameLst>
                                      </p:cBhvr>
                                      <p:tavLst>
                                        <p:tav tm="0">
                                          <p:val>
                                            <p:fltVal val="0"/>
                                          </p:val>
                                        </p:tav>
                                        <p:tav tm="100000">
                                          <p:val>
                                            <p:strVal val="#ppt_w"/>
                                          </p:val>
                                        </p:tav>
                                      </p:tavLst>
                                    </p:anim>
                                    <p:anim calcmode="lin" valueType="num">
                                      <p:cBhvr>
                                        <p:cTn id="13" dur="500" fill="hold"/>
                                        <p:tgtEl>
                                          <p:spTgt spid="134152"/>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134147">
                                            <p:txEl>
                                              <p:pRg st="0" end="0"/>
                                            </p:txEl>
                                          </p:spTgt>
                                        </p:tgtEl>
                                        <p:attrNameLst>
                                          <p:attrName>style.visibility</p:attrName>
                                        </p:attrNameLst>
                                      </p:cBhvr>
                                      <p:to>
                                        <p:strVal val="visible"/>
                                      </p:to>
                                    </p:set>
                                    <p:animEffect transition="in" filter="slide(fromBottom)">
                                      <p:cBhvr>
                                        <p:cTn id="18" dur="500"/>
                                        <p:tgtEl>
                                          <p:spTgt spid="134147">
                                            <p:txEl>
                                              <p:pRg st="0" end="0"/>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134147">
                                            <p:txEl>
                                              <p:pRg st="1" end="1"/>
                                            </p:txEl>
                                          </p:spTgt>
                                        </p:tgtEl>
                                        <p:attrNameLst>
                                          <p:attrName>style.visibility</p:attrName>
                                        </p:attrNameLst>
                                      </p:cBhvr>
                                      <p:to>
                                        <p:strVal val="visible"/>
                                      </p:to>
                                    </p:set>
                                    <p:animEffect transition="in" filter="slide(fromBottom)">
                                      <p:cBhvr>
                                        <p:cTn id="23" dur="500"/>
                                        <p:tgtEl>
                                          <p:spTgt spid="134147">
                                            <p:txEl>
                                              <p:pRg st="1" end="1"/>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2" presetClass="entr" presetSubtype="4" fill="hold" grpId="0" nodeType="clickEffect">
                                  <p:stCondLst>
                                    <p:cond delay="0"/>
                                  </p:stCondLst>
                                  <p:childTnLst>
                                    <p:set>
                                      <p:cBhvr>
                                        <p:cTn id="27" dur="1" fill="hold">
                                          <p:stCondLst>
                                            <p:cond delay="0"/>
                                          </p:stCondLst>
                                        </p:cTn>
                                        <p:tgtEl>
                                          <p:spTgt spid="134147">
                                            <p:txEl>
                                              <p:pRg st="2" end="2"/>
                                            </p:txEl>
                                          </p:spTgt>
                                        </p:tgtEl>
                                        <p:attrNameLst>
                                          <p:attrName>style.visibility</p:attrName>
                                        </p:attrNameLst>
                                      </p:cBhvr>
                                      <p:to>
                                        <p:strVal val="visible"/>
                                      </p:to>
                                    </p:set>
                                    <p:animEffect transition="in" filter="slide(fromBottom)">
                                      <p:cBhvr>
                                        <p:cTn id="28" dur="500"/>
                                        <p:tgtEl>
                                          <p:spTgt spid="134147">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2" presetClass="entr" presetSubtype="4" fill="hold" grpId="0" nodeType="clickEffect">
                                  <p:stCondLst>
                                    <p:cond delay="0"/>
                                  </p:stCondLst>
                                  <p:childTnLst>
                                    <p:set>
                                      <p:cBhvr>
                                        <p:cTn id="32" dur="1" fill="hold">
                                          <p:stCondLst>
                                            <p:cond delay="0"/>
                                          </p:stCondLst>
                                        </p:cTn>
                                        <p:tgtEl>
                                          <p:spTgt spid="134147">
                                            <p:txEl>
                                              <p:pRg st="3" end="3"/>
                                            </p:txEl>
                                          </p:spTgt>
                                        </p:tgtEl>
                                        <p:attrNameLst>
                                          <p:attrName>style.visibility</p:attrName>
                                        </p:attrNameLst>
                                      </p:cBhvr>
                                      <p:to>
                                        <p:strVal val="visible"/>
                                      </p:to>
                                    </p:set>
                                    <p:animEffect transition="in" filter="slide(fromBottom)">
                                      <p:cBhvr>
                                        <p:cTn id="33" dur="500"/>
                                        <p:tgtEl>
                                          <p:spTgt spid="13414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7" grpId="0" build="p" bldLvl="2" autoUpdateAnimBg="0"/>
      <p:bldP spid="134150" grpId="0" autoUpdateAnimBg="0"/>
      <p:bldP spid="134152" grpId="0"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1688856" y="274760"/>
            <a:ext cx="8814288" cy="1143000"/>
          </a:xfrm>
        </p:spPr>
        <p:txBody>
          <a:bodyPr/>
          <a:lstStyle/>
          <a:p>
            <a:pPr eaLnBrk="1" hangingPunct="1"/>
            <a:r>
              <a:rPr lang="en-US" altLang="en-US"/>
              <a:t>Trompenaars’ Cultural Dimensions</a:t>
            </a:r>
          </a:p>
        </p:txBody>
      </p:sp>
      <p:sp>
        <p:nvSpPr>
          <p:cNvPr id="37891" name="Rectangle 3"/>
          <p:cNvSpPr>
            <a:spLocks noGrp="1" noChangeArrowheads="1"/>
          </p:cNvSpPr>
          <p:nvPr>
            <p:ph type="body" idx="1"/>
          </p:nvPr>
        </p:nvSpPr>
        <p:spPr>
          <a:xfrm>
            <a:off x="2062529" y="2529621"/>
            <a:ext cx="8455269" cy="4029808"/>
          </a:xfrm>
        </p:spPr>
        <p:txBody>
          <a:bodyPr/>
          <a:lstStyle/>
          <a:p>
            <a:pPr marL="329698" indent="-329698"/>
            <a:r>
              <a:rPr lang="en-US" altLang="en-US" dirty="0"/>
              <a:t>Diffuse culture: public and private space are similar in size, individuals guard public space carefully because it is shared with private space</a:t>
            </a:r>
          </a:p>
          <a:p>
            <a:pPr marL="787613" lvl="1"/>
            <a:r>
              <a:rPr lang="en-US" altLang="en-US" dirty="0"/>
              <a:t>In highly diffuse cultures, people often appear to be indirect and introverted, and work and private life often are closely linked</a:t>
            </a:r>
          </a:p>
          <a:p>
            <a:pPr marL="787613" lvl="1"/>
            <a:r>
              <a:rPr lang="en-US" altLang="en-US" dirty="0"/>
              <a:t>Includes Venezuela, China, and Spain</a:t>
            </a:r>
          </a:p>
        </p:txBody>
      </p:sp>
      <p:sp>
        <p:nvSpPr>
          <p:cNvPr id="37892" name="Rectangle 4"/>
          <p:cNvSpPr>
            <a:spLocks noChangeArrowheads="1"/>
          </p:cNvSpPr>
          <p:nvPr/>
        </p:nvSpPr>
        <p:spPr bwMode="auto">
          <a:xfrm>
            <a:off x="1842722" y="1536823"/>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r>
              <a:rPr lang="en-US" altLang="en-US" sz="2769">
                <a:solidFill>
                  <a:schemeClr val="tx2"/>
                </a:solidFill>
              </a:rPr>
              <a:t>VS.</a:t>
            </a:r>
          </a:p>
        </p:txBody>
      </p:sp>
      <p:sp>
        <p:nvSpPr>
          <p:cNvPr id="37893"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37894" name="Text Box 6"/>
          <p:cNvSpPr txBox="1">
            <a:spLocks noChangeArrowheads="1"/>
          </p:cNvSpPr>
          <p:nvPr/>
        </p:nvSpPr>
        <p:spPr bwMode="auto">
          <a:xfrm>
            <a:off x="2051538" y="1679698"/>
            <a:ext cx="3672621"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Specific </a:t>
            </a:r>
          </a:p>
        </p:txBody>
      </p:sp>
      <p:sp>
        <p:nvSpPr>
          <p:cNvPr id="37895" name="Rectangle 7"/>
          <p:cNvSpPr>
            <a:spLocks noChangeArrowheads="1"/>
          </p:cNvSpPr>
          <p:nvPr/>
        </p:nvSpPr>
        <p:spPr bwMode="auto">
          <a:xfrm>
            <a:off x="6640025" y="1560635"/>
            <a:ext cx="3958370"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37896" name="Text Box 8"/>
          <p:cNvSpPr txBox="1">
            <a:spLocks noChangeArrowheads="1"/>
          </p:cNvSpPr>
          <p:nvPr/>
        </p:nvSpPr>
        <p:spPr bwMode="auto">
          <a:xfrm>
            <a:off x="6898299" y="1679698"/>
            <a:ext cx="3412515"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Diffuse </a:t>
            </a:r>
          </a:p>
        </p:txBody>
      </p:sp>
    </p:spTree>
    <p:extLst>
      <p:ext uri="{BB962C8B-B14F-4D97-AF65-F5344CB8AC3E}">
        <p14:creationId xmlns:p14="http://schemas.microsoft.com/office/powerpoint/2010/main" val="3731511667"/>
      </p:ext>
    </p:extLst>
  </p:cSld>
  <p:clrMapOvr>
    <a:masterClrMapping/>
  </p:clrMapOvr>
  <p:transition>
    <p:dissolve/>
  </p:transition>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1688856" y="274760"/>
            <a:ext cx="8814288" cy="1143000"/>
          </a:xfrm>
        </p:spPr>
        <p:txBody>
          <a:bodyPr/>
          <a:lstStyle/>
          <a:p>
            <a:pPr eaLnBrk="1" hangingPunct="1"/>
            <a:r>
              <a:rPr lang="en-US" altLang="en-US"/>
              <a:t>Trompenaars’ Cultural Dimensions</a:t>
            </a:r>
          </a:p>
        </p:txBody>
      </p:sp>
      <p:sp>
        <p:nvSpPr>
          <p:cNvPr id="136195" name="Rectangle 3"/>
          <p:cNvSpPr>
            <a:spLocks noGrp="1" noChangeArrowheads="1"/>
          </p:cNvSpPr>
          <p:nvPr>
            <p:ph type="body" idx="1"/>
          </p:nvPr>
        </p:nvSpPr>
        <p:spPr>
          <a:xfrm>
            <a:off x="2062529" y="2529621"/>
            <a:ext cx="8455269" cy="4029808"/>
          </a:xfrm>
        </p:spPr>
        <p:txBody>
          <a:bodyPr/>
          <a:lstStyle/>
          <a:p>
            <a:pPr marL="329698" indent="-329698"/>
            <a:r>
              <a:rPr lang="en-US" altLang="en-US"/>
              <a:t>Achievement culture: status is accorded based on how well people perform their functions</a:t>
            </a:r>
          </a:p>
          <a:p>
            <a:pPr marL="787613" lvl="1"/>
            <a:r>
              <a:rPr lang="en-US" altLang="en-US"/>
              <a:t>Includes Austria, U.S., Switzerland and the U.K.</a:t>
            </a:r>
          </a:p>
          <a:p>
            <a:pPr marL="329698" indent="-329698"/>
            <a:r>
              <a:rPr lang="en-US" altLang="en-US"/>
              <a:t>Ascription culture: status is based on who or what a person is</a:t>
            </a:r>
          </a:p>
          <a:p>
            <a:pPr marL="787613" lvl="1"/>
            <a:r>
              <a:rPr lang="en-US" altLang="en-US"/>
              <a:t>Includes Venezuela, Indonesia, and China</a:t>
            </a:r>
          </a:p>
        </p:txBody>
      </p:sp>
      <p:sp>
        <p:nvSpPr>
          <p:cNvPr id="38916" name="Rectangle 4"/>
          <p:cNvSpPr>
            <a:spLocks noChangeArrowheads="1"/>
          </p:cNvSpPr>
          <p:nvPr/>
        </p:nvSpPr>
        <p:spPr bwMode="auto">
          <a:xfrm>
            <a:off x="1842722" y="1536823"/>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r>
              <a:rPr lang="en-US" altLang="en-US" sz="2769">
                <a:solidFill>
                  <a:schemeClr val="tx2"/>
                </a:solidFill>
              </a:rPr>
              <a:t>VS.</a:t>
            </a:r>
          </a:p>
        </p:txBody>
      </p:sp>
      <p:sp>
        <p:nvSpPr>
          <p:cNvPr id="38917"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6198" name="Text Box 6"/>
          <p:cNvSpPr txBox="1">
            <a:spLocks noChangeArrowheads="1"/>
          </p:cNvSpPr>
          <p:nvPr/>
        </p:nvSpPr>
        <p:spPr bwMode="auto">
          <a:xfrm>
            <a:off x="2051538" y="1679698"/>
            <a:ext cx="3672621"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Achievement</a:t>
            </a:r>
          </a:p>
        </p:txBody>
      </p:sp>
      <p:sp>
        <p:nvSpPr>
          <p:cNvPr id="38919" name="Rectangle 7"/>
          <p:cNvSpPr>
            <a:spLocks noChangeArrowheads="1"/>
          </p:cNvSpPr>
          <p:nvPr/>
        </p:nvSpPr>
        <p:spPr bwMode="auto">
          <a:xfrm>
            <a:off x="6640025" y="1560635"/>
            <a:ext cx="3958370"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6200" name="Text Box 8"/>
          <p:cNvSpPr txBox="1">
            <a:spLocks noChangeArrowheads="1"/>
          </p:cNvSpPr>
          <p:nvPr/>
        </p:nvSpPr>
        <p:spPr bwMode="auto">
          <a:xfrm>
            <a:off x="6898299" y="1679698"/>
            <a:ext cx="3412515"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Ascription</a:t>
            </a:r>
          </a:p>
        </p:txBody>
      </p:sp>
    </p:spTree>
    <p:extLst>
      <p:ext uri="{BB962C8B-B14F-4D97-AF65-F5344CB8AC3E}">
        <p14:creationId xmlns:p14="http://schemas.microsoft.com/office/powerpoint/2010/main" val="370796119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36198"/>
                                        </p:tgtEl>
                                        <p:attrNameLst>
                                          <p:attrName>style.visibility</p:attrName>
                                        </p:attrNameLst>
                                      </p:cBhvr>
                                      <p:to>
                                        <p:strVal val="visible"/>
                                      </p:to>
                                    </p:set>
                                    <p:anim calcmode="lin" valueType="num">
                                      <p:cBhvr>
                                        <p:cTn id="7" dur="500" fill="hold"/>
                                        <p:tgtEl>
                                          <p:spTgt spid="136198"/>
                                        </p:tgtEl>
                                        <p:attrNameLst>
                                          <p:attrName>ppt_w</p:attrName>
                                        </p:attrNameLst>
                                      </p:cBhvr>
                                      <p:tavLst>
                                        <p:tav tm="0">
                                          <p:val>
                                            <p:fltVal val="0"/>
                                          </p:val>
                                        </p:tav>
                                        <p:tav tm="100000">
                                          <p:val>
                                            <p:strVal val="#ppt_w"/>
                                          </p:val>
                                        </p:tav>
                                      </p:tavLst>
                                    </p:anim>
                                    <p:anim calcmode="lin" valueType="num">
                                      <p:cBhvr>
                                        <p:cTn id="8" dur="500" fill="hold"/>
                                        <p:tgtEl>
                                          <p:spTgt spid="136198"/>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grpId="0" nodeType="afterEffect">
                                  <p:stCondLst>
                                    <p:cond delay="0"/>
                                  </p:stCondLst>
                                  <p:childTnLst>
                                    <p:set>
                                      <p:cBhvr>
                                        <p:cTn id="11" dur="1" fill="hold">
                                          <p:stCondLst>
                                            <p:cond delay="0"/>
                                          </p:stCondLst>
                                        </p:cTn>
                                        <p:tgtEl>
                                          <p:spTgt spid="136200"/>
                                        </p:tgtEl>
                                        <p:attrNameLst>
                                          <p:attrName>style.visibility</p:attrName>
                                        </p:attrNameLst>
                                      </p:cBhvr>
                                      <p:to>
                                        <p:strVal val="visible"/>
                                      </p:to>
                                    </p:set>
                                    <p:anim calcmode="lin" valueType="num">
                                      <p:cBhvr>
                                        <p:cTn id="12" dur="500" fill="hold"/>
                                        <p:tgtEl>
                                          <p:spTgt spid="136200"/>
                                        </p:tgtEl>
                                        <p:attrNameLst>
                                          <p:attrName>ppt_w</p:attrName>
                                        </p:attrNameLst>
                                      </p:cBhvr>
                                      <p:tavLst>
                                        <p:tav tm="0">
                                          <p:val>
                                            <p:fltVal val="0"/>
                                          </p:val>
                                        </p:tav>
                                        <p:tav tm="100000">
                                          <p:val>
                                            <p:strVal val="#ppt_w"/>
                                          </p:val>
                                        </p:tav>
                                      </p:tavLst>
                                    </p:anim>
                                    <p:anim calcmode="lin" valueType="num">
                                      <p:cBhvr>
                                        <p:cTn id="13" dur="500" fill="hold"/>
                                        <p:tgtEl>
                                          <p:spTgt spid="136200"/>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136195">
                                            <p:txEl>
                                              <p:pRg st="0" end="0"/>
                                            </p:txEl>
                                          </p:spTgt>
                                        </p:tgtEl>
                                        <p:attrNameLst>
                                          <p:attrName>style.visibility</p:attrName>
                                        </p:attrNameLst>
                                      </p:cBhvr>
                                      <p:to>
                                        <p:strVal val="visible"/>
                                      </p:to>
                                    </p:set>
                                    <p:animEffect transition="in" filter="slide(fromBottom)">
                                      <p:cBhvr>
                                        <p:cTn id="18" dur="500"/>
                                        <p:tgtEl>
                                          <p:spTgt spid="136195">
                                            <p:txEl>
                                              <p:pRg st="0" end="0"/>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136195">
                                            <p:txEl>
                                              <p:pRg st="1" end="1"/>
                                            </p:txEl>
                                          </p:spTgt>
                                        </p:tgtEl>
                                        <p:attrNameLst>
                                          <p:attrName>style.visibility</p:attrName>
                                        </p:attrNameLst>
                                      </p:cBhvr>
                                      <p:to>
                                        <p:strVal val="visible"/>
                                      </p:to>
                                    </p:set>
                                    <p:animEffect transition="in" filter="slide(fromBottom)">
                                      <p:cBhvr>
                                        <p:cTn id="23" dur="500"/>
                                        <p:tgtEl>
                                          <p:spTgt spid="136195">
                                            <p:txEl>
                                              <p:pRg st="1" end="1"/>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2" presetClass="entr" presetSubtype="4" fill="hold" grpId="0" nodeType="clickEffect">
                                  <p:stCondLst>
                                    <p:cond delay="0"/>
                                  </p:stCondLst>
                                  <p:childTnLst>
                                    <p:set>
                                      <p:cBhvr>
                                        <p:cTn id="27" dur="1" fill="hold">
                                          <p:stCondLst>
                                            <p:cond delay="0"/>
                                          </p:stCondLst>
                                        </p:cTn>
                                        <p:tgtEl>
                                          <p:spTgt spid="136195">
                                            <p:txEl>
                                              <p:pRg st="2" end="2"/>
                                            </p:txEl>
                                          </p:spTgt>
                                        </p:tgtEl>
                                        <p:attrNameLst>
                                          <p:attrName>style.visibility</p:attrName>
                                        </p:attrNameLst>
                                      </p:cBhvr>
                                      <p:to>
                                        <p:strVal val="visible"/>
                                      </p:to>
                                    </p:set>
                                    <p:animEffect transition="in" filter="slide(fromBottom)">
                                      <p:cBhvr>
                                        <p:cTn id="28" dur="500"/>
                                        <p:tgtEl>
                                          <p:spTgt spid="136195">
                                            <p:txEl>
                                              <p:pRg st="2" end="2"/>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2" presetClass="entr" presetSubtype="4" fill="hold" grpId="0" nodeType="clickEffect">
                                  <p:stCondLst>
                                    <p:cond delay="0"/>
                                  </p:stCondLst>
                                  <p:childTnLst>
                                    <p:set>
                                      <p:cBhvr>
                                        <p:cTn id="32" dur="1" fill="hold">
                                          <p:stCondLst>
                                            <p:cond delay="0"/>
                                          </p:stCondLst>
                                        </p:cTn>
                                        <p:tgtEl>
                                          <p:spTgt spid="136195">
                                            <p:txEl>
                                              <p:pRg st="3" end="3"/>
                                            </p:txEl>
                                          </p:spTgt>
                                        </p:tgtEl>
                                        <p:attrNameLst>
                                          <p:attrName>style.visibility</p:attrName>
                                        </p:attrNameLst>
                                      </p:cBhvr>
                                      <p:to>
                                        <p:strVal val="visible"/>
                                      </p:to>
                                    </p:set>
                                    <p:animEffect transition="in" filter="slide(fromBottom)">
                                      <p:cBhvr>
                                        <p:cTn id="33" dur="500"/>
                                        <p:tgtEl>
                                          <p:spTgt spid="13619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195" grpId="0" build="p" bldLvl="2" autoUpdateAnimBg="0"/>
      <p:bldP spid="136198" grpId="0" autoUpdateAnimBg="0"/>
      <p:bldP spid="136200" grpId="0"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1688856" y="274760"/>
            <a:ext cx="8814288" cy="1143000"/>
          </a:xfrm>
        </p:spPr>
        <p:txBody>
          <a:bodyPr/>
          <a:lstStyle/>
          <a:p>
            <a:pPr eaLnBrk="1" hangingPunct="1"/>
            <a:r>
              <a:rPr lang="en-US" altLang="en-US"/>
              <a:t>Trompenaars’ Cultural Dimensions</a:t>
            </a:r>
          </a:p>
        </p:txBody>
      </p:sp>
      <p:sp>
        <p:nvSpPr>
          <p:cNvPr id="137219" name="Rectangle 3"/>
          <p:cNvSpPr>
            <a:spLocks noGrp="1" noChangeArrowheads="1"/>
          </p:cNvSpPr>
          <p:nvPr>
            <p:ph type="body" idx="1"/>
          </p:nvPr>
        </p:nvSpPr>
        <p:spPr>
          <a:xfrm>
            <a:off x="2062529" y="2373923"/>
            <a:ext cx="8455269" cy="4029808"/>
          </a:xfrm>
        </p:spPr>
        <p:txBody>
          <a:bodyPr>
            <a:normAutofit fontScale="92500" lnSpcReduction="10000"/>
          </a:bodyPr>
          <a:lstStyle/>
          <a:p>
            <a:pPr marL="329698" indent="-329698">
              <a:lnSpc>
                <a:spcPct val="90000"/>
              </a:lnSpc>
            </a:pPr>
            <a:r>
              <a:rPr lang="en-US" altLang="en-US" sz="2308" dirty="0"/>
              <a:t>Sequential approach/</a:t>
            </a:r>
            <a:r>
              <a:rPr lang="en-US" altLang="en-US" sz="2308" dirty="0" err="1"/>
              <a:t>monochrone</a:t>
            </a:r>
            <a:endParaRPr lang="en-US" altLang="en-US" sz="2308" dirty="0"/>
          </a:p>
          <a:p>
            <a:pPr marL="787613" lvl="1">
              <a:lnSpc>
                <a:spcPct val="90000"/>
              </a:lnSpc>
            </a:pPr>
            <a:r>
              <a:rPr lang="en-US" altLang="en-US" sz="2308" dirty="0"/>
              <a:t>People do only one activity at a time, keep appointments strictly, prefer to follow plans as laid out (United States)</a:t>
            </a:r>
          </a:p>
          <a:p>
            <a:pPr marL="329698" indent="-329698">
              <a:lnSpc>
                <a:spcPct val="90000"/>
              </a:lnSpc>
            </a:pPr>
            <a:r>
              <a:rPr lang="en-US" altLang="en-US" sz="2308" dirty="0"/>
              <a:t>Synchronous approach/</a:t>
            </a:r>
            <a:r>
              <a:rPr lang="en-US" altLang="en-US" sz="2308" dirty="0" err="1"/>
              <a:t>polychrone</a:t>
            </a:r>
            <a:endParaRPr lang="en-US" altLang="en-US" sz="2308" dirty="0"/>
          </a:p>
          <a:p>
            <a:pPr marL="787613" lvl="1">
              <a:lnSpc>
                <a:spcPct val="90000"/>
              </a:lnSpc>
            </a:pPr>
            <a:r>
              <a:rPr lang="en-US" altLang="en-US" sz="2308" dirty="0"/>
              <a:t>People tend to multi-task, view appointments as approximate, schedules are seen as subordinate to relationships (France, Greece and Mexico)</a:t>
            </a:r>
          </a:p>
          <a:p>
            <a:pPr marL="787613" lvl="1">
              <a:lnSpc>
                <a:spcPct val="90000"/>
              </a:lnSpc>
            </a:pPr>
            <a:r>
              <a:rPr lang="en-US" altLang="en-US" sz="2308" dirty="0">
                <a:hlinkClick r:id="rId3"/>
              </a:rPr>
              <a:t>Polychrome versus Monochrome</a:t>
            </a:r>
            <a:endParaRPr lang="en-US" altLang="en-US" sz="2308" dirty="0"/>
          </a:p>
          <a:p>
            <a:pPr marL="329698" indent="-329698">
              <a:lnSpc>
                <a:spcPct val="90000"/>
              </a:lnSpc>
            </a:pPr>
            <a:r>
              <a:rPr lang="en-US" altLang="en-US" sz="2308" dirty="0"/>
              <a:t>Present oriented/future oriented</a:t>
            </a:r>
          </a:p>
          <a:p>
            <a:pPr marL="787613" lvl="1">
              <a:lnSpc>
                <a:spcPct val="90000"/>
              </a:lnSpc>
            </a:pPr>
            <a:r>
              <a:rPr lang="en-US" altLang="en-US" sz="2308" dirty="0"/>
              <a:t>Future is more important (U.S., Italy, and Germany)</a:t>
            </a:r>
          </a:p>
          <a:p>
            <a:pPr marL="787613" lvl="1">
              <a:lnSpc>
                <a:spcPct val="90000"/>
              </a:lnSpc>
            </a:pPr>
            <a:r>
              <a:rPr lang="en-US" altLang="en-US" sz="2308" dirty="0"/>
              <a:t>Present is more important (Venezuela, Indonesia, and Spain</a:t>
            </a:r>
          </a:p>
          <a:p>
            <a:pPr marL="787613" lvl="1">
              <a:lnSpc>
                <a:spcPct val="90000"/>
              </a:lnSpc>
            </a:pPr>
            <a:r>
              <a:rPr lang="en-US" altLang="en-US" sz="2308" dirty="0"/>
              <a:t>All three time periods equally important (France and Belgium)</a:t>
            </a:r>
          </a:p>
        </p:txBody>
      </p:sp>
      <p:sp>
        <p:nvSpPr>
          <p:cNvPr id="39940" name="Rectangle 4"/>
          <p:cNvSpPr>
            <a:spLocks noChangeArrowheads="1"/>
          </p:cNvSpPr>
          <p:nvPr/>
        </p:nvSpPr>
        <p:spPr bwMode="auto">
          <a:xfrm>
            <a:off x="1785057" y="1119188"/>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endParaRPr lang="en-US" altLang="en-US" sz="2769">
              <a:solidFill>
                <a:schemeClr val="tx2"/>
              </a:solidFill>
            </a:endParaRPr>
          </a:p>
        </p:txBody>
      </p:sp>
      <p:sp>
        <p:nvSpPr>
          <p:cNvPr id="39941" name="Rectangle 5"/>
          <p:cNvSpPr>
            <a:spLocks noChangeArrowheads="1"/>
          </p:cNvSpPr>
          <p:nvPr/>
        </p:nvSpPr>
        <p:spPr bwMode="auto">
          <a:xfrm>
            <a:off x="1908662" y="1176016"/>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7222" name="Text Box 6"/>
          <p:cNvSpPr txBox="1">
            <a:spLocks noChangeArrowheads="1"/>
          </p:cNvSpPr>
          <p:nvPr/>
        </p:nvSpPr>
        <p:spPr bwMode="auto">
          <a:xfrm>
            <a:off x="2891446" y="1258235"/>
            <a:ext cx="6198384"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dirty="0"/>
              <a:t>Human Time Relationships</a:t>
            </a:r>
          </a:p>
        </p:txBody>
      </p:sp>
    </p:spTree>
    <p:extLst>
      <p:ext uri="{BB962C8B-B14F-4D97-AF65-F5344CB8AC3E}">
        <p14:creationId xmlns:p14="http://schemas.microsoft.com/office/powerpoint/2010/main" val="189628899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37222"/>
                                        </p:tgtEl>
                                        <p:attrNameLst>
                                          <p:attrName>style.visibility</p:attrName>
                                        </p:attrNameLst>
                                      </p:cBhvr>
                                      <p:to>
                                        <p:strVal val="visible"/>
                                      </p:to>
                                    </p:set>
                                    <p:anim calcmode="lin" valueType="num">
                                      <p:cBhvr>
                                        <p:cTn id="7" dur="500" fill="hold"/>
                                        <p:tgtEl>
                                          <p:spTgt spid="137222"/>
                                        </p:tgtEl>
                                        <p:attrNameLst>
                                          <p:attrName>ppt_w</p:attrName>
                                        </p:attrNameLst>
                                      </p:cBhvr>
                                      <p:tavLst>
                                        <p:tav tm="0">
                                          <p:val>
                                            <p:fltVal val="0"/>
                                          </p:val>
                                        </p:tav>
                                        <p:tav tm="100000">
                                          <p:val>
                                            <p:strVal val="#ppt_w"/>
                                          </p:val>
                                        </p:tav>
                                      </p:tavLst>
                                    </p:anim>
                                    <p:anim calcmode="lin" valueType="num">
                                      <p:cBhvr>
                                        <p:cTn id="8" dur="500" fill="hold"/>
                                        <p:tgtEl>
                                          <p:spTgt spid="137222"/>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137219">
                                            <p:txEl>
                                              <p:pRg st="0" end="0"/>
                                            </p:txEl>
                                          </p:spTgt>
                                        </p:tgtEl>
                                        <p:attrNameLst>
                                          <p:attrName>style.visibility</p:attrName>
                                        </p:attrNameLst>
                                      </p:cBhvr>
                                      <p:to>
                                        <p:strVal val="visible"/>
                                      </p:to>
                                    </p:set>
                                    <p:animEffect transition="in" filter="slide(fromBottom)">
                                      <p:cBhvr>
                                        <p:cTn id="13" dur="500"/>
                                        <p:tgtEl>
                                          <p:spTgt spid="137219">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137219">
                                            <p:txEl>
                                              <p:pRg st="1" end="1"/>
                                            </p:txEl>
                                          </p:spTgt>
                                        </p:tgtEl>
                                        <p:attrNameLst>
                                          <p:attrName>style.visibility</p:attrName>
                                        </p:attrNameLst>
                                      </p:cBhvr>
                                      <p:to>
                                        <p:strVal val="visible"/>
                                      </p:to>
                                    </p:set>
                                    <p:animEffect transition="in" filter="slide(fromBottom)">
                                      <p:cBhvr>
                                        <p:cTn id="18" dur="500"/>
                                        <p:tgtEl>
                                          <p:spTgt spid="137219">
                                            <p:txEl>
                                              <p:pRg st="1" end="1"/>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137219">
                                            <p:txEl>
                                              <p:pRg st="2" end="2"/>
                                            </p:txEl>
                                          </p:spTgt>
                                        </p:tgtEl>
                                        <p:attrNameLst>
                                          <p:attrName>style.visibility</p:attrName>
                                        </p:attrNameLst>
                                      </p:cBhvr>
                                      <p:to>
                                        <p:strVal val="visible"/>
                                      </p:to>
                                    </p:set>
                                    <p:animEffect transition="in" filter="slide(fromBottom)">
                                      <p:cBhvr>
                                        <p:cTn id="23" dur="500"/>
                                        <p:tgtEl>
                                          <p:spTgt spid="137219">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2" presetClass="entr" presetSubtype="4" fill="hold" grpId="0" nodeType="clickEffect">
                                  <p:stCondLst>
                                    <p:cond delay="0"/>
                                  </p:stCondLst>
                                  <p:childTnLst>
                                    <p:set>
                                      <p:cBhvr>
                                        <p:cTn id="27" dur="1" fill="hold">
                                          <p:stCondLst>
                                            <p:cond delay="0"/>
                                          </p:stCondLst>
                                        </p:cTn>
                                        <p:tgtEl>
                                          <p:spTgt spid="137219">
                                            <p:txEl>
                                              <p:pRg st="3" end="3"/>
                                            </p:txEl>
                                          </p:spTgt>
                                        </p:tgtEl>
                                        <p:attrNameLst>
                                          <p:attrName>style.visibility</p:attrName>
                                        </p:attrNameLst>
                                      </p:cBhvr>
                                      <p:to>
                                        <p:strVal val="visible"/>
                                      </p:to>
                                    </p:set>
                                    <p:animEffect transition="in" filter="slide(fromBottom)">
                                      <p:cBhvr>
                                        <p:cTn id="28" dur="500"/>
                                        <p:tgtEl>
                                          <p:spTgt spid="137219">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2" presetClass="entr" presetSubtype="4" fill="hold" grpId="0" nodeType="clickEffect">
                                  <p:stCondLst>
                                    <p:cond delay="0"/>
                                  </p:stCondLst>
                                  <p:childTnLst>
                                    <p:set>
                                      <p:cBhvr>
                                        <p:cTn id="32" dur="1" fill="hold">
                                          <p:stCondLst>
                                            <p:cond delay="0"/>
                                          </p:stCondLst>
                                        </p:cTn>
                                        <p:tgtEl>
                                          <p:spTgt spid="137219">
                                            <p:txEl>
                                              <p:pRg st="4" end="4"/>
                                            </p:txEl>
                                          </p:spTgt>
                                        </p:tgtEl>
                                        <p:attrNameLst>
                                          <p:attrName>style.visibility</p:attrName>
                                        </p:attrNameLst>
                                      </p:cBhvr>
                                      <p:to>
                                        <p:strVal val="visible"/>
                                      </p:to>
                                    </p:set>
                                    <p:animEffect transition="in" filter="slide(fromBottom)">
                                      <p:cBhvr>
                                        <p:cTn id="33" dur="500"/>
                                        <p:tgtEl>
                                          <p:spTgt spid="137219">
                                            <p:txEl>
                                              <p:pRg st="4" end="4"/>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2" presetClass="entr" presetSubtype="4" fill="hold" grpId="0" nodeType="clickEffect">
                                  <p:stCondLst>
                                    <p:cond delay="0"/>
                                  </p:stCondLst>
                                  <p:childTnLst>
                                    <p:set>
                                      <p:cBhvr>
                                        <p:cTn id="37" dur="1" fill="hold">
                                          <p:stCondLst>
                                            <p:cond delay="0"/>
                                          </p:stCondLst>
                                        </p:cTn>
                                        <p:tgtEl>
                                          <p:spTgt spid="137219">
                                            <p:txEl>
                                              <p:pRg st="5" end="5"/>
                                            </p:txEl>
                                          </p:spTgt>
                                        </p:tgtEl>
                                        <p:attrNameLst>
                                          <p:attrName>style.visibility</p:attrName>
                                        </p:attrNameLst>
                                      </p:cBhvr>
                                      <p:to>
                                        <p:strVal val="visible"/>
                                      </p:to>
                                    </p:set>
                                    <p:animEffect transition="in" filter="slide(fromBottom)">
                                      <p:cBhvr>
                                        <p:cTn id="38" dur="500"/>
                                        <p:tgtEl>
                                          <p:spTgt spid="137219">
                                            <p:txEl>
                                              <p:pRg st="5" end="5"/>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137219">
                                            <p:txEl>
                                              <p:pRg st="6" end="6"/>
                                            </p:txEl>
                                          </p:spTgt>
                                        </p:tgtEl>
                                        <p:attrNameLst>
                                          <p:attrName>style.visibility</p:attrName>
                                        </p:attrNameLst>
                                      </p:cBhvr>
                                      <p:to>
                                        <p:strVal val="visible"/>
                                      </p:to>
                                    </p:set>
                                    <p:animEffect transition="in" filter="slide(fromBottom)">
                                      <p:cBhvr>
                                        <p:cTn id="43" dur="500"/>
                                        <p:tgtEl>
                                          <p:spTgt spid="137219">
                                            <p:txEl>
                                              <p:pRg st="6" end="6"/>
                                            </p:txEl>
                                          </p:spTgt>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12" presetClass="entr" presetSubtype="4" fill="hold" grpId="0" nodeType="clickEffect">
                                  <p:stCondLst>
                                    <p:cond delay="0"/>
                                  </p:stCondLst>
                                  <p:childTnLst>
                                    <p:set>
                                      <p:cBhvr>
                                        <p:cTn id="47" dur="1" fill="hold">
                                          <p:stCondLst>
                                            <p:cond delay="0"/>
                                          </p:stCondLst>
                                        </p:cTn>
                                        <p:tgtEl>
                                          <p:spTgt spid="137219">
                                            <p:txEl>
                                              <p:pRg st="7" end="7"/>
                                            </p:txEl>
                                          </p:spTgt>
                                        </p:tgtEl>
                                        <p:attrNameLst>
                                          <p:attrName>style.visibility</p:attrName>
                                        </p:attrNameLst>
                                      </p:cBhvr>
                                      <p:to>
                                        <p:strVal val="visible"/>
                                      </p:to>
                                    </p:set>
                                    <p:animEffect transition="in" filter="slide(fromBottom)">
                                      <p:cBhvr>
                                        <p:cTn id="48" dur="500"/>
                                        <p:tgtEl>
                                          <p:spTgt spid="137219">
                                            <p:txEl>
                                              <p:pRg st="7" end="7"/>
                                            </p:txEl>
                                          </p:spTgt>
                                        </p:tgtEl>
                                      </p:cBhvr>
                                    </p:animEffect>
                                  </p:childTnLst>
                                </p:cTn>
                              </p:par>
                            </p:childTnLst>
                          </p:cTn>
                        </p:par>
                      </p:childTnLst>
                    </p:cTn>
                  </p:par>
                  <p:par>
                    <p:cTn id="49" fill="hold" nodeType="clickPar">
                      <p:stCondLst>
                        <p:cond delay="indefinite"/>
                      </p:stCondLst>
                      <p:childTnLst>
                        <p:par>
                          <p:cTn id="50" fill="hold" nodeType="withGroup">
                            <p:stCondLst>
                              <p:cond delay="0"/>
                            </p:stCondLst>
                            <p:childTnLst>
                              <p:par>
                                <p:cTn id="51" presetID="12" presetClass="entr" presetSubtype="4" fill="hold" grpId="0" nodeType="clickEffect">
                                  <p:stCondLst>
                                    <p:cond delay="0"/>
                                  </p:stCondLst>
                                  <p:childTnLst>
                                    <p:set>
                                      <p:cBhvr>
                                        <p:cTn id="52" dur="1" fill="hold">
                                          <p:stCondLst>
                                            <p:cond delay="0"/>
                                          </p:stCondLst>
                                        </p:cTn>
                                        <p:tgtEl>
                                          <p:spTgt spid="137219">
                                            <p:txEl>
                                              <p:pRg st="8" end="8"/>
                                            </p:txEl>
                                          </p:spTgt>
                                        </p:tgtEl>
                                        <p:attrNameLst>
                                          <p:attrName>style.visibility</p:attrName>
                                        </p:attrNameLst>
                                      </p:cBhvr>
                                      <p:to>
                                        <p:strVal val="visible"/>
                                      </p:to>
                                    </p:set>
                                    <p:animEffect transition="in" filter="slide(fromBottom)">
                                      <p:cBhvr>
                                        <p:cTn id="53" dur="500"/>
                                        <p:tgtEl>
                                          <p:spTgt spid="13721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7219" grpId="0" build="p" bldLvl="2" autoUpdateAnimBg="0"/>
      <p:bldP spid="137222" grpId="0"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688856" y="274760"/>
            <a:ext cx="8814288" cy="1143000"/>
          </a:xfrm>
        </p:spPr>
        <p:txBody>
          <a:bodyPr/>
          <a:lstStyle/>
          <a:p>
            <a:pPr eaLnBrk="1" hangingPunct="1"/>
            <a:r>
              <a:rPr lang="en-US" altLang="en-US"/>
              <a:t>Trompenaars’ Cultural Dimensions</a:t>
            </a:r>
          </a:p>
        </p:txBody>
      </p:sp>
      <p:sp>
        <p:nvSpPr>
          <p:cNvPr id="138243" name="Rectangle 3"/>
          <p:cNvSpPr>
            <a:spLocks noGrp="1" noChangeArrowheads="1"/>
          </p:cNvSpPr>
          <p:nvPr>
            <p:ph type="body" idx="1"/>
          </p:nvPr>
        </p:nvSpPr>
        <p:spPr>
          <a:xfrm>
            <a:off x="1688856" y="2702616"/>
            <a:ext cx="8455269" cy="4029808"/>
          </a:xfrm>
        </p:spPr>
        <p:txBody>
          <a:bodyPr/>
          <a:lstStyle/>
          <a:p>
            <a:pPr marL="329698" indent="-329698"/>
            <a:r>
              <a:rPr lang="en-US" altLang="en-US" dirty="0"/>
              <a:t>Inner-directed: people believe in controlling outcomes</a:t>
            </a:r>
          </a:p>
          <a:p>
            <a:pPr marL="787613" lvl="1"/>
            <a:r>
              <a:rPr lang="en-US" altLang="en-US" dirty="0"/>
              <a:t>Includes U.S., Switzerland, Australia, Belgium, Indonesia, Hong Kong, Greece, Singapore, and Japan</a:t>
            </a:r>
          </a:p>
          <a:p>
            <a:pPr marL="329698" indent="-329698"/>
            <a:r>
              <a:rPr lang="en-US" altLang="en-US" dirty="0"/>
              <a:t>Outer-directed: people believe on letting things take their own course</a:t>
            </a:r>
          </a:p>
          <a:p>
            <a:pPr marL="787613" lvl="1"/>
            <a:r>
              <a:rPr lang="en-US" altLang="en-US" dirty="0"/>
              <a:t>Includes China and many other Asian countries</a:t>
            </a:r>
          </a:p>
        </p:txBody>
      </p:sp>
      <p:sp>
        <p:nvSpPr>
          <p:cNvPr id="40964" name="Rectangle 4"/>
          <p:cNvSpPr>
            <a:spLocks noChangeArrowheads="1"/>
          </p:cNvSpPr>
          <p:nvPr/>
        </p:nvSpPr>
        <p:spPr bwMode="auto">
          <a:xfrm>
            <a:off x="1842723" y="1536824"/>
            <a:ext cx="8849991" cy="877148"/>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endParaRPr lang="en-US" altLang="en-US" sz="2769">
              <a:solidFill>
                <a:schemeClr val="tx2"/>
              </a:solidFill>
            </a:endParaRPr>
          </a:p>
        </p:txBody>
      </p:sp>
      <p:sp>
        <p:nvSpPr>
          <p:cNvPr id="40965"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8246" name="Text Box 6"/>
          <p:cNvSpPr txBox="1">
            <a:spLocks noChangeArrowheads="1"/>
          </p:cNvSpPr>
          <p:nvPr/>
        </p:nvSpPr>
        <p:spPr bwMode="auto">
          <a:xfrm>
            <a:off x="3092252" y="1706404"/>
            <a:ext cx="760046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r>
              <a:rPr lang="en-US" altLang="en-US" sz="2400" b="1" dirty="0"/>
              <a:t>The Environment/Relationship to Nature</a:t>
            </a:r>
          </a:p>
        </p:txBody>
      </p:sp>
    </p:spTree>
    <p:extLst>
      <p:ext uri="{BB962C8B-B14F-4D97-AF65-F5344CB8AC3E}">
        <p14:creationId xmlns:p14="http://schemas.microsoft.com/office/powerpoint/2010/main" val="359997280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38246"/>
                                        </p:tgtEl>
                                        <p:attrNameLst>
                                          <p:attrName>style.visibility</p:attrName>
                                        </p:attrNameLst>
                                      </p:cBhvr>
                                      <p:to>
                                        <p:strVal val="visible"/>
                                      </p:to>
                                    </p:set>
                                    <p:anim calcmode="lin" valueType="num">
                                      <p:cBhvr>
                                        <p:cTn id="7" dur="500" fill="hold"/>
                                        <p:tgtEl>
                                          <p:spTgt spid="138246"/>
                                        </p:tgtEl>
                                        <p:attrNameLst>
                                          <p:attrName>ppt_w</p:attrName>
                                        </p:attrNameLst>
                                      </p:cBhvr>
                                      <p:tavLst>
                                        <p:tav tm="0">
                                          <p:val>
                                            <p:fltVal val="0"/>
                                          </p:val>
                                        </p:tav>
                                        <p:tav tm="100000">
                                          <p:val>
                                            <p:strVal val="#ppt_w"/>
                                          </p:val>
                                        </p:tav>
                                      </p:tavLst>
                                    </p:anim>
                                    <p:anim calcmode="lin" valueType="num">
                                      <p:cBhvr>
                                        <p:cTn id="8" dur="500" fill="hold"/>
                                        <p:tgtEl>
                                          <p:spTgt spid="138246"/>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138243">
                                            <p:txEl>
                                              <p:pRg st="0" end="0"/>
                                            </p:txEl>
                                          </p:spTgt>
                                        </p:tgtEl>
                                        <p:attrNameLst>
                                          <p:attrName>style.visibility</p:attrName>
                                        </p:attrNameLst>
                                      </p:cBhvr>
                                      <p:to>
                                        <p:strVal val="visible"/>
                                      </p:to>
                                    </p:set>
                                    <p:animEffect transition="in" filter="slide(fromBottom)">
                                      <p:cBhvr>
                                        <p:cTn id="13" dur="500"/>
                                        <p:tgtEl>
                                          <p:spTgt spid="138243">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138243">
                                            <p:txEl>
                                              <p:pRg st="1" end="1"/>
                                            </p:txEl>
                                          </p:spTgt>
                                        </p:tgtEl>
                                        <p:attrNameLst>
                                          <p:attrName>style.visibility</p:attrName>
                                        </p:attrNameLst>
                                      </p:cBhvr>
                                      <p:to>
                                        <p:strVal val="visible"/>
                                      </p:to>
                                    </p:set>
                                    <p:animEffect transition="in" filter="slide(fromBottom)">
                                      <p:cBhvr>
                                        <p:cTn id="18" dur="500"/>
                                        <p:tgtEl>
                                          <p:spTgt spid="138243">
                                            <p:txEl>
                                              <p:pRg st="1" end="1"/>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138243">
                                            <p:txEl>
                                              <p:pRg st="2" end="2"/>
                                            </p:txEl>
                                          </p:spTgt>
                                        </p:tgtEl>
                                        <p:attrNameLst>
                                          <p:attrName>style.visibility</p:attrName>
                                        </p:attrNameLst>
                                      </p:cBhvr>
                                      <p:to>
                                        <p:strVal val="visible"/>
                                      </p:to>
                                    </p:set>
                                    <p:animEffect transition="in" filter="slide(fromBottom)">
                                      <p:cBhvr>
                                        <p:cTn id="23" dur="500"/>
                                        <p:tgtEl>
                                          <p:spTgt spid="138243">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2" presetClass="entr" presetSubtype="4" fill="hold" grpId="0" nodeType="clickEffect">
                                  <p:stCondLst>
                                    <p:cond delay="0"/>
                                  </p:stCondLst>
                                  <p:childTnLst>
                                    <p:set>
                                      <p:cBhvr>
                                        <p:cTn id="27" dur="1" fill="hold">
                                          <p:stCondLst>
                                            <p:cond delay="0"/>
                                          </p:stCondLst>
                                        </p:cTn>
                                        <p:tgtEl>
                                          <p:spTgt spid="138243">
                                            <p:txEl>
                                              <p:pRg st="3" end="3"/>
                                            </p:txEl>
                                          </p:spTgt>
                                        </p:tgtEl>
                                        <p:attrNameLst>
                                          <p:attrName>style.visibility</p:attrName>
                                        </p:attrNameLst>
                                      </p:cBhvr>
                                      <p:to>
                                        <p:strVal val="visible"/>
                                      </p:to>
                                    </p:set>
                                    <p:animEffect transition="in" filter="slide(fromBottom)">
                                      <p:cBhvr>
                                        <p:cTn id="28" dur="500"/>
                                        <p:tgtEl>
                                          <p:spTgt spid="13824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8243" grpId="0" build="p" bldLvl="2" autoUpdateAnimBg="0"/>
      <p:bldP spid="138246" grpId="0"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591344"/>
            <a:ext cx="3200400" cy="5585619"/>
          </a:xfrm>
        </p:spPr>
        <p:txBody>
          <a:bodyPr>
            <a:normAutofit/>
          </a:bodyPr>
          <a:lstStyle/>
          <a:p>
            <a:r>
              <a:rPr lang="en-GB" dirty="0">
                <a:solidFill>
                  <a:srgbClr val="FFFFFF"/>
                </a:solidFill>
              </a:rPr>
              <a:t>Cultural models</a:t>
            </a:r>
            <a:br>
              <a:rPr lang="en-GB" dirty="0">
                <a:solidFill>
                  <a:srgbClr val="FFFFFF"/>
                </a:solidFill>
              </a:rPr>
            </a:br>
            <a:r>
              <a:rPr lang="en-GB" dirty="0">
                <a:solidFill>
                  <a:srgbClr val="FFFFFF"/>
                </a:solidFill>
              </a:rPr>
              <a:t>Hall &amp; </a:t>
            </a:r>
            <a:r>
              <a:rPr lang="en-GB" dirty="0" err="1">
                <a:solidFill>
                  <a:srgbClr val="FFFFFF"/>
                </a:solidFill>
              </a:rPr>
              <a:t>Trompenaar</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Assuming that everyone from a specific cultural background is exactly the same and possesses the same types of values and behavioural norms can lead to negative stereotyping.  </a:t>
            </a:r>
          </a:p>
          <a:p>
            <a:r>
              <a:rPr lang="en-GB" dirty="0"/>
              <a:t>Always remember to treat each and every person as a unique individual, and understand that there are always other factors in life that contribute to how they may perceive things.</a:t>
            </a:r>
          </a:p>
          <a:p>
            <a:pPr marL="0" indent="0">
              <a:buNone/>
            </a:pPr>
            <a:r>
              <a:rPr lang="en-GB"/>
              <a:t>	(Fromhttp://cultureandbusiness.weebly.com/trompenaars-model.html)</a:t>
            </a:r>
          </a:p>
        </p:txBody>
      </p:sp>
    </p:spTree>
    <p:extLst>
      <p:ext uri="{BB962C8B-B14F-4D97-AF65-F5344CB8AC3E}">
        <p14:creationId xmlns:p14="http://schemas.microsoft.com/office/powerpoint/2010/main" val="38055737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256032"/>
            <a:ext cx="10506456" cy="1014984"/>
          </a:xfrm>
        </p:spPr>
        <p:txBody>
          <a:bodyPr anchor="b">
            <a:normAutofit/>
          </a:bodyPr>
          <a:lstStyle/>
          <a:p>
            <a:r>
              <a:rPr lang="en-GB" dirty="0"/>
              <a:t>In Summary</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57E827BE-EA41-2A88-BF24-D2205247D8C5}"/>
              </a:ext>
            </a:extLst>
          </p:cNvPr>
          <p:cNvGraphicFramePr>
            <a:graphicFrameLocks noGrp="1"/>
          </p:cNvGraphicFramePr>
          <p:nvPr>
            <p:ph idx="1"/>
            <p:extLst>
              <p:ext uri="{D42A27DB-BD31-4B8C-83A1-F6EECF244321}">
                <p14:modId xmlns:p14="http://schemas.microsoft.com/office/powerpoint/2010/main" val="322221654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29981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AC10698C-86F2-4D34-B035-9F5F6ECB8269}"/>
              </a:ext>
            </a:extLst>
          </p:cNvPr>
          <p:cNvPicPr>
            <a:picLocks noChangeAspect="1"/>
          </p:cNvPicPr>
          <p:nvPr/>
        </p:nvPicPr>
        <p:blipFill rotWithShape="1">
          <a:blip r:embed="rId2"/>
          <a:srcRect t="6250"/>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EE25F5-EC2A-F132-9A4C-3D822D81F0BA}"/>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t>Any Questions?</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26482583"/>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pPr fontAlgn="ctr"/>
            <a:r>
              <a:rPr lang="en-GB" dirty="0"/>
              <a:t>Slides adapted from: </a:t>
            </a:r>
            <a:r>
              <a:rPr lang="en-US" altLang="en-US" dirty="0">
                <a:solidFill>
                  <a:schemeClr val="tx2"/>
                </a:solidFill>
              </a:rPr>
              <a:t>R. Dennis </a:t>
            </a:r>
            <a:r>
              <a:rPr lang="en-US" altLang="en-US" dirty="0" err="1">
                <a:solidFill>
                  <a:schemeClr val="tx2"/>
                </a:solidFill>
              </a:rPr>
              <a:t>Middlemist</a:t>
            </a:r>
            <a:r>
              <a:rPr lang="en-US" altLang="en-US" dirty="0">
                <a:solidFill>
                  <a:schemeClr val="tx2"/>
                </a:solidFill>
              </a:rPr>
              <a:t>, Professor of Management, Colorado State University at </a:t>
            </a:r>
            <a:r>
              <a:rPr lang="en-GB" dirty="0"/>
              <a:t>https://faculty.unlv.edu/phelan/MGT480/Lecture%202.ppt</a:t>
            </a:r>
          </a:p>
          <a:p>
            <a:r>
              <a:rPr lang="en-GB" dirty="0">
                <a:hlinkClick r:id="rId2"/>
              </a:rPr>
              <a:t>https://www.mindtools.com/pages/article/seven-dimensions.htm</a:t>
            </a:r>
            <a:endParaRPr lang="en-GB" dirty="0"/>
          </a:p>
          <a:p>
            <a:r>
              <a:rPr lang="en-GB" dirty="0">
                <a:hlinkClick r:id="rId3"/>
              </a:rPr>
              <a:t>http://cultureandbusiness.weebly.com/trompenaars-model.html</a:t>
            </a:r>
            <a:endParaRPr lang="en-GB" dirty="0"/>
          </a:p>
          <a:p>
            <a:br>
              <a:rPr lang="en-GB" dirty="0"/>
            </a:br>
            <a:endParaRPr lang="en-US" altLang="en-US" dirty="0">
              <a:solidFill>
                <a:schemeClr val="tx2"/>
              </a:solidFill>
            </a:endParaRPr>
          </a:p>
          <a:p>
            <a:endParaRPr lang="en-GB" dirty="0"/>
          </a:p>
        </p:txBody>
      </p:sp>
    </p:spTree>
    <p:extLst>
      <p:ext uri="{BB962C8B-B14F-4D97-AF65-F5344CB8AC3E}">
        <p14:creationId xmlns:p14="http://schemas.microsoft.com/office/powerpoint/2010/main" val="41566803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TotalTime>
  <Words>1495</Words>
  <Application>Microsoft Office PowerPoint</Application>
  <PresentationFormat>Widescreen</PresentationFormat>
  <Paragraphs>167</Paragraphs>
  <Slides>26</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Calibri Light</vt:lpstr>
      <vt:lpstr>Wingdings 3</vt:lpstr>
      <vt:lpstr>Office Theme</vt:lpstr>
      <vt:lpstr>Week 2</vt:lpstr>
      <vt:lpstr>Recap</vt:lpstr>
      <vt:lpstr>Culture and Theory </vt:lpstr>
      <vt:lpstr>HALLS HIGH AND LOW CONTEXT COMMUNICATION </vt:lpstr>
      <vt:lpstr>Possible Implications?</vt:lpstr>
      <vt:lpstr>HIGH AND LOW CONTEXT COMMUNICATION</vt:lpstr>
      <vt:lpstr>PRACTICAL IMPLICATIONS</vt:lpstr>
      <vt:lpstr>Summary</vt:lpstr>
      <vt:lpstr>PowerPoint Presentation</vt:lpstr>
      <vt:lpstr>Break time – You have 20 minutes</vt:lpstr>
      <vt:lpstr>Trompenaars and Hampden-Turner’s 7 Dimension of Culture</vt:lpstr>
      <vt:lpstr>Activity</vt:lpstr>
      <vt:lpstr>Trompenaars’ Cultural Dimensions</vt:lpstr>
      <vt:lpstr>Trompenaars’ Cultural Dimensions</vt:lpstr>
      <vt:lpstr>Trompenaars’ Cultural Dimensions</vt:lpstr>
      <vt:lpstr>Trompenaars’ Cultural Dimensions</vt:lpstr>
      <vt:lpstr>Trompenaars’ Cultural Dimensions</vt:lpstr>
      <vt:lpstr>Trompenaars’ Cultural Dimensions</vt:lpstr>
      <vt:lpstr>Trompenaars’ Cultural Dimensions</vt:lpstr>
      <vt:lpstr>Trompenaars’ Cultural Dimensions</vt:lpstr>
      <vt:lpstr>Trompenaars’ Cultural Dimensions</vt:lpstr>
      <vt:lpstr>Trompenaars’ Cultural Dimensions</vt:lpstr>
      <vt:lpstr>Cultural models Hall &amp; Trompenaar</vt:lpstr>
      <vt:lpstr>In Summary</vt:lpstr>
      <vt:lpstr>Any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dc:title>
  <dc:creator>Lisa Knight</dc:creator>
  <cp:lastModifiedBy>Lisa Knight</cp:lastModifiedBy>
  <cp:revision>1</cp:revision>
  <dcterms:created xsi:type="dcterms:W3CDTF">2022-10-03T13:55:11Z</dcterms:created>
  <dcterms:modified xsi:type="dcterms:W3CDTF">2022-10-03T14:28:32Z</dcterms:modified>
</cp:coreProperties>
</file>