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jkUM6THJN67Bankz/Yp7dmFymqc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1CAE9B-84C8-436F-A440-543ED399A0C6}" v="3" dt="2023-07-28T07:47:15.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9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yo marinov" userId="a643dee84f0e3628" providerId="LiveId" clId="{E41CAE9B-84C8-436F-A440-543ED399A0C6}"/>
    <pc:docChg chg="custSel addSld delSld modSld sldOrd">
      <pc:chgData name="petyo marinov" userId="a643dee84f0e3628" providerId="LiveId" clId="{E41CAE9B-84C8-436F-A440-543ED399A0C6}" dt="2023-07-28T07:47:43.533" v="160" actId="20577"/>
      <pc:docMkLst>
        <pc:docMk/>
      </pc:docMkLst>
      <pc:sldChg chg="modNotes">
        <pc:chgData name="petyo marinov" userId="a643dee84f0e3628" providerId="LiveId" clId="{E41CAE9B-84C8-436F-A440-543ED399A0C6}" dt="2023-07-28T07:39:38.879" v="91"/>
        <pc:sldMkLst>
          <pc:docMk/>
          <pc:sldMk cId="0" sldId="256"/>
        </pc:sldMkLst>
      </pc:sldChg>
      <pc:sldChg chg="modNotes">
        <pc:chgData name="petyo marinov" userId="a643dee84f0e3628" providerId="LiveId" clId="{E41CAE9B-84C8-436F-A440-543ED399A0C6}" dt="2023-07-28T07:39:38.879" v="91"/>
        <pc:sldMkLst>
          <pc:docMk/>
          <pc:sldMk cId="0" sldId="257"/>
        </pc:sldMkLst>
      </pc:sldChg>
      <pc:sldChg chg="modNotes">
        <pc:chgData name="petyo marinov" userId="a643dee84f0e3628" providerId="LiveId" clId="{E41CAE9B-84C8-436F-A440-543ED399A0C6}" dt="2023-07-28T07:39:38.879" v="91"/>
        <pc:sldMkLst>
          <pc:docMk/>
          <pc:sldMk cId="0" sldId="258"/>
        </pc:sldMkLst>
      </pc:sldChg>
      <pc:sldChg chg="modSp mod modNotes">
        <pc:chgData name="petyo marinov" userId="a643dee84f0e3628" providerId="LiveId" clId="{E41CAE9B-84C8-436F-A440-543ED399A0C6}" dt="2023-07-28T07:46:57.841" v="140" actId="27636"/>
        <pc:sldMkLst>
          <pc:docMk/>
          <pc:sldMk cId="0" sldId="259"/>
        </pc:sldMkLst>
        <pc:spChg chg="mod">
          <ac:chgData name="petyo marinov" userId="a643dee84f0e3628" providerId="LiveId" clId="{E41CAE9B-84C8-436F-A440-543ED399A0C6}" dt="2023-07-28T07:46:57.841" v="140" actId="27636"/>
          <ac:spMkLst>
            <pc:docMk/>
            <pc:sldMk cId="0" sldId="259"/>
            <ac:spMk id="109" creationId="{00000000-0000-0000-0000-000000000000}"/>
          </ac:spMkLst>
        </pc:spChg>
      </pc:sldChg>
      <pc:sldChg chg="modSp mod modNotes">
        <pc:chgData name="petyo marinov" userId="a643dee84f0e3628" providerId="LiveId" clId="{E41CAE9B-84C8-436F-A440-543ED399A0C6}" dt="2023-07-28T07:46:57.880" v="141" actId="27636"/>
        <pc:sldMkLst>
          <pc:docMk/>
          <pc:sldMk cId="0" sldId="260"/>
        </pc:sldMkLst>
        <pc:spChg chg="mod">
          <ac:chgData name="petyo marinov" userId="a643dee84f0e3628" providerId="LiveId" clId="{E41CAE9B-84C8-436F-A440-543ED399A0C6}" dt="2023-07-28T07:46:57.880" v="141" actId="27636"/>
          <ac:spMkLst>
            <pc:docMk/>
            <pc:sldMk cId="0" sldId="260"/>
            <ac:spMk id="115" creationId="{00000000-0000-0000-0000-000000000000}"/>
          </ac:spMkLst>
        </pc:spChg>
      </pc:sldChg>
      <pc:sldChg chg="modSp mod modNotes">
        <pc:chgData name="petyo marinov" userId="a643dee84f0e3628" providerId="LiveId" clId="{E41CAE9B-84C8-436F-A440-543ED399A0C6}" dt="2023-07-28T07:46:57.904" v="142" actId="27636"/>
        <pc:sldMkLst>
          <pc:docMk/>
          <pc:sldMk cId="0" sldId="261"/>
        </pc:sldMkLst>
        <pc:spChg chg="mod">
          <ac:chgData name="petyo marinov" userId="a643dee84f0e3628" providerId="LiveId" clId="{E41CAE9B-84C8-436F-A440-543ED399A0C6}" dt="2023-07-28T07:46:57.904" v="142" actId="27636"/>
          <ac:spMkLst>
            <pc:docMk/>
            <pc:sldMk cId="0" sldId="261"/>
            <ac:spMk id="121" creationId="{00000000-0000-0000-0000-000000000000}"/>
          </ac:spMkLst>
        </pc:spChg>
      </pc:sldChg>
      <pc:sldChg chg="modNotes">
        <pc:chgData name="petyo marinov" userId="a643dee84f0e3628" providerId="LiveId" clId="{E41CAE9B-84C8-436F-A440-543ED399A0C6}" dt="2023-07-28T07:39:38.879" v="91"/>
        <pc:sldMkLst>
          <pc:docMk/>
          <pc:sldMk cId="0" sldId="262"/>
        </pc:sldMkLst>
      </pc:sldChg>
      <pc:sldChg chg="modNotes">
        <pc:chgData name="petyo marinov" userId="a643dee84f0e3628" providerId="LiveId" clId="{E41CAE9B-84C8-436F-A440-543ED399A0C6}" dt="2023-07-28T07:39:38.879" v="91"/>
        <pc:sldMkLst>
          <pc:docMk/>
          <pc:sldMk cId="0" sldId="263"/>
        </pc:sldMkLst>
      </pc:sldChg>
      <pc:sldChg chg="modNotes">
        <pc:chgData name="petyo marinov" userId="a643dee84f0e3628" providerId="LiveId" clId="{E41CAE9B-84C8-436F-A440-543ED399A0C6}" dt="2023-07-28T07:39:38.879" v="91"/>
        <pc:sldMkLst>
          <pc:docMk/>
          <pc:sldMk cId="0" sldId="264"/>
        </pc:sldMkLst>
      </pc:sldChg>
      <pc:sldChg chg="modNotes">
        <pc:chgData name="petyo marinov" userId="a643dee84f0e3628" providerId="LiveId" clId="{E41CAE9B-84C8-436F-A440-543ED399A0C6}" dt="2023-07-28T07:39:38.879" v="91"/>
        <pc:sldMkLst>
          <pc:docMk/>
          <pc:sldMk cId="0" sldId="265"/>
        </pc:sldMkLst>
      </pc:sldChg>
      <pc:sldChg chg="modNotes">
        <pc:chgData name="petyo marinov" userId="a643dee84f0e3628" providerId="LiveId" clId="{E41CAE9B-84C8-436F-A440-543ED399A0C6}" dt="2023-07-28T07:39:38.879" v="91"/>
        <pc:sldMkLst>
          <pc:docMk/>
          <pc:sldMk cId="0" sldId="266"/>
        </pc:sldMkLst>
      </pc:sldChg>
      <pc:sldChg chg="modNotes">
        <pc:chgData name="petyo marinov" userId="a643dee84f0e3628" providerId="LiveId" clId="{E41CAE9B-84C8-436F-A440-543ED399A0C6}" dt="2023-07-28T07:39:38.879" v="91"/>
        <pc:sldMkLst>
          <pc:docMk/>
          <pc:sldMk cId="0" sldId="267"/>
        </pc:sldMkLst>
      </pc:sldChg>
      <pc:sldChg chg="modSp new mod ord">
        <pc:chgData name="petyo marinov" userId="a643dee84f0e3628" providerId="LiveId" clId="{E41CAE9B-84C8-436F-A440-543ED399A0C6}" dt="2023-07-28T07:47:43.533" v="160" actId="20577"/>
        <pc:sldMkLst>
          <pc:docMk/>
          <pc:sldMk cId="2464861271" sldId="268"/>
        </pc:sldMkLst>
        <pc:spChg chg="mod">
          <ac:chgData name="petyo marinov" userId="a643dee84f0e3628" providerId="LiveId" clId="{E41CAE9B-84C8-436F-A440-543ED399A0C6}" dt="2023-07-28T07:47:43.533" v="160" actId="20577"/>
          <ac:spMkLst>
            <pc:docMk/>
            <pc:sldMk cId="2464861271" sldId="268"/>
            <ac:spMk id="2" creationId="{7A7F1EB4-DCA4-FA9E-9DA0-CE8388321664}"/>
          </ac:spMkLst>
        </pc:spChg>
        <pc:spChg chg="mod">
          <ac:chgData name="petyo marinov" userId="a643dee84f0e3628" providerId="LiveId" clId="{E41CAE9B-84C8-436F-A440-543ED399A0C6}" dt="2023-07-28T07:46:30.061" v="126" actId="20577"/>
          <ac:spMkLst>
            <pc:docMk/>
            <pc:sldMk cId="2464861271" sldId="268"/>
            <ac:spMk id="3" creationId="{41E49DCB-3BDD-71A4-1C92-E814977D9219}"/>
          </ac:spMkLst>
        </pc:spChg>
      </pc:sldChg>
      <pc:sldChg chg="new del">
        <pc:chgData name="petyo marinov" userId="a643dee84f0e3628" providerId="LiveId" clId="{E41CAE9B-84C8-436F-A440-543ED399A0C6}" dt="2023-07-28T07:39:38.879" v="90" actId="2696"/>
        <pc:sldMkLst>
          <pc:docMk/>
          <pc:sldMk cId="1657198106" sldId="269"/>
        </pc:sldMkLst>
      </pc:sldChg>
      <pc:sldMasterChg chg="delSldLayout">
        <pc:chgData name="petyo marinov" userId="a643dee84f0e3628" providerId="LiveId" clId="{E41CAE9B-84C8-436F-A440-543ED399A0C6}" dt="2023-07-28T07:39:38.879" v="90" actId="2696"/>
        <pc:sldMasterMkLst>
          <pc:docMk/>
          <pc:sldMasterMk cId="0" sldId="2147483648"/>
        </pc:sldMasterMkLst>
        <pc:sldLayoutChg chg="del">
          <pc:chgData name="petyo marinov" userId="a643dee84f0e3628" providerId="LiveId" clId="{E41CAE9B-84C8-436F-A440-543ED399A0C6}" dt="2023-07-28T07:39:38.879" v="90" actId="2696"/>
          <pc:sldLayoutMkLst>
            <pc:docMk/>
            <pc:sldMasterMk cId="0" sldId="2147483648"/>
            <pc:sldLayoutMk cId="0" sldId="214748365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agenda of this presentation is to, firstly, identify and explore the different cultural challenges a UK-based company could potentially face when expanding into China through a joint venture. Additionally, within this presentation we will explore and discuss the intercultural communication theories using examples wherever possible, in order to establish what a successful communication and partnership with the Chinese company would look like. Lastly, this presentation will also provide recommendations and business communication solutions to enable the proposed partnership.</a:t>
            </a: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context of the situation is simple: A UK-based company is seeking to enter the Chinese market through a joint venture, which will require long-term interactions from both sides if a successful partnership is to be established. According to Channon and Sammut-Bonnici (2015), joint ventures are “ a form of cooperative strategy where firms create an alliance in order to combine their resources and capabilities” (</a:t>
            </a:r>
            <a:r>
              <a:rPr lang="en-GB">
                <a:solidFill>
                  <a:schemeClr val="dk1"/>
                </a:solidFill>
              </a:rPr>
              <a:t>Channon and Sammut-Bonnici, 2015: 1), helping both firms to establish a firm, competitive place in the market. Even so, in order for this venture to succeed, both sides will have to pay attention to the cultural differences that can hinder communication and decision-making.</a:t>
            </a:r>
            <a:endParaRPr/>
          </a:p>
        </p:txBody>
      </p:sp>
      <p:sp>
        <p:nvSpPr>
          <p:cNvPr id="99" name="Google Shape;9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5c2b865855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According to the Cambridge dictionary, culture can be defined as “the way of life, especially the general customs and beliefs, of a particular group of people at a particular time” (Cambridge Dictionary, 2023) however, in the context of international business, culture can also expand into the realm of corporate culture, which is the culture that we will concern ourselves with in this presentation. Given the vast difference in history and geographical locations, the cultural differences between the UK and China are very evident, with the Chinese culture placing high value on group orientation, rather than individuality as is the case in the West (Kwandes et al, 2010). Additionally, the Chinese social and corporate culture find filial piety, collectivism and a strong work ethic important, in addition to ‘guanxi’ - the idea that personal connections and contacts are important - the importance of face, family and group orientation and respect for age and hierarchy (Faure and Fang, 2008). All of these values come together to form what the Chinese believe is a long-term oriented culture. On the other hand, the UK culture is a more short-term oriented one, with the UK Business Values Survey (2022) highlighting the importance of personal and emotional values when in to comes to an individual’s professional life. Furthermore, the UK culture places high importance on professionalism, growth and leadership based on merit and performance, with ideas such as ‘connections’ being frowned upon when it comes to career development.</a:t>
            </a:r>
            <a:endParaRPr/>
          </a:p>
        </p:txBody>
      </p:sp>
      <p:sp>
        <p:nvSpPr>
          <p:cNvPr id="106" name="Google Shape;106;g25c2b865855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On the other hand, the UK culture is a more short-term oriented one, with the UK Business Values Survey (2022) highlighting the importance of personal and emotional values when in to comes to an individual’s professional life. Furthermore, the UK culture places high importance on professionalism, growth and leadership based on merit and performance, with ideas such as ‘connections’ being frowned upon when it comes to career development. Therefore, British general and corporate values can be identified as tolerance, individual freedom, mutual respect, democracy and the rule of law (Jarvis et al, 2019), which are fairly different to those of the Chinese.</a:t>
            </a:r>
            <a:endParaRPr/>
          </a:p>
        </p:txBody>
      </p:sp>
      <p:sp>
        <p:nvSpPr>
          <p:cNvPr id="112" name="Google Shape;11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One of the biggest success factors of joint ventures is communication. Through successful dialogues, both parties can share ideas, skills and transfer knowledge so that the product/service produces is competitive enough for the market. According to Munns et al (2000), the crucial success criteria of CJVs included cultural homogeneity, teamwork, and partner selection (Munns et al, 2000). On the other hand, some of the risks that Joint Ventures face which can eventually lead to failure include “antitrust, sovereign conflict, lack of autonomy and control, and loss of competitive advantage due to strategic inflexibility” (Lu et al, 2020). Similarly, according to Bosshart et al (2010), it is crucial that both sides share strategic or commercial interests (Bosshart et al, 2020) which can be used to propel the venture forward, as were the cases with GlaxoSmithKline and Novartis’ pharmaceutical ventures. </a:t>
            </a:r>
            <a:endParaRPr/>
          </a:p>
        </p:txBody>
      </p:sp>
      <p:sp>
        <p:nvSpPr>
          <p:cNvPr id="118" name="Google Shape;11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Confucianism, which emphasises respect for authority, collectivism, and keeping one's "face" or maintaining dignity in social interactions, is firmly ingrained in Chinese culture. Business ties are frequently based on personal relationships known as "guanxi," punctuality and indirect communication are encouraged. The UK, on the other hand, values individualism, egalitarianism, and open communication (Wilson and Brennan, 2011). In business negotiations, punctuality is highly emphasised while the importance of personal relationships may be diminished. In comparison to China, the UK similarly views social hierarchies with more latitude. Understanding the importance of tradition, showing respect for authority, and preserving harmony are necessary for cultural sensitivity in China. Cultural sensitivity in the UK involves acknowledging one's privacy, pursuing honest dialogue, and taking into account various viewpoints. Successful cross-cultural collaborations require navigating these cultural variations, resulting in the need for flexible communication methods and a readiness to bridge knowledge and value gaps.</a:t>
            </a:r>
            <a:endParaRPr/>
          </a:p>
        </p:txBody>
      </p:sp>
      <p:sp>
        <p:nvSpPr>
          <p:cNvPr id="124" name="Google Shape;12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Hofstede created his model of Five Cultural Dimensions in order to help parties understand and compare cultural differences, and therefore improve the chances of a successful partnership. The model explores five separate cultural dimensions; power distance, individualism, masculinity, uncertainty avoidance and long-term orientation. For China, the power distance is relatively high, especially when compared to the UK, as Chinese values respect ideas of hierarchy and social order (Fan, 2021) whilst the British culture believes in the minimisation of social classes. When it comes to individualism, China has a very low IDV score compared to the UK’s high score since they prioritise group wellbeing over the individual (</a:t>
            </a:r>
            <a:r>
              <a:rPr lang="en-GB">
                <a:solidFill>
                  <a:schemeClr val="dk1"/>
                </a:solidFill>
              </a:rPr>
              <a:t>Fan, 2021). According to Zhang (2020), both China and the UK are considered a masculine societies as individuals in both societies respect competition and performance ambitions. Similarly, the uncertainty avoidance index for China and the UK is relatively identical, which means that both societies “share mutual understanding in overcoming uncertainty” (Fan, 2021). Lastly, as a society in the higher spectrum of the long-term orientation, Chinese values differ broadly from that of the UK’s, especially when it comes to stability vs results (Fan, 2021), making this another dimension where the two cultures will find it hard to find a meeting point in the joint venture.</a:t>
            </a:r>
            <a:endParaRPr/>
          </a:p>
        </p:txBody>
      </p:sp>
      <p:sp>
        <p:nvSpPr>
          <p:cNvPr id="130" name="Google Shape;13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5c2b865855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 what links all of this together? Well, according to the intercultural theory, cultural norms, modes of communication, speaker intentions, expectations and identities are a few of the factors that make up intercultural communications (Liu, 2016). By understanding the differences and similarities that both sides have, the joint venture communication can be smoothed out, leading to a successful partnership between the UK-based firm and its Chinese ally.</a:t>
            </a:r>
            <a:endParaRPr/>
          </a:p>
        </p:txBody>
      </p:sp>
      <p:sp>
        <p:nvSpPr>
          <p:cNvPr id="137" name="Google Shape;137;g25c2b865855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My recommendation is that firstly, the British business should offer cross-cultural training to every employee working on the project. This training will promote more effective interactions and reduce cross-cultural misunderstandings by allowing the individuals to understand the differences and similarities between themselves and the people they’ll be working with. Second, the British partners should try to build solid guanxi (personal ties) with their Chinese stakeholders, partners, and clients. Furthermore, fostering and encouraging free discussion and active listening will increase trust and rapport on both sides. Additionally, when dealing with commercial partnerships in China, it's important to take a patient and long-term perspective. Lastly, the UK-based company should seek advice from local Chinese advisors or consultants who are knowledgeable about the Chinese industry.</a:t>
            </a:r>
            <a:endParaRPr/>
          </a:p>
          <a:p>
            <a:pPr marL="0" lvl="0" indent="0" algn="l" rtl="0">
              <a:spcBef>
                <a:spcPts val="0"/>
              </a:spcBef>
              <a:spcAft>
                <a:spcPts val="0"/>
              </a:spcAft>
              <a:buNone/>
            </a:pPr>
            <a:endParaRPr/>
          </a:p>
        </p:txBody>
      </p:sp>
      <p:sp>
        <p:nvSpPr>
          <p:cNvPr id="143" name="Google Shape;143;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5c2b86585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In conclusion, Chinese and British societal values differ largely when it comes to both individual and group interactions, with the Chinese values always leaning towards the betterment of the group rather than the individual. On the other hand, British personal and corporate values emphasise the development of the individual alongside that of the company and prioritise earned leadership and respect, rather than social class hierarchies. Because of this, a venture between a UK-based company and a Chinese partner can be difficult in establishing and maintaining however, with the proper training and communication practices, it is not impossible.</a:t>
            </a:r>
            <a:endParaRPr/>
          </a:p>
        </p:txBody>
      </p:sp>
      <p:sp>
        <p:nvSpPr>
          <p:cNvPr id="148" name="Google Shape;148;g25c2b86585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3"/>
          <p:cNvSpPr>
            <a:spLocks noGrp="1"/>
          </p:cNvSpPr>
          <p:nvPr>
            <p:ph type="pic" idx="2"/>
          </p:nvPr>
        </p:nvSpPr>
        <p:spPr>
          <a:xfrm>
            <a:off x="5183188" y="987425"/>
            <a:ext cx="6172200" cy="4873625"/>
          </a:xfrm>
          <a:prstGeom prst="rect">
            <a:avLst/>
          </a:prstGeom>
          <a:noFill/>
          <a:ln>
            <a:noFill/>
          </a:ln>
        </p:spPr>
      </p:sp>
      <p:sp>
        <p:nvSpPr>
          <p:cNvPr id="64" name="Google Shape;64;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F1EB4-DCA4-FA9E-9DA0-CE8388321664}"/>
              </a:ext>
            </a:extLst>
          </p:cNvPr>
          <p:cNvSpPr>
            <a:spLocks noGrp="1"/>
          </p:cNvSpPr>
          <p:nvPr>
            <p:ph type="ctrTitle"/>
          </p:nvPr>
        </p:nvSpPr>
        <p:spPr>
          <a:xfrm>
            <a:off x="1524000" y="1122363"/>
            <a:ext cx="9448800" cy="1239837"/>
          </a:xfrm>
        </p:spPr>
        <p:txBody>
          <a:bodyPr>
            <a:normAutofit fontScale="90000"/>
          </a:bodyPr>
          <a:lstStyle/>
          <a:p>
            <a:r>
              <a:rPr lang="en-GB" b="1" dirty="0"/>
              <a:t>Assessment 2 by Petyo Marinov</a:t>
            </a:r>
            <a:br>
              <a:rPr lang="en-GB" b="1" dirty="0"/>
            </a:br>
            <a:r>
              <a:rPr lang="en-GB" b="1" dirty="0"/>
              <a:t>Student id:1917136</a:t>
            </a:r>
            <a:br>
              <a:rPr lang="en-GB" b="1" dirty="0"/>
            </a:br>
            <a:r>
              <a:rPr lang="en-GB" b="1" dirty="0" err="1"/>
              <a:t>Lector:Toyin</a:t>
            </a:r>
            <a:r>
              <a:rPr lang="en-GB" b="1" dirty="0"/>
              <a:t> </a:t>
            </a:r>
            <a:r>
              <a:rPr lang="en-GB" b="1" dirty="0" err="1"/>
              <a:t>Adisa</a:t>
            </a:r>
            <a:br>
              <a:rPr lang="en-GB" b="1"/>
            </a:br>
            <a:br>
              <a:rPr lang="en-GB" b="1" dirty="0"/>
            </a:br>
            <a:r>
              <a:rPr lang="en-GB" b="1" dirty="0"/>
              <a:t>International </a:t>
            </a:r>
            <a:r>
              <a:rPr lang="en-GB" b="1"/>
              <a:t>Business Communications</a:t>
            </a:r>
            <a:endParaRPr lang="en-GB" b="1" dirty="0"/>
          </a:p>
        </p:txBody>
      </p:sp>
      <p:sp>
        <p:nvSpPr>
          <p:cNvPr id="3" name="Subtitle 2">
            <a:extLst>
              <a:ext uri="{FF2B5EF4-FFF2-40B4-BE49-F238E27FC236}">
                <a16:creationId xmlns:a16="http://schemas.microsoft.com/office/drawing/2014/main" id="{41E49DCB-3BDD-71A4-1C92-E814977D9219}"/>
              </a:ext>
            </a:extLst>
          </p:cNvPr>
          <p:cNvSpPr>
            <a:spLocks noGrp="1"/>
          </p:cNvSpPr>
          <p:nvPr>
            <p:ph type="subTitle" idx="1"/>
          </p:nvPr>
        </p:nvSpPr>
        <p:spPr>
          <a:xfrm>
            <a:off x="1524000" y="2316480"/>
            <a:ext cx="9144000" cy="1655762"/>
          </a:xfrm>
        </p:spPr>
        <p:txBody>
          <a:bodyPr/>
          <a:lstStyle/>
          <a:p>
            <a:endParaRPr lang="en-GB" dirty="0"/>
          </a:p>
        </p:txBody>
      </p:sp>
    </p:spTree>
    <p:extLst>
      <p:ext uri="{BB962C8B-B14F-4D97-AF65-F5344CB8AC3E}">
        <p14:creationId xmlns:p14="http://schemas.microsoft.com/office/powerpoint/2010/main" val="2464861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3">
            <a:alphaModFix/>
          </a:blip>
          <a:srcRect r="42446"/>
          <a:stretch/>
        </p:blipFill>
        <p:spPr>
          <a:xfrm>
            <a:off x="0" y="0"/>
            <a:ext cx="5925300" cy="6858000"/>
          </a:xfrm>
          <a:prstGeom prst="rect">
            <a:avLst/>
          </a:prstGeom>
          <a:noFill/>
          <a:ln>
            <a:noFill/>
          </a:ln>
        </p:spPr>
      </p:pic>
      <p:pic>
        <p:nvPicPr>
          <p:cNvPr id="85" name="Google Shape;85;p1"/>
          <p:cNvPicPr preferRelativeResize="0"/>
          <p:nvPr/>
        </p:nvPicPr>
        <p:blipFill rotWithShape="1">
          <a:blip r:embed="rId4">
            <a:alphaModFix/>
          </a:blip>
          <a:srcRect l="9709" r="29419"/>
          <a:stretch/>
        </p:blipFill>
        <p:spPr>
          <a:xfrm>
            <a:off x="5925300" y="0"/>
            <a:ext cx="6266700" cy="6858000"/>
          </a:xfrm>
          <a:prstGeom prst="rect">
            <a:avLst/>
          </a:prstGeom>
          <a:noFill/>
          <a:ln>
            <a:noFill/>
          </a:ln>
        </p:spPr>
      </p:pic>
      <p:sp>
        <p:nvSpPr>
          <p:cNvPr id="86" name="Google Shape;86;p1"/>
          <p:cNvSpPr txBox="1">
            <a:spLocks noGrp="1"/>
          </p:cNvSpPr>
          <p:nvPr>
            <p:ph type="ctrTitle"/>
          </p:nvPr>
        </p:nvSpPr>
        <p:spPr>
          <a:xfrm>
            <a:off x="1194775" y="466326"/>
            <a:ext cx="9144000" cy="2232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Calibri"/>
              <a:buNone/>
            </a:pPr>
            <a:r>
              <a:rPr lang="en-GB" sz="5000" b="1">
                <a:solidFill>
                  <a:schemeClr val="lt1"/>
                </a:solidFill>
              </a:rPr>
              <a:t>Establishing </a:t>
            </a:r>
            <a:r>
              <a:rPr lang="en-GB" sz="5000" b="1"/>
              <a:t>Successful </a:t>
            </a:r>
            <a:r>
              <a:rPr lang="en-GB" sz="5000" b="1">
                <a:solidFill>
                  <a:schemeClr val="lt1"/>
                </a:solidFill>
              </a:rPr>
              <a:t>Communication </a:t>
            </a:r>
            <a:r>
              <a:rPr lang="en-GB" sz="5000" b="1"/>
              <a:t>&amp; Partnership</a:t>
            </a:r>
            <a:r>
              <a:rPr lang="en-GB" sz="5000" b="1">
                <a:solidFill>
                  <a:schemeClr val="lt1"/>
                </a:solidFill>
              </a:rPr>
              <a:t> During a Joi</a:t>
            </a:r>
            <a:r>
              <a:rPr lang="en-GB" sz="5000" b="1"/>
              <a:t>nt Venture</a:t>
            </a:r>
            <a:endParaRPr sz="5000" b="1"/>
          </a:p>
        </p:txBody>
      </p:sp>
      <p:sp>
        <p:nvSpPr>
          <p:cNvPr id="87" name="Google Shape;87;p1"/>
          <p:cNvSpPr txBox="1">
            <a:spLocks noGrp="1"/>
          </p:cNvSpPr>
          <p:nvPr>
            <p:ph type="subTitle" idx="1"/>
          </p:nvPr>
        </p:nvSpPr>
        <p:spPr>
          <a:xfrm>
            <a:off x="83825" y="5686796"/>
            <a:ext cx="9144000" cy="11712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6000"/>
              <a:buNone/>
            </a:pPr>
            <a:r>
              <a:rPr lang="en-GB" sz="2500">
                <a:solidFill>
                  <a:schemeClr val="lt1"/>
                </a:solidFill>
              </a:rPr>
              <a:t>Name:</a:t>
            </a:r>
            <a:endParaRPr sz="2500">
              <a:solidFill>
                <a:schemeClr val="lt1"/>
              </a:solidFill>
            </a:endParaRPr>
          </a:p>
          <a:p>
            <a:pPr marL="0" lvl="0" indent="0" algn="l" rtl="0">
              <a:spcBef>
                <a:spcPts val="0"/>
              </a:spcBef>
              <a:spcAft>
                <a:spcPts val="0"/>
              </a:spcAft>
              <a:buClr>
                <a:schemeClr val="dk1"/>
              </a:buClr>
              <a:buSzPts val="6000"/>
              <a:buNone/>
            </a:pPr>
            <a:r>
              <a:rPr lang="en-GB" sz="2500">
                <a:solidFill>
                  <a:schemeClr val="lt1"/>
                </a:solidFill>
              </a:rPr>
              <a:t>Student ID:</a:t>
            </a:r>
            <a:endParaRPr sz="2500">
              <a:solidFill>
                <a:schemeClr val="lt1"/>
              </a:solidFill>
            </a:endParaRPr>
          </a:p>
          <a:p>
            <a:pPr marL="0" lvl="0" indent="0" algn="l" rtl="0">
              <a:spcBef>
                <a:spcPts val="0"/>
              </a:spcBef>
              <a:spcAft>
                <a:spcPts val="0"/>
              </a:spcAft>
              <a:buClr>
                <a:schemeClr val="dk1"/>
              </a:buClr>
              <a:buSzPts val="6000"/>
              <a:buFont typeface="Calibri"/>
              <a:buNone/>
            </a:pPr>
            <a:r>
              <a:rPr lang="en-GB" sz="2500">
                <a:solidFill>
                  <a:schemeClr val="lt1"/>
                </a:solidFill>
              </a:rPr>
              <a:t>Module: International Business Communications</a:t>
            </a:r>
            <a:endParaRPr sz="25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1"/>
        <p:cNvGrpSpPr/>
        <p:nvPr/>
      </p:nvGrpSpPr>
      <p:grpSpPr>
        <a:xfrm>
          <a:off x="0" y="0"/>
          <a:ext cx="0" cy="0"/>
          <a:chOff x="0" y="0"/>
          <a:chExt cx="0" cy="0"/>
        </a:xfrm>
      </p:grpSpPr>
      <p:sp>
        <p:nvSpPr>
          <p:cNvPr id="92" name="Google Shape;92;p2"/>
          <p:cNvSpPr txBox="1">
            <a:spLocks noGrp="1"/>
          </p:cNvSpPr>
          <p:nvPr>
            <p:ph type="title"/>
          </p:nvPr>
        </p:nvSpPr>
        <p:spPr>
          <a:xfrm>
            <a:off x="0" y="155500"/>
            <a:ext cx="66474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5000" b="1"/>
              <a:t>AGENDA</a:t>
            </a:r>
            <a:endParaRPr sz="5000" b="1"/>
          </a:p>
        </p:txBody>
      </p:sp>
      <p:sp>
        <p:nvSpPr>
          <p:cNvPr id="93" name="Google Shape;93;p2"/>
          <p:cNvSpPr txBox="1">
            <a:spLocks noGrp="1"/>
          </p:cNvSpPr>
          <p:nvPr>
            <p:ph type="body" idx="1"/>
          </p:nvPr>
        </p:nvSpPr>
        <p:spPr>
          <a:xfrm>
            <a:off x="0" y="2120625"/>
            <a:ext cx="6647400" cy="944700"/>
          </a:xfrm>
          <a:prstGeom prst="rect">
            <a:avLst/>
          </a:prstGeom>
          <a:noFill/>
          <a:ln>
            <a:noFill/>
          </a:ln>
        </p:spPr>
        <p:txBody>
          <a:bodyPr spcFirstLastPara="1" wrap="square" lIns="91425" tIns="45700" rIns="91425" bIns="45700" anchor="ctr" anchorCtr="0">
            <a:noAutofit/>
          </a:bodyPr>
          <a:lstStyle/>
          <a:p>
            <a:pPr marL="228600" lvl="0" indent="-50800" algn="ctr" rtl="0">
              <a:lnSpc>
                <a:spcPct val="90000"/>
              </a:lnSpc>
              <a:spcBef>
                <a:spcPts val="0"/>
              </a:spcBef>
              <a:spcAft>
                <a:spcPts val="0"/>
              </a:spcAft>
              <a:buClr>
                <a:schemeClr val="dk1"/>
              </a:buClr>
              <a:buSzPts val="2800"/>
              <a:buNone/>
            </a:pPr>
            <a:r>
              <a:rPr lang="en-GB" sz="2000" b="1"/>
              <a:t>Identify and explore the different cultural challenges a UK-based company could potentially face when expanding into China through a joint venture</a:t>
            </a:r>
            <a:endParaRPr sz="2000" b="1"/>
          </a:p>
        </p:txBody>
      </p:sp>
      <p:sp>
        <p:nvSpPr>
          <p:cNvPr id="94" name="Google Shape;94;p2"/>
          <p:cNvSpPr txBox="1">
            <a:spLocks noGrp="1"/>
          </p:cNvSpPr>
          <p:nvPr>
            <p:ph type="body" idx="1"/>
          </p:nvPr>
        </p:nvSpPr>
        <p:spPr>
          <a:xfrm>
            <a:off x="0" y="3970600"/>
            <a:ext cx="6647400" cy="972000"/>
          </a:xfrm>
          <a:prstGeom prst="rect">
            <a:avLst/>
          </a:prstGeom>
          <a:noFill/>
          <a:ln>
            <a:noFill/>
          </a:ln>
        </p:spPr>
        <p:txBody>
          <a:bodyPr spcFirstLastPara="1" wrap="square" lIns="91425" tIns="45700" rIns="91425" bIns="45700" anchor="ctr" anchorCtr="0">
            <a:noAutofit/>
          </a:bodyPr>
          <a:lstStyle/>
          <a:p>
            <a:pPr marL="228600" lvl="0" indent="-50800" algn="ctr" rtl="0">
              <a:lnSpc>
                <a:spcPct val="90000"/>
              </a:lnSpc>
              <a:spcBef>
                <a:spcPts val="0"/>
              </a:spcBef>
              <a:spcAft>
                <a:spcPts val="0"/>
              </a:spcAft>
              <a:buClr>
                <a:schemeClr val="dk1"/>
              </a:buClr>
              <a:buSzPts val="2800"/>
              <a:buFont typeface="Arial"/>
              <a:buNone/>
            </a:pPr>
            <a:r>
              <a:rPr lang="en-GB" sz="2000" b="1"/>
              <a:t>Explore and discuss the intercultural communication theories using examples to establish what a successful communication and partnership with the Chinese company would look like</a:t>
            </a:r>
            <a:endParaRPr sz="2000" b="1"/>
          </a:p>
        </p:txBody>
      </p:sp>
      <p:sp>
        <p:nvSpPr>
          <p:cNvPr id="95" name="Google Shape;95;p2"/>
          <p:cNvSpPr txBox="1">
            <a:spLocks noGrp="1"/>
          </p:cNvSpPr>
          <p:nvPr>
            <p:ph type="body" idx="1"/>
          </p:nvPr>
        </p:nvSpPr>
        <p:spPr>
          <a:xfrm>
            <a:off x="0" y="5847875"/>
            <a:ext cx="6647400" cy="775200"/>
          </a:xfrm>
          <a:prstGeom prst="rect">
            <a:avLst/>
          </a:prstGeom>
          <a:noFill/>
          <a:ln>
            <a:noFill/>
          </a:ln>
        </p:spPr>
        <p:txBody>
          <a:bodyPr spcFirstLastPara="1" wrap="square" lIns="91425" tIns="45700" rIns="91425" bIns="45700" anchor="ctr" anchorCtr="0">
            <a:normAutofit/>
          </a:bodyPr>
          <a:lstStyle/>
          <a:p>
            <a:pPr marL="228600" lvl="0" indent="-50800" algn="ctr" rtl="0">
              <a:lnSpc>
                <a:spcPct val="90000"/>
              </a:lnSpc>
              <a:spcBef>
                <a:spcPts val="0"/>
              </a:spcBef>
              <a:spcAft>
                <a:spcPts val="0"/>
              </a:spcAft>
              <a:buClr>
                <a:schemeClr val="dk1"/>
              </a:buClr>
              <a:buSzPts val="2800"/>
              <a:buNone/>
            </a:pPr>
            <a:r>
              <a:rPr lang="en-GB" sz="2000" b="1"/>
              <a:t>Provide recommendations and business communication solutions to enable the proposed partnership</a:t>
            </a:r>
            <a:endParaRPr sz="2000" b="1"/>
          </a:p>
        </p:txBody>
      </p:sp>
      <p:cxnSp>
        <p:nvCxnSpPr>
          <p:cNvPr id="96" name="Google Shape;96;p2"/>
          <p:cNvCxnSpPr/>
          <p:nvPr/>
        </p:nvCxnSpPr>
        <p:spPr>
          <a:xfrm>
            <a:off x="671325" y="1461100"/>
            <a:ext cx="5424600" cy="20100"/>
          </a:xfrm>
          <a:prstGeom prst="straightConnector1">
            <a:avLst/>
          </a:prstGeom>
          <a:noFill/>
          <a:ln w="114300" cap="flat" cmpd="sng">
            <a:solidFill>
              <a:schemeClr val="dk1"/>
            </a:solidFill>
            <a:prstDash val="dot"/>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0"/>
        <p:cNvGrpSpPr/>
        <p:nvPr/>
      </p:nvGrpSpPr>
      <p:grpSpPr>
        <a:xfrm>
          <a:off x="0" y="0"/>
          <a:ext cx="0" cy="0"/>
          <a:chOff x="0" y="0"/>
          <a:chExt cx="0" cy="0"/>
        </a:xfrm>
      </p:grpSpPr>
      <p:sp>
        <p:nvSpPr>
          <p:cNvPr id="101" name="Google Shape;101;p3"/>
          <p:cNvSpPr txBox="1">
            <a:spLocks noGrp="1"/>
          </p:cNvSpPr>
          <p:nvPr>
            <p:ph type="title"/>
          </p:nvPr>
        </p:nvSpPr>
        <p:spPr>
          <a:xfrm>
            <a:off x="0" y="-17350"/>
            <a:ext cx="69807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5000" b="1"/>
              <a:t>THE CONTEXT</a:t>
            </a:r>
            <a:endParaRPr sz="5000" b="1"/>
          </a:p>
        </p:txBody>
      </p:sp>
      <p:sp>
        <p:nvSpPr>
          <p:cNvPr id="102" name="Google Shape;102;p3"/>
          <p:cNvSpPr txBox="1">
            <a:spLocks noGrp="1"/>
          </p:cNvSpPr>
          <p:nvPr>
            <p:ph type="body" idx="1"/>
          </p:nvPr>
        </p:nvSpPr>
        <p:spPr>
          <a:xfrm>
            <a:off x="0" y="1976225"/>
            <a:ext cx="6980700" cy="41973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None/>
            </a:pPr>
            <a:r>
              <a:rPr lang="en-GB" sz="2500" b="1"/>
              <a:t>A UK-based company is seeking to enter the Chinese market through a joint venture, which will require long-term interactions from both sides if a successful partnership is to be established.</a:t>
            </a:r>
            <a:endParaRPr sz="2500" b="1"/>
          </a:p>
          <a:p>
            <a:pPr marL="0" lvl="0" indent="0" algn="ctr" rtl="0">
              <a:lnSpc>
                <a:spcPct val="90000"/>
              </a:lnSpc>
              <a:spcBef>
                <a:spcPts val="0"/>
              </a:spcBef>
              <a:spcAft>
                <a:spcPts val="0"/>
              </a:spcAft>
              <a:buNone/>
            </a:pPr>
            <a:endParaRPr sz="2500" b="1"/>
          </a:p>
          <a:p>
            <a:pPr marL="0" lvl="0" indent="0" algn="ctr" rtl="0">
              <a:lnSpc>
                <a:spcPct val="90000"/>
              </a:lnSpc>
              <a:spcBef>
                <a:spcPts val="0"/>
              </a:spcBef>
              <a:spcAft>
                <a:spcPts val="0"/>
              </a:spcAft>
              <a:buNone/>
            </a:pPr>
            <a:endParaRPr sz="2500" b="1"/>
          </a:p>
          <a:p>
            <a:pPr marL="0" lvl="0" indent="0" algn="ctr" rtl="0">
              <a:lnSpc>
                <a:spcPct val="90000"/>
              </a:lnSpc>
              <a:spcBef>
                <a:spcPts val="0"/>
              </a:spcBef>
              <a:spcAft>
                <a:spcPts val="0"/>
              </a:spcAft>
              <a:buNone/>
            </a:pPr>
            <a:endParaRPr sz="2500" b="1"/>
          </a:p>
          <a:p>
            <a:pPr marL="0" lvl="0" indent="0" algn="ctr" rtl="0">
              <a:lnSpc>
                <a:spcPct val="90000"/>
              </a:lnSpc>
              <a:spcBef>
                <a:spcPts val="0"/>
              </a:spcBef>
              <a:spcAft>
                <a:spcPts val="0"/>
              </a:spcAft>
              <a:buNone/>
            </a:pPr>
            <a:r>
              <a:rPr lang="en-GB" sz="2500" b="1"/>
              <a:t>A joint ventures is “ a form of cooperative strategy where firms create an alliance in order to combine their resources and capabilities” (Channon and Sammut-Bonnici, 2015: 1)</a:t>
            </a:r>
            <a:endParaRPr sz="2500" b="1"/>
          </a:p>
        </p:txBody>
      </p:sp>
      <p:cxnSp>
        <p:nvCxnSpPr>
          <p:cNvPr id="103" name="Google Shape;103;p3"/>
          <p:cNvCxnSpPr/>
          <p:nvPr/>
        </p:nvCxnSpPr>
        <p:spPr>
          <a:xfrm>
            <a:off x="671325" y="1461100"/>
            <a:ext cx="5424600" cy="20100"/>
          </a:xfrm>
          <a:prstGeom prst="straightConnector1">
            <a:avLst/>
          </a:prstGeom>
          <a:noFill/>
          <a:ln w="114300" cap="flat" cmpd="sng">
            <a:solidFill>
              <a:schemeClr val="dk1"/>
            </a:solidFill>
            <a:prstDash val="dot"/>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7"/>
        <p:cNvGrpSpPr/>
        <p:nvPr/>
      </p:nvGrpSpPr>
      <p:grpSpPr>
        <a:xfrm>
          <a:off x="0" y="0"/>
          <a:ext cx="0" cy="0"/>
          <a:chOff x="0" y="0"/>
          <a:chExt cx="0" cy="0"/>
        </a:xfrm>
      </p:grpSpPr>
      <p:sp>
        <p:nvSpPr>
          <p:cNvPr id="108" name="Google Shape;108;g25c2b865855_0_27"/>
          <p:cNvSpPr txBox="1">
            <a:spLocks noGrp="1"/>
          </p:cNvSpPr>
          <p:nvPr>
            <p:ph type="title"/>
          </p:nvPr>
        </p:nvSpPr>
        <p:spPr>
          <a:xfrm>
            <a:off x="901425" y="3214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THE CHINESE CULTURE</a:t>
            </a:r>
            <a:endParaRPr sz="5000" b="1">
              <a:solidFill>
                <a:schemeClr val="lt1"/>
              </a:solidFill>
            </a:endParaRPr>
          </a:p>
        </p:txBody>
      </p:sp>
      <p:sp>
        <p:nvSpPr>
          <p:cNvPr id="109" name="Google Shape;109;g25c2b865855_0_27"/>
          <p:cNvSpPr txBox="1">
            <a:spLocks noGrp="1"/>
          </p:cNvSpPr>
          <p:nvPr>
            <p:ph type="body" idx="1"/>
          </p:nvPr>
        </p:nvSpPr>
        <p:spPr>
          <a:xfrm>
            <a:off x="838200" y="1973550"/>
            <a:ext cx="10515600" cy="3862500"/>
          </a:xfrm>
          <a:prstGeom prst="rect">
            <a:avLst/>
          </a:prstGeom>
          <a:noFill/>
          <a:ln>
            <a:noFill/>
          </a:ln>
        </p:spPr>
        <p:txBody>
          <a:bodyPr spcFirstLastPara="1" wrap="square" lIns="91425" tIns="45700" rIns="91425" bIns="45700" anchor="t" anchorCtr="0">
            <a:normAutofit fontScale="92500" lnSpcReduction="10000"/>
          </a:bodyPr>
          <a:lstStyle/>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“The Chinese social cultural context…places higher value on group orientation than western cultures” (Kwantes et al, 2010)</a:t>
            </a:r>
            <a:endParaRPr sz="2600" b="1">
              <a:solidFill>
                <a:schemeClr val="lt1"/>
              </a:solidFill>
            </a:endParaRPr>
          </a:p>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 Filial piety, collectivism and strong work ethic</a:t>
            </a:r>
            <a:endParaRPr sz="2600" b="1">
              <a:solidFill>
                <a:schemeClr val="lt1"/>
              </a:solidFill>
            </a:endParaRPr>
          </a:p>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Guanxi, importance of face, family and group orientation, respect for age &amp; hierarchy, etc (Faure and Fang, 2008)</a:t>
            </a:r>
            <a:endParaRPr sz="2600" b="1">
              <a:solidFill>
                <a:schemeClr val="lt1"/>
              </a:solidFill>
            </a:endParaRPr>
          </a:p>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Long-term oriented culture</a:t>
            </a:r>
            <a:endParaRPr sz="2600" b="1">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3"/>
        <p:cNvGrpSpPr/>
        <p:nvPr/>
      </p:nvGrpSpPr>
      <p:grpSpPr>
        <a:xfrm>
          <a:off x="0" y="0"/>
          <a:ext cx="0" cy="0"/>
          <a:chOff x="0" y="0"/>
          <a:chExt cx="0" cy="0"/>
        </a:xfrm>
      </p:grpSpPr>
      <p:sp>
        <p:nvSpPr>
          <p:cNvPr id="114" name="Google Shape;114;p4"/>
          <p:cNvSpPr txBox="1">
            <a:spLocks noGrp="1"/>
          </p:cNvSpPr>
          <p:nvPr>
            <p:ph type="title"/>
          </p:nvPr>
        </p:nvSpPr>
        <p:spPr>
          <a:xfrm>
            <a:off x="901425" y="342250"/>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THE BRITISH CULTURE </a:t>
            </a:r>
            <a:endParaRPr sz="5000" b="1">
              <a:solidFill>
                <a:schemeClr val="lt1"/>
              </a:solidFill>
            </a:endParaRPr>
          </a:p>
        </p:txBody>
      </p:sp>
      <p:sp>
        <p:nvSpPr>
          <p:cNvPr id="115" name="Google Shape;115;p4"/>
          <p:cNvSpPr txBox="1">
            <a:spLocks noGrp="1"/>
          </p:cNvSpPr>
          <p:nvPr>
            <p:ph type="body" idx="1"/>
          </p:nvPr>
        </p:nvSpPr>
        <p:spPr>
          <a:xfrm>
            <a:off x="838200" y="2191750"/>
            <a:ext cx="10515600" cy="3376200"/>
          </a:xfrm>
          <a:prstGeom prst="rect">
            <a:avLst/>
          </a:prstGeom>
          <a:noFill/>
          <a:ln>
            <a:noFill/>
          </a:ln>
        </p:spPr>
        <p:txBody>
          <a:bodyPr spcFirstLastPara="1" wrap="square" lIns="91425" tIns="45700" rIns="91425" bIns="45700" anchor="t" anchorCtr="0">
            <a:normAutofit lnSpcReduction="10000"/>
          </a:bodyPr>
          <a:lstStyle/>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Short-term oriented culture</a:t>
            </a:r>
            <a:endParaRPr sz="2600" b="1">
              <a:solidFill>
                <a:schemeClr val="lt1"/>
              </a:solidFill>
            </a:endParaRPr>
          </a:p>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UK culture places high importance on professionalism, growth and leadership based on merit and performance</a:t>
            </a:r>
            <a:endParaRPr sz="2600" b="1">
              <a:solidFill>
                <a:schemeClr val="lt1"/>
              </a:solidFill>
            </a:endParaRPr>
          </a:p>
          <a:p>
            <a:pPr marL="228600" lvl="0" indent="-215900" algn="l" rtl="0">
              <a:lnSpc>
                <a:spcPct val="150000"/>
              </a:lnSpc>
              <a:spcBef>
                <a:spcPts val="1000"/>
              </a:spcBef>
              <a:spcAft>
                <a:spcPts val="0"/>
              </a:spcAft>
              <a:buClr>
                <a:schemeClr val="lt1"/>
              </a:buClr>
              <a:buSzPts val="2600"/>
              <a:buChar char="•"/>
            </a:pPr>
            <a:r>
              <a:rPr lang="en-GB" sz="2600" b="1">
                <a:solidFill>
                  <a:schemeClr val="lt1"/>
                </a:solidFill>
              </a:rPr>
              <a:t>Tolerance, individual freedom, mutual respect, democracy and the rule of law (Jarvis et al, 2019)</a:t>
            </a:r>
            <a:endParaRPr sz="2600" b="1">
              <a:solidFill>
                <a:schemeClr val="l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9"/>
        <p:cNvGrpSpPr/>
        <p:nvPr/>
      </p:nvGrpSpPr>
      <p:grpSpPr>
        <a:xfrm>
          <a:off x="0" y="0"/>
          <a:ext cx="0" cy="0"/>
          <a:chOff x="0" y="0"/>
          <a:chExt cx="0" cy="0"/>
        </a:xfrm>
      </p:grpSpPr>
      <p:sp>
        <p:nvSpPr>
          <p:cNvPr id="120" name="Google Shape;120;p6"/>
          <p:cNvSpPr txBox="1">
            <a:spLocks noGrp="1"/>
          </p:cNvSpPr>
          <p:nvPr>
            <p:ph type="title"/>
          </p:nvPr>
        </p:nvSpPr>
        <p:spPr>
          <a:xfrm>
            <a:off x="838200" y="27397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SUCCESS AND FAILURE FACTORS</a:t>
            </a:r>
            <a:r>
              <a:rPr lang="en-GB" sz="5000">
                <a:solidFill>
                  <a:schemeClr val="lt1"/>
                </a:solidFill>
              </a:rPr>
              <a:t> </a:t>
            </a:r>
            <a:endParaRPr sz="5000">
              <a:solidFill>
                <a:schemeClr val="lt1"/>
              </a:solidFill>
            </a:endParaRPr>
          </a:p>
        </p:txBody>
      </p:sp>
      <p:sp>
        <p:nvSpPr>
          <p:cNvPr id="121" name="Google Shape;121;p6"/>
          <p:cNvSpPr txBox="1">
            <a:spLocks noGrp="1"/>
          </p:cNvSpPr>
          <p:nvPr>
            <p:ph type="body" idx="1"/>
          </p:nvPr>
        </p:nvSpPr>
        <p:spPr>
          <a:xfrm>
            <a:off x="838200" y="1844225"/>
            <a:ext cx="10515600" cy="4351200"/>
          </a:xfrm>
          <a:prstGeom prst="rect">
            <a:avLst/>
          </a:prstGeom>
          <a:noFill/>
          <a:ln>
            <a:noFill/>
          </a:ln>
        </p:spPr>
        <p:txBody>
          <a:bodyPr spcFirstLastPara="1" wrap="square" lIns="91425" tIns="45700" rIns="91425" bIns="45700" anchor="t" anchorCtr="0">
            <a:normAutofit lnSpcReduction="10000"/>
          </a:bodyPr>
          <a:lstStyle/>
          <a:p>
            <a:pPr marL="457200" lvl="0" indent="-393700" algn="l" rtl="0">
              <a:lnSpc>
                <a:spcPct val="150000"/>
              </a:lnSpc>
              <a:spcBef>
                <a:spcPts val="1000"/>
              </a:spcBef>
              <a:spcAft>
                <a:spcPts val="0"/>
              </a:spcAft>
              <a:buClr>
                <a:schemeClr val="lt1"/>
              </a:buClr>
              <a:buSzPts val="2600"/>
              <a:buChar char="•"/>
            </a:pPr>
            <a:r>
              <a:rPr lang="en-GB" sz="2600" b="1">
                <a:solidFill>
                  <a:schemeClr val="lt1"/>
                </a:solidFill>
              </a:rPr>
              <a:t>Communication</a:t>
            </a:r>
            <a:endParaRPr sz="2600" b="1">
              <a:solidFill>
                <a:schemeClr val="lt1"/>
              </a:solidFill>
            </a:endParaRPr>
          </a:p>
          <a:p>
            <a:pPr marL="457200" lvl="0" indent="-393700" algn="l" rtl="0">
              <a:lnSpc>
                <a:spcPct val="150000"/>
              </a:lnSpc>
              <a:spcBef>
                <a:spcPts val="0"/>
              </a:spcBef>
              <a:spcAft>
                <a:spcPts val="0"/>
              </a:spcAft>
              <a:buClr>
                <a:schemeClr val="lt1"/>
              </a:buClr>
              <a:buSzPts val="2600"/>
              <a:buChar char="•"/>
            </a:pPr>
            <a:r>
              <a:rPr lang="en-GB" sz="2600" b="1">
                <a:solidFill>
                  <a:schemeClr val="lt1"/>
                </a:solidFill>
              </a:rPr>
              <a:t>Cultural homogeneity, teamwork, and partner selection (Munns et al, 2000)</a:t>
            </a:r>
            <a:endParaRPr sz="2600" b="1">
              <a:solidFill>
                <a:schemeClr val="lt1"/>
              </a:solidFill>
            </a:endParaRPr>
          </a:p>
          <a:p>
            <a:pPr marL="457200" lvl="0" indent="-393700" algn="l" rtl="0">
              <a:lnSpc>
                <a:spcPct val="150000"/>
              </a:lnSpc>
              <a:spcBef>
                <a:spcPts val="0"/>
              </a:spcBef>
              <a:spcAft>
                <a:spcPts val="0"/>
              </a:spcAft>
              <a:buClr>
                <a:schemeClr val="lt1"/>
              </a:buClr>
              <a:buSzPts val="2600"/>
              <a:buChar char="•"/>
            </a:pPr>
            <a:r>
              <a:rPr lang="en-GB" sz="2600" b="1">
                <a:solidFill>
                  <a:schemeClr val="lt1"/>
                </a:solidFill>
              </a:rPr>
              <a:t>“Antitrust, sovereign conflict, lack of autonomy and control, and loss of competitive advantage due to strategic inflexibility” (Lu et al, 2020) are all failure factors</a:t>
            </a:r>
            <a:endParaRPr sz="2600" b="1">
              <a:solidFill>
                <a:schemeClr val="lt1"/>
              </a:solidFill>
            </a:endParaRPr>
          </a:p>
          <a:p>
            <a:pPr marL="457200" lvl="0" indent="-393700" algn="l" rtl="0">
              <a:lnSpc>
                <a:spcPct val="150000"/>
              </a:lnSpc>
              <a:spcBef>
                <a:spcPts val="0"/>
              </a:spcBef>
              <a:spcAft>
                <a:spcPts val="0"/>
              </a:spcAft>
              <a:buClr>
                <a:schemeClr val="lt1"/>
              </a:buClr>
              <a:buSzPts val="2600"/>
              <a:buChar char="•"/>
            </a:pPr>
            <a:r>
              <a:rPr lang="en-GB" sz="2600" b="1">
                <a:solidFill>
                  <a:schemeClr val="lt1"/>
                </a:solidFill>
              </a:rPr>
              <a:t>Examples of successful JVs - </a:t>
            </a:r>
            <a:r>
              <a:rPr lang="en-GB" sz="2600" b="1" i="1"/>
              <a:t>GlaxoSmithKline</a:t>
            </a:r>
            <a:r>
              <a:rPr lang="en-GB" sz="2600" b="1">
                <a:solidFill>
                  <a:schemeClr val="lt1"/>
                </a:solidFill>
              </a:rPr>
              <a:t> and </a:t>
            </a:r>
            <a:r>
              <a:rPr lang="en-GB" sz="2600" b="1" i="1"/>
              <a:t>Novartis</a:t>
            </a:r>
            <a:endParaRPr sz="2600" b="1" i="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5"/>
        <p:cNvGrpSpPr/>
        <p:nvPr/>
      </p:nvGrpSpPr>
      <p:grpSpPr>
        <a:xfrm>
          <a:off x="0" y="0"/>
          <a:ext cx="0" cy="0"/>
          <a:chOff x="0" y="0"/>
          <a:chExt cx="0" cy="0"/>
        </a:xfrm>
      </p:grpSpPr>
      <p:sp>
        <p:nvSpPr>
          <p:cNvPr id="126" name="Google Shape;126;p7"/>
          <p:cNvSpPr txBox="1">
            <a:spLocks noGrp="1"/>
          </p:cNvSpPr>
          <p:nvPr>
            <p:ph type="title"/>
          </p:nvPr>
        </p:nvSpPr>
        <p:spPr>
          <a:xfrm>
            <a:off x="838200" y="500050"/>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CULTURAL SENSITIVITY IN CHINA &amp; THE DIFFERENCES FROM THE UK</a:t>
            </a:r>
            <a:endParaRPr sz="5000" b="1">
              <a:solidFill>
                <a:schemeClr val="lt1"/>
              </a:solidFill>
            </a:endParaRPr>
          </a:p>
        </p:txBody>
      </p:sp>
      <p:sp>
        <p:nvSpPr>
          <p:cNvPr id="127" name="Google Shape;127;p7"/>
          <p:cNvSpPr txBox="1">
            <a:spLocks noGrp="1"/>
          </p:cNvSpPr>
          <p:nvPr>
            <p:ph type="body" idx="1"/>
          </p:nvPr>
        </p:nvSpPr>
        <p:spPr>
          <a:xfrm>
            <a:off x="838200" y="2062575"/>
            <a:ext cx="10515600" cy="4351200"/>
          </a:xfrm>
          <a:prstGeom prst="rect">
            <a:avLst/>
          </a:prstGeom>
          <a:noFill/>
          <a:ln>
            <a:noFill/>
          </a:ln>
        </p:spPr>
        <p:txBody>
          <a:bodyPr spcFirstLastPara="1" wrap="square" lIns="91425" tIns="45700" rIns="91425" bIns="45700" anchor="t" anchorCtr="0">
            <a:normAutofit/>
          </a:bodyPr>
          <a:lstStyle/>
          <a:p>
            <a:pPr marL="457200" lvl="0" indent="-393700" algn="l" rtl="0">
              <a:lnSpc>
                <a:spcPct val="90000"/>
              </a:lnSpc>
              <a:spcBef>
                <a:spcPts val="0"/>
              </a:spcBef>
              <a:spcAft>
                <a:spcPts val="0"/>
              </a:spcAft>
              <a:buClr>
                <a:schemeClr val="lt1"/>
              </a:buClr>
              <a:buSzPts val="2600"/>
              <a:buChar char="•"/>
            </a:pPr>
            <a:r>
              <a:rPr lang="en-GB" sz="2600" b="1">
                <a:solidFill>
                  <a:schemeClr val="lt1"/>
                </a:solidFill>
              </a:rPr>
              <a:t> CHINA:</a:t>
            </a:r>
            <a:br>
              <a:rPr lang="en-GB" sz="2600" b="1">
                <a:solidFill>
                  <a:schemeClr val="lt1"/>
                </a:solidFill>
              </a:rPr>
            </a:br>
            <a:r>
              <a:rPr lang="en-GB" sz="2600" b="1">
                <a:solidFill>
                  <a:schemeClr val="lt1"/>
                </a:solidFill>
              </a:rPr>
              <a:t>- Business ties are frequently based on personal relationships</a:t>
            </a:r>
            <a:endParaRPr sz="2600" b="1">
              <a:solidFill>
                <a:schemeClr val="lt1"/>
              </a:solidFill>
            </a:endParaRPr>
          </a:p>
          <a:p>
            <a:pPr marL="457200" lvl="0" indent="0" algn="l" rtl="0">
              <a:lnSpc>
                <a:spcPct val="90000"/>
              </a:lnSpc>
              <a:spcBef>
                <a:spcPts val="0"/>
              </a:spcBef>
              <a:spcAft>
                <a:spcPts val="0"/>
              </a:spcAft>
              <a:buNone/>
            </a:pPr>
            <a:r>
              <a:rPr lang="en-GB" sz="2600" b="1">
                <a:solidFill>
                  <a:schemeClr val="lt1"/>
                </a:solidFill>
              </a:rPr>
              <a:t>- Indirect communication is encouraged</a:t>
            </a:r>
            <a:br>
              <a:rPr lang="en-GB" sz="2600" b="1">
                <a:solidFill>
                  <a:schemeClr val="lt1"/>
                </a:solidFill>
              </a:rPr>
            </a:br>
            <a:endParaRPr sz="2600" b="1">
              <a:solidFill>
                <a:schemeClr val="lt1"/>
              </a:solidFill>
            </a:endParaRPr>
          </a:p>
          <a:p>
            <a:pPr marL="457200" lvl="0" indent="-393700" algn="l" rtl="0">
              <a:lnSpc>
                <a:spcPct val="90000"/>
              </a:lnSpc>
              <a:spcBef>
                <a:spcPts val="0"/>
              </a:spcBef>
              <a:spcAft>
                <a:spcPts val="0"/>
              </a:spcAft>
              <a:buClr>
                <a:schemeClr val="lt1"/>
              </a:buClr>
              <a:buSzPts val="2600"/>
              <a:buChar char="•"/>
            </a:pPr>
            <a:r>
              <a:rPr lang="en-GB" sz="2600" b="1">
                <a:solidFill>
                  <a:schemeClr val="lt1"/>
                </a:solidFill>
              </a:rPr>
              <a:t>UK:</a:t>
            </a:r>
            <a:br>
              <a:rPr lang="en-GB" sz="2600" b="1">
                <a:solidFill>
                  <a:schemeClr val="lt1"/>
                </a:solidFill>
              </a:rPr>
            </a:br>
            <a:r>
              <a:rPr lang="en-GB" sz="2600" b="1">
                <a:solidFill>
                  <a:schemeClr val="lt1"/>
                </a:solidFill>
              </a:rPr>
              <a:t>- Individualism, egalitarianism, and open communication (Wilson and Brennan, 2011)</a:t>
            </a:r>
            <a:br>
              <a:rPr lang="en-GB" sz="2600" b="1">
                <a:solidFill>
                  <a:schemeClr val="lt1"/>
                </a:solidFill>
              </a:rPr>
            </a:br>
            <a:r>
              <a:rPr lang="en-GB" sz="2600" b="1">
                <a:solidFill>
                  <a:schemeClr val="lt1"/>
                </a:solidFill>
              </a:rPr>
              <a:t>- Diminished importance of personal relationships</a:t>
            </a:r>
            <a:br>
              <a:rPr lang="en-GB" sz="2600" b="1">
                <a:solidFill>
                  <a:schemeClr val="lt1"/>
                </a:solidFill>
              </a:rPr>
            </a:br>
            <a:endParaRPr sz="2600" b="1">
              <a:solidFill>
                <a:schemeClr val="lt1"/>
              </a:solidFill>
            </a:endParaRPr>
          </a:p>
          <a:p>
            <a:pPr marL="457200" lvl="0" indent="0" algn="ctr" rtl="0">
              <a:lnSpc>
                <a:spcPct val="90000"/>
              </a:lnSpc>
              <a:spcBef>
                <a:spcPts val="0"/>
              </a:spcBef>
              <a:spcAft>
                <a:spcPts val="0"/>
              </a:spcAft>
              <a:buNone/>
            </a:pPr>
            <a:r>
              <a:rPr lang="en-GB" sz="2600" b="1"/>
              <a:t>– </a:t>
            </a:r>
            <a:r>
              <a:rPr lang="en-GB" sz="2600" b="1" u="sng"/>
              <a:t>Understanding tradition, respecting authority and preserving harmony are necessary for cultural sensitivity in China</a:t>
            </a:r>
            <a:r>
              <a:rPr lang="en-GB" sz="2600" b="1"/>
              <a:t> –</a:t>
            </a:r>
            <a:endParaRPr sz="2600"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838200" y="56257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HOFSTEDE’S CULTURAL DIMENSIONS: UK &amp; CHINA</a:t>
            </a:r>
            <a:endParaRPr sz="5000" b="1">
              <a:solidFill>
                <a:schemeClr val="lt1"/>
              </a:solidFill>
            </a:endParaRPr>
          </a:p>
        </p:txBody>
      </p:sp>
      <p:pic>
        <p:nvPicPr>
          <p:cNvPr id="133" name="Google Shape;133;p8"/>
          <p:cNvPicPr preferRelativeResize="0"/>
          <p:nvPr/>
        </p:nvPicPr>
        <p:blipFill>
          <a:blip r:embed="rId4">
            <a:alphaModFix/>
          </a:blip>
          <a:stretch>
            <a:fillRect/>
          </a:stretch>
        </p:blipFill>
        <p:spPr>
          <a:xfrm>
            <a:off x="475750" y="2052163"/>
            <a:ext cx="5557575" cy="3852325"/>
          </a:xfrm>
          <a:prstGeom prst="rect">
            <a:avLst/>
          </a:prstGeom>
          <a:noFill/>
          <a:ln>
            <a:noFill/>
          </a:ln>
        </p:spPr>
      </p:pic>
      <p:pic>
        <p:nvPicPr>
          <p:cNvPr id="134" name="Google Shape;134;p8"/>
          <p:cNvPicPr preferRelativeResize="0"/>
          <p:nvPr/>
        </p:nvPicPr>
        <p:blipFill>
          <a:blip r:embed="rId5">
            <a:alphaModFix/>
          </a:blip>
          <a:stretch>
            <a:fillRect/>
          </a:stretch>
        </p:blipFill>
        <p:spPr>
          <a:xfrm>
            <a:off x="6158675" y="2052675"/>
            <a:ext cx="5557575" cy="385129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8"/>
        <p:cNvGrpSpPr/>
        <p:nvPr/>
      </p:nvGrpSpPr>
      <p:grpSpPr>
        <a:xfrm>
          <a:off x="0" y="0"/>
          <a:ext cx="0" cy="0"/>
          <a:chOff x="0" y="0"/>
          <a:chExt cx="0" cy="0"/>
        </a:xfrm>
      </p:grpSpPr>
      <p:sp>
        <p:nvSpPr>
          <p:cNvPr id="139" name="Google Shape;139;g25c2b865855_0_51"/>
          <p:cNvSpPr txBox="1">
            <a:spLocks noGrp="1"/>
          </p:cNvSpPr>
          <p:nvPr>
            <p:ph type="title"/>
          </p:nvPr>
        </p:nvSpPr>
        <p:spPr>
          <a:xfrm>
            <a:off x="838200" y="641550"/>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5000" b="1">
                <a:solidFill>
                  <a:schemeClr val="lt1"/>
                </a:solidFill>
              </a:rPr>
              <a:t>INTERCULTURAL COMMUNICATION &amp; THEORY</a:t>
            </a:r>
            <a:endParaRPr sz="5000" b="1">
              <a:solidFill>
                <a:schemeClr val="lt1"/>
              </a:solidFill>
            </a:endParaRPr>
          </a:p>
        </p:txBody>
      </p:sp>
      <p:sp>
        <p:nvSpPr>
          <p:cNvPr id="140" name="Google Shape;140;g25c2b865855_0_51"/>
          <p:cNvSpPr txBox="1"/>
          <p:nvPr/>
        </p:nvSpPr>
        <p:spPr>
          <a:xfrm>
            <a:off x="2639850" y="2454825"/>
            <a:ext cx="6912300" cy="2955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3000" b="1">
                <a:solidFill>
                  <a:schemeClr val="dk1"/>
                </a:solidFill>
              </a:rPr>
              <a:t>Cultural norms, modes of communication, speaker intentions, expectations</a:t>
            </a:r>
            <a:r>
              <a:rPr lang="en-GB" sz="3000" b="1">
                <a:solidFill>
                  <a:srgbClr val="D5A6BD"/>
                </a:solidFill>
              </a:rPr>
              <a:t> </a:t>
            </a:r>
            <a:r>
              <a:rPr lang="en-GB" sz="3000" b="1">
                <a:solidFill>
                  <a:schemeClr val="lt1"/>
                </a:solidFill>
              </a:rPr>
              <a:t>and</a:t>
            </a:r>
            <a:r>
              <a:rPr lang="en-GB" sz="3000" b="1">
                <a:solidFill>
                  <a:srgbClr val="D5A6BD"/>
                </a:solidFill>
              </a:rPr>
              <a:t> </a:t>
            </a:r>
            <a:r>
              <a:rPr lang="en-GB" sz="3000" b="1">
                <a:solidFill>
                  <a:schemeClr val="dk1"/>
                </a:solidFill>
              </a:rPr>
              <a:t>identities</a:t>
            </a:r>
            <a:r>
              <a:rPr lang="en-GB" sz="3000" b="1">
                <a:solidFill>
                  <a:schemeClr val="lt1"/>
                </a:solidFill>
              </a:rPr>
              <a:t> are a few of the factors that make up intercultural communications (Liu, 2016).</a:t>
            </a:r>
            <a:endParaRPr sz="3000" b="1">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4"/>
        <p:cNvGrpSpPr/>
        <p:nvPr/>
      </p:nvGrpSpPr>
      <p:grpSpPr>
        <a:xfrm>
          <a:off x="0" y="0"/>
          <a:ext cx="0" cy="0"/>
          <a:chOff x="0" y="0"/>
          <a:chExt cx="0" cy="0"/>
        </a:xfrm>
      </p:grpSpPr>
      <p:sp>
        <p:nvSpPr>
          <p:cNvPr id="145" name="Google Shape;145;p10"/>
          <p:cNvSpPr txBox="1">
            <a:spLocks noGrp="1"/>
          </p:cNvSpPr>
          <p:nvPr>
            <p:ph type="title"/>
          </p:nvPr>
        </p:nvSpPr>
        <p:spPr>
          <a:xfrm>
            <a:off x="0" y="1994700"/>
            <a:ext cx="7226700" cy="28686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6000" b="1"/>
              <a:t>MY RECOMMENDATIONS</a:t>
            </a:r>
            <a:endParaRPr sz="6000"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g25c2b865855_0_62"/>
          <p:cNvSpPr txBox="1">
            <a:spLocks noGrp="1"/>
          </p:cNvSpPr>
          <p:nvPr>
            <p:ph type="title"/>
          </p:nvPr>
        </p:nvSpPr>
        <p:spPr>
          <a:xfrm>
            <a:off x="0" y="2237700"/>
            <a:ext cx="7002900" cy="23826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6000" b="1">
                <a:solidFill>
                  <a:srgbClr val="000000"/>
                </a:solidFill>
              </a:rPr>
              <a:t>CONCLUSION</a:t>
            </a:r>
            <a:endParaRPr sz="6000" b="1">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3"/>
          <p:cNvSpPr txBox="1">
            <a:spLocks noGrp="1"/>
          </p:cNvSpPr>
          <p:nvPr>
            <p:ph type="title"/>
          </p:nvPr>
        </p:nvSpPr>
        <p:spPr>
          <a:xfrm>
            <a:off x="838200" y="0"/>
            <a:ext cx="10515600" cy="605400"/>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90000"/>
              </a:lnSpc>
              <a:spcBef>
                <a:spcPts val="0"/>
              </a:spcBef>
              <a:spcAft>
                <a:spcPts val="0"/>
              </a:spcAft>
              <a:buClr>
                <a:schemeClr val="dk1"/>
              </a:buClr>
              <a:buSzPct val="146666"/>
              <a:buFont typeface="Calibri"/>
              <a:buNone/>
            </a:pPr>
            <a:r>
              <a:rPr lang="en-GB" sz="3000">
                <a:solidFill>
                  <a:srgbClr val="000000"/>
                </a:solidFill>
              </a:rPr>
              <a:t>References</a:t>
            </a:r>
            <a:r>
              <a:rPr lang="en-GB"/>
              <a:t> </a:t>
            </a:r>
            <a:endParaRPr/>
          </a:p>
        </p:txBody>
      </p:sp>
      <p:sp>
        <p:nvSpPr>
          <p:cNvPr id="156" name="Google Shape;156;p13"/>
          <p:cNvSpPr txBox="1">
            <a:spLocks noGrp="1"/>
          </p:cNvSpPr>
          <p:nvPr>
            <p:ph type="body" idx="1"/>
          </p:nvPr>
        </p:nvSpPr>
        <p:spPr>
          <a:xfrm>
            <a:off x="78975" y="658150"/>
            <a:ext cx="11952000" cy="6081300"/>
          </a:xfrm>
          <a:prstGeom prst="rect">
            <a:avLst/>
          </a:prstGeom>
          <a:noFill/>
          <a:ln>
            <a:noFill/>
          </a:ln>
        </p:spPr>
        <p:txBody>
          <a:bodyPr spcFirstLastPara="1" wrap="square" lIns="91425" tIns="45700" rIns="91425" bIns="45700" anchor="t" anchorCtr="0">
            <a:noAutofit/>
          </a:bodyPr>
          <a:lstStyle/>
          <a:p>
            <a:pPr marL="0" lvl="0" indent="0" algn="l" rtl="0">
              <a:lnSpc>
                <a:spcPct val="140000"/>
              </a:lnSpc>
              <a:spcBef>
                <a:spcPts val="0"/>
              </a:spcBef>
              <a:spcAft>
                <a:spcPts val="0"/>
              </a:spcAft>
              <a:buClr>
                <a:schemeClr val="dk1"/>
              </a:buClr>
              <a:buSzPts val="935"/>
              <a:buFont typeface="Arial"/>
              <a:buNone/>
            </a:pPr>
            <a:r>
              <a:rPr lang="en-GB" sz="1120">
                <a:latin typeface="Times New Roman"/>
                <a:ea typeface="Times New Roman"/>
                <a:cs typeface="Times New Roman"/>
                <a:sym typeface="Times New Roman"/>
              </a:rPr>
              <a:t>A. K. Munns, O. Aloquili, and B. Ramsay (2000). </a:t>
            </a:r>
            <a:r>
              <a:rPr lang="en-GB" sz="1120" i="1">
                <a:latin typeface="Times New Roman"/>
                <a:ea typeface="Times New Roman"/>
                <a:cs typeface="Times New Roman"/>
                <a:sym typeface="Times New Roman"/>
              </a:rPr>
              <a:t>Joint venture negotiation and managerial practices in the new countries of the former Soviet Union,</a:t>
            </a:r>
            <a:r>
              <a:rPr lang="en-GB" sz="1120">
                <a:latin typeface="Times New Roman"/>
                <a:ea typeface="Times New Roman"/>
                <a:cs typeface="Times New Roman"/>
                <a:sym typeface="Times New Roman"/>
              </a:rPr>
              <a:t> International Journal of Project Management, vol. 18, no. 6, pp. 403–413, 2000.</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Bosshart, S., Luedi, T. and Wang, E. (2010). </a:t>
            </a:r>
            <a:r>
              <a:rPr lang="en-GB" sz="1120" i="1">
                <a:latin typeface="Times New Roman"/>
                <a:ea typeface="Times New Roman"/>
                <a:cs typeface="Times New Roman"/>
                <a:sym typeface="Times New Roman"/>
              </a:rPr>
              <a:t>Past lessons for China’s new joint ventures</a:t>
            </a:r>
            <a:r>
              <a:rPr lang="en-GB" sz="1120">
                <a:latin typeface="Times New Roman"/>
                <a:ea typeface="Times New Roman"/>
                <a:cs typeface="Times New Roman"/>
                <a:sym typeface="Times New Roman"/>
              </a:rPr>
              <a:t>. [online] www.mckinsey.com. Available at: https://www.mckinsey.com/capabilities/strategy-and-corporate-finance/our-insights/past-lessons-for-chinas-new-joint-ventures [Accessed 26 Jul. 2023].</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Cambridge Dictionary (2023). Culture. In: </a:t>
            </a:r>
            <a:r>
              <a:rPr lang="en-GB" sz="1120" i="1">
                <a:latin typeface="Times New Roman"/>
                <a:ea typeface="Times New Roman"/>
                <a:cs typeface="Times New Roman"/>
                <a:sym typeface="Times New Roman"/>
              </a:rPr>
              <a:t>Cambridge Dictionary</a:t>
            </a:r>
            <a:r>
              <a:rPr lang="en-GB" sz="1120">
                <a:latin typeface="Times New Roman"/>
                <a:ea typeface="Times New Roman"/>
                <a:cs typeface="Times New Roman"/>
                <a:sym typeface="Times New Roman"/>
              </a:rPr>
              <a:t>. [online] UK: Cambridge Dictionary. Available at: https://dictionary.cambridge.org/dictionary/english/culture [Accessed 26 Jul. 2023].</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Channon, Derek &amp; Sammut-Bonnici, Tanya. (2015). Joint Ventures. 10.1002/9781118785317.weom120048.</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Fan, Q. (2021). An Analysis of Hofstede’s 5 Cultural Dimensions Functioning in Ren Zhengfei’s Intercultural Communication With BBC Reporter. In: </a:t>
            </a:r>
            <a:r>
              <a:rPr lang="en-GB" sz="1120" i="1">
                <a:latin typeface="Times New Roman"/>
                <a:ea typeface="Times New Roman"/>
                <a:cs typeface="Times New Roman"/>
                <a:sym typeface="Times New Roman"/>
              </a:rPr>
              <a:t>e 6th Annual International Conference on Social Science and Contemporary Humanity Development</a:t>
            </a:r>
            <a:r>
              <a:rPr lang="en-GB" sz="1120">
                <a:latin typeface="Times New Roman"/>
                <a:ea typeface="Times New Roman"/>
                <a:cs typeface="Times New Roman"/>
                <a:sym typeface="Times New Roman"/>
              </a:rPr>
              <a:t>. SSCHD 2021. Atlantis Press.</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Faure, Guy &amp; Fang, Tony. (2008). Changing Chinese values: Keeping up with paradoxes. International Business Review. 17. 194-207</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Hofstede Map. (2023). Available at: https://geerthofstede.com/country-comparison-graphs/ [Accessed 26 Jul. 2023].</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Jarvis, L., Marsden, L., &amp; Atakav, E. (2020). Public conceptions and constructions of ‘British values’: A qualitative analysis. The British Journal of Politics and International Relations, 22(1), 85–101</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KWANTES, C., BOGLARSKY, C. and KUO, B. (2010). Adaptations of a Global Organizational Culture in China, the UK and the US: Does Social Culture Make Any Difference? </a:t>
            </a:r>
            <a:r>
              <a:rPr lang="en-GB" sz="1120" i="1">
                <a:latin typeface="Times New Roman"/>
                <a:ea typeface="Times New Roman"/>
                <a:cs typeface="Times New Roman"/>
                <a:sym typeface="Times New Roman"/>
              </a:rPr>
              <a:t>Asian Journal of Arts and Sciences</a:t>
            </a:r>
            <a:r>
              <a:rPr lang="en-GB" sz="1120">
                <a:latin typeface="Times New Roman"/>
                <a:ea typeface="Times New Roman"/>
                <a:cs typeface="Times New Roman"/>
                <a:sym typeface="Times New Roman"/>
              </a:rPr>
              <a:t>, 1(1).</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Liu, J. (2016). Intercultural Theory. In: </a:t>
            </a:r>
            <a:r>
              <a:rPr lang="en-GB" sz="1120" i="1">
                <a:latin typeface="Times New Roman"/>
                <a:ea typeface="Times New Roman"/>
                <a:cs typeface="Times New Roman"/>
                <a:sym typeface="Times New Roman"/>
              </a:rPr>
              <a:t>The International Encyclopedia of Political Communication</a:t>
            </a:r>
            <a:r>
              <a:rPr lang="en-GB" sz="1120">
                <a:latin typeface="Times New Roman"/>
                <a:ea typeface="Times New Roman"/>
                <a:cs typeface="Times New Roman"/>
                <a:sym typeface="Times New Roman"/>
              </a:rPr>
              <a:t>. UK: John Wiley &amp; Sons.</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Lu, C., Yu, Z., Wang, X. and Hong, Y. (2020). Empirical Study on the Obstacles to the Success of Joint Ventures in Construction Projects. </a:t>
            </a:r>
            <a:r>
              <a:rPr lang="en-GB" sz="1120" i="1">
                <a:latin typeface="Times New Roman"/>
                <a:ea typeface="Times New Roman"/>
                <a:cs typeface="Times New Roman"/>
                <a:sym typeface="Times New Roman"/>
              </a:rPr>
              <a:t>Advances in Civil Engineering</a:t>
            </a:r>
            <a:r>
              <a:rPr lang="en-GB" sz="1120">
                <a:latin typeface="Times New Roman"/>
                <a:ea typeface="Times New Roman"/>
                <a:cs typeface="Times New Roman"/>
                <a:sym typeface="Times New Roman"/>
              </a:rPr>
              <a:t>, 2020(1), pp.1–12.</a:t>
            </a:r>
            <a:endParaRPr sz="1120">
              <a:latin typeface="Times New Roman"/>
              <a:ea typeface="Times New Roman"/>
              <a:cs typeface="Times New Roman"/>
              <a:sym typeface="Times New Roman"/>
            </a:endParaRPr>
          </a:p>
          <a:p>
            <a:pPr marL="0" lvl="0" indent="0" algn="l" rtl="0">
              <a:lnSpc>
                <a:spcPct val="140000"/>
              </a:lnSpc>
              <a:spcBef>
                <a:spcPts val="1200"/>
              </a:spcBef>
              <a:spcAft>
                <a:spcPts val="0"/>
              </a:spcAft>
              <a:buClr>
                <a:schemeClr val="dk1"/>
              </a:buClr>
              <a:buSzPts val="935"/>
              <a:buFont typeface="Arial"/>
              <a:buNone/>
            </a:pPr>
            <a:r>
              <a:rPr lang="en-GB" sz="1120">
                <a:latin typeface="Times New Roman"/>
                <a:ea typeface="Times New Roman"/>
                <a:cs typeface="Times New Roman"/>
                <a:sym typeface="Times New Roman"/>
              </a:rPr>
              <a:t>Wilson, Jonathan &amp; Brennan, Ross. (2011). Managing Chinese/Western Joint Ventures: A Comparative Analysis of the 'Interaction and Networks' and 'Chinese Management' Literature.</a:t>
            </a:r>
            <a:endParaRPr sz="1120">
              <a:latin typeface="Times New Roman"/>
              <a:ea typeface="Times New Roman"/>
              <a:cs typeface="Times New Roman"/>
              <a:sym typeface="Times New Roman"/>
            </a:endParaRPr>
          </a:p>
          <a:p>
            <a:pPr marL="0" lvl="0" indent="0" algn="l" rtl="0">
              <a:lnSpc>
                <a:spcPct val="140000"/>
              </a:lnSpc>
              <a:spcBef>
                <a:spcPts val="1200"/>
              </a:spcBef>
              <a:spcAft>
                <a:spcPts val="1200"/>
              </a:spcAft>
              <a:buSzPts val="935"/>
              <a:buNone/>
            </a:pPr>
            <a:r>
              <a:rPr lang="en-GB" sz="1120">
                <a:latin typeface="Times New Roman"/>
                <a:ea typeface="Times New Roman"/>
                <a:cs typeface="Times New Roman"/>
                <a:sym typeface="Times New Roman"/>
              </a:rPr>
              <a:t>Zhang, X. (2020). Analysis of Cultural Differences in China-Uk Joint Ventures - Based on Hofstede’s Theory of Cultural Dimensions. In: </a:t>
            </a:r>
            <a:r>
              <a:rPr lang="en-GB" sz="1120" i="1">
                <a:latin typeface="Times New Roman"/>
                <a:ea typeface="Times New Roman"/>
                <a:cs typeface="Times New Roman"/>
                <a:sym typeface="Times New Roman"/>
              </a:rPr>
              <a:t>4th International Conference on Economics, Management Engineering and Education Technology</a:t>
            </a:r>
            <a:r>
              <a:rPr lang="en-GB" sz="1120">
                <a:latin typeface="Times New Roman"/>
                <a:ea typeface="Times New Roman"/>
                <a:cs typeface="Times New Roman"/>
                <a:sym typeface="Times New Roman"/>
              </a:rPr>
              <a:t>. ICEMEET 2020. UK: Francis Academic Press.</a:t>
            </a:r>
            <a:endParaRPr sz="1120">
              <a:highlight>
                <a:srgbClr val="FFFFFF"/>
              </a:highlight>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2482</Words>
  <Application>Microsoft Office PowerPoint</Application>
  <PresentationFormat>Widescreen</PresentationFormat>
  <Paragraphs>63</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Assessment 2 by Petyo Marinov Student id:1917136 Lector:Toyin Adisa  International Business Communications</vt:lpstr>
      <vt:lpstr>Establishing Successful Communication &amp; Partnership During a Joint Venture</vt:lpstr>
      <vt:lpstr>AGENDA</vt:lpstr>
      <vt:lpstr>THE CONTEXT</vt:lpstr>
      <vt:lpstr>THE CHINESE CULTURE</vt:lpstr>
      <vt:lpstr>THE BRITISH CULTURE </vt:lpstr>
      <vt:lpstr>SUCCESS AND FAILURE FACTORS </vt:lpstr>
      <vt:lpstr>CULTURAL SENSITIVITY IN CHINA &amp; THE DIFFERENCES FROM THE UK</vt:lpstr>
      <vt:lpstr>HOFSTEDE’S CULTURAL DIMENSIONS: UK &amp; CHINA</vt:lpstr>
      <vt:lpstr>INTERCULTURAL COMMUNICATION &amp; THEORY</vt:lpstr>
      <vt:lpstr>MY RECOMMENDATIONS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 by Petyo Marinov Student id:1917136 Lector:Toyin Adisa</dc:title>
  <dc:creator>Husam Helmi</dc:creator>
  <cp:lastModifiedBy>petyo marinov</cp:lastModifiedBy>
  <cp:revision>1</cp:revision>
  <dcterms:created xsi:type="dcterms:W3CDTF">2020-10-29T12:05:35Z</dcterms:created>
  <dcterms:modified xsi:type="dcterms:W3CDTF">2023-07-28T07:47:51Z</dcterms:modified>
</cp:coreProperties>
</file>