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8" r:id="rId4"/>
    <p:sldId id="258" r:id="rId5"/>
    <p:sldId id="259" r:id="rId6"/>
    <p:sldId id="269" r:id="rId7"/>
    <p:sldId id="260" r:id="rId8"/>
    <p:sldId id="261" r:id="rId9"/>
    <p:sldId id="262" r:id="rId10"/>
    <p:sldId id="263" r:id="rId11"/>
    <p:sldId id="264" r:id="rId12"/>
    <p:sldId id="265" r:id="rId13"/>
    <p:sldId id="270" r:id="rId14"/>
    <p:sldId id="271" r:id="rId15"/>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3A3C44-29CF-4ADB-A4D4-7994A131B1E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C6F1FEC-541C-4340-A235-FDDFC4EEFD6A}">
      <dgm:prSet/>
      <dgm:spPr/>
      <dgm:t>
        <a:bodyPr/>
        <a:lstStyle/>
        <a:p>
          <a:pPr>
            <a:lnSpc>
              <a:spcPct val="100000"/>
            </a:lnSpc>
          </a:pPr>
          <a:r>
            <a:rPr lang="en-GB"/>
            <a:t>The health and social care systems are working within the environment of increasing demand, multimorbidity, and expanding mental health burden, and ongoing fiscal constraint.</a:t>
          </a:r>
        </a:p>
      </dgm:t>
    </dgm:pt>
    <dgm:pt modelId="{008E5261-6792-854A-A057-350DFCB6D953}" type="parTrans" cxnId="{F3ECC95F-BA9F-4748-945F-F8130DD9EE82}">
      <dgm:prSet/>
      <dgm:spPr/>
      <dgm:t>
        <a:bodyPr/>
        <a:lstStyle/>
        <a:p>
          <a:endParaRPr lang="en-GB"/>
        </a:p>
      </dgm:t>
    </dgm:pt>
    <dgm:pt modelId="{129D4CD4-0317-1F4A-9A51-4D8A16FA7BFD}" type="sibTrans" cxnId="{F3ECC95F-BA9F-4748-945F-F8130DD9EE82}">
      <dgm:prSet/>
      <dgm:spPr/>
      <dgm:t>
        <a:bodyPr/>
        <a:lstStyle/>
        <a:p>
          <a:endParaRPr lang="en-GB"/>
        </a:p>
      </dgm:t>
    </dgm:pt>
    <dgm:pt modelId="{B2FECD4A-0187-7D44-A82B-C0EEBF0CEDEA}">
      <dgm:prSet/>
      <dgm:spPr/>
      <dgm:t>
        <a:bodyPr/>
        <a:lstStyle/>
        <a:p>
          <a:pPr>
            <a:lnSpc>
              <a:spcPct val="100000"/>
            </a:lnSpc>
          </a:pPr>
          <a:r>
            <a:rPr lang="en-GB"/>
            <a:t>Biomedical and episodic treatment orientation cannot cope with complicated needs formed by psychosocial and environmental factors (</a:t>
          </a:r>
          <a:r>
            <a:rPr lang="en-GB" err="1"/>
            <a:t>Jeste</a:t>
          </a:r>
          <a:r>
            <a:rPr lang="en-GB"/>
            <a:t> et al., 2025).</a:t>
          </a:r>
        </a:p>
      </dgm:t>
    </dgm:pt>
    <dgm:pt modelId="{51C31F29-5640-8E4E-91FE-CA5F44720C10}" type="parTrans" cxnId="{82FCD4CC-0AD0-B848-8186-7F1BDAF87511}">
      <dgm:prSet/>
      <dgm:spPr/>
      <dgm:t>
        <a:bodyPr/>
        <a:lstStyle/>
        <a:p>
          <a:endParaRPr lang="en-GB"/>
        </a:p>
      </dgm:t>
    </dgm:pt>
    <dgm:pt modelId="{55E2EAC6-936F-B046-86B5-A96EC150418B}" type="sibTrans" cxnId="{82FCD4CC-0AD0-B848-8186-7F1BDAF87511}">
      <dgm:prSet/>
      <dgm:spPr/>
      <dgm:t>
        <a:bodyPr/>
        <a:lstStyle/>
        <a:p>
          <a:endParaRPr lang="en-GB"/>
        </a:p>
      </dgm:t>
    </dgm:pt>
    <dgm:pt modelId="{311B060F-2FFE-4A45-B94E-98B66B076C10}">
      <dgm:prSet/>
      <dgm:spPr/>
      <dgm:t>
        <a:bodyPr/>
        <a:lstStyle/>
        <a:p>
          <a:pPr>
            <a:lnSpc>
              <a:spcPct val="100000"/>
            </a:lnSpc>
          </a:pPr>
          <a:r>
            <a:rPr lang="en-GB"/>
            <a:t>The combination of health, wellbeing and sustainable development contributes to the transition of downstream management towards crisis to upstream prevention, early intervention, and system resilience.</a:t>
          </a:r>
        </a:p>
      </dgm:t>
    </dgm:pt>
    <dgm:pt modelId="{7A269F86-FB42-CF4D-A8AF-84C70EB3BFBC}" type="parTrans" cxnId="{BB57999D-4C76-2F40-BCFA-E63B9AA68283}">
      <dgm:prSet/>
      <dgm:spPr/>
      <dgm:t>
        <a:bodyPr/>
        <a:lstStyle/>
        <a:p>
          <a:endParaRPr lang="en-GB"/>
        </a:p>
      </dgm:t>
    </dgm:pt>
    <dgm:pt modelId="{4337FB9B-B37B-0048-AB8D-D1132354418B}" type="sibTrans" cxnId="{BB57999D-4C76-2F40-BCFA-E63B9AA68283}">
      <dgm:prSet/>
      <dgm:spPr/>
      <dgm:t>
        <a:bodyPr/>
        <a:lstStyle/>
        <a:p>
          <a:endParaRPr lang="en-GB"/>
        </a:p>
      </dgm:t>
    </dgm:pt>
    <dgm:pt modelId="{5D6A6FC1-2738-F54E-B5CB-6638EBCFCD64}">
      <dgm:prSet/>
      <dgm:spPr/>
      <dgm:t>
        <a:bodyPr/>
        <a:lstStyle/>
        <a:p>
          <a:pPr>
            <a:lnSpc>
              <a:spcPct val="100000"/>
            </a:lnSpc>
          </a:pPr>
          <a:r>
            <a:rPr lang="en-GB"/>
            <a:t>The strategy restates the effectiveness of service in terms of population outcomes, equity, long-term capacity, instead of short-term activity and throughput.</a:t>
          </a:r>
        </a:p>
      </dgm:t>
    </dgm:pt>
    <dgm:pt modelId="{04E8F7C4-B46F-D14B-B2C2-EC3627125599}" type="parTrans" cxnId="{6DB8A7B4-3AA9-4840-B283-CBF80A5FD0D4}">
      <dgm:prSet/>
      <dgm:spPr/>
      <dgm:t>
        <a:bodyPr/>
        <a:lstStyle/>
        <a:p>
          <a:endParaRPr lang="en-GB"/>
        </a:p>
      </dgm:t>
    </dgm:pt>
    <dgm:pt modelId="{9AA8D0BB-E590-1442-9AF6-A926D0128A63}" type="sibTrans" cxnId="{6DB8A7B4-3AA9-4840-B283-CBF80A5FD0D4}">
      <dgm:prSet/>
      <dgm:spPr/>
      <dgm:t>
        <a:bodyPr/>
        <a:lstStyle/>
        <a:p>
          <a:endParaRPr lang="en-GB"/>
        </a:p>
      </dgm:t>
    </dgm:pt>
    <dgm:pt modelId="{DAA78786-4979-3746-B596-692B390DE1E4}">
      <dgm:prSet/>
      <dgm:spPr/>
      <dgm:t>
        <a:bodyPr/>
        <a:lstStyle/>
        <a:p>
          <a:pPr>
            <a:lnSpc>
              <a:spcPct val="100000"/>
            </a:lnSpc>
          </a:pPr>
          <a:r>
            <a:rPr lang="en-GB"/>
            <a:t>Sustainable service delivery is therefore a structural necessity of integration without which care will be reactive, inequitable and resource consuming (Bunch et al., 2011).</a:t>
          </a:r>
        </a:p>
      </dgm:t>
    </dgm:pt>
    <dgm:pt modelId="{E215A6F3-9735-DF46-A655-ED23C33A63D8}" type="parTrans" cxnId="{7A3B3D0E-C06F-4440-8887-43D226C0CEB6}">
      <dgm:prSet/>
      <dgm:spPr/>
      <dgm:t>
        <a:bodyPr/>
        <a:lstStyle/>
        <a:p>
          <a:endParaRPr lang="en-GB"/>
        </a:p>
      </dgm:t>
    </dgm:pt>
    <dgm:pt modelId="{4DBDA2F8-7EF1-6542-863D-40D96B6A807E}" type="sibTrans" cxnId="{7A3B3D0E-C06F-4440-8887-43D226C0CEB6}">
      <dgm:prSet/>
      <dgm:spPr/>
      <dgm:t>
        <a:bodyPr/>
        <a:lstStyle/>
        <a:p>
          <a:endParaRPr lang="en-GB"/>
        </a:p>
      </dgm:t>
    </dgm:pt>
    <dgm:pt modelId="{CFC806C6-CE8F-433C-9D39-58F7BCC6640C}" type="pres">
      <dgm:prSet presAssocID="{D93A3C44-29CF-4ADB-A4D4-7994A131B1E2}" presName="root" presStyleCnt="0">
        <dgm:presLayoutVars>
          <dgm:dir/>
          <dgm:resizeHandles val="exact"/>
        </dgm:presLayoutVars>
      </dgm:prSet>
      <dgm:spPr/>
    </dgm:pt>
    <dgm:pt modelId="{3C70E266-4B75-4A49-BA76-9F77631D925B}" type="pres">
      <dgm:prSet presAssocID="{8C6F1FEC-541C-4340-A235-FDDFC4EEFD6A}" presName="compNode" presStyleCnt="0"/>
      <dgm:spPr/>
    </dgm:pt>
    <dgm:pt modelId="{D94664C9-8BAD-9440-BE85-7E243F830A04}" type="pres">
      <dgm:prSet presAssocID="{8C6F1FEC-541C-4340-A235-FDDFC4EEFD6A}" presName="bgRect" presStyleLbl="bgShp" presStyleIdx="0" presStyleCnt="5"/>
      <dgm:spPr/>
    </dgm:pt>
    <dgm:pt modelId="{0694B431-46B6-D249-B062-50ED6BAE50AD}" type="pres">
      <dgm:prSet presAssocID="{8C6F1FEC-541C-4340-A235-FDDFC4EEFD6A}" presName="iconRect" presStyleLbl="nod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Mental Health outline"/>
        </a:ext>
      </dgm:extLst>
    </dgm:pt>
    <dgm:pt modelId="{2912BFEC-ED72-D448-AF55-AA665098D878}" type="pres">
      <dgm:prSet presAssocID="{8C6F1FEC-541C-4340-A235-FDDFC4EEFD6A}" presName="spaceRect" presStyleCnt="0"/>
      <dgm:spPr/>
    </dgm:pt>
    <dgm:pt modelId="{5804929D-668C-8946-9DC5-7C1470ECA0DE}" type="pres">
      <dgm:prSet presAssocID="{8C6F1FEC-541C-4340-A235-FDDFC4EEFD6A}" presName="parTx" presStyleLbl="revTx" presStyleIdx="0" presStyleCnt="5">
        <dgm:presLayoutVars>
          <dgm:chMax val="0"/>
          <dgm:chPref val="0"/>
        </dgm:presLayoutVars>
      </dgm:prSet>
      <dgm:spPr/>
    </dgm:pt>
    <dgm:pt modelId="{E46E44E8-6FAE-F549-BA61-6CDEF1F5E5C7}" type="pres">
      <dgm:prSet presAssocID="{129D4CD4-0317-1F4A-9A51-4D8A16FA7BFD}" presName="sibTrans" presStyleCnt="0"/>
      <dgm:spPr/>
    </dgm:pt>
    <dgm:pt modelId="{6D8ADBBE-66D9-8A44-A528-00D5D0B22CD2}" type="pres">
      <dgm:prSet presAssocID="{B2FECD4A-0187-7D44-A82B-C0EEBF0CEDEA}" presName="compNode" presStyleCnt="0"/>
      <dgm:spPr/>
    </dgm:pt>
    <dgm:pt modelId="{94FDF9DE-8DE8-D84F-8EB8-58E293C5D59F}" type="pres">
      <dgm:prSet presAssocID="{B2FECD4A-0187-7D44-A82B-C0EEBF0CEDEA}" presName="bgRect" presStyleLbl="bgShp" presStyleIdx="1" presStyleCnt="5"/>
      <dgm:spPr/>
    </dgm:pt>
    <dgm:pt modelId="{CD199C7D-BF0F-1143-8C10-AC2769C06192}" type="pres">
      <dgm:prSet presAssocID="{B2FECD4A-0187-7D44-A82B-C0EEBF0CEDEA}" presName="iconRect" presStyleLbl="nod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Address Book outline"/>
        </a:ext>
      </dgm:extLst>
    </dgm:pt>
    <dgm:pt modelId="{6B45E1B8-BDBD-594C-BEFD-01D97A2A1FF0}" type="pres">
      <dgm:prSet presAssocID="{B2FECD4A-0187-7D44-A82B-C0EEBF0CEDEA}" presName="spaceRect" presStyleCnt="0"/>
      <dgm:spPr/>
    </dgm:pt>
    <dgm:pt modelId="{80357E6E-1A8E-BC45-9BFD-9A5F703E7A3B}" type="pres">
      <dgm:prSet presAssocID="{B2FECD4A-0187-7D44-A82B-C0EEBF0CEDEA}" presName="parTx" presStyleLbl="revTx" presStyleIdx="1" presStyleCnt="5">
        <dgm:presLayoutVars>
          <dgm:chMax val="0"/>
          <dgm:chPref val="0"/>
        </dgm:presLayoutVars>
      </dgm:prSet>
      <dgm:spPr/>
    </dgm:pt>
    <dgm:pt modelId="{C1EB71B8-CC42-764F-991F-54D2991166C7}" type="pres">
      <dgm:prSet presAssocID="{55E2EAC6-936F-B046-86B5-A96EC150418B}" presName="sibTrans" presStyleCnt="0"/>
      <dgm:spPr/>
    </dgm:pt>
    <dgm:pt modelId="{E516B016-3E8F-C14E-B446-36ABD052FD04}" type="pres">
      <dgm:prSet presAssocID="{311B060F-2FFE-4A45-B94E-98B66B076C10}" presName="compNode" presStyleCnt="0"/>
      <dgm:spPr/>
    </dgm:pt>
    <dgm:pt modelId="{434D20DC-7F09-6A41-A3E4-258F3B2D821D}" type="pres">
      <dgm:prSet presAssocID="{311B060F-2FFE-4A45-B94E-98B66B076C10}" presName="bgRect" presStyleLbl="bgShp" presStyleIdx="2" presStyleCnt="5"/>
      <dgm:spPr/>
    </dgm:pt>
    <dgm:pt modelId="{2ECCE585-A9B2-9F49-84D3-AA0BE628FE14}" type="pres">
      <dgm:prSet presAssocID="{311B060F-2FFE-4A45-B94E-98B66B076C10}" presName="iconRect" presStyleLbl="nod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Recycle with solid fill"/>
        </a:ext>
      </dgm:extLst>
    </dgm:pt>
    <dgm:pt modelId="{79BDB5D1-E57E-CC46-AF0D-68E67B0710BB}" type="pres">
      <dgm:prSet presAssocID="{311B060F-2FFE-4A45-B94E-98B66B076C10}" presName="spaceRect" presStyleCnt="0"/>
      <dgm:spPr/>
    </dgm:pt>
    <dgm:pt modelId="{A13806EF-C30A-9846-918C-D313DCEA3983}" type="pres">
      <dgm:prSet presAssocID="{311B060F-2FFE-4A45-B94E-98B66B076C10}" presName="parTx" presStyleLbl="revTx" presStyleIdx="2" presStyleCnt="5">
        <dgm:presLayoutVars>
          <dgm:chMax val="0"/>
          <dgm:chPref val="0"/>
        </dgm:presLayoutVars>
      </dgm:prSet>
      <dgm:spPr/>
    </dgm:pt>
    <dgm:pt modelId="{6DC79D3C-5CAF-E049-A5B4-6636342B4EC8}" type="pres">
      <dgm:prSet presAssocID="{4337FB9B-B37B-0048-AB8D-D1132354418B}" presName="sibTrans" presStyleCnt="0"/>
      <dgm:spPr/>
    </dgm:pt>
    <dgm:pt modelId="{03301E1C-895E-2E46-8145-0E24C5E773B2}" type="pres">
      <dgm:prSet presAssocID="{5D6A6FC1-2738-F54E-B5CB-6638EBCFCD64}" presName="compNode" presStyleCnt="0"/>
      <dgm:spPr/>
    </dgm:pt>
    <dgm:pt modelId="{9E0F7054-0FA4-4A48-8390-F3F4A3FFDAEA}" type="pres">
      <dgm:prSet presAssocID="{5D6A6FC1-2738-F54E-B5CB-6638EBCFCD64}" presName="bgRect" presStyleLbl="bgShp" presStyleIdx="3" presStyleCnt="5"/>
      <dgm:spPr/>
    </dgm:pt>
    <dgm:pt modelId="{1481560A-457C-A847-B405-D2EC983CBA89}" type="pres">
      <dgm:prSet presAssocID="{5D6A6FC1-2738-F54E-B5CB-6638EBCFCD64}" presName="iconRect" presStyleLbl="nod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Playbook outline"/>
        </a:ext>
      </dgm:extLst>
    </dgm:pt>
    <dgm:pt modelId="{0C70AE13-A9A4-CC45-BE4F-D8D2F6231BE8}" type="pres">
      <dgm:prSet presAssocID="{5D6A6FC1-2738-F54E-B5CB-6638EBCFCD64}" presName="spaceRect" presStyleCnt="0"/>
      <dgm:spPr/>
    </dgm:pt>
    <dgm:pt modelId="{08471E8D-C029-F747-AF90-B1B5A5DDBEA8}" type="pres">
      <dgm:prSet presAssocID="{5D6A6FC1-2738-F54E-B5CB-6638EBCFCD64}" presName="parTx" presStyleLbl="revTx" presStyleIdx="3" presStyleCnt="5">
        <dgm:presLayoutVars>
          <dgm:chMax val="0"/>
          <dgm:chPref val="0"/>
        </dgm:presLayoutVars>
      </dgm:prSet>
      <dgm:spPr/>
    </dgm:pt>
    <dgm:pt modelId="{CEC673F9-276E-9B4E-B975-3AF3EBA885A0}" type="pres">
      <dgm:prSet presAssocID="{9AA8D0BB-E590-1442-9AF6-A926D0128A63}" presName="sibTrans" presStyleCnt="0"/>
      <dgm:spPr/>
    </dgm:pt>
    <dgm:pt modelId="{519058EC-6A6B-A347-B235-7456FBDFF5C3}" type="pres">
      <dgm:prSet presAssocID="{DAA78786-4979-3746-B596-692B390DE1E4}" presName="compNode" presStyleCnt="0"/>
      <dgm:spPr/>
    </dgm:pt>
    <dgm:pt modelId="{9870F075-72A6-6244-B19C-17F299BE9101}" type="pres">
      <dgm:prSet presAssocID="{DAA78786-4979-3746-B596-692B390DE1E4}" presName="bgRect" presStyleLbl="bgShp" presStyleIdx="4" presStyleCnt="5"/>
      <dgm:spPr/>
    </dgm:pt>
    <dgm:pt modelId="{9DD115E7-D666-1F40-A05E-A955433A7AF6}" type="pres">
      <dgm:prSet presAssocID="{DAA78786-4979-3746-B596-692B390DE1E4}" presName="iconRect" presStyleLbl="node1" presStyleIdx="4" presStyleCnt="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Sustainability with solid fill"/>
        </a:ext>
      </dgm:extLst>
    </dgm:pt>
    <dgm:pt modelId="{25D6F9CF-3383-8C4F-90A5-0859A53B51B2}" type="pres">
      <dgm:prSet presAssocID="{DAA78786-4979-3746-B596-692B390DE1E4}" presName="spaceRect" presStyleCnt="0"/>
      <dgm:spPr/>
    </dgm:pt>
    <dgm:pt modelId="{F952E6F6-4217-034A-B5C3-9464B339EDE1}" type="pres">
      <dgm:prSet presAssocID="{DAA78786-4979-3746-B596-692B390DE1E4}" presName="parTx" presStyleLbl="revTx" presStyleIdx="4" presStyleCnt="5">
        <dgm:presLayoutVars>
          <dgm:chMax val="0"/>
          <dgm:chPref val="0"/>
        </dgm:presLayoutVars>
      </dgm:prSet>
      <dgm:spPr/>
    </dgm:pt>
  </dgm:ptLst>
  <dgm:cxnLst>
    <dgm:cxn modelId="{7A3B3D0E-C06F-4440-8887-43D226C0CEB6}" srcId="{D93A3C44-29CF-4ADB-A4D4-7994A131B1E2}" destId="{DAA78786-4979-3746-B596-692B390DE1E4}" srcOrd="4" destOrd="0" parTransId="{E215A6F3-9735-DF46-A655-ED23C33A63D8}" sibTransId="{4DBDA2F8-7EF1-6542-863D-40D96B6A807E}"/>
    <dgm:cxn modelId="{58BF3E29-5401-E741-8EDE-CB853B7AC652}" type="presOf" srcId="{B2FECD4A-0187-7D44-A82B-C0EEBF0CEDEA}" destId="{80357E6E-1A8E-BC45-9BFD-9A5F703E7A3B}" srcOrd="0" destOrd="0" presId="urn:microsoft.com/office/officeart/2018/2/layout/IconVerticalSolidList"/>
    <dgm:cxn modelId="{61F89433-EE78-0447-B9F0-536BB090C176}" type="presOf" srcId="{311B060F-2FFE-4A45-B94E-98B66B076C10}" destId="{A13806EF-C30A-9846-918C-D313DCEA3983}" srcOrd="0" destOrd="0" presId="urn:microsoft.com/office/officeart/2018/2/layout/IconVerticalSolidList"/>
    <dgm:cxn modelId="{F3ECC95F-BA9F-4748-945F-F8130DD9EE82}" srcId="{D93A3C44-29CF-4ADB-A4D4-7994A131B1E2}" destId="{8C6F1FEC-541C-4340-A235-FDDFC4EEFD6A}" srcOrd="0" destOrd="0" parTransId="{008E5261-6792-854A-A057-350DFCB6D953}" sibTransId="{129D4CD4-0317-1F4A-9A51-4D8A16FA7BFD}"/>
    <dgm:cxn modelId="{BB57999D-4C76-2F40-BCFA-E63B9AA68283}" srcId="{D93A3C44-29CF-4ADB-A4D4-7994A131B1E2}" destId="{311B060F-2FFE-4A45-B94E-98B66B076C10}" srcOrd="2" destOrd="0" parTransId="{7A269F86-FB42-CF4D-A8AF-84C70EB3BFBC}" sibTransId="{4337FB9B-B37B-0048-AB8D-D1132354418B}"/>
    <dgm:cxn modelId="{1F16E7A7-2881-1F4A-8038-6036881E669F}" type="presOf" srcId="{5D6A6FC1-2738-F54E-B5CB-6638EBCFCD64}" destId="{08471E8D-C029-F747-AF90-B1B5A5DDBEA8}" srcOrd="0" destOrd="0" presId="urn:microsoft.com/office/officeart/2018/2/layout/IconVerticalSolidList"/>
    <dgm:cxn modelId="{6DB8A7B4-3AA9-4840-B283-CBF80A5FD0D4}" srcId="{D93A3C44-29CF-4ADB-A4D4-7994A131B1E2}" destId="{5D6A6FC1-2738-F54E-B5CB-6638EBCFCD64}" srcOrd="3" destOrd="0" parTransId="{04E8F7C4-B46F-D14B-B2C2-EC3627125599}" sibTransId="{9AA8D0BB-E590-1442-9AF6-A926D0128A63}"/>
    <dgm:cxn modelId="{30ED63B6-1586-544D-9362-5D164A5A2F89}" type="presOf" srcId="{DAA78786-4979-3746-B596-692B390DE1E4}" destId="{F952E6F6-4217-034A-B5C3-9464B339EDE1}" srcOrd="0" destOrd="0" presId="urn:microsoft.com/office/officeart/2018/2/layout/IconVerticalSolidList"/>
    <dgm:cxn modelId="{95560BBE-BEC5-480D-AB1B-853604B160D8}" type="presOf" srcId="{D93A3C44-29CF-4ADB-A4D4-7994A131B1E2}" destId="{CFC806C6-CE8F-433C-9D39-58F7BCC6640C}" srcOrd="0" destOrd="0" presId="urn:microsoft.com/office/officeart/2018/2/layout/IconVerticalSolidList"/>
    <dgm:cxn modelId="{82FCD4CC-0AD0-B848-8186-7F1BDAF87511}" srcId="{D93A3C44-29CF-4ADB-A4D4-7994A131B1E2}" destId="{B2FECD4A-0187-7D44-A82B-C0EEBF0CEDEA}" srcOrd="1" destOrd="0" parTransId="{51C31F29-5640-8E4E-91FE-CA5F44720C10}" sibTransId="{55E2EAC6-936F-B046-86B5-A96EC150418B}"/>
    <dgm:cxn modelId="{E38EDDE6-CE60-6A42-8D0B-2640617028FA}" type="presOf" srcId="{8C6F1FEC-541C-4340-A235-FDDFC4EEFD6A}" destId="{5804929D-668C-8946-9DC5-7C1470ECA0DE}" srcOrd="0" destOrd="0" presId="urn:microsoft.com/office/officeart/2018/2/layout/IconVerticalSolidList"/>
    <dgm:cxn modelId="{4374FB50-EEBF-EB43-9337-496C330F1EEA}" type="presParOf" srcId="{CFC806C6-CE8F-433C-9D39-58F7BCC6640C}" destId="{3C70E266-4B75-4A49-BA76-9F77631D925B}" srcOrd="0" destOrd="0" presId="urn:microsoft.com/office/officeart/2018/2/layout/IconVerticalSolidList"/>
    <dgm:cxn modelId="{EF9905CE-257C-864A-B584-987459A27B5D}" type="presParOf" srcId="{3C70E266-4B75-4A49-BA76-9F77631D925B}" destId="{D94664C9-8BAD-9440-BE85-7E243F830A04}" srcOrd="0" destOrd="0" presId="urn:microsoft.com/office/officeart/2018/2/layout/IconVerticalSolidList"/>
    <dgm:cxn modelId="{CF3C108D-7195-0E49-B7D7-8C451D0BB827}" type="presParOf" srcId="{3C70E266-4B75-4A49-BA76-9F77631D925B}" destId="{0694B431-46B6-D249-B062-50ED6BAE50AD}" srcOrd="1" destOrd="0" presId="urn:microsoft.com/office/officeart/2018/2/layout/IconVerticalSolidList"/>
    <dgm:cxn modelId="{C55B13CB-FCFB-D54D-B958-C88C6D7403FF}" type="presParOf" srcId="{3C70E266-4B75-4A49-BA76-9F77631D925B}" destId="{2912BFEC-ED72-D448-AF55-AA665098D878}" srcOrd="2" destOrd="0" presId="urn:microsoft.com/office/officeart/2018/2/layout/IconVerticalSolidList"/>
    <dgm:cxn modelId="{4559E6B0-2FE9-2E48-ABFA-6736E13031A1}" type="presParOf" srcId="{3C70E266-4B75-4A49-BA76-9F77631D925B}" destId="{5804929D-668C-8946-9DC5-7C1470ECA0DE}" srcOrd="3" destOrd="0" presId="urn:microsoft.com/office/officeart/2018/2/layout/IconVerticalSolidList"/>
    <dgm:cxn modelId="{82021C15-A14A-FA46-A00F-883A7FDD4767}" type="presParOf" srcId="{CFC806C6-CE8F-433C-9D39-58F7BCC6640C}" destId="{E46E44E8-6FAE-F549-BA61-6CDEF1F5E5C7}" srcOrd="1" destOrd="0" presId="urn:microsoft.com/office/officeart/2018/2/layout/IconVerticalSolidList"/>
    <dgm:cxn modelId="{27A48387-B982-504E-B2E3-516CBB46915C}" type="presParOf" srcId="{CFC806C6-CE8F-433C-9D39-58F7BCC6640C}" destId="{6D8ADBBE-66D9-8A44-A528-00D5D0B22CD2}" srcOrd="2" destOrd="0" presId="urn:microsoft.com/office/officeart/2018/2/layout/IconVerticalSolidList"/>
    <dgm:cxn modelId="{E8A24200-ED6D-B14F-831D-2FC5A664EC05}" type="presParOf" srcId="{6D8ADBBE-66D9-8A44-A528-00D5D0B22CD2}" destId="{94FDF9DE-8DE8-D84F-8EB8-58E293C5D59F}" srcOrd="0" destOrd="0" presId="urn:microsoft.com/office/officeart/2018/2/layout/IconVerticalSolidList"/>
    <dgm:cxn modelId="{6469F18A-46B9-B34E-978F-62C3787FA76E}" type="presParOf" srcId="{6D8ADBBE-66D9-8A44-A528-00D5D0B22CD2}" destId="{CD199C7D-BF0F-1143-8C10-AC2769C06192}" srcOrd="1" destOrd="0" presId="urn:microsoft.com/office/officeart/2018/2/layout/IconVerticalSolidList"/>
    <dgm:cxn modelId="{8E2BA7F6-7931-AA42-9601-BF9A84589E64}" type="presParOf" srcId="{6D8ADBBE-66D9-8A44-A528-00D5D0B22CD2}" destId="{6B45E1B8-BDBD-594C-BEFD-01D97A2A1FF0}" srcOrd="2" destOrd="0" presId="urn:microsoft.com/office/officeart/2018/2/layout/IconVerticalSolidList"/>
    <dgm:cxn modelId="{0ACE18E4-DA66-2E40-89B7-83CA9094A017}" type="presParOf" srcId="{6D8ADBBE-66D9-8A44-A528-00D5D0B22CD2}" destId="{80357E6E-1A8E-BC45-9BFD-9A5F703E7A3B}" srcOrd="3" destOrd="0" presId="urn:microsoft.com/office/officeart/2018/2/layout/IconVerticalSolidList"/>
    <dgm:cxn modelId="{EC896693-45F9-4040-881D-CD8F85DAE67A}" type="presParOf" srcId="{CFC806C6-CE8F-433C-9D39-58F7BCC6640C}" destId="{C1EB71B8-CC42-764F-991F-54D2991166C7}" srcOrd="3" destOrd="0" presId="urn:microsoft.com/office/officeart/2018/2/layout/IconVerticalSolidList"/>
    <dgm:cxn modelId="{0F44E7B8-C4C6-9146-915E-8266FAAEB1A8}" type="presParOf" srcId="{CFC806C6-CE8F-433C-9D39-58F7BCC6640C}" destId="{E516B016-3E8F-C14E-B446-36ABD052FD04}" srcOrd="4" destOrd="0" presId="urn:microsoft.com/office/officeart/2018/2/layout/IconVerticalSolidList"/>
    <dgm:cxn modelId="{4BC8C060-362E-5E4A-988D-5F055B2E7B91}" type="presParOf" srcId="{E516B016-3E8F-C14E-B446-36ABD052FD04}" destId="{434D20DC-7F09-6A41-A3E4-258F3B2D821D}" srcOrd="0" destOrd="0" presId="urn:microsoft.com/office/officeart/2018/2/layout/IconVerticalSolidList"/>
    <dgm:cxn modelId="{295AAA70-84B1-6148-BA39-562BE96D90ED}" type="presParOf" srcId="{E516B016-3E8F-C14E-B446-36ABD052FD04}" destId="{2ECCE585-A9B2-9F49-84D3-AA0BE628FE14}" srcOrd="1" destOrd="0" presId="urn:microsoft.com/office/officeart/2018/2/layout/IconVerticalSolidList"/>
    <dgm:cxn modelId="{80AE8F91-7DDD-5D44-A800-A0AF77942918}" type="presParOf" srcId="{E516B016-3E8F-C14E-B446-36ABD052FD04}" destId="{79BDB5D1-E57E-CC46-AF0D-68E67B0710BB}" srcOrd="2" destOrd="0" presId="urn:microsoft.com/office/officeart/2018/2/layout/IconVerticalSolidList"/>
    <dgm:cxn modelId="{E7FA4C73-72AC-3744-BEB2-EDBA804D3ADD}" type="presParOf" srcId="{E516B016-3E8F-C14E-B446-36ABD052FD04}" destId="{A13806EF-C30A-9846-918C-D313DCEA3983}" srcOrd="3" destOrd="0" presId="urn:microsoft.com/office/officeart/2018/2/layout/IconVerticalSolidList"/>
    <dgm:cxn modelId="{A4C97E31-B4A4-1046-AADC-0E0C5ECD6859}" type="presParOf" srcId="{CFC806C6-CE8F-433C-9D39-58F7BCC6640C}" destId="{6DC79D3C-5CAF-E049-A5B4-6636342B4EC8}" srcOrd="5" destOrd="0" presId="urn:microsoft.com/office/officeart/2018/2/layout/IconVerticalSolidList"/>
    <dgm:cxn modelId="{47B23180-BD02-AF41-9765-1C0E9D7FBB3B}" type="presParOf" srcId="{CFC806C6-CE8F-433C-9D39-58F7BCC6640C}" destId="{03301E1C-895E-2E46-8145-0E24C5E773B2}" srcOrd="6" destOrd="0" presId="urn:microsoft.com/office/officeart/2018/2/layout/IconVerticalSolidList"/>
    <dgm:cxn modelId="{35639887-9E16-9C4C-92BD-A31471F4B856}" type="presParOf" srcId="{03301E1C-895E-2E46-8145-0E24C5E773B2}" destId="{9E0F7054-0FA4-4A48-8390-F3F4A3FFDAEA}" srcOrd="0" destOrd="0" presId="urn:microsoft.com/office/officeart/2018/2/layout/IconVerticalSolidList"/>
    <dgm:cxn modelId="{90679C2F-9571-4C47-AD45-D9FC7C12CB9E}" type="presParOf" srcId="{03301E1C-895E-2E46-8145-0E24C5E773B2}" destId="{1481560A-457C-A847-B405-D2EC983CBA89}" srcOrd="1" destOrd="0" presId="urn:microsoft.com/office/officeart/2018/2/layout/IconVerticalSolidList"/>
    <dgm:cxn modelId="{42500EC2-E2B0-8D40-8C12-DD6ADE827975}" type="presParOf" srcId="{03301E1C-895E-2E46-8145-0E24C5E773B2}" destId="{0C70AE13-A9A4-CC45-BE4F-D8D2F6231BE8}" srcOrd="2" destOrd="0" presId="urn:microsoft.com/office/officeart/2018/2/layout/IconVerticalSolidList"/>
    <dgm:cxn modelId="{390F3DF8-2DA4-CA48-B14F-8F42172B3865}" type="presParOf" srcId="{03301E1C-895E-2E46-8145-0E24C5E773B2}" destId="{08471E8D-C029-F747-AF90-B1B5A5DDBEA8}" srcOrd="3" destOrd="0" presId="urn:microsoft.com/office/officeart/2018/2/layout/IconVerticalSolidList"/>
    <dgm:cxn modelId="{63CE3F87-8B44-9C40-87C1-DC96862CF18E}" type="presParOf" srcId="{CFC806C6-CE8F-433C-9D39-58F7BCC6640C}" destId="{CEC673F9-276E-9B4E-B975-3AF3EBA885A0}" srcOrd="7" destOrd="0" presId="urn:microsoft.com/office/officeart/2018/2/layout/IconVerticalSolidList"/>
    <dgm:cxn modelId="{6901720C-1701-A648-BFBA-C170B9822722}" type="presParOf" srcId="{CFC806C6-CE8F-433C-9D39-58F7BCC6640C}" destId="{519058EC-6A6B-A347-B235-7456FBDFF5C3}" srcOrd="8" destOrd="0" presId="urn:microsoft.com/office/officeart/2018/2/layout/IconVerticalSolidList"/>
    <dgm:cxn modelId="{5CDB4C04-7372-6A41-86D2-D44595FD358E}" type="presParOf" srcId="{519058EC-6A6B-A347-B235-7456FBDFF5C3}" destId="{9870F075-72A6-6244-B19C-17F299BE9101}" srcOrd="0" destOrd="0" presId="urn:microsoft.com/office/officeart/2018/2/layout/IconVerticalSolidList"/>
    <dgm:cxn modelId="{8D7957F3-C350-8945-8AC8-63FBA85FBCAF}" type="presParOf" srcId="{519058EC-6A6B-A347-B235-7456FBDFF5C3}" destId="{9DD115E7-D666-1F40-A05E-A955433A7AF6}" srcOrd="1" destOrd="0" presId="urn:microsoft.com/office/officeart/2018/2/layout/IconVerticalSolidList"/>
    <dgm:cxn modelId="{4B13C8F4-937F-1A46-9216-3C51E9125675}" type="presParOf" srcId="{519058EC-6A6B-A347-B235-7456FBDFF5C3}" destId="{25D6F9CF-3383-8C4F-90A5-0859A53B51B2}" srcOrd="2" destOrd="0" presId="urn:microsoft.com/office/officeart/2018/2/layout/IconVerticalSolidList"/>
    <dgm:cxn modelId="{51C8A909-9374-5946-8862-30F0D71A8CC9}" type="presParOf" srcId="{519058EC-6A6B-A347-B235-7456FBDFF5C3}" destId="{F952E6F6-4217-034A-B5C3-9464B339EDE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74EA56-3CDB-4C19-BE9A-93EACCDCB96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EDCAD23-A0DF-4D9E-8DB9-0497AC007494}">
      <dgm:prSet custT="1"/>
      <dgm:spPr/>
      <dgm:t>
        <a:bodyPr/>
        <a:lstStyle/>
        <a:p>
          <a:pPr>
            <a:lnSpc>
              <a:spcPct val="100000"/>
            </a:lnSpc>
          </a:pPr>
          <a:r>
            <a:rPr lang="en-PK" sz="1800"/>
            <a:t>SDG 3 reframes health as wellbeing across the life course, consistent with holistic and ecological perspectives (United Nations, 2015)</a:t>
          </a:r>
          <a:endParaRPr lang="en-US" sz="1800"/>
        </a:p>
      </dgm:t>
    </dgm:pt>
    <dgm:pt modelId="{3CDE4BC7-6621-41D7-B455-0CE9B399225C}" type="parTrans" cxnId="{2E08F66B-0BE8-4CAA-9A25-6CB454D871B3}">
      <dgm:prSet/>
      <dgm:spPr/>
      <dgm:t>
        <a:bodyPr/>
        <a:lstStyle/>
        <a:p>
          <a:endParaRPr lang="en-US"/>
        </a:p>
      </dgm:t>
    </dgm:pt>
    <dgm:pt modelId="{C6CB6E11-5DB1-4425-801C-6CD842FCF29C}" type="sibTrans" cxnId="{2E08F66B-0BE8-4CAA-9A25-6CB454D871B3}">
      <dgm:prSet/>
      <dgm:spPr/>
      <dgm:t>
        <a:bodyPr/>
        <a:lstStyle/>
        <a:p>
          <a:pPr>
            <a:lnSpc>
              <a:spcPct val="100000"/>
            </a:lnSpc>
          </a:pPr>
          <a:endParaRPr lang="en-US"/>
        </a:p>
      </dgm:t>
    </dgm:pt>
    <dgm:pt modelId="{4C678E2E-E92A-41FB-B4C4-A9E9DA9D789F}">
      <dgm:prSet custT="1"/>
      <dgm:spPr/>
      <dgm:t>
        <a:bodyPr/>
        <a:lstStyle/>
        <a:p>
          <a:pPr>
            <a:lnSpc>
              <a:spcPct val="100000"/>
            </a:lnSpc>
          </a:pPr>
          <a:r>
            <a:rPr lang="en-PK" sz="1800"/>
            <a:t>The SDGs legitimise prevention, equity, and long-term system stewardship as core healthcare objectives</a:t>
          </a:r>
          <a:endParaRPr lang="en-US" sz="1800"/>
        </a:p>
      </dgm:t>
    </dgm:pt>
    <dgm:pt modelId="{A07BCE45-297D-43B2-9FCF-CB58A1005664}" type="sibTrans" cxnId="{E6BEBDA5-784A-4B64-8B61-F323810C9256}">
      <dgm:prSet/>
      <dgm:spPr/>
      <dgm:t>
        <a:bodyPr/>
        <a:lstStyle/>
        <a:p>
          <a:pPr>
            <a:lnSpc>
              <a:spcPct val="100000"/>
            </a:lnSpc>
          </a:pPr>
          <a:endParaRPr lang="en-US"/>
        </a:p>
      </dgm:t>
    </dgm:pt>
    <dgm:pt modelId="{B165B092-A8A9-4563-814A-8357FEC18B14}" type="parTrans" cxnId="{E6BEBDA5-784A-4B64-8B61-F323810C9256}">
      <dgm:prSet/>
      <dgm:spPr/>
      <dgm:t>
        <a:bodyPr/>
        <a:lstStyle/>
        <a:p>
          <a:endParaRPr lang="en-US"/>
        </a:p>
      </dgm:t>
    </dgm:pt>
    <dgm:pt modelId="{D74D1A69-44D0-4AD5-85DC-8554FEAC8B0B}">
      <dgm:prSet custT="1"/>
      <dgm:spPr/>
      <dgm:t>
        <a:bodyPr/>
        <a:lstStyle/>
        <a:p>
          <a:pPr>
            <a:lnSpc>
              <a:spcPct val="100000"/>
            </a:lnSpc>
          </a:pPr>
          <a:r>
            <a:rPr lang="en-PK" sz="1800"/>
            <a:t>In practice, SDG alignment is operationalised through health promotion, early screening, and lifestyle risk reduction programmes</a:t>
          </a:r>
          <a:endParaRPr lang="en-US" sz="1800"/>
        </a:p>
      </dgm:t>
    </dgm:pt>
    <dgm:pt modelId="{66F1952D-4E68-4F4A-9408-8FBC7E023B8A}" type="sibTrans" cxnId="{8D722D73-0E23-4D0A-BA56-0A147E0621F0}">
      <dgm:prSet/>
      <dgm:spPr/>
      <dgm:t>
        <a:bodyPr/>
        <a:lstStyle/>
        <a:p>
          <a:pPr>
            <a:lnSpc>
              <a:spcPct val="100000"/>
            </a:lnSpc>
          </a:pPr>
          <a:endParaRPr lang="en-US"/>
        </a:p>
      </dgm:t>
    </dgm:pt>
    <dgm:pt modelId="{B72FD988-E183-4BAD-B6EB-C89620168AA6}" type="parTrans" cxnId="{8D722D73-0E23-4D0A-BA56-0A147E0621F0}">
      <dgm:prSet/>
      <dgm:spPr/>
      <dgm:t>
        <a:bodyPr/>
        <a:lstStyle/>
        <a:p>
          <a:endParaRPr lang="en-US"/>
        </a:p>
      </dgm:t>
    </dgm:pt>
    <dgm:pt modelId="{D33B41A8-C284-4A01-8E49-D61D580E2D7E}">
      <dgm:prSet custT="1"/>
      <dgm:spPr/>
      <dgm:t>
        <a:bodyPr/>
        <a:lstStyle/>
        <a:p>
          <a:pPr>
            <a:lnSpc>
              <a:spcPct val="100000"/>
            </a:lnSpc>
          </a:pPr>
          <a:r>
            <a:rPr lang="en-PK" sz="1800"/>
            <a:t>SDGs provide normative direction, but implementation depends on national governance, funding priorities, and measurable accountability mechanisms (Simone </a:t>
          </a:r>
          <a:r>
            <a:rPr lang="en-PK" sz="1800" i="1"/>
            <a:t>et al.</a:t>
          </a:r>
          <a:r>
            <a:rPr lang="en-PK" sz="1800"/>
            <a:t>, 2025)</a:t>
          </a:r>
          <a:endParaRPr lang="en-US" sz="1800"/>
        </a:p>
      </dgm:t>
    </dgm:pt>
    <dgm:pt modelId="{551392E6-1F6E-47CD-96FE-8F9522DC9B4D}" type="sibTrans" cxnId="{A7D1A3A6-7A13-4CAA-B6F3-5B812632F449}">
      <dgm:prSet/>
      <dgm:spPr/>
      <dgm:t>
        <a:bodyPr/>
        <a:lstStyle/>
        <a:p>
          <a:endParaRPr lang="en-US"/>
        </a:p>
      </dgm:t>
    </dgm:pt>
    <dgm:pt modelId="{9DDC63F8-3E98-46FB-8FB2-D15B25E26A6D}" type="parTrans" cxnId="{A7D1A3A6-7A13-4CAA-B6F3-5B812632F449}">
      <dgm:prSet/>
      <dgm:spPr/>
      <dgm:t>
        <a:bodyPr/>
        <a:lstStyle/>
        <a:p>
          <a:endParaRPr lang="en-US"/>
        </a:p>
      </dgm:t>
    </dgm:pt>
    <dgm:pt modelId="{0BC14FA0-6F03-4CC6-BC72-841FDBB10429}" type="pres">
      <dgm:prSet presAssocID="{C974EA56-3CDB-4C19-BE9A-93EACCDCB967}" presName="root" presStyleCnt="0">
        <dgm:presLayoutVars>
          <dgm:dir/>
          <dgm:resizeHandles val="exact"/>
        </dgm:presLayoutVars>
      </dgm:prSet>
      <dgm:spPr/>
    </dgm:pt>
    <dgm:pt modelId="{45851454-DC78-4B44-AF16-B24E34A9F14C}" type="pres">
      <dgm:prSet presAssocID="{C974EA56-3CDB-4C19-BE9A-93EACCDCB967}" presName="container" presStyleCnt="0">
        <dgm:presLayoutVars>
          <dgm:dir/>
          <dgm:resizeHandles val="exact"/>
        </dgm:presLayoutVars>
      </dgm:prSet>
      <dgm:spPr/>
    </dgm:pt>
    <dgm:pt modelId="{6D0B29A1-229B-4F26-9239-340B1758DF44}" type="pres">
      <dgm:prSet presAssocID="{9EDCAD23-A0DF-4D9E-8DB9-0497AC007494}" presName="compNode" presStyleCnt="0"/>
      <dgm:spPr/>
    </dgm:pt>
    <dgm:pt modelId="{3E19F563-BABF-472D-8EBB-966F6170DBA6}" type="pres">
      <dgm:prSet presAssocID="{9EDCAD23-A0DF-4D9E-8DB9-0497AC007494}" presName="iconBgRect" presStyleLbl="bgShp" presStyleIdx="0" presStyleCnt="4"/>
      <dgm:spPr/>
    </dgm:pt>
    <dgm:pt modelId="{5811FDCE-DED9-4219-9055-F32F93654782}" type="pres">
      <dgm:prSet presAssocID="{9EDCAD23-A0DF-4D9E-8DB9-0497AC00749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pen Hand with Plant"/>
        </a:ext>
      </dgm:extLst>
    </dgm:pt>
    <dgm:pt modelId="{BBF80D82-2790-42F7-9A49-BDE79FB6E4FF}" type="pres">
      <dgm:prSet presAssocID="{9EDCAD23-A0DF-4D9E-8DB9-0497AC007494}" presName="spaceRect" presStyleCnt="0"/>
      <dgm:spPr/>
    </dgm:pt>
    <dgm:pt modelId="{F19D4B52-7134-4CE1-91FD-F398487B04C3}" type="pres">
      <dgm:prSet presAssocID="{9EDCAD23-A0DF-4D9E-8DB9-0497AC007494}" presName="textRect" presStyleLbl="revTx" presStyleIdx="0" presStyleCnt="4">
        <dgm:presLayoutVars>
          <dgm:chMax val="1"/>
          <dgm:chPref val="1"/>
        </dgm:presLayoutVars>
      </dgm:prSet>
      <dgm:spPr/>
    </dgm:pt>
    <dgm:pt modelId="{16FC3C26-C150-467D-9175-ED67ED0551EA}" type="pres">
      <dgm:prSet presAssocID="{C6CB6E11-5DB1-4425-801C-6CD842FCF29C}" presName="sibTrans" presStyleLbl="sibTrans2D1" presStyleIdx="0" presStyleCnt="0"/>
      <dgm:spPr/>
    </dgm:pt>
    <dgm:pt modelId="{BAFF5322-0C72-4715-9796-DA84A5260536}" type="pres">
      <dgm:prSet presAssocID="{4C678E2E-E92A-41FB-B4C4-A9E9DA9D789F}" presName="compNode" presStyleCnt="0"/>
      <dgm:spPr/>
    </dgm:pt>
    <dgm:pt modelId="{598899BE-1E03-4266-B4BD-ACC76ABF3B9C}" type="pres">
      <dgm:prSet presAssocID="{4C678E2E-E92A-41FB-B4C4-A9E9DA9D789F}" presName="iconBgRect" presStyleLbl="bgShp" presStyleIdx="1" presStyleCnt="4"/>
      <dgm:spPr/>
    </dgm:pt>
    <dgm:pt modelId="{5C82C1A7-3502-43F0-82A9-558CB4ED4C51}" type="pres">
      <dgm:prSet presAssocID="{4C678E2E-E92A-41FB-B4C4-A9E9DA9D789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al"/>
        </a:ext>
      </dgm:extLst>
    </dgm:pt>
    <dgm:pt modelId="{813E4C5F-D7F9-4F21-B1D2-2FCB619D4A51}" type="pres">
      <dgm:prSet presAssocID="{4C678E2E-E92A-41FB-B4C4-A9E9DA9D789F}" presName="spaceRect" presStyleCnt="0"/>
      <dgm:spPr/>
    </dgm:pt>
    <dgm:pt modelId="{2EA7D979-D5C5-4C0E-952A-E5A823A606BE}" type="pres">
      <dgm:prSet presAssocID="{4C678E2E-E92A-41FB-B4C4-A9E9DA9D789F}" presName="textRect" presStyleLbl="revTx" presStyleIdx="1" presStyleCnt="4">
        <dgm:presLayoutVars>
          <dgm:chMax val="1"/>
          <dgm:chPref val="1"/>
        </dgm:presLayoutVars>
      </dgm:prSet>
      <dgm:spPr/>
    </dgm:pt>
    <dgm:pt modelId="{4F8BF72A-53BB-4B12-A2FA-04818B499034}" type="pres">
      <dgm:prSet presAssocID="{A07BCE45-297D-43B2-9FCF-CB58A1005664}" presName="sibTrans" presStyleLbl="sibTrans2D1" presStyleIdx="0" presStyleCnt="0"/>
      <dgm:spPr/>
    </dgm:pt>
    <dgm:pt modelId="{05D9940A-0E28-4B07-BE2A-315B7DA2A8A3}" type="pres">
      <dgm:prSet presAssocID="{D74D1A69-44D0-4AD5-85DC-8554FEAC8B0B}" presName="compNode" presStyleCnt="0"/>
      <dgm:spPr/>
    </dgm:pt>
    <dgm:pt modelId="{F1FA2053-3184-4DE8-A7A6-A33B387F1731}" type="pres">
      <dgm:prSet presAssocID="{D74D1A69-44D0-4AD5-85DC-8554FEAC8B0B}" presName="iconBgRect" presStyleLbl="bgShp" presStyleIdx="2" presStyleCnt="4"/>
      <dgm:spPr/>
    </dgm:pt>
    <dgm:pt modelId="{22982232-BA9E-4ABB-82B8-6CEC8F00B471}" type="pres">
      <dgm:prSet presAssocID="{D74D1A69-44D0-4AD5-85DC-8554FEAC8B0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tor"/>
        </a:ext>
      </dgm:extLst>
    </dgm:pt>
    <dgm:pt modelId="{57A978A5-0AA3-4E15-9722-D07D752462DA}" type="pres">
      <dgm:prSet presAssocID="{D74D1A69-44D0-4AD5-85DC-8554FEAC8B0B}" presName="spaceRect" presStyleCnt="0"/>
      <dgm:spPr/>
    </dgm:pt>
    <dgm:pt modelId="{12FAA220-32EA-46F6-A5E7-F3C5F39C8F98}" type="pres">
      <dgm:prSet presAssocID="{D74D1A69-44D0-4AD5-85DC-8554FEAC8B0B}" presName="textRect" presStyleLbl="revTx" presStyleIdx="2" presStyleCnt="4">
        <dgm:presLayoutVars>
          <dgm:chMax val="1"/>
          <dgm:chPref val="1"/>
        </dgm:presLayoutVars>
      </dgm:prSet>
      <dgm:spPr/>
    </dgm:pt>
    <dgm:pt modelId="{DB39227A-6F33-4DE4-97CE-15395A70811A}" type="pres">
      <dgm:prSet presAssocID="{66F1952D-4E68-4F4A-9408-8FBC7E023B8A}" presName="sibTrans" presStyleLbl="sibTrans2D1" presStyleIdx="0" presStyleCnt="0"/>
      <dgm:spPr/>
    </dgm:pt>
    <dgm:pt modelId="{82023CA8-AB24-4FCC-B029-EAF9968ACC9B}" type="pres">
      <dgm:prSet presAssocID="{D33B41A8-C284-4A01-8E49-D61D580E2D7E}" presName="compNode" presStyleCnt="0"/>
      <dgm:spPr/>
    </dgm:pt>
    <dgm:pt modelId="{620C2FC8-3824-45BC-9250-00E8E8A7F650}" type="pres">
      <dgm:prSet presAssocID="{D33B41A8-C284-4A01-8E49-D61D580E2D7E}" presName="iconBgRect" presStyleLbl="bgShp" presStyleIdx="3" presStyleCnt="4"/>
      <dgm:spPr/>
    </dgm:pt>
    <dgm:pt modelId="{492AB3B3-DCD7-4E73-B028-8A999F8CAC70}" type="pres">
      <dgm:prSet presAssocID="{D33B41A8-C284-4A01-8E49-D61D580E2D7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eting"/>
        </a:ext>
      </dgm:extLst>
    </dgm:pt>
    <dgm:pt modelId="{FABC0766-C827-451E-9F54-95F54F22561B}" type="pres">
      <dgm:prSet presAssocID="{D33B41A8-C284-4A01-8E49-D61D580E2D7E}" presName="spaceRect" presStyleCnt="0"/>
      <dgm:spPr/>
    </dgm:pt>
    <dgm:pt modelId="{04921533-19F1-4880-BE50-437737FC3696}" type="pres">
      <dgm:prSet presAssocID="{D33B41A8-C284-4A01-8E49-D61D580E2D7E}" presName="textRect" presStyleLbl="revTx" presStyleIdx="3" presStyleCnt="4">
        <dgm:presLayoutVars>
          <dgm:chMax val="1"/>
          <dgm:chPref val="1"/>
        </dgm:presLayoutVars>
      </dgm:prSet>
      <dgm:spPr/>
    </dgm:pt>
  </dgm:ptLst>
  <dgm:cxnLst>
    <dgm:cxn modelId="{509A8D58-6BBF-4648-9359-1DB13D127B75}" type="presOf" srcId="{C6CB6E11-5DB1-4425-801C-6CD842FCF29C}" destId="{16FC3C26-C150-467D-9175-ED67ED0551EA}" srcOrd="0" destOrd="0" presId="urn:microsoft.com/office/officeart/2018/2/layout/IconCircleList"/>
    <dgm:cxn modelId="{2E08F66B-0BE8-4CAA-9A25-6CB454D871B3}" srcId="{C974EA56-3CDB-4C19-BE9A-93EACCDCB967}" destId="{9EDCAD23-A0DF-4D9E-8DB9-0497AC007494}" srcOrd="0" destOrd="0" parTransId="{3CDE4BC7-6621-41D7-B455-0CE9B399225C}" sibTransId="{C6CB6E11-5DB1-4425-801C-6CD842FCF29C}"/>
    <dgm:cxn modelId="{8D722D73-0E23-4D0A-BA56-0A147E0621F0}" srcId="{C974EA56-3CDB-4C19-BE9A-93EACCDCB967}" destId="{D74D1A69-44D0-4AD5-85DC-8554FEAC8B0B}" srcOrd="2" destOrd="0" parTransId="{B72FD988-E183-4BAD-B6EB-C89620168AA6}" sibTransId="{66F1952D-4E68-4F4A-9408-8FBC7E023B8A}"/>
    <dgm:cxn modelId="{49E7CA7B-23EA-4FF1-89AC-EEED79A97641}" type="presOf" srcId="{D74D1A69-44D0-4AD5-85DC-8554FEAC8B0B}" destId="{12FAA220-32EA-46F6-A5E7-F3C5F39C8F98}" srcOrd="0" destOrd="0" presId="urn:microsoft.com/office/officeart/2018/2/layout/IconCircleList"/>
    <dgm:cxn modelId="{C6671A7E-88A8-4547-A8B0-F69FD0B34E24}" type="presOf" srcId="{C974EA56-3CDB-4C19-BE9A-93EACCDCB967}" destId="{0BC14FA0-6F03-4CC6-BC72-841FDBB10429}" srcOrd="0" destOrd="0" presId="urn:microsoft.com/office/officeart/2018/2/layout/IconCircleList"/>
    <dgm:cxn modelId="{44270C95-7512-4772-82A0-BEBB00DB818F}" type="presOf" srcId="{A07BCE45-297D-43B2-9FCF-CB58A1005664}" destId="{4F8BF72A-53BB-4B12-A2FA-04818B499034}" srcOrd="0" destOrd="0" presId="urn:microsoft.com/office/officeart/2018/2/layout/IconCircleList"/>
    <dgm:cxn modelId="{2F7DF2A2-3368-4E50-AFCD-E18F9203E946}" type="presOf" srcId="{66F1952D-4E68-4F4A-9408-8FBC7E023B8A}" destId="{DB39227A-6F33-4DE4-97CE-15395A70811A}" srcOrd="0" destOrd="0" presId="urn:microsoft.com/office/officeart/2018/2/layout/IconCircleList"/>
    <dgm:cxn modelId="{E6BEBDA5-784A-4B64-8B61-F323810C9256}" srcId="{C974EA56-3CDB-4C19-BE9A-93EACCDCB967}" destId="{4C678E2E-E92A-41FB-B4C4-A9E9DA9D789F}" srcOrd="1" destOrd="0" parTransId="{B165B092-A8A9-4563-814A-8357FEC18B14}" sibTransId="{A07BCE45-297D-43B2-9FCF-CB58A1005664}"/>
    <dgm:cxn modelId="{A7D1A3A6-7A13-4CAA-B6F3-5B812632F449}" srcId="{C974EA56-3CDB-4C19-BE9A-93EACCDCB967}" destId="{D33B41A8-C284-4A01-8E49-D61D580E2D7E}" srcOrd="3" destOrd="0" parTransId="{9DDC63F8-3E98-46FB-8FB2-D15B25E26A6D}" sibTransId="{551392E6-1F6E-47CD-96FE-8F9522DC9B4D}"/>
    <dgm:cxn modelId="{86DD39C5-4037-4957-9511-54DF19E8900F}" type="presOf" srcId="{D33B41A8-C284-4A01-8E49-D61D580E2D7E}" destId="{04921533-19F1-4880-BE50-437737FC3696}" srcOrd="0" destOrd="0" presId="urn:microsoft.com/office/officeart/2018/2/layout/IconCircleList"/>
    <dgm:cxn modelId="{3F0849F2-6408-4DFC-BC19-60BB5C101B35}" type="presOf" srcId="{9EDCAD23-A0DF-4D9E-8DB9-0497AC007494}" destId="{F19D4B52-7134-4CE1-91FD-F398487B04C3}" srcOrd="0" destOrd="0" presId="urn:microsoft.com/office/officeart/2018/2/layout/IconCircleList"/>
    <dgm:cxn modelId="{399209F5-1775-4EA0-BD49-093C3EC60CB8}" type="presOf" srcId="{4C678E2E-E92A-41FB-B4C4-A9E9DA9D789F}" destId="{2EA7D979-D5C5-4C0E-952A-E5A823A606BE}" srcOrd="0" destOrd="0" presId="urn:microsoft.com/office/officeart/2018/2/layout/IconCircleList"/>
    <dgm:cxn modelId="{8243FC82-6C8E-4F9A-AD74-A09849A90BCD}" type="presParOf" srcId="{0BC14FA0-6F03-4CC6-BC72-841FDBB10429}" destId="{45851454-DC78-4B44-AF16-B24E34A9F14C}" srcOrd="0" destOrd="0" presId="urn:microsoft.com/office/officeart/2018/2/layout/IconCircleList"/>
    <dgm:cxn modelId="{C7081500-5D8E-4E13-B9AF-20862DEDFA38}" type="presParOf" srcId="{45851454-DC78-4B44-AF16-B24E34A9F14C}" destId="{6D0B29A1-229B-4F26-9239-340B1758DF44}" srcOrd="0" destOrd="0" presId="urn:microsoft.com/office/officeart/2018/2/layout/IconCircleList"/>
    <dgm:cxn modelId="{DB0CA245-EE67-4BE4-A23F-81B836153E43}" type="presParOf" srcId="{6D0B29A1-229B-4F26-9239-340B1758DF44}" destId="{3E19F563-BABF-472D-8EBB-966F6170DBA6}" srcOrd="0" destOrd="0" presId="urn:microsoft.com/office/officeart/2018/2/layout/IconCircleList"/>
    <dgm:cxn modelId="{58B8991A-258C-4C34-A071-279CED6A39E4}" type="presParOf" srcId="{6D0B29A1-229B-4F26-9239-340B1758DF44}" destId="{5811FDCE-DED9-4219-9055-F32F93654782}" srcOrd="1" destOrd="0" presId="urn:microsoft.com/office/officeart/2018/2/layout/IconCircleList"/>
    <dgm:cxn modelId="{7DF0CB24-4E7B-47F1-82AD-686DEEE8CD56}" type="presParOf" srcId="{6D0B29A1-229B-4F26-9239-340B1758DF44}" destId="{BBF80D82-2790-42F7-9A49-BDE79FB6E4FF}" srcOrd="2" destOrd="0" presId="urn:microsoft.com/office/officeart/2018/2/layout/IconCircleList"/>
    <dgm:cxn modelId="{3CB325CF-00DE-421C-823E-0EAEB45BF6AE}" type="presParOf" srcId="{6D0B29A1-229B-4F26-9239-340B1758DF44}" destId="{F19D4B52-7134-4CE1-91FD-F398487B04C3}" srcOrd="3" destOrd="0" presId="urn:microsoft.com/office/officeart/2018/2/layout/IconCircleList"/>
    <dgm:cxn modelId="{26B14650-2B20-452F-BD88-C238FCAC25A1}" type="presParOf" srcId="{45851454-DC78-4B44-AF16-B24E34A9F14C}" destId="{16FC3C26-C150-467D-9175-ED67ED0551EA}" srcOrd="1" destOrd="0" presId="urn:microsoft.com/office/officeart/2018/2/layout/IconCircleList"/>
    <dgm:cxn modelId="{2F85B077-B5BB-4793-855C-E69B6CDA6400}" type="presParOf" srcId="{45851454-DC78-4B44-AF16-B24E34A9F14C}" destId="{BAFF5322-0C72-4715-9796-DA84A5260536}" srcOrd="2" destOrd="0" presId="urn:microsoft.com/office/officeart/2018/2/layout/IconCircleList"/>
    <dgm:cxn modelId="{8376D5C9-F16A-4770-BAAA-DF404DA7459B}" type="presParOf" srcId="{BAFF5322-0C72-4715-9796-DA84A5260536}" destId="{598899BE-1E03-4266-B4BD-ACC76ABF3B9C}" srcOrd="0" destOrd="0" presId="urn:microsoft.com/office/officeart/2018/2/layout/IconCircleList"/>
    <dgm:cxn modelId="{BDC61DF5-161F-4851-B34F-1EB0D399B4A5}" type="presParOf" srcId="{BAFF5322-0C72-4715-9796-DA84A5260536}" destId="{5C82C1A7-3502-43F0-82A9-558CB4ED4C51}" srcOrd="1" destOrd="0" presId="urn:microsoft.com/office/officeart/2018/2/layout/IconCircleList"/>
    <dgm:cxn modelId="{7C3FEA19-F333-43BC-8EA1-74D16B1AA5DD}" type="presParOf" srcId="{BAFF5322-0C72-4715-9796-DA84A5260536}" destId="{813E4C5F-D7F9-4F21-B1D2-2FCB619D4A51}" srcOrd="2" destOrd="0" presId="urn:microsoft.com/office/officeart/2018/2/layout/IconCircleList"/>
    <dgm:cxn modelId="{9F20031E-C71B-4545-9CB2-BE6091E4C4C8}" type="presParOf" srcId="{BAFF5322-0C72-4715-9796-DA84A5260536}" destId="{2EA7D979-D5C5-4C0E-952A-E5A823A606BE}" srcOrd="3" destOrd="0" presId="urn:microsoft.com/office/officeart/2018/2/layout/IconCircleList"/>
    <dgm:cxn modelId="{8D9E65E7-CAEC-4985-8107-E777662A2D6C}" type="presParOf" srcId="{45851454-DC78-4B44-AF16-B24E34A9F14C}" destId="{4F8BF72A-53BB-4B12-A2FA-04818B499034}" srcOrd="3" destOrd="0" presId="urn:microsoft.com/office/officeart/2018/2/layout/IconCircleList"/>
    <dgm:cxn modelId="{E94FAC38-21CC-473D-B375-EE4CBC949A72}" type="presParOf" srcId="{45851454-DC78-4B44-AF16-B24E34A9F14C}" destId="{05D9940A-0E28-4B07-BE2A-315B7DA2A8A3}" srcOrd="4" destOrd="0" presId="urn:microsoft.com/office/officeart/2018/2/layout/IconCircleList"/>
    <dgm:cxn modelId="{2DD475AF-F1B7-499C-A234-14B61CFC354E}" type="presParOf" srcId="{05D9940A-0E28-4B07-BE2A-315B7DA2A8A3}" destId="{F1FA2053-3184-4DE8-A7A6-A33B387F1731}" srcOrd="0" destOrd="0" presId="urn:microsoft.com/office/officeart/2018/2/layout/IconCircleList"/>
    <dgm:cxn modelId="{BCDB5CC4-3227-4E35-A616-F8D49A5F436E}" type="presParOf" srcId="{05D9940A-0E28-4B07-BE2A-315B7DA2A8A3}" destId="{22982232-BA9E-4ABB-82B8-6CEC8F00B471}" srcOrd="1" destOrd="0" presId="urn:microsoft.com/office/officeart/2018/2/layout/IconCircleList"/>
    <dgm:cxn modelId="{8F62383C-C999-4221-9EF8-2E75F6A8CC4E}" type="presParOf" srcId="{05D9940A-0E28-4B07-BE2A-315B7DA2A8A3}" destId="{57A978A5-0AA3-4E15-9722-D07D752462DA}" srcOrd="2" destOrd="0" presId="urn:microsoft.com/office/officeart/2018/2/layout/IconCircleList"/>
    <dgm:cxn modelId="{6C963D05-1F95-4926-B0ED-9379110880B4}" type="presParOf" srcId="{05D9940A-0E28-4B07-BE2A-315B7DA2A8A3}" destId="{12FAA220-32EA-46F6-A5E7-F3C5F39C8F98}" srcOrd="3" destOrd="0" presId="urn:microsoft.com/office/officeart/2018/2/layout/IconCircleList"/>
    <dgm:cxn modelId="{4383EA65-9F4E-456A-8A78-7373E7821B9C}" type="presParOf" srcId="{45851454-DC78-4B44-AF16-B24E34A9F14C}" destId="{DB39227A-6F33-4DE4-97CE-15395A70811A}" srcOrd="5" destOrd="0" presId="urn:microsoft.com/office/officeart/2018/2/layout/IconCircleList"/>
    <dgm:cxn modelId="{6D651AA9-C1A7-4E42-A9FD-98FDA4052660}" type="presParOf" srcId="{45851454-DC78-4B44-AF16-B24E34A9F14C}" destId="{82023CA8-AB24-4FCC-B029-EAF9968ACC9B}" srcOrd="6" destOrd="0" presId="urn:microsoft.com/office/officeart/2018/2/layout/IconCircleList"/>
    <dgm:cxn modelId="{CAAF73C3-B33E-4AAA-822C-D5AA68111258}" type="presParOf" srcId="{82023CA8-AB24-4FCC-B029-EAF9968ACC9B}" destId="{620C2FC8-3824-45BC-9250-00E8E8A7F650}" srcOrd="0" destOrd="0" presId="urn:microsoft.com/office/officeart/2018/2/layout/IconCircleList"/>
    <dgm:cxn modelId="{5B890BC1-B4F9-400C-917F-D7C7716D2DCF}" type="presParOf" srcId="{82023CA8-AB24-4FCC-B029-EAF9968ACC9B}" destId="{492AB3B3-DCD7-4E73-B028-8A999F8CAC70}" srcOrd="1" destOrd="0" presId="urn:microsoft.com/office/officeart/2018/2/layout/IconCircleList"/>
    <dgm:cxn modelId="{3385629C-FFCF-4F9F-B5F2-520CD632B991}" type="presParOf" srcId="{82023CA8-AB24-4FCC-B029-EAF9968ACC9B}" destId="{FABC0766-C827-451E-9F54-95F54F22561B}" srcOrd="2" destOrd="0" presId="urn:microsoft.com/office/officeart/2018/2/layout/IconCircleList"/>
    <dgm:cxn modelId="{35754091-6B06-4D44-9621-4EDA7EED1073}" type="presParOf" srcId="{82023CA8-AB24-4FCC-B029-EAF9968ACC9B}" destId="{04921533-19F1-4880-BE50-437737FC369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FDEDB4-6CC7-4B6A-9D79-AAC8C2A8B74D}" type="doc">
      <dgm:prSet loTypeId="urn:microsoft.com/office/officeart/2018/2/layout/IconCircleList" loCatId="icon" qsTypeId="urn:microsoft.com/office/officeart/2005/8/quickstyle/simple3" qsCatId="simple" csTypeId="urn:microsoft.com/office/officeart/2005/8/colors/accent1_3" csCatId="accent1" phldr="1"/>
      <dgm:spPr/>
      <dgm:t>
        <a:bodyPr/>
        <a:lstStyle/>
        <a:p>
          <a:endParaRPr lang="en-US"/>
        </a:p>
      </dgm:t>
    </dgm:pt>
    <dgm:pt modelId="{6C650384-9C9F-494D-8CEE-D4A31601E3C2}">
      <dgm:prSet custT="1"/>
      <dgm:spPr/>
      <dgm:t>
        <a:bodyPr/>
        <a:lstStyle/>
        <a:p>
          <a:pPr>
            <a:lnSpc>
              <a:spcPct val="100000"/>
            </a:lnSpc>
          </a:pPr>
          <a:r>
            <a:rPr lang="en-PK" sz="1800" b="1"/>
            <a:t>Wellness and prevention programmes:</a:t>
          </a:r>
          <a:r>
            <a:rPr lang="en-PK" sz="1800"/>
            <a:t> Structured support for behaviour change and risk reduction to lower future demand and complications </a:t>
          </a:r>
          <a:endParaRPr lang="en-US" sz="1800"/>
        </a:p>
      </dgm:t>
    </dgm:pt>
    <dgm:pt modelId="{7F65CEC4-6FBC-4E11-A59C-3F367292ECA7}" type="parTrans" cxnId="{F941F9F0-C7A3-4C21-9A37-F90F18DB937F}">
      <dgm:prSet/>
      <dgm:spPr/>
      <dgm:t>
        <a:bodyPr/>
        <a:lstStyle/>
        <a:p>
          <a:endParaRPr lang="en-US"/>
        </a:p>
      </dgm:t>
    </dgm:pt>
    <dgm:pt modelId="{A3085CC7-13E0-4434-87AD-7488FC7C13FD}" type="sibTrans" cxnId="{F941F9F0-C7A3-4C21-9A37-F90F18DB937F}">
      <dgm:prSet/>
      <dgm:spPr/>
      <dgm:t>
        <a:bodyPr/>
        <a:lstStyle/>
        <a:p>
          <a:pPr>
            <a:lnSpc>
              <a:spcPct val="100000"/>
            </a:lnSpc>
          </a:pPr>
          <a:endParaRPr lang="en-US"/>
        </a:p>
      </dgm:t>
    </dgm:pt>
    <dgm:pt modelId="{2C16BC49-9987-46D1-97C1-472C59D22EA7}">
      <dgm:prSet custT="1"/>
      <dgm:spPr/>
      <dgm:t>
        <a:bodyPr/>
        <a:lstStyle/>
        <a:p>
          <a:pPr>
            <a:lnSpc>
              <a:spcPct val="100000"/>
            </a:lnSpc>
          </a:pPr>
          <a:r>
            <a:rPr lang="en-PK" sz="1800" b="1"/>
            <a:t>Telehealth and digital services:</a:t>
          </a:r>
          <a:r>
            <a:rPr lang="en-PK" sz="1800"/>
            <a:t> Remote monitoring and consultations to improve access, continuity, and self-management, especially for long-term conditions</a:t>
          </a:r>
          <a:endParaRPr lang="en-US" sz="1800"/>
        </a:p>
      </dgm:t>
    </dgm:pt>
    <dgm:pt modelId="{F76C5503-3459-476C-8A1C-28CC406A31B5}" type="parTrans" cxnId="{15D73C41-04C9-46D2-A0C7-B204AEA10628}">
      <dgm:prSet/>
      <dgm:spPr/>
      <dgm:t>
        <a:bodyPr/>
        <a:lstStyle/>
        <a:p>
          <a:endParaRPr lang="en-US"/>
        </a:p>
      </dgm:t>
    </dgm:pt>
    <dgm:pt modelId="{09FDBCE9-7E6D-4706-BC98-8200D51A6C26}" type="sibTrans" cxnId="{15D73C41-04C9-46D2-A0C7-B204AEA10628}">
      <dgm:prSet/>
      <dgm:spPr/>
      <dgm:t>
        <a:bodyPr/>
        <a:lstStyle/>
        <a:p>
          <a:pPr>
            <a:lnSpc>
              <a:spcPct val="100000"/>
            </a:lnSpc>
          </a:pPr>
          <a:endParaRPr lang="en-US"/>
        </a:p>
      </dgm:t>
    </dgm:pt>
    <dgm:pt modelId="{820E732B-EFE2-4916-A448-F18578E3D1BC}">
      <dgm:prSet custT="1"/>
      <dgm:spPr/>
      <dgm:t>
        <a:bodyPr/>
        <a:lstStyle/>
        <a:p>
          <a:pPr>
            <a:lnSpc>
              <a:spcPct val="100000"/>
            </a:lnSpc>
          </a:pPr>
          <a:r>
            <a:rPr lang="en-PK" sz="1800" b="1"/>
            <a:t>Community-based health initiatives:</a:t>
          </a:r>
          <a:r>
            <a:rPr lang="en-PK" sz="1800"/>
            <a:t> Local partnerships and outreach that address social determinants, improve engagement, and reduce avoidable hospital use</a:t>
          </a:r>
          <a:endParaRPr lang="en-US" sz="1800"/>
        </a:p>
      </dgm:t>
    </dgm:pt>
    <dgm:pt modelId="{8C020C2B-42FF-46F7-9632-5178F741A0F9}" type="parTrans" cxnId="{79EF681E-FCBF-4AA7-B8B2-E745D94C3EAF}">
      <dgm:prSet/>
      <dgm:spPr/>
      <dgm:t>
        <a:bodyPr/>
        <a:lstStyle/>
        <a:p>
          <a:endParaRPr lang="en-US"/>
        </a:p>
      </dgm:t>
    </dgm:pt>
    <dgm:pt modelId="{DB8AF56C-74B4-469B-A6E3-3CC1DAA32124}" type="sibTrans" cxnId="{79EF681E-FCBF-4AA7-B8B2-E745D94C3EAF}">
      <dgm:prSet/>
      <dgm:spPr/>
      <dgm:t>
        <a:bodyPr/>
        <a:lstStyle/>
        <a:p>
          <a:pPr>
            <a:lnSpc>
              <a:spcPct val="100000"/>
            </a:lnSpc>
          </a:pPr>
          <a:endParaRPr lang="en-US"/>
        </a:p>
      </dgm:t>
    </dgm:pt>
    <dgm:pt modelId="{FC455766-8946-4332-A8BD-2EE360EA76CD}">
      <dgm:prSet custT="1"/>
      <dgm:spPr/>
      <dgm:t>
        <a:bodyPr/>
        <a:lstStyle/>
        <a:p>
          <a:pPr>
            <a:lnSpc>
              <a:spcPct val="100000"/>
            </a:lnSpc>
          </a:pPr>
          <a:r>
            <a:rPr lang="en-PK" sz="1800" b="1"/>
            <a:t>Holistic hospital models:</a:t>
          </a:r>
          <a:r>
            <a:rPr lang="en-PK" sz="1800"/>
            <a:t> Multidisciplinary teams integrate physical treatment with psychological support, discharge planning, and community follow-up (Matthews </a:t>
          </a:r>
          <a:r>
            <a:rPr lang="en-PK" sz="1800" i="1"/>
            <a:t>et al.</a:t>
          </a:r>
          <a:r>
            <a:rPr lang="en-PK" sz="1800"/>
            <a:t>, 2024; Shafran, 2017)</a:t>
          </a:r>
          <a:endParaRPr lang="en-US" sz="1800"/>
        </a:p>
      </dgm:t>
    </dgm:pt>
    <dgm:pt modelId="{853EC55F-720A-49EE-8304-DB4F84054A14}" type="parTrans" cxnId="{6682DD49-3B7F-4C23-8481-34F6BC400C5F}">
      <dgm:prSet/>
      <dgm:spPr/>
      <dgm:t>
        <a:bodyPr/>
        <a:lstStyle/>
        <a:p>
          <a:endParaRPr lang="en-US"/>
        </a:p>
      </dgm:t>
    </dgm:pt>
    <dgm:pt modelId="{DBAC2BED-EE71-472B-9E88-9BD3D9F3B393}" type="sibTrans" cxnId="{6682DD49-3B7F-4C23-8481-34F6BC400C5F}">
      <dgm:prSet/>
      <dgm:spPr/>
      <dgm:t>
        <a:bodyPr/>
        <a:lstStyle/>
        <a:p>
          <a:endParaRPr lang="en-US"/>
        </a:p>
      </dgm:t>
    </dgm:pt>
    <dgm:pt modelId="{3265DC6F-7960-4E61-9030-9B450E5672BF}" type="pres">
      <dgm:prSet presAssocID="{2CFDEDB4-6CC7-4B6A-9D79-AAC8C2A8B74D}" presName="root" presStyleCnt="0">
        <dgm:presLayoutVars>
          <dgm:dir/>
          <dgm:resizeHandles val="exact"/>
        </dgm:presLayoutVars>
      </dgm:prSet>
      <dgm:spPr/>
    </dgm:pt>
    <dgm:pt modelId="{14CB7E13-579D-4137-86F4-9B0065566EF7}" type="pres">
      <dgm:prSet presAssocID="{2CFDEDB4-6CC7-4B6A-9D79-AAC8C2A8B74D}" presName="container" presStyleCnt="0">
        <dgm:presLayoutVars>
          <dgm:dir/>
          <dgm:resizeHandles val="exact"/>
        </dgm:presLayoutVars>
      </dgm:prSet>
      <dgm:spPr/>
    </dgm:pt>
    <dgm:pt modelId="{9B7B2287-F75C-4806-B1DB-46B387BFAC78}" type="pres">
      <dgm:prSet presAssocID="{6C650384-9C9F-494D-8CEE-D4A31601E3C2}" presName="compNode" presStyleCnt="0"/>
      <dgm:spPr/>
    </dgm:pt>
    <dgm:pt modelId="{6A93F8EE-EF2C-4148-B614-7D2F52569FFC}" type="pres">
      <dgm:prSet presAssocID="{6C650384-9C9F-494D-8CEE-D4A31601E3C2}" presName="iconBgRect" presStyleLbl="bgShp" presStyleIdx="0" presStyleCnt="4"/>
      <dgm:spPr/>
    </dgm:pt>
    <dgm:pt modelId="{0A344A1F-70B8-4740-AB34-6D7147CB69DC}" type="pres">
      <dgm:prSet presAssocID="{6C650384-9C9F-494D-8CEE-D4A31601E3C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B3B5259F-0AF0-4966-8142-2FF4E9FE857C}" type="pres">
      <dgm:prSet presAssocID="{6C650384-9C9F-494D-8CEE-D4A31601E3C2}" presName="spaceRect" presStyleCnt="0"/>
      <dgm:spPr/>
    </dgm:pt>
    <dgm:pt modelId="{F5B349F2-ACE1-4421-A031-33185B6809F7}" type="pres">
      <dgm:prSet presAssocID="{6C650384-9C9F-494D-8CEE-D4A31601E3C2}" presName="textRect" presStyleLbl="revTx" presStyleIdx="0" presStyleCnt="4">
        <dgm:presLayoutVars>
          <dgm:chMax val="1"/>
          <dgm:chPref val="1"/>
        </dgm:presLayoutVars>
      </dgm:prSet>
      <dgm:spPr/>
    </dgm:pt>
    <dgm:pt modelId="{3C9A29A1-7ABC-49CE-8483-496A84B819BE}" type="pres">
      <dgm:prSet presAssocID="{A3085CC7-13E0-4434-87AD-7488FC7C13FD}" presName="sibTrans" presStyleLbl="sibTrans2D1" presStyleIdx="0" presStyleCnt="0"/>
      <dgm:spPr/>
    </dgm:pt>
    <dgm:pt modelId="{ECB38C1C-D9BE-4B03-A467-3224E4FF6F95}" type="pres">
      <dgm:prSet presAssocID="{2C16BC49-9987-46D1-97C1-472C59D22EA7}" presName="compNode" presStyleCnt="0"/>
      <dgm:spPr/>
    </dgm:pt>
    <dgm:pt modelId="{57ECF8AF-864E-4A88-A314-D1C69F956F06}" type="pres">
      <dgm:prSet presAssocID="{2C16BC49-9987-46D1-97C1-472C59D22EA7}" presName="iconBgRect" presStyleLbl="bgShp" presStyleIdx="1" presStyleCnt="4"/>
      <dgm:spPr/>
    </dgm:pt>
    <dgm:pt modelId="{91313BDF-92CF-4C49-AF43-41DDBB43EA87}" type="pres">
      <dgm:prSet presAssocID="{2C16BC49-9987-46D1-97C1-472C59D22EA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2C911971-61F8-4B20-936E-A3AAFD99ADAB}" type="pres">
      <dgm:prSet presAssocID="{2C16BC49-9987-46D1-97C1-472C59D22EA7}" presName="spaceRect" presStyleCnt="0"/>
      <dgm:spPr/>
    </dgm:pt>
    <dgm:pt modelId="{C73FCA57-4600-4397-9D47-A6F9AAAB23E0}" type="pres">
      <dgm:prSet presAssocID="{2C16BC49-9987-46D1-97C1-472C59D22EA7}" presName="textRect" presStyleLbl="revTx" presStyleIdx="1" presStyleCnt="4">
        <dgm:presLayoutVars>
          <dgm:chMax val="1"/>
          <dgm:chPref val="1"/>
        </dgm:presLayoutVars>
      </dgm:prSet>
      <dgm:spPr/>
    </dgm:pt>
    <dgm:pt modelId="{426BA7AE-D332-4B7B-A487-7B2C31D1F4F5}" type="pres">
      <dgm:prSet presAssocID="{09FDBCE9-7E6D-4706-BC98-8200D51A6C26}" presName="sibTrans" presStyleLbl="sibTrans2D1" presStyleIdx="0" presStyleCnt="0"/>
      <dgm:spPr/>
    </dgm:pt>
    <dgm:pt modelId="{05417D99-725C-4C60-889B-9089094BF59D}" type="pres">
      <dgm:prSet presAssocID="{820E732B-EFE2-4916-A448-F18578E3D1BC}" presName="compNode" presStyleCnt="0"/>
      <dgm:spPr/>
    </dgm:pt>
    <dgm:pt modelId="{FE76D712-261B-4A39-A1A9-0945024596F8}" type="pres">
      <dgm:prSet presAssocID="{820E732B-EFE2-4916-A448-F18578E3D1BC}" presName="iconBgRect" presStyleLbl="bgShp" presStyleIdx="2" presStyleCnt="4"/>
      <dgm:spPr/>
    </dgm:pt>
    <dgm:pt modelId="{A0C31604-647C-4E40-AAB5-06F9297E491A}" type="pres">
      <dgm:prSet presAssocID="{820E732B-EFE2-4916-A448-F18578E3D1B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9B0D3EBE-4367-4B0D-BD8D-1AEB8F7C333E}" type="pres">
      <dgm:prSet presAssocID="{820E732B-EFE2-4916-A448-F18578E3D1BC}" presName="spaceRect" presStyleCnt="0"/>
      <dgm:spPr/>
    </dgm:pt>
    <dgm:pt modelId="{7769361F-07DE-4392-ADBD-0D1E70568F16}" type="pres">
      <dgm:prSet presAssocID="{820E732B-EFE2-4916-A448-F18578E3D1BC}" presName="textRect" presStyleLbl="revTx" presStyleIdx="2" presStyleCnt="4">
        <dgm:presLayoutVars>
          <dgm:chMax val="1"/>
          <dgm:chPref val="1"/>
        </dgm:presLayoutVars>
      </dgm:prSet>
      <dgm:spPr/>
    </dgm:pt>
    <dgm:pt modelId="{C9D865DC-0D20-4601-8B8B-11FBDB58B41F}" type="pres">
      <dgm:prSet presAssocID="{DB8AF56C-74B4-469B-A6E3-3CC1DAA32124}" presName="sibTrans" presStyleLbl="sibTrans2D1" presStyleIdx="0" presStyleCnt="0"/>
      <dgm:spPr/>
    </dgm:pt>
    <dgm:pt modelId="{415B5330-C0B4-4888-AC21-57C260ABC8D6}" type="pres">
      <dgm:prSet presAssocID="{FC455766-8946-4332-A8BD-2EE360EA76CD}" presName="compNode" presStyleCnt="0"/>
      <dgm:spPr/>
    </dgm:pt>
    <dgm:pt modelId="{1AF5950E-56E6-4775-A9F7-5BE897E3487B}" type="pres">
      <dgm:prSet presAssocID="{FC455766-8946-4332-A8BD-2EE360EA76CD}" presName="iconBgRect" presStyleLbl="bgShp" presStyleIdx="3" presStyleCnt="4"/>
      <dgm:spPr/>
    </dgm:pt>
    <dgm:pt modelId="{D4529E0E-1443-4248-8A6C-44B08C21AB6C}" type="pres">
      <dgm:prSet presAssocID="{FC455766-8946-4332-A8BD-2EE360EA76C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ospital"/>
        </a:ext>
      </dgm:extLst>
    </dgm:pt>
    <dgm:pt modelId="{6701419A-D829-49D2-9B68-0C44A22E53B2}" type="pres">
      <dgm:prSet presAssocID="{FC455766-8946-4332-A8BD-2EE360EA76CD}" presName="spaceRect" presStyleCnt="0"/>
      <dgm:spPr/>
    </dgm:pt>
    <dgm:pt modelId="{8B97E86B-7762-4FB4-B934-68AC234C8386}" type="pres">
      <dgm:prSet presAssocID="{FC455766-8946-4332-A8BD-2EE360EA76CD}" presName="textRect" presStyleLbl="revTx" presStyleIdx="3" presStyleCnt="4">
        <dgm:presLayoutVars>
          <dgm:chMax val="1"/>
          <dgm:chPref val="1"/>
        </dgm:presLayoutVars>
      </dgm:prSet>
      <dgm:spPr/>
    </dgm:pt>
  </dgm:ptLst>
  <dgm:cxnLst>
    <dgm:cxn modelId="{6DC9870A-B197-4367-98C1-56D0FFD9D7A8}" type="presOf" srcId="{2C16BC49-9987-46D1-97C1-472C59D22EA7}" destId="{C73FCA57-4600-4397-9D47-A6F9AAAB23E0}" srcOrd="0" destOrd="0" presId="urn:microsoft.com/office/officeart/2018/2/layout/IconCircleList"/>
    <dgm:cxn modelId="{6C7A0B11-4243-478C-836D-A13C3C509EBE}" type="presOf" srcId="{A3085CC7-13E0-4434-87AD-7488FC7C13FD}" destId="{3C9A29A1-7ABC-49CE-8483-496A84B819BE}" srcOrd="0" destOrd="0" presId="urn:microsoft.com/office/officeart/2018/2/layout/IconCircleList"/>
    <dgm:cxn modelId="{79EF681E-FCBF-4AA7-B8B2-E745D94C3EAF}" srcId="{2CFDEDB4-6CC7-4B6A-9D79-AAC8C2A8B74D}" destId="{820E732B-EFE2-4916-A448-F18578E3D1BC}" srcOrd="2" destOrd="0" parTransId="{8C020C2B-42FF-46F7-9632-5178F741A0F9}" sibTransId="{DB8AF56C-74B4-469B-A6E3-3CC1DAA32124}"/>
    <dgm:cxn modelId="{9593A526-3678-4DE7-973A-EED365CB301E}" type="presOf" srcId="{2CFDEDB4-6CC7-4B6A-9D79-AAC8C2A8B74D}" destId="{3265DC6F-7960-4E61-9030-9B450E5672BF}" srcOrd="0" destOrd="0" presId="urn:microsoft.com/office/officeart/2018/2/layout/IconCircleList"/>
    <dgm:cxn modelId="{B3B59F2F-A5E6-48FF-8C1C-60CF76E9673D}" type="presOf" srcId="{820E732B-EFE2-4916-A448-F18578E3D1BC}" destId="{7769361F-07DE-4392-ADBD-0D1E70568F16}" srcOrd="0" destOrd="0" presId="urn:microsoft.com/office/officeart/2018/2/layout/IconCircleList"/>
    <dgm:cxn modelId="{15D73C41-04C9-46D2-A0C7-B204AEA10628}" srcId="{2CFDEDB4-6CC7-4B6A-9D79-AAC8C2A8B74D}" destId="{2C16BC49-9987-46D1-97C1-472C59D22EA7}" srcOrd="1" destOrd="0" parTransId="{F76C5503-3459-476C-8A1C-28CC406A31B5}" sibTransId="{09FDBCE9-7E6D-4706-BC98-8200D51A6C26}"/>
    <dgm:cxn modelId="{6682DD49-3B7F-4C23-8481-34F6BC400C5F}" srcId="{2CFDEDB4-6CC7-4B6A-9D79-AAC8C2A8B74D}" destId="{FC455766-8946-4332-A8BD-2EE360EA76CD}" srcOrd="3" destOrd="0" parTransId="{853EC55F-720A-49EE-8304-DB4F84054A14}" sibTransId="{DBAC2BED-EE71-472B-9E88-9BD3D9F3B393}"/>
    <dgm:cxn modelId="{830E4C8E-325B-4CDF-A9D1-46FBDFE8FAA1}" type="presOf" srcId="{FC455766-8946-4332-A8BD-2EE360EA76CD}" destId="{8B97E86B-7762-4FB4-B934-68AC234C8386}" srcOrd="0" destOrd="0" presId="urn:microsoft.com/office/officeart/2018/2/layout/IconCircleList"/>
    <dgm:cxn modelId="{6416E28F-7689-45BD-9D1E-EA34DEE5239C}" type="presOf" srcId="{6C650384-9C9F-494D-8CEE-D4A31601E3C2}" destId="{F5B349F2-ACE1-4421-A031-33185B6809F7}" srcOrd="0" destOrd="0" presId="urn:microsoft.com/office/officeart/2018/2/layout/IconCircleList"/>
    <dgm:cxn modelId="{45113BDB-5EED-4D2F-954F-AD1FE8AEF12F}" type="presOf" srcId="{DB8AF56C-74B4-469B-A6E3-3CC1DAA32124}" destId="{C9D865DC-0D20-4601-8B8B-11FBDB58B41F}" srcOrd="0" destOrd="0" presId="urn:microsoft.com/office/officeart/2018/2/layout/IconCircleList"/>
    <dgm:cxn modelId="{F941F9F0-C7A3-4C21-9A37-F90F18DB937F}" srcId="{2CFDEDB4-6CC7-4B6A-9D79-AAC8C2A8B74D}" destId="{6C650384-9C9F-494D-8CEE-D4A31601E3C2}" srcOrd="0" destOrd="0" parTransId="{7F65CEC4-6FBC-4E11-A59C-3F367292ECA7}" sibTransId="{A3085CC7-13E0-4434-87AD-7488FC7C13FD}"/>
    <dgm:cxn modelId="{76CBDEF9-8FF2-4E46-83E0-645A6C08D1C8}" type="presOf" srcId="{09FDBCE9-7E6D-4706-BC98-8200D51A6C26}" destId="{426BA7AE-D332-4B7B-A487-7B2C31D1F4F5}" srcOrd="0" destOrd="0" presId="urn:microsoft.com/office/officeart/2018/2/layout/IconCircleList"/>
    <dgm:cxn modelId="{122EFEB0-140E-4036-AD05-00F85C0EF2DD}" type="presParOf" srcId="{3265DC6F-7960-4E61-9030-9B450E5672BF}" destId="{14CB7E13-579D-4137-86F4-9B0065566EF7}" srcOrd="0" destOrd="0" presId="urn:microsoft.com/office/officeart/2018/2/layout/IconCircleList"/>
    <dgm:cxn modelId="{91E98A8E-6A21-4248-8CD1-0626C57BCFCD}" type="presParOf" srcId="{14CB7E13-579D-4137-86F4-9B0065566EF7}" destId="{9B7B2287-F75C-4806-B1DB-46B387BFAC78}" srcOrd="0" destOrd="0" presId="urn:microsoft.com/office/officeart/2018/2/layout/IconCircleList"/>
    <dgm:cxn modelId="{B1C7764B-6067-4765-85DC-0F560C327D99}" type="presParOf" srcId="{9B7B2287-F75C-4806-B1DB-46B387BFAC78}" destId="{6A93F8EE-EF2C-4148-B614-7D2F52569FFC}" srcOrd="0" destOrd="0" presId="urn:microsoft.com/office/officeart/2018/2/layout/IconCircleList"/>
    <dgm:cxn modelId="{3A1435FD-698C-47C0-B7D6-FB6051245253}" type="presParOf" srcId="{9B7B2287-F75C-4806-B1DB-46B387BFAC78}" destId="{0A344A1F-70B8-4740-AB34-6D7147CB69DC}" srcOrd="1" destOrd="0" presId="urn:microsoft.com/office/officeart/2018/2/layout/IconCircleList"/>
    <dgm:cxn modelId="{22654A09-4228-447D-B44E-2E1DF0B57BC9}" type="presParOf" srcId="{9B7B2287-F75C-4806-B1DB-46B387BFAC78}" destId="{B3B5259F-0AF0-4966-8142-2FF4E9FE857C}" srcOrd="2" destOrd="0" presId="urn:microsoft.com/office/officeart/2018/2/layout/IconCircleList"/>
    <dgm:cxn modelId="{32AE4156-E586-42FD-9824-A6C51AE343DF}" type="presParOf" srcId="{9B7B2287-F75C-4806-B1DB-46B387BFAC78}" destId="{F5B349F2-ACE1-4421-A031-33185B6809F7}" srcOrd="3" destOrd="0" presId="urn:microsoft.com/office/officeart/2018/2/layout/IconCircleList"/>
    <dgm:cxn modelId="{F1F97B31-5B6A-4D29-BC72-090A8D2B96D6}" type="presParOf" srcId="{14CB7E13-579D-4137-86F4-9B0065566EF7}" destId="{3C9A29A1-7ABC-49CE-8483-496A84B819BE}" srcOrd="1" destOrd="0" presId="urn:microsoft.com/office/officeart/2018/2/layout/IconCircleList"/>
    <dgm:cxn modelId="{99E4FD32-95F1-4535-AD34-751085384D59}" type="presParOf" srcId="{14CB7E13-579D-4137-86F4-9B0065566EF7}" destId="{ECB38C1C-D9BE-4B03-A467-3224E4FF6F95}" srcOrd="2" destOrd="0" presId="urn:microsoft.com/office/officeart/2018/2/layout/IconCircleList"/>
    <dgm:cxn modelId="{1AF9A6E1-23B6-497E-A68C-E62FF612E101}" type="presParOf" srcId="{ECB38C1C-D9BE-4B03-A467-3224E4FF6F95}" destId="{57ECF8AF-864E-4A88-A314-D1C69F956F06}" srcOrd="0" destOrd="0" presId="urn:microsoft.com/office/officeart/2018/2/layout/IconCircleList"/>
    <dgm:cxn modelId="{EFA66B7F-CABE-4233-BC16-E1BFD81EDD80}" type="presParOf" srcId="{ECB38C1C-D9BE-4B03-A467-3224E4FF6F95}" destId="{91313BDF-92CF-4C49-AF43-41DDBB43EA87}" srcOrd="1" destOrd="0" presId="urn:microsoft.com/office/officeart/2018/2/layout/IconCircleList"/>
    <dgm:cxn modelId="{B5BE6EC5-78A2-4DBB-B0BF-26C1B973913A}" type="presParOf" srcId="{ECB38C1C-D9BE-4B03-A467-3224E4FF6F95}" destId="{2C911971-61F8-4B20-936E-A3AAFD99ADAB}" srcOrd="2" destOrd="0" presId="urn:microsoft.com/office/officeart/2018/2/layout/IconCircleList"/>
    <dgm:cxn modelId="{01A0D6C8-289C-4638-B452-1EBD3F456698}" type="presParOf" srcId="{ECB38C1C-D9BE-4B03-A467-3224E4FF6F95}" destId="{C73FCA57-4600-4397-9D47-A6F9AAAB23E0}" srcOrd="3" destOrd="0" presId="urn:microsoft.com/office/officeart/2018/2/layout/IconCircleList"/>
    <dgm:cxn modelId="{1114EEE6-6280-4FBF-AEDE-BDC6B61A8174}" type="presParOf" srcId="{14CB7E13-579D-4137-86F4-9B0065566EF7}" destId="{426BA7AE-D332-4B7B-A487-7B2C31D1F4F5}" srcOrd="3" destOrd="0" presId="urn:microsoft.com/office/officeart/2018/2/layout/IconCircleList"/>
    <dgm:cxn modelId="{81DEED83-B81C-4690-8E2A-A62BB6CD7743}" type="presParOf" srcId="{14CB7E13-579D-4137-86F4-9B0065566EF7}" destId="{05417D99-725C-4C60-889B-9089094BF59D}" srcOrd="4" destOrd="0" presId="urn:microsoft.com/office/officeart/2018/2/layout/IconCircleList"/>
    <dgm:cxn modelId="{38D40CC9-FFEC-495A-B63D-C8FE6B85D01E}" type="presParOf" srcId="{05417D99-725C-4C60-889B-9089094BF59D}" destId="{FE76D712-261B-4A39-A1A9-0945024596F8}" srcOrd="0" destOrd="0" presId="urn:microsoft.com/office/officeart/2018/2/layout/IconCircleList"/>
    <dgm:cxn modelId="{58073D67-32BE-448A-81D8-09D3C54ACFA1}" type="presParOf" srcId="{05417D99-725C-4C60-889B-9089094BF59D}" destId="{A0C31604-647C-4E40-AAB5-06F9297E491A}" srcOrd="1" destOrd="0" presId="urn:microsoft.com/office/officeart/2018/2/layout/IconCircleList"/>
    <dgm:cxn modelId="{17600A48-4665-4FB9-813D-F3335F80E1D7}" type="presParOf" srcId="{05417D99-725C-4C60-889B-9089094BF59D}" destId="{9B0D3EBE-4367-4B0D-BD8D-1AEB8F7C333E}" srcOrd="2" destOrd="0" presId="urn:microsoft.com/office/officeart/2018/2/layout/IconCircleList"/>
    <dgm:cxn modelId="{7C5D496F-FCD8-4764-B7B2-5C63A36E3A91}" type="presParOf" srcId="{05417D99-725C-4C60-889B-9089094BF59D}" destId="{7769361F-07DE-4392-ADBD-0D1E70568F16}" srcOrd="3" destOrd="0" presId="urn:microsoft.com/office/officeart/2018/2/layout/IconCircleList"/>
    <dgm:cxn modelId="{C60EC3C5-EC25-4425-9343-6DC3BACD369B}" type="presParOf" srcId="{14CB7E13-579D-4137-86F4-9B0065566EF7}" destId="{C9D865DC-0D20-4601-8B8B-11FBDB58B41F}" srcOrd="5" destOrd="0" presId="urn:microsoft.com/office/officeart/2018/2/layout/IconCircleList"/>
    <dgm:cxn modelId="{0FE940D8-E7ED-47D1-931F-B7779374CE84}" type="presParOf" srcId="{14CB7E13-579D-4137-86F4-9B0065566EF7}" destId="{415B5330-C0B4-4888-AC21-57C260ABC8D6}" srcOrd="6" destOrd="0" presId="urn:microsoft.com/office/officeart/2018/2/layout/IconCircleList"/>
    <dgm:cxn modelId="{8743B7A7-1778-4E1C-BDC7-CCE9F009207D}" type="presParOf" srcId="{415B5330-C0B4-4888-AC21-57C260ABC8D6}" destId="{1AF5950E-56E6-4775-A9F7-5BE897E3487B}" srcOrd="0" destOrd="0" presId="urn:microsoft.com/office/officeart/2018/2/layout/IconCircleList"/>
    <dgm:cxn modelId="{3544A460-A46B-4627-A593-8AB6A06FA09F}" type="presParOf" srcId="{415B5330-C0B4-4888-AC21-57C260ABC8D6}" destId="{D4529E0E-1443-4248-8A6C-44B08C21AB6C}" srcOrd="1" destOrd="0" presId="urn:microsoft.com/office/officeart/2018/2/layout/IconCircleList"/>
    <dgm:cxn modelId="{ABD263A4-8C71-4E83-BA8B-E39D6127CC1F}" type="presParOf" srcId="{415B5330-C0B4-4888-AC21-57C260ABC8D6}" destId="{6701419A-D829-49D2-9B68-0C44A22E53B2}" srcOrd="2" destOrd="0" presId="urn:microsoft.com/office/officeart/2018/2/layout/IconCircleList"/>
    <dgm:cxn modelId="{3D2D6DC0-DD2E-43F2-9E6B-A29E3D164116}" type="presParOf" srcId="{415B5330-C0B4-4888-AC21-57C260ABC8D6}" destId="{8B97E86B-7762-4FB4-B934-68AC234C838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4664C9-8BAD-9440-BE85-7E243F830A04}">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94B431-46B6-D249-B062-50ED6BAE50AD}">
      <dsp:nvSpPr>
        <dsp:cNvPr id="0" name=""/>
        <dsp:cNvSpPr/>
      </dsp:nvSpPr>
      <dsp:spPr>
        <a:xfrm>
          <a:off x="219037" y="166319"/>
          <a:ext cx="398249" cy="398249"/>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4929D-668C-8946-9DC5-7C1470ECA0DE}">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55650">
            <a:lnSpc>
              <a:spcPct val="100000"/>
            </a:lnSpc>
            <a:spcBef>
              <a:spcPct val="0"/>
            </a:spcBef>
            <a:spcAft>
              <a:spcPct val="35000"/>
            </a:spcAft>
            <a:buNone/>
          </a:pPr>
          <a:r>
            <a:rPr lang="en-GB" sz="1700" kern="1200"/>
            <a:t>The health and social care systems are working within the environment of increasing demand, multimorbidity, and expanding mental health burden, and ongoing fiscal constraint.</a:t>
          </a:r>
        </a:p>
      </dsp:txBody>
      <dsp:txXfrm>
        <a:off x="836323" y="3399"/>
        <a:ext cx="9679276" cy="724089"/>
      </dsp:txXfrm>
    </dsp:sp>
    <dsp:sp modelId="{94FDF9DE-8DE8-D84F-8EB8-58E293C5D59F}">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199C7D-BF0F-1143-8C10-AC2769C06192}">
      <dsp:nvSpPr>
        <dsp:cNvPr id="0" name=""/>
        <dsp:cNvSpPr/>
      </dsp:nvSpPr>
      <dsp:spPr>
        <a:xfrm>
          <a:off x="219037" y="1071431"/>
          <a:ext cx="398249" cy="398249"/>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357E6E-1A8E-BC45-9BFD-9A5F703E7A3B}">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55650">
            <a:lnSpc>
              <a:spcPct val="100000"/>
            </a:lnSpc>
            <a:spcBef>
              <a:spcPct val="0"/>
            </a:spcBef>
            <a:spcAft>
              <a:spcPct val="35000"/>
            </a:spcAft>
            <a:buNone/>
          </a:pPr>
          <a:r>
            <a:rPr lang="en-GB" sz="1700" kern="1200"/>
            <a:t>Biomedical and episodic treatment orientation cannot cope with complicated needs formed by psychosocial and environmental factors (</a:t>
          </a:r>
          <a:r>
            <a:rPr lang="en-GB" sz="1700" kern="1200" err="1"/>
            <a:t>Jeste</a:t>
          </a:r>
          <a:r>
            <a:rPr lang="en-GB" sz="1700" kern="1200"/>
            <a:t> et al., 2025).</a:t>
          </a:r>
        </a:p>
      </dsp:txBody>
      <dsp:txXfrm>
        <a:off x="836323" y="908511"/>
        <a:ext cx="9679276" cy="724089"/>
      </dsp:txXfrm>
    </dsp:sp>
    <dsp:sp modelId="{434D20DC-7F09-6A41-A3E4-258F3B2D821D}">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CCE585-A9B2-9F49-84D3-AA0BE628FE14}">
      <dsp:nvSpPr>
        <dsp:cNvPr id="0" name=""/>
        <dsp:cNvSpPr/>
      </dsp:nvSpPr>
      <dsp:spPr>
        <a:xfrm>
          <a:off x="219037" y="1976544"/>
          <a:ext cx="398249" cy="398249"/>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3806EF-C30A-9846-918C-D313DCEA3983}">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55650">
            <a:lnSpc>
              <a:spcPct val="100000"/>
            </a:lnSpc>
            <a:spcBef>
              <a:spcPct val="0"/>
            </a:spcBef>
            <a:spcAft>
              <a:spcPct val="35000"/>
            </a:spcAft>
            <a:buNone/>
          </a:pPr>
          <a:r>
            <a:rPr lang="en-GB" sz="1700" kern="1200"/>
            <a:t>The combination of health, wellbeing and sustainable development contributes to the transition of downstream management towards crisis to upstream prevention, early intervention, and system resilience.</a:t>
          </a:r>
        </a:p>
      </dsp:txBody>
      <dsp:txXfrm>
        <a:off x="836323" y="1813624"/>
        <a:ext cx="9679276" cy="724089"/>
      </dsp:txXfrm>
    </dsp:sp>
    <dsp:sp modelId="{9E0F7054-0FA4-4A48-8390-F3F4A3FFDAEA}">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81560A-457C-A847-B405-D2EC983CBA89}">
      <dsp:nvSpPr>
        <dsp:cNvPr id="0" name=""/>
        <dsp:cNvSpPr/>
      </dsp:nvSpPr>
      <dsp:spPr>
        <a:xfrm>
          <a:off x="219037" y="2881656"/>
          <a:ext cx="398249" cy="398249"/>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471E8D-C029-F747-AF90-B1B5A5DDBEA8}">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55650">
            <a:lnSpc>
              <a:spcPct val="100000"/>
            </a:lnSpc>
            <a:spcBef>
              <a:spcPct val="0"/>
            </a:spcBef>
            <a:spcAft>
              <a:spcPct val="35000"/>
            </a:spcAft>
            <a:buNone/>
          </a:pPr>
          <a:r>
            <a:rPr lang="en-GB" sz="1700" kern="1200"/>
            <a:t>The strategy restates the effectiveness of service in terms of population outcomes, equity, long-term capacity, instead of short-term activity and throughput.</a:t>
          </a:r>
        </a:p>
      </dsp:txBody>
      <dsp:txXfrm>
        <a:off x="836323" y="2718736"/>
        <a:ext cx="9679276" cy="724089"/>
      </dsp:txXfrm>
    </dsp:sp>
    <dsp:sp modelId="{9870F075-72A6-6244-B19C-17F299BE9101}">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115E7-D666-1F40-A05E-A955433A7AF6}">
      <dsp:nvSpPr>
        <dsp:cNvPr id="0" name=""/>
        <dsp:cNvSpPr/>
      </dsp:nvSpPr>
      <dsp:spPr>
        <a:xfrm>
          <a:off x="219037" y="3786768"/>
          <a:ext cx="398249" cy="398249"/>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52E6F6-4217-034A-B5C3-9464B339EDE1}">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55650">
            <a:lnSpc>
              <a:spcPct val="100000"/>
            </a:lnSpc>
            <a:spcBef>
              <a:spcPct val="0"/>
            </a:spcBef>
            <a:spcAft>
              <a:spcPct val="35000"/>
            </a:spcAft>
            <a:buNone/>
          </a:pPr>
          <a:r>
            <a:rPr lang="en-GB" sz="1700" kern="1200"/>
            <a:t>Sustainable service delivery is therefore a structural necessity of integration without which care will be reactive, inequitable and resource consuming (Bunch et al., 2011).</a:t>
          </a:r>
        </a:p>
      </dsp:txBody>
      <dsp:txXfrm>
        <a:off x="836323" y="3623848"/>
        <a:ext cx="9679276" cy="724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9F563-BABF-472D-8EBB-966F6170DBA6}">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1FDCE-DED9-4219-9055-F32F93654782}">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9D4B52-7134-4CE1-91FD-F398487B04C3}">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PK" sz="1800" kern="1200"/>
            <a:t>SDG 3 reframes health as wellbeing across the life course, consistent with holistic and ecological perspectives (United Nations, 2015)</a:t>
          </a:r>
          <a:endParaRPr lang="en-US" sz="1800" kern="1200"/>
        </a:p>
      </dsp:txBody>
      <dsp:txXfrm>
        <a:off x="1834517" y="469890"/>
        <a:ext cx="3148942" cy="1335915"/>
      </dsp:txXfrm>
    </dsp:sp>
    <dsp:sp modelId="{598899BE-1E03-4266-B4BD-ACC76ABF3B9C}">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82C1A7-3502-43F0-82A9-558CB4ED4C51}">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A7D979-D5C5-4C0E-952A-E5A823A606BE}">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PK" sz="1800" kern="1200"/>
            <a:t>The SDGs legitimise prevention, equity, and long-term system stewardship as core healthcare objectives</a:t>
          </a:r>
          <a:endParaRPr lang="en-US" sz="1800" kern="1200"/>
        </a:p>
      </dsp:txBody>
      <dsp:txXfrm>
        <a:off x="7154322" y="469890"/>
        <a:ext cx="3148942" cy="1335915"/>
      </dsp:txXfrm>
    </dsp:sp>
    <dsp:sp modelId="{F1FA2053-3184-4DE8-A7A6-A33B387F1731}">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982232-BA9E-4ABB-82B8-6CEC8F00B471}">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AA220-32EA-46F6-A5E7-F3C5F39C8F98}">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PK" sz="1800" kern="1200"/>
            <a:t>In practice, SDG alignment is operationalised through health promotion, early screening, and lifestyle risk reduction programmes</a:t>
          </a:r>
          <a:endParaRPr lang="en-US" sz="1800" kern="1200"/>
        </a:p>
      </dsp:txBody>
      <dsp:txXfrm>
        <a:off x="1834517" y="2545532"/>
        <a:ext cx="3148942" cy="1335915"/>
      </dsp:txXfrm>
    </dsp:sp>
    <dsp:sp modelId="{620C2FC8-3824-45BC-9250-00E8E8A7F650}">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2AB3B3-DCD7-4E73-B028-8A999F8CAC70}">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921533-19F1-4880-BE50-437737FC3696}">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PK" sz="1800" kern="1200"/>
            <a:t>SDGs provide normative direction, but implementation depends on national governance, funding priorities, and measurable accountability mechanisms (Simone </a:t>
          </a:r>
          <a:r>
            <a:rPr lang="en-PK" sz="1800" i="1" kern="1200"/>
            <a:t>et al.</a:t>
          </a:r>
          <a:r>
            <a:rPr lang="en-PK" sz="1800" kern="1200"/>
            <a:t>, 2025)</a:t>
          </a:r>
          <a:endParaRPr lang="en-US" sz="1800" kern="1200"/>
        </a:p>
      </dsp:txBody>
      <dsp:txXfrm>
        <a:off x="7154322" y="2545532"/>
        <a:ext cx="3148942" cy="1335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3F8EE-EF2C-4148-B614-7D2F52569FFC}">
      <dsp:nvSpPr>
        <dsp:cNvPr id="0" name=""/>
        <dsp:cNvSpPr/>
      </dsp:nvSpPr>
      <dsp:spPr>
        <a:xfrm>
          <a:off x="282221" y="368029"/>
          <a:ext cx="1371985" cy="13719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0A344A1F-70B8-4740-AB34-6D7147CB69DC}">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F5B349F2-ACE1-4421-A031-33185B6809F7}">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PK" sz="1800" b="1" kern="1200"/>
            <a:t>Wellness and prevention programmes:</a:t>
          </a:r>
          <a:r>
            <a:rPr lang="en-PK" sz="1800" kern="1200"/>
            <a:t> Structured support for behaviour change and risk reduction to lower future demand and complications </a:t>
          </a:r>
          <a:endParaRPr lang="en-US" sz="1800" kern="1200"/>
        </a:p>
      </dsp:txBody>
      <dsp:txXfrm>
        <a:off x="1948202" y="368029"/>
        <a:ext cx="3233964" cy="1371985"/>
      </dsp:txXfrm>
    </dsp:sp>
    <dsp:sp modelId="{57ECF8AF-864E-4A88-A314-D1C69F956F06}">
      <dsp:nvSpPr>
        <dsp:cNvPr id="0" name=""/>
        <dsp:cNvSpPr/>
      </dsp:nvSpPr>
      <dsp:spPr>
        <a:xfrm>
          <a:off x="5745661" y="368029"/>
          <a:ext cx="1371985" cy="13719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91313BDF-92CF-4C49-AF43-41DDBB43EA87}">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C73FCA57-4600-4397-9D47-A6F9AAAB23E0}">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PK" sz="1800" b="1" kern="1200"/>
            <a:t>Telehealth and digital services:</a:t>
          </a:r>
          <a:r>
            <a:rPr lang="en-PK" sz="1800" kern="1200"/>
            <a:t> Remote monitoring and consultations to improve access, continuity, and self-management, especially for long-term conditions</a:t>
          </a:r>
          <a:endParaRPr lang="en-US" sz="1800" kern="1200"/>
        </a:p>
      </dsp:txBody>
      <dsp:txXfrm>
        <a:off x="7411643" y="368029"/>
        <a:ext cx="3233964" cy="1371985"/>
      </dsp:txXfrm>
    </dsp:sp>
    <dsp:sp modelId="{FE76D712-261B-4A39-A1A9-0945024596F8}">
      <dsp:nvSpPr>
        <dsp:cNvPr id="0" name=""/>
        <dsp:cNvSpPr/>
      </dsp:nvSpPr>
      <dsp:spPr>
        <a:xfrm>
          <a:off x="282221" y="2452790"/>
          <a:ext cx="1371985" cy="13719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A0C31604-647C-4E40-AAB5-06F9297E491A}">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769361F-07DE-4392-ADBD-0D1E70568F16}">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PK" sz="1800" b="1" kern="1200"/>
            <a:t>Community-based health initiatives:</a:t>
          </a:r>
          <a:r>
            <a:rPr lang="en-PK" sz="1800" kern="1200"/>
            <a:t> Local partnerships and outreach that address social determinants, improve engagement, and reduce avoidable hospital use</a:t>
          </a:r>
          <a:endParaRPr lang="en-US" sz="1800" kern="1200"/>
        </a:p>
      </dsp:txBody>
      <dsp:txXfrm>
        <a:off x="1948202" y="2452790"/>
        <a:ext cx="3233964" cy="1371985"/>
      </dsp:txXfrm>
    </dsp:sp>
    <dsp:sp modelId="{1AF5950E-56E6-4775-A9F7-5BE897E3487B}">
      <dsp:nvSpPr>
        <dsp:cNvPr id="0" name=""/>
        <dsp:cNvSpPr/>
      </dsp:nvSpPr>
      <dsp:spPr>
        <a:xfrm>
          <a:off x="5745661" y="2452790"/>
          <a:ext cx="1371985" cy="13719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D4529E0E-1443-4248-8A6C-44B08C21AB6C}">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B97E86B-7762-4FB4-B934-68AC234C8386}">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PK" sz="1800" b="1" kern="1200"/>
            <a:t>Holistic hospital models:</a:t>
          </a:r>
          <a:r>
            <a:rPr lang="en-PK" sz="1800" kern="1200"/>
            <a:t> Multidisciplinary teams integrate physical treatment with psychological support, discharge planning, and community follow-up (Matthews </a:t>
          </a:r>
          <a:r>
            <a:rPr lang="en-PK" sz="1800" i="1" kern="1200"/>
            <a:t>et al.</a:t>
          </a:r>
          <a:r>
            <a:rPr lang="en-PK" sz="1800" kern="1200"/>
            <a:t>, 2024; Shafran, 2017)</a:t>
          </a:r>
          <a:endParaRPr lang="en-US" sz="1800" kern="1200"/>
        </a:p>
      </dsp:txBody>
      <dsp:txXfrm>
        <a:off x="7411643" y="2452790"/>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9A8B4-3A00-DEAE-21F8-EB56DDABB27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PK"/>
          </a:p>
        </p:txBody>
      </p:sp>
      <p:sp>
        <p:nvSpPr>
          <p:cNvPr id="3" name="Subtitle 2">
            <a:extLst>
              <a:ext uri="{FF2B5EF4-FFF2-40B4-BE49-F238E27FC236}">
                <a16:creationId xmlns:a16="http://schemas.microsoft.com/office/drawing/2014/main" id="{EC9D61B0-15D1-CD9A-9CE9-EEB003D4F7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PK"/>
          </a:p>
        </p:txBody>
      </p:sp>
      <p:sp>
        <p:nvSpPr>
          <p:cNvPr id="4" name="Date Placeholder 3">
            <a:extLst>
              <a:ext uri="{FF2B5EF4-FFF2-40B4-BE49-F238E27FC236}">
                <a16:creationId xmlns:a16="http://schemas.microsoft.com/office/drawing/2014/main" id="{3F2462F7-8AC6-537D-4B57-018054B5DAD6}"/>
              </a:ext>
            </a:extLst>
          </p:cNvPr>
          <p:cNvSpPr>
            <a:spLocks noGrp="1"/>
          </p:cNvSpPr>
          <p:nvPr>
            <p:ph type="dt" sz="half" idx="10"/>
          </p:nvPr>
        </p:nvSpPr>
        <p:spPr/>
        <p:txBody>
          <a:bodyPr/>
          <a:lstStyle/>
          <a:p>
            <a:fld id="{BAD126DC-5E2A-F24F-9CC5-21C54A6EB15F}" type="datetimeFigureOut">
              <a:rPr lang="en-PK" smtClean="0"/>
              <a:t>2/12/26</a:t>
            </a:fld>
            <a:endParaRPr lang="en-PK"/>
          </a:p>
        </p:txBody>
      </p:sp>
      <p:sp>
        <p:nvSpPr>
          <p:cNvPr id="5" name="Footer Placeholder 4">
            <a:extLst>
              <a:ext uri="{FF2B5EF4-FFF2-40B4-BE49-F238E27FC236}">
                <a16:creationId xmlns:a16="http://schemas.microsoft.com/office/drawing/2014/main" id="{64BEEB67-FB06-8E06-F408-EBEECED5A30E}"/>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C4AB332D-BF58-D532-619B-BC5EAEB337AF}"/>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262199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261B1-7100-161D-126F-200833AEE7B6}"/>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CCFC8CE1-E8A5-B160-7287-552D67CCCCA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C80850E0-D71E-C7F4-4F9A-5BE4EDA2D0A8}"/>
              </a:ext>
            </a:extLst>
          </p:cNvPr>
          <p:cNvSpPr>
            <a:spLocks noGrp="1"/>
          </p:cNvSpPr>
          <p:nvPr>
            <p:ph type="dt" sz="half" idx="10"/>
          </p:nvPr>
        </p:nvSpPr>
        <p:spPr/>
        <p:txBody>
          <a:bodyPr/>
          <a:lstStyle/>
          <a:p>
            <a:fld id="{BAD126DC-5E2A-F24F-9CC5-21C54A6EB15F}" type="datetimeFigureOut">
              <a:rPr lang="en-PK" smtClean="0"/>
              <a:t>2/12/26</a:t>
            </a:fld>
            <a:endParaRPr lang="en-PK"/>
          </a:p>
        </p:txBody>
      </p:sp>
      <p:sp>
        <p:nvSpPr>
          <p:cNvPr id="5" name="Footer Placeholder 4">
            <a:extLst>
              <a:ext uri="{FF2B5EF4-FFF2-40B4-BE49-F238E27FC236}">
                <a16:creationId xmlns:a16="http://schemas.microsoft.com/office/drawing/2014/main" id="{7C36D532-42EB-4943-F660-94E927354F9C}"/>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F425BD40-443E-4F8C-AEC3-2E5F3D1A5049}"/>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3975899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34770-AEAD-519B-70E9-66E4736B7E0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PK"/>
          </a:p>
        </p:txBody>
      </p:sp>
      <p:sp>
        <p:nvSpPr>
          <p:cNvPr id="3" name="Text Placeholder 2">
            <a:extLst>
              <a:ext uri="{FF2B5EF4-FFF2-40B4-BE49-F238E27FC236}">
                <a16:creationId xmlns:a16="http://schemas.microsoft.com/office/drawing/2014/main" id="{C276BEA1-1DA3-8328-1136-2B87B54292F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21B5A3-D1A1-2EE2-DC3A-EEDFD8863201}"/>
              </a:ext>
            </a:extLst>
          </p:cNvPr>
          <p:cNvSpPr>
            <a:spLocks noGrp="1"/>
          </p:cNvSpPr>
          <p:nvPr>
            <p:ph type="dt" sz="half" idx="10"/>
          </p:nvPr>
        </p:nvSpPr>
        <p:spPr/>
        <p:txBody>
          <a:bodyPr/>
          <a:lstStyle/>
          <a:p>
            <a:fld id="{BAD126DC-5E2A-F24F-9CC5-21C54A6EB15F}" type="datetimeFigureOut">
              <a:rPr lang="en-PK" smtClean="0"/>
              <a:t>2/12/26</a:t>
            </a:fld>
            <a:endParaRPr lang="en-PK"/>
          </a:p>
        </p:txBody>
      </p:sp>
      <p:sp>
        <p:nvSpPr>
          <p:cNvPr id="5" name="Footer Placeholder 4">
            <a:extLst>
              <a:ext uri="{FF2B5EF4-FFF2-40B4-BE49-F238E27FC236}">
                <a16:creationId xmlns:a16="http://schemas.microsoft.com/office/drawing/2014/main" id="{1594B075-27F4-B157-6456-4D04BE570642}"/>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3777FCCF-51B9-05A6-367A-2701A014F424}"/>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3646859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27E83-9CDB-1944-0E85-F856DBDDAAA1}"/>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EDD14C19-D428-7A75-E5BF-F7A1757C577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Content Placeholder 3">
            <a:extLst>
              <a:ext uri="{FF2B5EF4-FFF2-40B4-BE49-F238E27FC236}">
                <a16:creationId xmlns:a16="http://schemas.microsoft.com/office/drawing/2014/main" id="{5C76773B-F642-5675-42DA-1D1A93E570C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Date Placeholder 4">
            <a:extLst>
              <a:ext uri="{FF2B5EF4-FFF2-40B4-BE49-F238E27FC236}">
                <a16:creationId xmlns:a16="http://schemas.microsoft.com/office/drawing/2014/main" id="{DC73A4BF-8AFA-0B9D-20A4-ED8683032163}"/>
              </a:ext>
            </a:extLst>
          </p:cNvPr>
          <p:cNvSpPr>
            <a:spLocks noGrp="1"/>
          </p:cNvSpPr>
          <p:nvPr>
            <p:ph type="dt" sz="half" idx="10"/>
          </p:nvPr>
        </p:nvSpPr>
        <p:spPr/>
        <p:txBody>
          <a:bodyPr/>
          <a:lstStyle/>
          <a:p>
            <a:fld id="{BAD126DC-5E2A-F24F-9CC5-21C54A6EB15F}" type="datetimeFigureOut">
              <a:rPr lang="en-PK" smtClean="0"/>
              <a:t>2/12/26</a:t>
            </a:fld>
            <a:endParaRPr lang="en-PK"/>
          </a:p>
        </p:txBody>
      </p:sp>
      <p:sp>
        <p:nvSpPr>
          <p:cNvPr id="6" name="Footer Placeholder 5">
            <a:extLst>
              <a:ext uri="{FF2B5EF4-FFF2-40B4-BE49-F238E27FC236}">
                <a16:creationId xmlns:a16="http://schemas.microsoft.com/office/drawing/2014/main" id="{01759101-5233-5F20-BD2E-9451B6C25C1A}"/>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311C6087-E68F-AE26-37F1-C0DB6F5768E4}"/>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2473087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CF949-CEBA-ADD2-FAC0-6EBAAB898145}"/>
              </a:ext>
            </a:extLst>
          </p:cNvPr>
          <p:cNvSpPr>
            <a:spLocks noGrp="1"/>
          </p:cNvSpPr>
          <p:nvPr>
            <p:ph type="title"/>
          </p:nvPr>
        </p:nvSpPr>
        <p:spPr>
          <a:xfrm>
            <a:off x="839788" y="365125"/>
            <a:ext cx="10515600" cy="1325563"/>
          </a:xfrm>
        </p:spPr>
        <p:txBody>
          <a:bodyPr/>
          <a:lstStyle/>
          <a:p>
            <a:r>
              <a:rPr lang="en-GB"/>
              <a:t>Click to edit Master title style</a:t>
            </a:r>
            <a:endParaRPr lang="en-PK"/>
          </a:p>
        </p:txBody>
      </p:sp>
      <p:sp>
        <p:nvSpPr>
          <p:cNvPr id="3" name="Text Placeholder 2">
            <a:extLst>
              <a:ext uri="{FF2B5EF4-FFF2-40B4-BE49-F238E27FC236}">
                <a16:creationId xmlns:a16="http://schemas.microsoft.com/office/drawing/2014/main" id="{F16A4351-5555-07DC-F996-1E6BEA8427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3780744-42EF-7516-DC58-987CDEA5191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Text Placeholder 4">
            <a:extLst>
              <a:ext uri="{FF2B5EF4-FFF2-40B4-BE49-F238E27FC236}">
                <a16:creationId xmlns:a16="http://schemas.microsoft.com/office/drawing/2014/main" id="{06ACAE26-18B5-3A60-3AE9-A83C22BB03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3B884B0-A217-B7AF-DE6A-4390ED163C3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7" name="Date Placeholder 6">
            <a:extLst>
              <a:ext uri="{FF2B5EF4-FFF2-40B4-BE49-F238E27FC236}">
                <a16:creationId xmlns:a16="http://schemas.microsoft.com/office/drawing/2014/main" id="{C87140A8-209F-4B3E-A95C-159C4CB335B9}"/>
              </a:ext>
            </a:extLst>
          </p:cNvPr>
          <p:cNvSpPr>
            <a:spLocks noGrp="1"/>
          </p:cNvSpPr>
          <p:nvPr>
            <p:ph type="dt" sz="half" idx="10"/>
          </p:nvPr>
        </p:nvSpPr>
        <p:spPr/>
        <p:txBody>
          <a:bodyPr/>
          <a:lstStyle/>
          <a:p>
            <a:fld id="{BAD126DC-5E2A-F24F-9CC5-21C54A6EB15F}" type="datetimeFigureOut">
              <a:rPr lang="en-PK" smtClean="0"/>
              <a:t>2/12/26</a:t>
            </a:fld>
            <a:endParaRPr lang="en-PK"/>
          </a:p>
        </p:txBody>
      </p:sp>
      <p:sp>
        <p:nvSpPr>
          <p:cNvPr id="8" name="Footer Placeholder 7">
            <a:extLst>
              <a:ext uri="{FF2B5EF4-FFF2-40B4-BE49-F238E27FC236}">
                <a16:creationId xmlns:a16="http://schemas.microsoft.com/office/drawing/2014/main" id="{8C468D6C-B2D5-8ABF-C070-782220A2D427}"/>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8C316D77-B89E-D652-A5CF-AB25300C6BC9}"/>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2887779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14518-B345-BEF0-C2EB-18B795A4285F}"/>
              </a:ext>
            </a:extLst>
          </p:cNvPr>
          <p:cNvSpPr>
            <a:spLocks noGrp="1"/>
          </p:cNvSpPr>
          <p:nvPr>
            <p:ph type="title"/>
          </p:nvPr>
        </p:nvSpPr>
        <p:spPr/>
        <p:txBody>
          <a:bodyPr/>
          <a:lstStyle/>
          <a:p>
            <a:r>
              <a:rPr lang="en-GB"/>
              <a:t>Click to edit Master title style</a:t>
            </a:r>
            <a:endParaRPr lang="en-PK"/>
          </a:p>
        </p:txBody>
      </p:sp>
      <p:sp>
        <p:nvSpPr>
          <p:cNvPr id="3" name="Date Placeholder 2">
            <a:extLst>
              <a:ext uri="{FF2B5EF4-FFF2-40B4-BE49-F238E27FC236}">
                <a16:creationId xmlns:a16="http://schemas.microsoft.com/office/drawing/2014/main" id="{A305BC1D-9B59-D597-E5DF-89E5B8B8BA17}"/>
              </a:ext>
            </a:extLst>
          </p:cNvPr>
          <p:cNvSpPr>
            <a:spLocks noGrp="1"/>
          </p:cNvSpPr>
          <p:nvPr>
            <p:ph type="dt" sz="half" idx="10"/>
          </p:nvPr>
        </p:nvSpPr>
        <p:spPr/>
        <p:txBody>
          <a:bodyPr/>
          <a:lstStyle/>
          <a:p>
            <a:fld id="{BAD126DC-5E2A-F24F-9CC5-21C54A6EB15F}" type="datetimeFigureOut">
              <a:rPr lang="en-PK" smtClean="0"/>
              <a:t>2/12/26</a:t>
            </a:fld>
            <a:endParaRPr lang="en-PK"/>
          </a:p>
        </p:txBody>
      </p:sp>
      <p:sp>
        <p:nvSpPr>
          <p:cNvPr id="4" name="Footer Placeholder 3">
            <a:extLst>
              <a:ext uri="{FF2B5EF4-FFF2-40B4-BE49-F238E27FC236}">
                <a16:creationId xmlns:a16="http://schemas.microsoft.com/office/drawing/2014/main" id="{A9CA05DC-0D5F-4884-22A8-FF00308F5171}"/>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1C950F47-45DF-31BA-05FF-A24F63AE831B}"/>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3613208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90560C-F774-FB73-DAA8-ADF2032A7191}"/>
              </a:ext>
            </a:extLst>
          </p:cNvPr>
          <p:cNvSpPr>
            <a:spLocks noGrp="1"/>
          </p:cNvSpPr>
          <p:nvPr>
            <p:ph type="dt" sz="half" idx="10"/>
          </p:nvPr>
        </p:nvSpPr>
        <p:spPr/>
        <p:txBody>
          <a:bodyPr/>
          <a:lstStyle/>
          <a:p>
            <a:fld id="{BAD126DC-5E2A-F24F-9CC5-21C54A6EB15F}" type="datetimeFigureOut">
              <a:rPr lang="en-PK" smtClean="0"/>
              <a:t>2/12/26</a:t>
            </a:fld>
            <a:endParaRPr lang="en-PK"/>
          </a:p>
        </p:txBody>
      </p:sp>
      <p:sp>
        <p:nvSpPr>
          <p:cNvPr id="3" name="Footer Placeholder 2">
            <a:extLst>
              <a:ext uri="{FF2B5EF4-FFF2-40B4-BE49-F238E27FC236}">
                <a16:creationId xmlns:a16="http://schemas.microsoft.com/office/drawing/2014/main" id="{4F05C15C-FF0C-85CA-FFCD-82E0FF24B0CB}"/>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100DC668-ABE3-457F-546E-30D6C46EC185}"/>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2584860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82343-BC3B-E0B1-14F4-EC49756ECA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Content Placeholder 2">
            <a:extLst>
              <a:ext uri="{FF2B5EF4-FFF2-40B4-BE49-F238E27FC236}">
                <a16:creationId xmlns:a16="http://schemas.microsoft.com/office/drawing/2014/main" id="{54888B1D-FD47-CBC9-4FB6-AC052774DE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Text Placeholder 3">
            <a:extLst>
              <a:ext uri="{FF2B5EF4-FFF2-40B4-BE49-F238E27FC236}">
                <a16:creationId xmlns:a16="http://schemas.microsoft.com/office/drawing/2014/main" id="{9C3F4184-5ED8-F2EF-F6FF-992A356E56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336301B-4D4D-5400-EF55-AB218840DC41}"/>
              </a:ext>
            </a:extLst>
          </p:cNvPr>
          <p:cNvSpPr>
            <a:spLocks noGrp="1"/>
          </p:cNvSpPr>
          <p:nvPr>
            <p:ph type="dt" sz="half" idx="10"/>
          </p:nvPr>
        </p:nvSpPr>
        <p:spPr/>
        <p:txBody>
          <a:bodyPr/>
          <a:lstStyle/>
          <a:p>
            <a:fld id="{BAD126DC-5E2A-F24F-9CC5-21C54A6EB15F}" type="datetimeFigureOut">
              <a:rPr lang="en-PK" smtClean="0"/>
              <a:t>2/12/26</a:t>
            </a:fld>
            <a:endParaRPr lang="en-PK"/>
          </a:p>
        </p:txBody>
      </p:sp>
      <p:sp>
        <p:nvSpPr>
          <p:cNvPr id="6" name="Footer Placeholder 5">
            <a:extLst>
              <a:ext uri="{FF2B5EF4-FFF2-40B4-BE49-F238E27FC236}">
                <a16:creationId xmlns:a16="http://schemas.microsoft.com/office/drawing/2014/main" id="{A19A7C9D-F9CB-9E16-4E77-09DAF2B0B4EF}"/>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967A3BFA-96A1-757E-50ED-ECD73D75A241}"/>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3801678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BE3CF-8ADF-DBAD-1B49-051F6F044C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Picture Placeholder 2">
            <a:extLst>
              <a:ext uri="{FF2B5EF4-FFF2-40B4-BE49-F238E27FC236}">
                <a16:creationId xmlns:a16="http://schemas.microsoft.com/office/drawing/2014/main" id="{AFDD3408-31D7-4CC9-8A13-161E70A0B8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D182E874-E618-A5D9-9845-737851A549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283B8D-8057-008D-90BC-73C5C1F82833}"/>
              </a:ext>
            </a:extLst>
          </p:cNvPr>
          <p:cNvSpPr>
            <a:spLocks noGrp="1"/>
          </p:cNvSpPr>
          <p:nvPr>
            <p:ph type="dt" sz="half" idx="10"/>
          </p:nvPr>
        </p:nvSpPr>
        <p:spPr/>
        <p:txBody>
          <a:bodyPr/>
          <a:lstStyle/>
          <a:p>
            <a:fld id="{BAD126DC-5E2A-F24F-9CC5-21C54A6EB15F}" type="datetimeFigureOut">
              <a:rPr lang="en-PK" smtClean="0"/>
              <a:t>2/12/26</a:t>
            </a:fld>
            <a:endParaRPr lang="en-PK"/>
          </a:p>
        </p:txBody>
      </p:sp>
      <p:sp>
        <p:nvSpPr>
          <p:cNvPr id="6" name="Footer Placeholder 5">
            <a:extLst>
              <a:ext uri="{FF2B5EF4-FFF2-40B4-BE49-F238E27FC236}">
                <a16:creationId xmlns:a16="http://schemas.microsoft.com/office/drawing/2014/main" id="{0D67207D-E41F-7377-F113-89E66CBCF00B}"/>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CED7524C-7013-EA52-BE9E-7BA8EAA3EADC}"/>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1007906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F9264-8C8B-42AA-56FF-82DB88B9BACB}"/>
              </a:ext>
            </a:extLst>
          </p:cNvPr>
          <p:cNvSpPr>
            <a:spLocks noGrp="1"/>
          </p:cNvSpPr>
          <p:nvPr>
            <p:ph type="title"/>
          </p:nvPr>
        </p:nvSpPr>
        <p:spPr/>
        <p:txBody>
          <a:bodyPr/>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6DC1D45E-1B2E-1644-D0EB-C5B8D469577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AF8EA020-9799-21B2-64BA-1BADDFAB7FE5}"/>
              </a:ext>
            </a:extLst>
          </p:cNvPr>
          <p:cNvSpPr>
            <a:spLocks noGrp="1"/>
          </p:cNvSpPr>
          <p:nvPr>
            <p:ph type="dt" sz="half" idx="10"/>
          </p:nvPr>
        </p:nvSpPr>
        <p:spPr/>
        <p:txBody>
          <a:bodyPr/>
          <a:lstStyle/>
          <a:p>
            <a:fld id="{BAD126DC-5E2A-F24F-9CC5-21C54A6EB15F}" type="datetimeFigureOut">
              <a:rPr lang="en-PK" smtClean="0"/>
              <a:t>2/12/26</a:t>
            </a:fld>
            <a:endParaRPr lang="en-PK"/>
          </a:p>
        </p:txBody>
      </p:sp>
      <p:sp>
        <p:nvSpPr>
          <p:cNvPr id="5" name="Footer Placeholder 4">
            <a:extLst>
              <a:ext uri="{FF2B5EF4-FFF2-40B4-BE49-F238E27FC236}">
                <a16:creationId xmlns:a16="http://schemas.microsoft.com/office/drawing/2014/main" id="{0DEAE916-3956-11A4-6352-02DC2D14C265}"/>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334104A3-FA94-4746-6683-461EE6E29B20}"/>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3043017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59635C-9741-62A0-79B4-580F8C276AA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4FD30275-E026-2E41-55A0-0054E569FB5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1EB07523-8B4A-340A-E950-D7BB600F31D5}"/>
              </a:ext>
            </a:extLst>
          </p:cNvPr>
          <p:cNvSpPr>
            <a:spLocks noGrp="1"/>
          </p:cNvSpPr>
          <p:nvPr>
            <p:ph type="dt" sz="half" idx="10"/>
          </p:nvPr>
        </p:nvSpPr>
        <p:spPr/>
        <p:txBody>
          <a:bodyPr/>
          <a:lstStyle/>
          <a:p>
            <a:fld id="{BAD126DC-5E2A-F24F-9CC5-21C54A6EB15F}" type="datetimeFigureOut">
              <a:rPr lang="en-PK" smtClean="0"/>
              <a:t>2/12/26</a:t>
            </a:fld>
            <a:endParaRPr lang="en-PK"/>
          </a:p>
        </p:txBody>
      </p:sp>
      <p:sp>
        <p:nvSpPr>
          <p:cNvPr id="5" name="Footer Placeholder 4">
            <a:extLst>
              <a:ext uri="{FF2B5EF4-FFF2-40B4-BE49-F238E27FC236}">
                <a16:creationId xmlns:a16="http://schemas.microsoft.com/office/drawing/2014/main" id="{CACEB3F0-F9CC-4E5F-0929-AFC5F669F6F2}"/>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9C2F8556-B6EF-CD44-1765-3282A212287F}"/>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55308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838A25-22A1-6C29-B035-4A6202DD8B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PK"/>
          </a:p>
        </p:txBody>
      </p:sp>
      <p:sp>
        <p:nvSpPr>
          <p:cNvPr id="3" name="Text Placeholder 2">
            <a:extLst>
              <a:ext uri="{FF2B5EF4-FFF2-40B4-BE49-F238E27FC236}">
                <a16:creationId xmlns:a16="http://schemas.microsoft.com/office/drawing/2014/main" id="{C1A4C885-B704-C651-2031-44148CC300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78F43F90-DF8A-D24C-5E00-CB968EDFCB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AD126DC-5E2A-F24F-9CC5-21C54A6EB15F}" type="datetimeFigureOut">
              <a:rPr lang="en-PK" smtClean="0"/>
              <a:t>2/12/26</a:t>
            </a:fld>
            <a:endParaRPr lang="en-PK"/>
          </a:p>
        </p:txBody>
      </p:sp>
      <p:sp>
        <p:nvSpPr>
          <p:cNvPr id="5" name="Footer Placeholder 4">
            <a:extLst>
              <a:ext uri="{FF2B5EF4-FFF2-40B4-BE49-F238E27FC236}">
                <a16:creationId xmlns:a16="http://schemas.microsoft.com/office/drawing/2014/main" id="{BF0BA778-A56D-315B-9B0A-8ECE917683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PK"/>
          </a:p>
        </p:txBody>
      </p:sp>
      <p:sp>
        <p:nvSpPr>
          <p:cNvPr id="6" name="Slide Number Placeholder 5">
            <a:extLst>
              <a:ext uri="{FF2B5EF4-FFF2-40B4-BE49-F238E27FC236}">
                <a16:creationId xmlns:a16="http://schemas.microsoft.com/office/drawing/2014/main" id="{FDD18572-4CD9-854A-3925-9F653432CB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EB7CAF0-0E2D-734B-91D7-9506DDFC6B05}" type="slidenum">
              <a:rPr lang="en-PK" smtClean="0"/>
              <a:t>‹#›</a:t>
            </a:fld>
            <a:endParaRPr lang="en-PK"/>
          </a:p>
        </p:txBody>
      </p:sp>
    </p:spTree>
    <p:extLst>
      <p:ext uri="{BB962C8B-B14F-4D97-AF65-F5344CB8AC3E}">
        <p14:creationId xmlns:p14="http://schemas.microsoft.com/office/powerpoint/2010/main" val="13530147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https://surgery.wustl.edu/app/uploads/2021/10/BPS-Model-1-1024x791.jpg"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https://assets.weforum.org/editor/FDyAEeme7KIDnLC_syqlSi5-jpw4tN0g1Qzua2Dyrq0.png"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2F86D-F0CB-CAEF-3E56-09521FDE0062}"/>
              </a:ext>
            </a:extLst>
          </p:cNvPr>
          <p:cNvSpPr>
            <a:spLocks noGrp="1"/>
          </p:cNvSpPr>
          <p:nvPr>
            <p:ph type="ctrTitle"/>
          </p:nvPr>
        </p:nvSpPr>
        <p:spPr>
          <a:xfrm>
            <a:off x="1285241" y="1008993"/>
            <a:ext cx="9231410" cy="2686185"/>
          </a:xfrm>
        </p:spPr>
        <p:txBody>
          <a:bodyPr anchor="b">
            <a:normAutofit/>
          </a:bodyPr>
          <a:lstStyle/>
          <a:p>
            <a:pPr algn="l"/>
            <a:r>
              <a:rPr lang="en-PK" sz="5500"/>
              <a:t>Integrating Health, Wellbeing and Sustainable Development in Health and Social Care</a:t>
            </a:r>
          </a:p>
        </p:txBody>
      </p:sp>
      <p:sp>
        <p:nvSpPr>
          <p:cNvPr id="3" name="Subtitle 2">
            <a:extLst>
              <a:ext uri="{FF2B5EF4-FFF2-40B4-BE49-F238E27FC236}">
                <a16:creationId xmlns:a16="http://schemas.microsoft.com/office/drawing/2014/main" id="{DA3034F8-511F-E08A-7B86-7C06E158FBB7}"/>
              </a:ext>
            </a:extLst>
          </p:cNvPr>
          <p:cNvSpPr>
            <a:spLocks noGrp="1"/>
          </p:cNvSpPr>
          <p:nvPr>
            <p:ph type="subTitle" idx="1"/>
          </p:nvPr>
        </p:nvSpPr>
        <p:spPr>
          <a:xfrm>
            <a:off x="1285241" y="4183694"/>
            <a:ext cx="7132335" cy="1711778"/>
          </a:xfrm>
        </p:spPr>
        <p:txBody>
          <a:bodyPr anchor="t">
            <a:normAutofit/>
          </a:bodyPr>
          <a:lstStyle/>
          <a:p>
            <a:pPr algn="l"/>
            <a:r>
              <a:rPr lang="en-PK" sz="1700"/>
              <a:t>Name</a:t>
            </a:r>
            <a:r>
              <a:rPr lang="en-US" sz="1700"/>
              <a:t>: Rabina Bi</a:t>
            </a:r>
            <a:endParaRPr lang="en-PK" sz="1700"/>
          </a:p>
          <a:p>
            <a:pPr algn="l"/>
            <a:r>
              <a:rPr lang="en-PK" sz="1700"/>
              <a:t>Student ID</a:t>
            </a:r>
            <a:r>
              <a:rPr lang="en-US" sz="1700"/>
              <a:t>: 2235612 </a:t>
            </a:r>
            <a:endParaRPr lang="en-PK" sz="1700"/>
          </a:p>
          <a:p>
            <a:pPr algn="l"/>
            <a:r>
              <a:rPr lang="en-PK" sz="1700"/>
              <a:t>Module Code and Title: </a:t>
            </a:r>
            <a:r>
              <a:rPr lang="en-GB" sz="1700"/>
              <a:t>BMHP6030 Health, Wellbeing and Sustainable Development</a:t>
            </a:r>
            <a:endParaRPr lang="en-PK" sz="1700"/>
          </a:p>
        </p:txBody>
      </p:sp>
    </p:spTree>
    <p:extLst>
      <p:ext uri="{BB962C8B-B14F-4D97-AF65-F5344CB8AC3E}">
        <p14:creationId xmlns:p14="http://schemas.microsoft.com/office/powerpoint/2010/main" val="1109974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CCFC7-9BEC-6219-5913-53CC2066F3EF}"/>
              </a:ext>
            </a:extLst>
          </p:cNvPr>
          <p:cNvSpPr>
            <a:spLocks noGrp="1"/>
          </p:cNvSpPr>
          <p:nvPr>
            <p:ph type="title"/>
          </p:nvPr>
        </p:nvSpPr>
        <p:spPr/>
        <p:txBody>
          <a:bodyPr/>
          <a:lstStyle/>
          <a:p>
            <a:r>
              <a:rPr lang="en-GB"/>
              <a:t>I</a:t>
            </a:r>
            <a:r>
              <a:rPr lang="en-PK"/>
              <a:t>ntroduction </a:t>
            </a:r>
          </a:p>
        </p:txBody>
      </p:sp>
      <p:graphicFrame>
        <p:nvGraphicFramePr>
          <p:cNvPr id="5" name="Content Placeholder 2">
            <a:extLst>
              <a:ext uri="{FF2B5EF4-FFF2-40B4-BE49-F238E27FC236}">
                <a16:creationId xmlns:a16="http://schemas.microsoft.com/office/drawing/2014/main" id="{A2884727-0883-6C32-3ADE-E3044DA93A3D}"/>
              </a:ext>
            </a:extLst>
          </p:cNvPr>
          <p:cNvGraphicFramePr>
            <a:graphicFrameLocks noGrp="1"/>
          </p:cNvGraphicFramePr>
          <p:nvPr>
            <p:ph idx="1"/>
            <p:extLst>
              <p:ext uri="{D42A27DB-BD31-4B8C-83A1-F6EECF244321}">
                <p14:modId xmlns:p14="http://schemas.microsoft.com/office/powerpoint/2010/main" val="63479088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3241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103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D2EE87-45AC-5AFB-0BA9-FC8A1230FDFA}"/>
              </a:ext>
            </a:extLst>
          </p:cNvPr>
          <p:cNvSpPr>
            <a:spLocks noGrp="1"/>
          </p:cNvSpPr>
          <p:nvPr>
            <p:ph type="title"/>
          </p:nvPr>
        </p:nvSpPr>
        <p:spPr>
          <a:xfrm>
            <a:off x="645064" y="525982"/>
            <a:ext cx="4282983" cy="1200361"/>
          </a:xfrm>
        </p:spPr>
        <p:txBody>
          <a:bodyPr anchor="b">
            <a:normAutofit/>
          </a:bodyPr>
          <a:lstStyle/>
          <a:p>
            <a:r>
              <a:rPr lang="en-GB" sz="3600"/>
              <a:t>Defining Health</a:t>
            </a:r>
            <a:endParaRPr lang="en-PK" sz="3600"/>
          </a:p>
        </p:txBody>
      </p:sp>
      <p:sp>
        <p:nvSpPr>
          <p:cNvPr id="1039" name="Rectangle 103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1BD4C1-4F91-5E3D-848E-2455EBE0B70D}"/>
              </a:ext>
            </a:extLst>
          </p:cNvPr>
          <p:cNvSpPr>
            <a:spLocks noGrp="1"/>
          </p:cNvSpPr>
          <p:nvPr>
            <p:ph idx="1"/>
          </p:nvPr>
        </p:nvSpPr>
        <p:spPr>
          <a:xfrm>
            <a:off x="358509" y="2079329"/>
            <a:ext cx="5228099" cy="3463715"/>
          </a:xfrm>
        </p:spPr>
        <p:txBody>
          <a:bodyPr anchor="ctr">
            <a:normAutofit lnSpcReduction="10000"/>
          </a:bodyPr>
          <a:lstStyle/>
          <a:p>
            <a:pPr lvl="0"/>
            <a:r>
              <a:rPr lang="en-PK" sz="1400" b="1"/>
              <a:t>Health (WHO):</a:t>
            </a:r>
            <a:r>
              <a:rPr lang="en-PK" sz="1400"/>
              <a:t> A state of physical, mental and social wellbeing, not merely the absence of disease (World Health Organization, 1948)</a:t>
            </a:r>
          </a:p>
          <a:p>
            <a:pPr lvl="0"/>
            <a:r>
              <a:rPr lang="en-GB" sz="1400" b="1"/>
              <a:t>Biopsychosocial perspective</a:t>
            </a:r>
            <a:r>
              <a:rPr lang="en-GB" sz="1400"/>
              <a:t>: The dynamic interaction between the biological status, psychological processes and social condition generates health (Lehman, David and Gruber, 2017).</a:t>
            </a:r>
          </a:p>
          <a:p>
            <a:pPr lvl="0"/>
            <a:r>
              <a:rPr lang="en-GB" sz="1400" b="1"/>
              <a:t>Service design implication</a:t>
            </a:r>
            <a:r>
              <a:rPr lang="en-GB" sz="1400"/>
              <a:t>: Multidisciplinary evaluation is necessary, interprofessional teamwork and interprofessional coordination of health and social care interfaces.</a:t>
            </a:r>
          </a:p>
          <a:p>
            <a:pPr lvl="0"/>
            <a:r>
              <a:rPr lang="en-GB" sz="1400" b="1"/>
              <a:t>Strength</a:t>
            </a:r>
            <a:r>
              <a:rPr lang="en-GB" sz="1400"/>
              <a:t> This is consistent with current evidence that patterned behaviour, stress and structural determinants of chronic illness are not biology only.</a:t>
            </a:r>
          </a:p>
          <a:p>
            <a:pPr lvl="0"/>
            <a:r>
              <a:rPr lang="en-GB" sz="1400" b="1"/>
              <a:t>Limitations</a:t>
            </a:r>
            <a:r>
              <a:rPr lang="en-GB" sz="1400"/>
              <a:t>: Outstretched to spread responsibility and make it difficult to measure outcomes unless the governance, indicators and accountability mechanisms are defined (Halili et al., 2025)</a:t>
            </a:r>
          </a:p>
        </p:txBody>
      </p:sp>
      <p:sp>
        <p:nvSpPr>
          <p:cNvPr id="1040" name="Rectangle 103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5" name="Picture 1" descr="Three Aspects of Health and Healing: The Biopsychosocial Model in Medicine  | Department of Surgery | Washington University in St. Louis">
            <a:extLst>
              <a:ext uri="{FF2B5EF4-FFF2-40B4-BE49-F238E27FC236}">
                <a16:creationId xmlns:a16="http://schemas.microsoft.com/office/drawing/2014/main" id="{2F391697-C2CA-FD37-81B9-38817CFE20B3}"/>
              </a:ext>
            </a:extLst>
          </p:cNvPr>
          <p:cNvPicPr>
            <a:picLocks noChangeAspect="1" noChangeArrowheads="1"/>
          </p:cNvPicPr>
          <p:nvPr/>
        </p:nvPicPr>
        <p:blipFill rotWithShape="1">
          <a:blip r:embed="rId2" r:link="rId3">
            <a:extLst>
              <a:ext uri="{28A0092B-C50C-407E-A947-70E740481C1C}">
                <a14:useLocalDpi xmlns:a14="http://schemas.microsoft.com/office/drawing/2010/main" val="0"/>
              </a:ext>
            </a:extLst>
          </a:blip>
          <a:srcRect b="9681"/>
          <a:stretch>
            <a:fillRect/>
          </a:stretch>
        </p:blipFill>
        <p:spPr bwMode="auto">
          <a:xfrm>
            <a:off x="5987738" y="1138743"/>
            <a:ext cx="5628018" cy="392674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542DAFDA-EC71-C27B-2335-670C07253248}"/>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PK"/>
          </a:p>
        </p:txBody>
      </p:sp>
      <p:sp>
        <p:nvSpPr>
          <p:cNvPr id="6" name="TextBox 5">
            <a:extLst>
              <a:ext uri="{FF2B5EF4-FFF2-40B4-BE49-F238E27FC236}">
                <a16:creationId xmlns:a16="http://schemas.microsoft.com/office/drawing/2014/main" id="{B3A55FEB-5194-3A97-B3A6-057811EEC0A7}"/>
              </a:ext>
            </a:extLst>
          </p:cNvPr>
          <p:cNvSpPr txBox="1"/>
          <p:nvPr/>
        </p:nvSpPr>
        <p:spPr>
          <a:xfrm>
            <a:off x="7464883" y="5399469"/>
            <a:ext cx="2673728" cy="369332"/>
          </a:xfrm>
          <a:prstGeom prst="rect">
            <a:avLst/>
          </a:prstGeom>
          <a:noFill/>
        </p:spPr>
        <p:txBody>
          <a:bodyPr wrap="square">
            <a:spAutoFit/>
          </a:bodyPr>
          <a:lstStyle/>
          <a:p>
            <a:pPr>
              <a:buNone/>
            </a:pPr>
            <a:r>
              <a:rPr lang="en-PK" sz="1800">
                <a:effectLst/>
                <a:latin typeface="Calibri" panose="020F0502020204030204" pitchFamily="34" charset="0"/>
                <a:ea typeface="Times New Roman" panose="02020603050405020304" pitchFamily="18" charset="0"/>
              </a:rPr>
              <a:t>BPS Model (Hardie, 2021)</a:t>
            </a:r>
            <a:endParaRPr lang="en-PK" sz="18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841494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9710C-409B-302D-9A98-B9089F633326}"/>
              </a:ext>
            </a:extLst>
          </p:cNvPr>
          <p:cNvSpPr>
            <a:spLocks noGrp="1"/>
          </p:cNvSpPr>
          <p:nvPr>
            <p:ph type="title"/>
          </p:nvPr>
        </p:nvSpPr>
        <p:spPr>
          <a:xfrm>
            <a:off x="1043631" y="809898"/>
            <a:ext cx="9942716" cy="1554480"/>
          </a:xfrm>
        </p:spPr>
        <p:txBody>
          <a:bodyPr anchor="ctr">
            <a:normAutofit/>
          </a:bodyPr>
          <a:lstStyle/>
          <a:p>
            <a:r>
              <a:rPr lang="en-PK" sz="4800" b="1"/>
              <a:t>Defining Wellbeing </a:t>
            </a:r>
            <a:endParaRPr lang="en-PK" sz="4800"/>
          </a:p>
        </p:txBody>
      </p:sp>
      <p:sp>
        <p:nvSpPr>
          <p:cNvPr id="3" name="Content Placeholder 2">
            <a:extLst>
              <a:ext uri="{FF2B5EF4-FFF2-40B4-BE49-F238E27FC236}">
                <a16:creationId xmlns:a16="http://schemas.microsoft.com/office/drawing/2014/main" id="{E8019BF8-6DA5-984E-45F8-3948405945CD}"/>
              </a:ext>
            </a:extLst>
          </p:cNvPr>
          <p:cNvSpPr>
            <a:spLocks noGrp="1"/>
          </p:cNvSpPr>
          <p:nvPr>
            <p:ph idx="1"/>
          </p:nvPr>
        </p:nvSpPr>
        <p:spPr>
          <a:xfrm>
            <a:off x="731526" y="2704013"/>
            <a:ext cx="10622274" cy="3540031"/>
          </a:xfrm>
        </p:spPr>
        <p:txBody>
          <a:bodyPr anchor="ctr">
            <a:normAutofit/>
          </a:bodyPr>
          <a:lstStyle/>
          <a:p>
            <a:pPr lvl="0"/>
            <a:r>
              <a:rPr lang="en-PK" sz="1600" b="1"/>
              <a:t>Wellbeing:</a:t>
            </a:r>
            <a:r>
              <a:rPr lang="en-PK" sz="1600"/>
              <a:t> A multidimensional concept encompassing emotional, psychological, social and functional quality of life (United Nations, 2020)</a:t>
            </a:r>
          </a:p>
          <a:p>
            <a:pPr lvl="0"/>
            <a:r>
              <a:rPr lang="en-PK" sz="1600" b="1"/>
              <a:t>Holistic model:</a:t>
            </a:r>
            <a:r>
              <a:rPr lang="en-PK" sz="1600"/>
              <a:t> Frames individuals as persons with values, identities and life contexts, not reducible to diagnostic categories (Mezzich </a:t>
            </a:r>
            <a:r>
              <a:rPr lang="en-PK" sz="1600" i="1"/>
              <a:t>et al.</a:t>
            </a:r>
            <a:r>
              <a:rPr lang="en-PK" sz="1600"/>
              <a:t>, 2010)</a:t>
            </a:r>
          </a:p>
          <a:p>
            <a:pPr lvl="0"/>
            <a:r>
              <a:rPr lang="en-PK" sz="1600" b="1"/>
              <a:t>Ecological model:</a:t>
            </a:r>
            <a:r>
              <a:rPr lang="en-PK" sz="1600"/>
              <a:t> Locates wellbeing within interacting levels of influence, including relationships, community resources, built environment and policy conditions (Panahandehpour </a:t>
            </a:r>
            <a:r>
              <a:rPr lang="en-PK" sz="1600" i="1"/>
              <a:t>et al.</a:t>
            </a:r>
            <a:r>
              <a:rPr lang="en-PK" sz="1600"/>
              <a:t>, 2023)</a:t>
            </a:r>
          </a:p>
          <a:p>
            <a:pPr lvl="0"/>
            <a:r>
              <a:rPr lang="en-PK" sz="1600" b="1"/>
              <a:t>Implications for service delivery:</a:t>
            </a:r>
            <a:r>
              <a:rPr lang="en-PK" sz="1600"/>
              <a:t> Supports person-centred planning, integration of mental health within routine care, and community-based interventions that address social participation and daily functioning</a:t>
            </a:r>
          </a:p>
          <a:p>
            <a:pPr lvl="0"/>
            <a:r>
              <a:rPr lang="en-PK" sz="1600"/>
              <a:t>Prioritises quality of life, independence and social connectedness alongside clinical indicators</a:t>
            </a:r>
          </a:p>
          <a:p>
            <a:pPr lvl="0"/>
            <a:r>
              <a:rPr lang="en-PK" sz="1600"/>
              <a:t>Wellbeing strategies can enhance engagement and adherence, but require operational definitions and measurable outcomes to avoid conceptual vagueness and inconsistent implementation (Browne and Tie, 2024; Bunch </a:t>
            </a:r>
            <a:r>
              <a:rPr lang="en-PK" sz="1600" i="1"/>
              <a:t>et al.</a:t>
            </a:r>
            <a:r>
              <a:rPr lang="en-PK" sz="1600"/>
              <a:t>, 2011)</a:t>
            </a:r>
          </a:p>
          <a:p>
            <a:endParaRPr lang="en-PK" sz="16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3850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4" name="Rectangle 2053">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E3F3AC-4BF9-3BC7-1DB9-80AB331C4724}"/>
              </a:ext>
            </a:extLst>
          </p:cNvPr>
          <p:cNvSpPr>
            <a:spLocks noGrp="1"/>
          </p:cNvSpPr>
          <p:nvPr>
            <p:ph type="title"/>
          </p:nvPr>
        </p:nvSpPr>
        <p:spPr>
          <a:xfrm>
            <a:off x="645064" y="525982"/>
            <a:ext cx="4282983" cy="1200361"/>
          </a:xfrm>
        </p:spPr>
        <p:txBody>
          <a:bodyPr anchor="b">
            <a:normAutofit/>
          </a:bodyPr>
          <a:lstStyle/>
          <a:p>
            <a:r>
              <a:rPr lang="en-PK" sz="3600" b="1"/>
              <a:t>Defining Sustainable Development </a:t>
            </a:r>
            <a:endParaRPr lang="en-PK" sz="3600"/>
          </a:p>
        </p:txBody>
      </p:sp>
      <p:sp>
        <p:nvSpPr>
          <p:cNvPr id="2059" name="Rectangle 205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72F192-2D61-DD25-0170-78495ED4B649}"/>
              </a:ext>
            </a:extLst>
          </p:cNvPr>
          <p:cNvSpPr>
            <a:spLocks noGrp="1"/>
          </p:cNvSpPr>
          <p:nvPr>
            <p:ph idx="1"/>
          </p:nvPr>
        </p:nvSpPr>
        <p:spPr>
          <a:xfrm>
            <a:off x="310234" y="2096329"/>
            <a:ext cx="5238796" cy="3689419"/>
          </a:xfrm>
        </p:spPr>
        <p:txBody>
          <a:bodyPr anchor="ctr">
            <a:normAutofit/>
          </a:bodyPr>
          <a:lstStyle/>
          <a:p>
            <a:pPr lvl="0"/>
            <a:r>
              <a:rPr lang="en-PK" sz="1400" b="1"/>
              <a:t>Sustainable development:</a:t>
            </a:r>
            <a:r>
              <a:rPr lang="en-PK" sz="1400"/>
              <a:t> Meeting present needs without compromising the capacity of future generations to meet theirs (United Nations, 2025)</a:t>
            </a:r>
          </a:p>
          <a:p>
            <a:pPr lvl="0"/>
            <a:r>
              <a:rPr lang="en-PK" sz="1400" b="1"/>
              <a:t>Ecological model integration:</a:t>
            </a:r>
            <a:r>
              <a:rPr lang="en-PK" sz="1400"/>
              <a:t> Positions health as an outcome of interconnected environmental, economic and social systems, rather than isolated clinical events (Eriksson </a:t>
            </a:r>
            <a:r>
              <a:rPr lang="en-PK" sz="1400" i="1"/>
              <a:t>et al.</a:t>
            </a:r>
            <a:r>
              <a:rPr lang="en-PK" sz="1400"/>
              <a:t>, 2025)</a:t>
            </a:r>
          </a:p>
          <a:p>
            <a:pPr lvl="0"/>
            <a:r>
              <a:rPr lang="en-PK" sz="1400"/>
              <a:t>Pollution, housing quality, transport design and employment conditions shape exposure, vulnerability and health behaviours across the life course</a:t>
            </a:r>
          </a:p>
          <a:p>
            <a:pPr lvl="0"/>
            <a:r>
              <a:rPr lang="en-PK" sz="1400" b="1"/>
              <a:t>Implications for service design:</a:t>
            </a:r>
            <a:r>
              <a:rPr lang="en-PK" sz="1400"/>
              <a:t> Strengthens the rationale for prevention and early intervention, and supports low-carbon models of care that reduce avoidable demand and resource intensity</a:t>
            </a:r>
          </a:p>
          <a:p>
            <a:pPr lvl="0"/>
            <a:r>
              <a:rPr lang="en-PK" sz="1400"/>
              <a:t>Reorients performance from short-term efficiency and activity metrics towards long-term population health gains and system resilience(Simone </a:t>
            </a:r>
            <a:r>
              <a:rPr lang="en-PK" sz="1400" i="1"/>
              <a:t>et al.</a:t>
            </a:r>
            <a:r>
              <a:rPr lang="en-PK" sz="1400"/>
              <a:t>, 2025; United Nations, 2025)</a:t>
            </a:r>
          </a:p>
          <a:p>
            <a:endParaRPr lang="en-PK" sz="1400"/>
          </a:p>
        </p:txBody>
      </p:sp>
      <p:sp>
        <p:nvSpPr>
          <p:cNvPr id="2058" name="Rectangle 205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Rectangle 205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Rectangle 206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9" name="Picture 2" descr="Sustainable Development Goals: Are we on track for 2030? | World Economic  Forum">
            <a:extLst>
              <a:ext uri="{FF2B5EF4-FFF2-40B4-BE49-F238E27FC236}">
                <a16:creationId xmlns:a16="http://schemas.microsoft.com/office/drawing/2014/main" id="{42187F87-4694-DD80-6DD7-4C3FD81BE8A2}"/>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5987738" y="1321652"/>
            <a:ext cx="5628018" cy="3981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5968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6466F9-82E6-F316-17A5-EE4A01EAA8D4}"/>
              </a:ext>
            </a:extLst>
          </p:cNvPr>
          <p:cNvSpPr>
            <a:spLocks noGrp="1"/>
          </p:cNvSpPr>
          <p:nvPr>
            <p:ph type="title"/>
          </p:nvPr>
        </p:nvSpPr>
        <p:spPr>
          <a:xfrm>
            <a:off x="793662" y="386930"/>
            <a:ext cx="10066122" cy="1298448"/>
          </a:xfrm>
        </p:spPr>
        <p:txBody>
          <a:bodyPr anchor="b">
            <a:normAutofit/>
          </a:bodyPr>
          <a:lstStyle/>
          <a:p>
            <a:r>
              <a:rPr lang="en-PK" sz="4800" b="1"/>
              <a:t>Service Design and Delivery</a:t>
            </a:r>
            <a:endParaRPr lang="en-PK" sz="4800"/>
          </a:p>
        </p:txBody>
      </p:sp>
      <p:sp>
        <p:nvSpPr>
          <p:cNvPr id="20" name="Rectangle 1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6F38EB-37CA-E261-57AE-2546CBAF2A3E}"/>
              </a:ext>
            </a:extLst>
          </p:cNvPr>
          <p:cNvSpPr>
            <a:spLocks noGrp="1"/>
          </p:cNvSpPr>
          <p:nvPr>
            <p:ph idx="1"/>
          </p:nvPr>
        </p:nvSpPr>
        <p:spPr>
          <a:xfrm>
            <a:off x="174280" y="2512867"/>
            <a:ext cx="5577915" cy="3828081"/>
          </a:xfrm>
        </p:spPr>
        <p:txBody>
          <a:bodyPr anchor="ctr">
            <a:normAutofit lnSpcReduction="10000"/>
          </a:bodyPr>
          <a:lstStyle/>
          <a:p>
            <a:pPr lvl="0"/>
            <a:r>
              <a:rPr lang="en-PK" sz="1400" b="1"/>
              <a:t>Prevention orientation:</a:t>
            </a:r>
            <a:r>
              <a:rPr lang="en-PK" sz="1400"/>
              <a:t> Shifts resources upstream to reduce avoidable morbidity and downstream service demand</a:t>
            </a:r>
          </a:p>
          <a:p>
            <a:pPr lvl="0"/>
            <a:r>
              <a:rPr lang="en-PK" sz="1400" b="1"/>
              <a:t>Biopsychosocial delivery model:</a:t>
            </a:r>
            <a:r>
              <a:rPr lang="en-PK" sz="1400"/>
              <a:t> Legitimises multidisciplinary teams and integrated pathways addressing clinical needs alongside psychological and social determinants (Lehman, David and Gruber, 2017)</a:t>
            </a:r>
          </a:p>
          <a:p>
            <a:pPr lvl="0"/>
            <a:r>
              <a:rPr lang="en-PK" sz="1400" b="1"/>
              <a:t>Person-centred and community-based care:</a:t>
            </a:r>
            <a:r>
              <a:rPr lang="en-PK" sz="1400"/>
              <a:t> Aligns service configuration with lived experience, functional goals, and local determinants of wellbeing</a:t>
            </a:r>
          </a:p>
          <a:p>
            <a:pPr lvl="0"/>
            <a:r>
              <a:rPr lang="en-PK" sz="1400"/>
              <a:t>Wellness programmes, telehealth, and community health initiatives support continuity, self-management, and early intervention at scale</a:t>
            </a:r>
          </a:p>
          <a:p>
            <a:pPr lvl="0"/>
            <a:r>
              <a:rPr lang="en-PK" sz="1400"/>
              <a:t>Holistic hospital models integrate physical care with psychological support, social prescribing, discharge planning, and community follow-up (Shafran, 2017)</a:t>
            </a:r>
          </a:p>
          <a:p>
            <a:pPr marL="0" lvl="0" indent="0">
              <a:buNone/>
            </a:pPr>
            <a:r>
              <a:rPr lang="en-PK" sz="1400"/>
              <a:t>Biomedical-only systems prioritise throughput and acute treatment, whereas integrated models prioritise outcomes, equity, and sustainability but depend on coordination, data sharing, workforce capacity, and sustained investment</a:t>
            </a:r>
          </a:p>
          <a:p>
            <a:endParaRPr lang="en-PK" sz="1400"/>
          </a:p>
        </p:txBody>
      </p:sp>
      <p:sp>
        <p:nvSpPr>
          <p:cNvPr id="22" name="Rectangle 2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2C99DADD-DAD2-F3BD-26AC-99AFFAD48A5D}"/>
              </a:ext>
            </a:extLst>
          </p:cNvPr>
          <p:cNvGraphicFramePr>
            <a:graphicFrameLocks noGrp="1"/>
          </p:cNvGraphicFramePr>
          <p:nvPr>
            <p:extLst>
              <p:ext uri="{D42A27DB-BD31-4B8C-83A1-F6EECF244321}">
                <p14:modId xmlns:p14="http://schemas.microsoft.com/office/powerpoint/2010/main" val="657420917"/>
              </p:ext>
            </p:extLst>
          </p:nvPr>
        </p:nvGraphicFramePr>
        <p:xfrm>
          <a:off x="5911532" y="2859033"/>
          <a:ext cx="5150279" cy="2964690"/>
        </p:xfrm>
        <a:graphic>
          <a:graphicData uri="http://schemas.openxmlformats.org/drawingml/2006/table">
            <a:tbl>
              <a:tblPr firstRow="1" firstCol="1" bandRow="1">
                <a:solidFill>
                  <a:schemeClr val="accent1">
                    <a:lumMod val="20000"/>
                    <a:lumOff val="80000"/>
                  </a:schemeClr>
                </a:solidFill>
                <a:tableStyleId>{5C22544A-7EE6-4342-B048-85BDC9FD1C3A}</a:tableStyleId>
              </a:tblPr>
              <a:tblGrid>
                <a:gridCol w="1200345">
                  <a:extLst>
                    <a:ext uri="{9D8B030D-6E8A-4147-A177-3AD203B41FA5}">
                      <a16:colId xmlns:a16="http://schemas.microsoft.com/office/drawing/2014/main" val="3098400577"/>
                    </a:ext>
                  </a:extLst>
                </a:gridCol>
                <a:gridCol w="1985656">
                  <a:extLst>
                    <a:ext uri="{9D8B030D-6E8A-4147-A177-3AD203B41FA5}">
                      <a16:colId xmlns:a16="http://schemas.microsoft.com/office/drawing/2014/main" val="1160291547"/>
                    </a:ext>
                  </a:extLst>
                </a:gridCol>
                <a:gridCol w="1964278">
                  <a:extLst>
                    <a:ext uri="{9D8B030D-6E8A-4147-A177-3AD203B41FA5}">
                      <a16:colId xmlns:a16="http://schemas.microsoft.com/office/drawing/2014/main" val="900874267"/>
                    </a:ext>
                  </a:extLst>
                </a:gridCol>
              </a:tblGrid>
              <a:tr h="641420">
                <a:tc>
                  <a:txBody>
                    <a:bodyPr/>
                    <a:lstStyle/>
                    <a:p>
                      <a:pPr algn="ctr">
                        <a:lnSpc>
                          <a:spcPct val="115000"/>
                        </a:lnSpc>
                        <a:buNone/>
                      </a:pPr>
                      <a:r>
                        <a:rPr lang="en-PK" sz="1100" b="1" kern="100" cap="all" spc="60">
                          <a:solidFill>
                            <a:schemeClr val="tx1"/>
                          </a:solidFill>
                          <a:effectLst/>
                        </a:rPr>
                        <a:t>Model</a:t>
                      </a:r>
                      <a:endParaRPr lang="en-PK" sz="1100" b="1" kern="100" cap="all" spc="60">
                        <a:solidFill>
                          <a:schemeClr val="tx1"/>
                        </a:solidFill>
                        <a:effectLst/>
                        <a:latin typeface="Times New Roman" panose="02020603050405020304" pitchFamily="18" charset="0"/>
                        <a:ea typeface="Times New Roman" panose="02020603050405020304" pitchFamily="18" charset="0"/>
                      </a:endParaRPr>
                    </a:p>
                  </a:txBody>
                  <a:tcPr marL="123141" marR="123141" marT="123141" marB="123141" anchor="ctr">
                    <a:lnL w="12700" cmpd="sng">
                      <a:noFill/>
                    </a:lnL>
                    <a:lnR w="12700" cmpd="sng">
                      <a:noFill/>
                    </a:lnR>
                    <a:lnT w="12700" cmpd="sng">
                      <a:noFill/>
                    </a:lnT>
                    <a:lnB w="38100" cmpd="sng">
                      <a:noFill/>
                    </a:lnB>
                    <a:noFill/>
                  </a:tcPr>
                </a:tc>
                <a:tc>
                  <a:txBody>
                    <a:bodyPr/>
                    <a:lstStyle/>
                    <a:p>
                      <a:pPr algn="ctr">
                        <a:lnSpc>
                          <a:spcPct val="115000"/>
                        </a:lnSpc>
                        <a:buNone/>
                      </a:pPr>
                      <a:r>
                        <a:rPr lang="en-PK" sz="1100" b="1" kern="100" cap="all" spc="60">
                          <a:solidFill>
                            <a:schemeClr val="tx1"/>
                          </a:solidFill>
                          <a:effectLst/>
                        </a:rPr>
                        <a:t>Key idea</a:t>
                      </a:r>
                      <a:endParaRPr lang="en-PK" sz="1100" b="1" kern="100" cap="all" spc="60">
                        <a:solidFill>
                          <a:schemeClr val="tx1"/>
                        </a:solidFill>
                        <a:effectLst/>
                        <a:latin typeface="Times New Roman" panose="02020603050405020304" pitchFamily="18" charset="0"/>
                        <a:ea typeface="Times New Roman" panose="02020603050405020304" pitchFamily="18" charset="0"/>
                      </a:endParaRPr>
                    </a:p>
                  </a:txBody>
                  <a:tcPr marL="123141" marR="123141" marT="123141" marB="123141" anchor="ctr">
                    <a:lnL w="12700" cmpd="sng">
                      <a:noFill/>
                    </a:lnL>
                    <a:lnR w="12700" cmpd="sng">
                      <a:noFill/>
                    </a:lnR>
                    <a:lnT w="12700" cmpd="sng">
                      <a:noFill/>
                    </a:lnT>
                    <a:lnB w="38100" cmpd="sng">
                      <a:noFill/>
                    </a:lnB>
                    <a:noFill/>
                  </a:tcPr>
                </a:tc>
                <a:tc>
                  <a:txBody>
                    <a:bodyPr/>
                    <a:lstStyle/>
                    <a:p>
                      <a:pPr algn="ctr">
                        <a:lnSpc>
                          <a:spcPct val="115000"/>
                        </a:lnSpc>
                        <a:buNone/>
                      </a:pPr>
                      <a:r>
                        <a:rPr lang="en-PK" sz="1100" b="1" kern="100" cap="all" spc="60">
                          <a:solidFill>
                            <a:schemeClr val="tx1"/>
                          </a:solidFill>
                          <a:effectLst/>
                        </a:rPr>
                        <a:t>Implication for service delivery</a:t>
                      </a:r>
                      <a:endParaRPr lang="en-PK" sz="1100" b="1" kern="100" cap="all" spc="60">
                        <a:solidFill>
                          <a:schemeClr val="tx1"/>
                        </a:solidFill>
                        <a:effectLst/>
                        <a:latin typeface="Times New Roman" panose="02020603050405020304" pitchFamily="18" charset="0"/>
                        <a:ea typeface="Times New Roman" panose="02020603050405020304" pitchFamily="18" charset="0"/>
                      </a:endParaRPr>
                    </a:p>
                  </a:txBody>
                  <a:tcPr marL="123141" marR="123141" marT="123141" marB="123141" anchor="ctr">
                    <a:lnL w="12700" cmpd="sng">
                      <a:noFill/>
                    </a:lnL>
                    <a:lnR w="12700" cmpd="sng">
                      <a:noFill/>
                    </a:lnR>
                    <a:lnT w="12700" cmpd="sng">
                      <a:noFill/>
                    </a:lnT>
                    <a:lnB w="38100" cmpd="sng">
                      <a:noFill/>
                    </a:lnB>
                    <a:noFill/>
                  </a:tcPr>
                </a:tc>
                <a:extLst>
                  <a:ext uri="{0D108BD9-81ED-4DB2-BD59-A6C34878D82A}">
                    <a16:rowId xmlns:a16="http://schemas.microsoft.com/office/drawing/2014/main" val="3099252024"/>
                  </a:ext>
                </a:extLst>
              </a:tr>
              <a:tr h="858342">
                <a:tc>
                  <a:txBody>
                    <a:bodyPr/>
                    <a:lstStyle/>
                    <a:p>
                      <a:pPr>
                        <a:lnSpc>
                          <a:spcPct val="115000"/>
                        </a:lnSpc>
                        <a:buNone/>
                      </a:pPr>
                      <a:r>
                        <a:rPr lang="en-PK" sz="1100" b="1" kern="100" cap="none" spc="0">
                          <a:solidFill>
                            <a:schemeClr val="tx1"/>
                          </a:solidFill>
                          <a:effectLst/>
                        </a:rPr>
                        <a:t>Biopsychosocial</a:t>
                      </a:r>
                      <a:endParaRPr lang="en-PK" sz="1100" b="1" kern="100" cap="none" spc="0">
                        <a:solidFill>
                          <a:schemeClr val="tx1"/>
                        </a:solidFill>
                        <a:effectLst/>
                        <a:latin typeface="Times New Roman" panose="02020603050405020304" pitchFamily="18" charset="0"/>
                        <a:ea typeface="Times New Roman" panose="02020603050405020304" pitchFamily="18" charset="0"/>
                      </a:endParaRPr>
                    </a:p>
                  </a:txBody>
                  <a:tcPr marL="8551" marR="8551" marT="8551" marB="82094" anchor="ctr">
                    <a:lnL w="12700" cmpd="sng">
                      <a:noFill/>
                      <a:prstDash val="solid"/>
                    </a:lnL>
                    <a:lnR w="12700" cmpd="sng">
                      <a:noFill/>
                      <a:prstDash val="solid"/>
                    </a:lnR>
                    <a:lnT w="38100" cmpd="sng">
                      <a:noFill/>
                    </a:lnT>
                    <a:lnB w="12700" cmpd="sng">
                      <a:noFill/>
                      <a:prstDash val="solid"/>
                    </a:lnB>
                    <a:noFill/>
                  </a:tcPr>
                </a:tc>
                <a:tc>
                  <a:txBody>
                    <a:bodyPr/>
                    <a:lstStyle/>
                    <a:p>
                      <a:pPr>
                        <a:lnSpc>
                          <a:spcPct val="115000"/>
                        </a:lnSpc>
                        <a:buNone/>
                      </a:pPr>
                      <a:r>
                        <a:rPr lang="en-PK" sz="1400" kern="100" cap="none" spc="0">
                          <a:solidFill>
                            <a:schemeClr val="tx1"/>
                          </a:solidFill>
                          <a:effectLst/>
                        </a:rPr>
                        <a:t>Health shaped by multiple interacting factors</a:t>
                      </a:r>
                      <a:endParaRPr lang="en-PK" sz="1400" kern="100" cap="none" spc="0">
                        <a:solidFill>
                          <a:schemeClr val="tx1"/>
                        </a:solidFill>
                        <a:effectLst/>
                        <a:latin typeface="Times New Roman" panose="02020603050405020304" pitchFamily="18" charset="0"/>
                        <a:ea typeface="Times New Roman" panose="02020603050405020304" pitchFamily="18" charset="0"/>
                      </a:endParaRPr>
                    </a:p>
                  </a:txBody>
                  <a:tcPr marL="8551" marR="8551" marT="8551" marB="82094" anchor="ctr">
                    <a:lnL w="12700" cmpd="sng">
                      <a:noFill/>
                      <a:prstDash val="solid"/>
                    </a:lnL>
                    <a:lnR w="12700" cmpd="sng">
                      <a:noFill/>
                      <a:prstDash val="solid"/>
                    </a:lnR>
                    <a:lnT w="38100" cmpd="sng">
                      <a:noFill/>
                    </a:lnT>
                    <a:lnB w="12700" cmpd="sng">
                      <a:noFill/>
                      <a:prstDash val="solid"/>
                    </a:lnB>
                    <a:noFill/>
                  </a:tcPr>
                </a:tc>
                <a:tc>
                  <a:txBody>
                    <a:bodyPr/>
                    <a:lstStyle/>
                    <a:p>
                      <a:pPr>
                        <a:lnSpc>
                          <a:spcPct val="115000"/>
                        </a:lnSpc>
                        <a:buNone/>
                      </a:pPr>
                      <a:r>
                        <a:rPr lang="en-PK" sz="1400" kern="100" cap="none" spc="0">
                          <a:solidFill>
                            <a:schemeClr val="tx1"/>
                          </a:solidFill>
                          <a:effectLst/>
                        </a:rPr>
                        <a:t>Multidisciplinary teams and integrated pathways</a:t>
                      </a:r>
                      <a:endParaRPr lang="en-PK" sz="1400" kern="100" cap="none" spc="0">
                        <a:solidFill>
                          <a:schemeClr val="tx1"/>
                        </a:solidFill>
                        <a:effectLst/>
                        <a:latin typeface="Times New Roman" panose="02020603050405020304" pitchFamily="18" charset="0"/>
                        <a:ea typeface="Times New Roman" panose="02020603050405020304" pitchFamily="18" charset="0"/>
                      </a:endParaRPr>
                    </a:p>
                  </a:txBody>
                  <a:tcPr marL="8551" marR="8551" marT="8551" marB="82094"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921345208"/>
                  </a:ext>
                </a:extLst>
              </a:tr>
              <a:tr h="606586">
                <a:tc>
                  <a:txBody>
                    <a:bodyPr/>
                    <a:lstStyle/>
                    <a:p>
                      <a:pPr>
                        <a:lnSpc>
                          <a:spcPct val="115000"/>
                        </a:lnSpc>
                        <a:buNone/>
                      </a:pPr>
                      <a:r>
                        <a:rPr lang="en-PK" sz="1100" b="1" kern="100" cap="none" spc="0">
                          <a:solidFill>
                            <a:schemeClr val="tx1"/>
                          </a:solidFill>
                          <a:effectLst/>
                        </a:rPr>
                        <a:t>Holistic</a:t>
                      </a:r>
                      <a:endParaRPr lang="en-PK" sz="1100" b="1" kern="100" cap="none" spc="0">
                        <a:solidFill>
                          <a:schemeClr val="tx1"/>
                        </a:solidFill>
                        <a:effectLst/>
                        <a:latin typeface="Times New Roman" panose="02020603050405020304" pitchFamily="18" charset="0"/>
                        <a:ea typeface="Times New Roman" panose="02020603050405020304" pitchFamily="18" charset="0"/>
                      </a:endParaRPr>
                    </a:p>
                  </a:txBody>
                  <a:tcPr marL="8551" marR="8551" marT="8551" marB="82094" anchor="ctr">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a:lnSpc>
                          <a:spcPct val="115000"/>
                        </a:lnSpc>
                        <a:buNone/>
                      </a:pPr>
                      <a:r>
                        <a:rPr lang="en-PK" sz="1400" kern="100" cap="none" spc="0">
                          <a:solidFill>
                            <a:schemeClr val="tx1"/>
                          </a:solidFill>
                          <a:effectLst/>
                        </a:rPr>
                        <a:t>Person as a whole, not a diagnosis</a:t>
                      </a:r>
                      <a:endParaRPr lang="en-PK" sz="1400" kern="100" cap="none" spc="0">
                        <a:solidFill>
                          <a:schemeClr val="tx1"/>
                        </a:solidFill>
                        <a:effectLst/>
                        <a:latin typeface="Times New Roman" panose="02020603050405020304" pitchFamily="18" charset="0"/>
                        <a:ea typeface="Times New Roman" panose="02020603050405020304" pitchFamily="18" charset="0"/>
                      </a:endParaRPr>
                    </a:p>
                  </a:txBody>
                  <a:tcPr marL="8551" marR="8551" marT="8551" marB="82094" anchor="ctr">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a:lnSpc>
                          <a:spcPct val="115000"/>
                        </a:lnSpc>
                        <a:buNone/>
                      </a:pPr>
                      <a:r>
                        <a:rPr lang="en-PK" sz="1400" kern="100" cap="none" spc="0">
                          <a:solidFill>
                            <a:schemeClr val="tx1"/>
                          </a:solidFill>
                          <a:effectLst/>
                        </a:rPr>
                        <a:t>Person-centred and personalised care</a:t>
                      </a:r>
                      <a:endParaRPr lang="en-PK" sz="1400" kern="100" cap="none" spc="0">
                        <a:solidFill>
                          <a:schemeClr val="tx1"/>
                        </a:solidFill>
                        <a:effectLst/>
                        <a:latin typeface="Times New Roman" panose="02020603050405020304" pitchFamily="18" charset="0"/>
                        <a:ea typeface="Times New Roman" panose="02020603050405020304" pitchFamily="18" charset="0"/>
                      </a:endParaRPr>
                    </a:p>
                  </a:txBody>
                  <a:tcPr marL="8551" marR="8551" marT="8551" marB="82094" anchor="ctr">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4241063315"/>
                  </a:ext>
                </a:extLst>
              </a:tr>
              <a:tr h="858342">
                <a:tc>
                  <a:txBody>
                    <a:bodyPr/>
                    <a:lstStyle/>
                    <a:p>
                      <a:pPr>
                        <a:lnSpc>
                          <a:spcPct val="115000"/>
                        </a:lnSpc>
                        <a:buNone/>
                      </a:pPr>
                      <a:r>
                        <a:rPr lang="en-PK" sz="1100" b="1" kern="100" cap="none" spc="0">
                          <a:solidFill>
                            <a:schemeClr val="tx1"/>
                          </a:solidFill>
                          <a:effectLst/>
                        </a:rPr>
                        <a:t>Ecological</a:t>
                      </a:r>
                      <a:endParaRPr lang="en-PK" sz="1100" b="1" kern="100" cap="none" spc="0">
                        <a:solidFill>
                          <a:schemeClr val="tx1"/>
                        </a:solidFill>
                        <a:effectLst/>
                        <a:latin typeface="Times New Roman" panose="02020603050405020304" pitchFamily="18" charset="0"/>
                        <a:ea typeface="Times New Roman" panose="02020603050405020304" pitchFamily="18" charset="0"/>
                      </a:endParaRPr>
                    </a:p>
                  </a:txBody>
                  <a:tcPr marL="8551" marR="8551" marT="8551" marB="82094" anchor="ctr">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buNone/>
                      </a:pPr>
                      <a:r>
                        <a:rPr lang="en-PK" sz="1400" kern="100" cap="none" spc="0">
                          <a:solidFill>
                            <a:schemeClr val="tx1"/>
                          </a:solidFill>
                          <a:effectLst/>
                        </a:rPr>
                        <a:t>Health shaped across system levels</a:t>
                      </a:r>
                      <a:endParaRPr lang="en-PK" sz="1400" kern="100" cap="none" spc="0">
                        <a:solidFill>
                          <a:schemeClr val="tx1"/>
                        </a:solidFill>
                        <a:effectLst/>
                        <a:latin typeface="Times New Roman" panose="02020603050405020304" pitchFamily="18" charset="0"/>
                        <a:ea typeface="Times New Roman" panose="02020603050405020304" pitchFamily="18" charset="0"/>
                      </a:endParaRPr>
                    </a:p>
                  </a:txBody>
                  <a:tcPr marL="8551" marR="8551" marT="8551" marB="82094" anchor="ctr">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buNone/>
                      </a:pPr>
                      <a:r>
                        <a:rPr lang="en-PK" sz="1400" kern="100" cap="none" spc="0">
                          <a:solidFill>
                            <a:schemeClr val="tx1"/>
                          </a:solidFill>
                          <a:effectLst/>
                        </a:rPr>
                        <a:t>Community-based and cross-sector interventions</a:t>
                      </a:r>
                      <a:endParaRPr lang="en-PK" sz="1400" kern="100" cap="none" spc="0">
                        <a:solidFill>
                          <a:schemeClr val="tx1"/>
                        </a:solidFill>
                        <a:effectLst/>
                        <a:latin typeface="Times New Roman" panose="02020603050405020304" pitchFamily="18" charset="0"/>
                        <a:ea typeface="Times New Roman" panose="02020603050405020304" pitchFamily="18" charset="0"/>
                      </a:endParaRPr>
                    </a:p>
                  </a:txBody>
                  <a:tcPr marL="8551" marR="8551" marT="8551" marB="82094"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475737943"/>
                  </a:ext>
                </a:extLst>
              </a:tr>
            </a:tbl>
          </a:graphicData>
        </a:graphic>
      </p:graphicFrame>
    </p:spTree>
    <p:extLst>
      <p:ext uri="{BB962C8B-B14F-4D97-AF65-F5344CB8AC3E}">
        <p14:creationId xmlns:p14="http://schemas.microsoft.com/office/powerpoint/2010/main" val="740685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6F332-43EB-B8F3-83F7-C78F8B92500B}"/>
              </a:ext>
            </a:extLst>
          </p:cNvPr>
          <p:cNvSpPr>
            <a:spLocks noGrp="1"/>
          </p:cNvSpPr>
          <p:nvPr>
            <p:ph type="title"/>
          </p:nvPr>
        </p:nvSpPr>
        <p:spPr/>
        <p:txBody>
          <a:bodyPr>
            <a:normAutofit/>
          </a:bodyPr>
          <a:lstStyle/>
          <a:p>
            <a:r>
              <a:rPr lang="en-PK" b="1"/>
              <a:t>Sustainable Development Goals and Healthcare</a:t>
            </a:r>
            <a:endParaRPr lang="en-PK"/>
          </a:p>
        </p:txBody>
      </p:sp>
      <p:graphicFrame>
        <p:nvGraphicFramePr>
          <p:cNvPr id="21" name="Content Placeholder 2">
            <a:extLst>
              <a:ext uri="{FF2B5EF4-FFF2-40B4-BE49-F238E27FC236}">
                <a16:creationId xmlns:a16="http://schemas.microsoft.com/office/drawing/2014/main" id="{50DC0849-0B1C-CDA0-1859-012D9D6F377E}"/>
              </a:ext>
            </a:extLst>
          </p:cNvPr>
          <p:cNvGraphicFramePr>
            <a:graphicFrameLocks noGrp="1"/>
          </p:cNvGraphicFramePr>
          <p:nvPr>
            <p:ph idx="1"/>
            <p:extLst>
              <p:ext uri="{D42A27DB-BD31-4B8C-83A1-F6EECF244321}">
                <p14:modId xmlns:p14="http://schemas.microsoft.com/office/powerpoint/2010/main" val="38472874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5813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E10BD6-99B6-0DF8-5A75-63C0B435C1F3}"/>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b="1" kern="1200">
                <a:solidFill>
                  <a:schemeClr val="tx1"/>
                </a:solidFill>
                <a:latin typeface="+mj-lt"/>
                <a:ea typeface="+mj-ea"/>
                <a:cs typeface="+mj-cs"/>
              </a:rPr>
              <a:t>Policy and Governance (UK): Policies and Challenges</a:t>
            </a:r>
            <a:endParaRPr lang="en-US" kern="1200">
              <a:solidFill>
                <a:schemeClr val="tx1"/>
              </a:solidFill>
              <a:latin typeface="+mj-lt"/>
              <a:ea typeface="+mj-ea"/>
              <a:cs typeface="+mj-cs"/>
            </a:endParaRPr>
          </a:p>
        </p:txBody>
      </p:sp>
      <p:sp>
        <p:nvSpPr>
          <p:cNvPr id="22" name="Rectangle 2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04655BA-7952-D193-F630-03915EA8A19B}"/>
              </a:ext>
            </a:extLst>
          </p:cNvPr>
          <p:cNvSpPr txBox="1"/>
          <p:nvPr/>
        </p:nvSpPr>
        <p:spPr>
          <a:xfrm>
            <a:off x="257633" y="2517349"/>
            <a:ext cx="4530898" cy="3639450"/>
          </a:xfrm>
          <a:prstGeom prst="rect">
            <a:avLst/>
          </a:prstGeom>
        </p:spPr>
        <p:txBody>
          <a:bodyPr vert="horz" lIns="91440" tIns="45720" rIns="91440" bIns="45720" rtlCol="0" anchor="ctr">
            <a:normAutofit/>
          </a:bodyPr>
          <a:lstStyle/>
          <a:p>
            <a:pPr>
              <a:lnSpc>
                <a:spcPct val="90000"/>
              </a:lnSpc>
              <a:spcAft>
                <a:spcPts val="600"/>
              </a:spcAft>
            </a:pPr>
            <a:r>
              <a:rPr lang="en-US" sz="2000">
                <a:effectLst/>
              </a:rPr>
              <a:t>Policy architecture supports integration in principle, but delivery gaps persist when incentives, commissioning, and workforce resources are misaligned.</a:t>
            </a:r>
          </a:p>
        </p:txBody>
      </p:sp>
      <p:sp>
        <p:nvSpPr>
          <p:cNvPr id="24" name="Rectangle 23">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90FB1ED6-ABD6-5155-F252-4626E7CF6578}"/>
              </a:ext>
            </a:extLst>
          </p:cNvPr>
          <p:cNvGraphicFramePr>
            <a:graphicFrameLocks noGrp="1"/>
          </p:cNvGraphicFramePr>
          <p:nvPr>
            <p:extLst>
              <p:ext uri="{D42A27DB-BD31-4B8C-83A1-F6EECF244321}">
                <p14:modId xmlns:p14="http://schemas.microsoft.com/office/powerpoint/2010/main" val="613382466"/>
              </p:ext>
            </p:extLst>
          </p:nvPr>
        </p:nvGraphicFramePr>
        <p:xfrm>
          <a:off x="5046164" y="2406986"/>
          <a:ext cx="6015645" cy="3972030"/>
        </p:xfrm>
        <a:graphic>
          <a:graphicData uri="http://schemas.openxmlformats.org/drawingml/2006/table">
            <a:tbl>
              <a:tblPr firstRow="1" firstCol="1" bandRow="1">
                <a:tableStyleId>{D27102A9-8310-4765-A935-A1911B00CA55}</a:tableStyleId>
              </a:tblPr>
              <a:tblGrid>
                <a:gridCol w="3047900">
                  <a:extLst>
                    <a:ext uri="{9D8B030D-6E8A-4147-A177-3AD203B41FA5}">
                      <a16:colId xmlns:a16="http://schemas.microsoft.com/office/drawing/2014/main" val="9176505"/>
                    </a:ext>
                  </a:extLst>
                </a:gridCol>
                <a:gridCol w="2967745">
                  <a:extLst>
                    <a:ext uri="{9D8B030D-6E8A-4147-A177-3AD203B41FA5}">
                      <a16:colId xmlns:a16="http://schemas.microsoft.com/office/drawing/2014/main" val="2273547462"/>
                    </a:ext>
                  </a:extLst>
                </a:gridCol>
              </a:tblGrid>
              <a:tr h="809176">
                <a:tc>
                  <a:txBody>
                    <a:bodyPr/>
                    <a:lstStyle/>
                    <a:p>
                      <a:pPr algn="ctr">
                        <a:buNone/>
                      </a:pPr>
                      <a:r>
                        <a:rPr lang="en-PK" sz="1600" kern="100">
                          <a:effectLst/>
                        </a:rPr>
                        <a:t>UK Policies Supporting Holistic, Preventive, Integrated Care</a:t>
                      </a:r>
                      <a:endParaRPr lang="en-PK" sz="1600" kern="100">
                        <a:effectLst/>
                        <a:latin typeface="Times New Roman" panose="02020603050405020304" pitchFamily="18" charset="0"/>
                        <a:ea typeface="Times New Roman" panose="02020603050405020304" pitchFamily="18" charset="0"/>
                      </a:endParaRPr>
                    </a:p>
                  </a:txBody>
                  <a:tcPr marL="59626" marR="59626" marT="0" marB="0"/>
                </a:tc>
                <a:tc>
                  <a:txBody>
                    <a:bodyPr/>
                    <a:lstStyle/>
                    <a:p>
                      <a:pPr algn="ctr">
                        <a:buNone/>
                      </a:pPr>
                      <a:r>
                        <a:rPr lang="en-PK" sz="1600" kern="100">
                          <a:effectLst/>
                        </a:rPr>
                        <a:t>Key Challenges To Implementation</a:t>
                      </a:r>
                      <a:endParaRPr lang="en-PK" sz="1600" kern="100">
                        <a:effectLst/>
                        <a:latin typeface="Times New Roman" panose="02020603050405020304" pitchFamily="18" charset="0"/>
                        <a:ea typeface="Times New Roman" panose="02020603050405020304" pitchFamily="18" charset="0"/>
                      </a:endParaRPr>
                    </a:p>
                  </a:txBody>
                  <a:tcPr marL="59626" marR="59626" marT="0" marB="0"/>
                </a:tc>
                <a:extLst>
                  <a:ext uri="{0D108BD9-81ED-4DB2-BD59-A6C34878D82A}">
                    <a16:rowId xmlns:a16="http://schemas.microsoft.com/office/drawing/2014/main" val="3400154327"/>
                  </a:ext>
                </a:extLst>
              </a:tr>
              <a:tr h="1126496">
                <a:tc>
                  <a:txBody>
                    <a:bodyPr/>
                    <a:lstStyle/>
                    <a:p>
                      <a:pPr>
                        <a:buNone/>
                      </a:pPr>
                      <a:r>
                        <a:rPr lang="en-PK" sz="1200" b="0" kern="100">
                          <a:effectLst/>
                        </a:rPr>
                        <a:t>NHS Long Term Plan (2019): shifts emphasis to prevention, personalised care, mental health expansion, and more care delivered in community settings (NHS England, 2019)</a:t>
                      </a:r>
                      <a:endParaRPr lang="en-PK" sz="1200" b="0" kern="100">
                        <a:effectLst/>
                        <a:latin typeface="Times New Roman" panose="02020603050405020304" pitchFamily="18" charset="0"/>
                        <a:ea typeface="Times New Roman" panose="02020603050405020304" pitchFamily="18" charset="0"/>
                      </a:endParaRPr>
                    </a:p>
                  </a:txBody>
                  <a:tcPr marL="59626" marR="59626" marT="0" marB="0"/>
                </a:tc>
                <a:tc>
                  <a:txBody>
                    <a:bodyPr/>
                    <a:lstStyle/>
                    <a:p>
                      <a:pPr>
                        <a:buNone/>
                      </a:pPr>
                      <a:r>
                        <a:rPr lang="en-PK" sz="1200" kern="100">
                          <a:effectLst/>
                        </a:rPr>
                        <a:t>Fragmented funding: prevention and community services often compete with acute pressures, weakening long-term investment</a:t>
                      </a:r>
                      <a:endParaRPr lang="en-PK" sz="1200" kern="100">
                        <a:effectLst/>
                        <a:latin typeface="Times New Roman" panose="02020603050405020304" pitchFamily="18" charset="0"/>
                        <a:ea typeface="Times New Roman" panose="02020603050405020304" pitchFamily="18" charset="0"/>
                      </a:endParaRPr>
                    </a:p>
                  </a:txBody>
                  <a:tcPr marL="59626" marR="59626" marT="0" marB="0"/>
                </a:tc>
                <a:extLst>
                  <a:ext uri="{0D108BD9-81ED-4DB2-BD59-A6C34878D82A}">
                    <a16:rowId xmlns:a16="http://schemas.microsoft.com/office/drawing/2014/main" val="1846034790"/>
                  </a:ext>
                </a:extLst>
              </a:tr>
              <a:tr h="909862">
                <a:tc>
                  <a:txBody>
                    <a:bodyPr/>
                    <a:lstStyle/>
                    <a:p>
                      <a:pPr>
                        <a:buNone/>
                      </a:pPr>
                      <a:r>
                        <a:rPr lang="en-PK" sz="1200" b="0" kern="100">
                          <a:effectLst/>
                        </a:rPr>
                        <a:t>Health and Care Act (2022): establishes Integrated Care Systems to improve collaboration across NHS, local authorities and partners (Gov UK, 2022)</a:t>
                      </a:r>
                      <a:endParaRPr lang="en-PK" sz="1200" b="0" kern="100">
                        <a:effectLst/>
                        <a:latin typeface="Times New Roman" panose="02020603050405020304" pitchFamily="18" charset="0"/>
                        <a:ea typeface="Times New Roman" panose="02020603050405020304" pitchFamily="18" charset="0"/>
                      </a:endParaRPr>
                    </a:p>
                  </a:txBody>
                  <a:tcPr marL="59626" marR="59626" marT="0" marB="0"/>
                </a:tc>
                <a:tc>
                  <a:txBody>
                    <a:bodyPr/>
                    <a:lstStyle/>
                    <a:p>
                      <a:pPr>
                        <a:buNone/>
                      </a:pPr>
                      <a:r>
                        <a:rPr lang="en-PK" sz="1200" kern="100">
                          <a:effectLst/>
                        </a:rPr>
                        <a:t>Regulatory silos: different accountability regimes and performance metrics limit seamless joint working across organisations</a:t>
                      </a:r>
                      <a:endParaRPr lang="en-PK" sz="1200" kern="100">
                        <a:effectLst/>
                        <a:latin typeface="Times New Roman" panose="02020603050405020304" pitchFamily="18" charset="0"/>
                        <a:ea typeface="Times New Roman" panose="02020603050405020304" pitchFamily="18" charset="0"/>
                      </a:endParaRPr>
                    </a:p>
                  </a:txBody>
                  <a:tcPr marL="59626" marR="59626" marT="0" marB="0"/>
                </a:tc>
                <a:extLst>
                  <a:ext uri="{0D108BD9-81ED-4DB2-BD59-A6C34878D82A}">
                    <a16:rowId xmlns:a16="http://schemas.microsoft.com/office/drawing/2014/main" val="294685860"/>
                  </a:ext>
                </a:extLst>
              </a:tr>
              <a:tr h="1126496">
                <a:tc>
                  <a:txBody>
                    <a:bodyPr/>
                    <a:lstStyle/>
                    <a:p>
                      <a:pPr>
                        <a:buNone/>
                      </a:pPr>
                      <a:r>
                        <a:rPr lang="en-PK" sz="1200" b="0" kern="100">
                          <a:effectLst/>
                        </a:rPr>
                        <a:t>NHS Mental Health Implementation Plan (2019–2024): commits to expanding access and service capacity, including community-based mental health support (NHS, 2019)</a:t>
                      </a:r>
                      <a:endParaRPr lang="en-PK" sz="1200" b="0" kern="100">
                        <a:effectLst/>
                        <a:latin typeface="Times New Roman" panose="02020603050405020304" pitchFamily="18" charset="0"/>
                        <a:ea typeface="Times New Roman" panose="02020603050405020304" pitchFamily="18" charset="0"/>
                      </a:endParaRPr>
                    </a:p>
                  </a:txBody>
                  <a:tcPr marL="59626" marR="59626" marT="0" marB="0"/>
                </a:tc>
                <a:tc>
                  <a:txBody>
                    <a:bodyPr/>
                    <a:lstStyle/>
                    <a:p>
                      <a:pPr>
                        <a:buNone/>
                      </a:pPr>
                      <a:r>
                        <a:rPr lang="en-PK" sz="1200" kern="100">
                          <a:effectLst/>
                        </a:rPr>
                        <a:t>Workforce capacity: shortages and burnout constrain delivery of integrated pathways and sustained follow-up</a:t>
                      </a:r>
                      <a:endParaRPr lang="en-PK" sz="1200" kern="100">
                        <a:effectLst/>
                        <a:latin typeface="Times New Roman" panose="02020603050405020304" pitchFamily="18" charset="0"/>
                        <a:ea typeface="Times New Roman" panose="02020603050405020304" pitchFamily="18" charset="0"/>
                      </a:endParaRPr>
                    </a:p>
                  </a:txBody>
                  <a:tcPr marL="59626" marR="59626" marT="0" marB="0"/>
                </a:tc>
                <a:extLst>
                  <a:ext uri="{0D108BD9-81ED-4DB2-BD59-A6C34878D82A}">
                    <a16:rowId xmlns:a16="http://schemas.microsoft.com/office/drawing/2014/main" val="2668052690"/>
                  </a:ext>
                </a:extLst>
              </a:tr>
            </a:tbl>
          </a:graphicData>
        </a:graphic>
      </p:graphicFrame>
    </p:spTree>
    <p:extLst>
      <p:ext uri="{BB962C8B-B14F-4D97-AF65-F5344CB8AC3E}">
        <p14:creationId xmlns:p14="http://schemas.microsoft.com/office/powerpoint/2010/main" val="2986132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53C9F-4A94-863A-4B77-29C3D6088086}"/>
              </a:ext>
            </a:extLst>
          </p:cNvPr>
          <p:cNvSpPr>
            <a:spLocks noGrp="1"/>
          </p:cNvSpPr>
          <p:nvPr>
            <p:ph type="title"/>
          </p:nvPr>
        </p:nvSpPr>
        <p:spPr>
          <a:xfrm>
            <a:off x="1371597" y="348865"/>
            <a:ext cx="10044023" cy="877729"/>
          </a:xfrm>
        </p:spPr>
        <p:txBody>
          <a:bodyPr anchor="ctr">
            <a:normAutofit/>
          </a:bodyPr>
          <a:lstStyle/>
          <a:p>
            <a:r>
              <a:rPr lang="en-PK" sz="4000" b="1">
                <a:solidFill>
                  <a:srgbClr val="FFFFFF"/>
                </a:solidFill>
              </a:rPr>
              <a:t>Service Delivery in Practice </a:t>
            </a:r>
            <a:endParaRPr lang="en-PK" sz="4000">
              <a:solidFill>
                <a:srgbClr val="FFFFFF"/>
              </a:solidFill>
            </a:endParaRPr>
          </a:p>
        </p:txBody>
      </p:sp>
      <p:graphicFrame>
        <p:nvGraphicFramePr>
          <p:cNvPr id="21" name="Content Placeholder 2">
            <a:extLst>
              <a:ext uri="{FF2B5EF4-FFF2-40B4-BE49-F238E27FC236}">
                <a16:creationId xmlns:a16="http://schemas.microsoft.com/office/drawing/2014/main" id="{958394CC-37EF-A7A5-B09C-D30F26DEC658}"/>
              </a:ext>
            </a:extLst>
          </p:cNvPr>
          <p:cNvGraphicFramePr>
            <a:graphicFrameLocks noGrp="1"/>
          </p:cNvGraphicFramePr>
          <p:nvPr>
            <p:ph idx="1"/>
            <p:extLst>
              <p:ext uri="{D42A27DB-BD31-4B8C-83A1-F6EECF244321}">
                <p14:modId xmlns:p14="http://schemas.microsoft.com/office/powerpoint/2010/main" val="4007617204"/>
              </p:ext>
            </p:extLst>
          </p:nvPr>
        </p:nvGraphicFramePr>
        <p:xfrm>
          <a:off x="632085" y="1699220"/>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B6FA6B0-B2FB-DFD2-A007-4F0FD6EB3524}"/>
              </a:ext>
            </a:extLst>
          </p:cNvPr>
          <p:cNvSpPr txBox="1"/>
          <p:nvPr/>
        </p:nvSpPr>
        <p:spPr>
          <a:xfrm>
            <a:off x="839003" y="6155518"/>
            <a:ext cx="10513991" cy="584775"/>
          </a:xfrm>
          <a:prstGeom prst="rect">
            <a:avLst/>
          </a:prstGeom>
          <a:noFill/>
        </p:spPr>
        <p:txBody>
          <a:bodyPr wrap="square">
            <a:spAutoFit/>
          </a:bodyPr>
          <a:lstStyle/>
          <a:p>
            <a:pPr algn="ctr"/>
            <a:r>
              <a:rPr lang="en-PK" sz="1600" kern="0">
                <a:effectLst/>
                <a:latin typeface="Calibri" panose="020F0502020204030204" pitchFamily="34" charset="0"/>
                <a:ea typeface="Times New Roman" panose="02020603050405020304" pitchFamily="18" charset="0"/>
              </a:rPr>
              <a:t>These delivery models align with holistic and biopsychosocial principles; however, digital expansion can widen inequalities without inclusion strategies such as device access, digital literacy support, and non-digital alternatives.</a:t>
            </a:r>
            <a:r>
              <a:rPr lang="en-PK" sz="1600">
                <a:effectLst/>
              </a:rPr>
              <a:t> </a:t>
            </a:r>
            <a:endParaRPr lang="en-PK" sz="1600"/>
          </a:p>
        </p:txBody>
      </p:sp>
    </p:spTree>
    <p:extLst>
      <p:ext uri="{BB962C8B-B14F-4D97-AF65-F5344CB8AC3E}">
        <p14:creationId xmlns:p14="http://schemas.microsoft.com/office/powerpoint/2010/main" val="1697976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623457-5872-B866-CD81-C0D491B17EFB}"/>
              </a:ext>
            </a:extLst>
          </p:cNvPr>
          <p:cNvSpPr>
            <a:spLocks noGrp="1"/>
          </p:cNvSpPr>
          <p:nvPr>
            <p:ph type="title"/>
          </p:nvPr>
        </p:nvSpPr>
        <p:spPr>
          <a:xfrm>
            <a:off x="761802" y="240241"/>
            <a:ext cx="10760054" cy="1228299"/>
          </a:xfrm>
        </p:spPr>
        <p:txBody>
          <a:bodyPr>
            <a:normAutofit/>
          </a:bodyPr>
          <a:lstStyle/>
          <a:p>
            <a:r>
              <a:rPr lang="en-PK" sz="4000" b="1"/>
              <a:t>NHS Diabetes Prevention Programme (NHS DPP)</a:t>
            </a:r>
            <a:endParaRPr lang="en-PK" sz="4000"/>
          </a:p>
        </p:txBody>
      </p:sp>
      <p:sp>
        <p:nvSpPr>
          <p:cNvPr id="3" name="Content Placeholder 2">
            <a:extLst>
              <a:ext uri="{FF2B5EF4-FFF2-40B4-BE49-F238E27FC236}">
                <a16:creationId xmlns:a16="http://schemas.microsoft.com/office/drawing/2014/main" id="{8990DBB9-61CF-96E7-5E7F-E9F95D458607}"/>
              </a:ext>
            </a:extLst>
          </p:cNvPr>
          <p:cNvSpPr>
            <a:spLocks noGrp="1"/>
          </p:cNvSpPr>
          <p:nvPr>
            <p:ph idx="1"/>
          </p:nvPr>
        </p:nvSpPr>
        <p:spPr>
          <a:xfrm>
            <a:off x="761802" y="1969358"/>
            <a:ext cx="11056125" cy="3850724"/>
          </a:xfrm>
        </p:spPr>
        <p:txBody>
          <a:bodyPr anchor="ctr">
            <a:normAutofit/>
          </a:bodyPr>
          <a:lstStyle/>
          <a:p>
            <a:pPr lvl="0"/>
            <a:r>
              <a:rPr lang="en-GB" sz="1600"/>
              <a:t>A national preventive intervention among individuals with non-diabetic hyperglycaemia that combines risk mitigation, behaviour change, and supported self-management (</a:t>
            </a:r>
            <a:r>
              <a:rPr lang="en-GB" sz="1600" err="1"/>
              <a:t>Ravindrarajah</a:t>
            </a:r>
            <a:r>
              <a:rPr lang="en-GB" sz="1600"/>
              <a:t> et al., 2023)</a:t>
            </a:r>
          </a:p>
          <a:p>
            <a:pPr lvl="0"/>
            <a:r>
              <a:rPr lang="en-GB" sz="1600"/>
              <a:t>Manages biological risk with change in weight and HbA1c, psychological determinants of behaviour, and access to social support like group-based delivery. </a:t>
            </a:r>
          </a:p>
          <a:p>
            <a:pPr lvl="0"/>
            <a:r>
              <a:rPr lang="en-GB" sz="1600"/>
              <a:t>HBM planning logic: Perceived susceptibility and severity are operationalised in referral and programme messaging, perceived benefits and self-efficacy in session content, perceived barriers and action cues in practical design features </a:t>
            </a:r>
            <a:r>
              <a:rPr lang="en-PK" sz="1600"/>
              <a:t>(Barron </a:t>
            </a:r>
            <a:r>
              <a:rPr lang="en-PK" sz="1600" i="1"/>
              <a:t>et al.</a:t>
            </a:r>
            <a:r>
              <a:rPr lang="en-PK" sz="1600"/>
              <a:t>, 2017)</a:t>
            </a:r>
          </a:p>
          <a:p>
            <a:pPr lvl="0"/>
            <a:r>
              <a:rPr lang="en-PK" sz="1600" b="1"/>
              <a:t>Quantitative outcomes:</a:t>
            </a:r>
            <a:r>
              <a:rPr lang="en-PK" sz="1600"/>
              <a:t> Early evaluations report improvements in weight and HbA1c among participants, with stronger effects among programme completers, indicating the importance of retention and engagement (Barron </a:t>
            </a:r>
            <a:r>
              <a:rPr lang="en-PK" sz="1600" i="1"/>
              <a:t>et al.</a:t>
            </a:r>
            <a:r>
              <a:rPr lang="en-PK" sz="1600"/>
              <a:t>, 2017)</a:t>
            </a:r>
          </a:p>
          <a:p>
            <a:pPr lvl="0"/>
            <a:r>
              <a:rPr lang="en-PK" sz="1600" b="1"/>
              <a:t>Qualitative insight:</a:t>
            </a:r>
            <a:r>
              <a:rPr lang="en-PK" sz="1600"/>
              <a:t> Implementation and participation are shaped by service configuration, accessibility, and perceived relevance, showing that behavioural programmes are constrained by delivery context, not only individual motivation </a:t>
            </a:r>
          </a:p>
          <a:p>
            <a:endParaRPr lang="en-PK" sz="1600"/>
          </a:p>
        </p:txBody>
      </p:sp>
      <p:graphicFrame>
        <p:nvGraphicFramePr>
          <p:cNvPr id="4" name="Table 3">
            <a:extLst>
              <a:ext uri="{FF2B5EF4-FFF2-40B4-BE49-F238E27FC236}">
                <a16:creationId xmlns:a16="http://schemas.microsoft.com/office/drawing/2014/main" id="{F96E5C29-BE3A-0E6E-D860-2CFE9D38D7A1}"/>
              </a:ext>
            </a:extLst>
          </p:cNvPr>
          <p:cNvGraphicFramePr>
            <a:graphicFrameLocks noGrp="1"/>
          </p:cNvGraphicFramePr>
          <p:nvPr>
            <p:extLst>
              <p:ext uri="{D42A27DB-BD31-4B8C-83A1-F6EECF244321}">
                <p14:modId xmlns:p14="http://schemas.microsoft.com/office/powerpoint/2010/main" val="2799748328"/>
              </p:ext>
            </p:extLst>
          </p:nvPr>
        </p:nvGraphicFramePr>
        <p:xfrm>
          <a:off x="1717963" y="5347855"/>
          <a:ext cx="9379527" cy="1136072"/>
        </p:xfrm>
        <a:graphic>
          <a:graphicData uri="http://schemas.openxmlformats.org/drawingml/2006/table">
            <a:tbl>
              <a:tblPr firstRow="1" firstCol="1" bandRow="1">
                <a:tableStyleId>{3B4B98B0-60AC-42C2-AFA5-B58CD77FA1E5}</a:tableStyleId>
              </a:tblPr>
              <a:tblGrid>
                <a:gridCol w="4724401">
                  <a:extLst>
                    <a:ext uri="{9D8B030D-6E8A-4147-A177-3AD203B41FA5}">
                      <a16:colId xmlns:a16="http://schemas.microsoft.com/office/drawing/2014/main" val="1578598622"/>
                    </a:ext>
                  </a:extLst>
                </a:gridCol>
                <a:gridCol w="4655126">
                  <a:extLst>
                    <a:ext uri="{9D8B030D-6E8A-4147-A177-3AD203B41FA5}">
                      <a16:colId xmlns:a16="http://schemas.microsoft.com/office/drawing/2014/main" val="70715122"/>
                    </a:ext>
                  </a:extLst>
                </a:gridCol>
              </a:tblGrid>
              <a:tr h="284018">
                <a:tc>
                  <a:txBody>
                    <a:bodyPr/>
                    <a:lstStyle/>
                    <a:p>
                      <a:pPr algn="ctr">
                        <a:lnSpc>
                          <a:spcPct val="115000"/>
                        </a:lnSpc>
                        <a:buNone/>
                      </a:pPr>
                      <a:r>
                        <a:rPr lang="en-PK" sz="1400" kern="100">
                          <a:effectLst/>
                        </a:rPr>
                        <a:t>Short-term outcomes</a:t>
                      </a:r>
                      <a:endParaRPr lang="en-PK" sz="1400" kern="100">
                        <a:effectLst/>
                        <a:latin typeface="Times New Roman" panose="02020603050405020304" pitchFamily="18" charset="0"/>
                        <a:ea typeface="Times New Roman" panose="02020603050405020304" pitchFamily="18" charset="0"/>
                      </a:endParaRPr>
                    </a:p>
                  </a:txBody>
                  <a:tcPr marL="18631" marR="18631" marT="18631" marB="18631" anchor="ctr"/>
                </a:tc>
                <a:tc>
                  <a:txBody>
                    <a:bodyPr/>
                    <a:lstStyle/>
                    <a:p>
                      <a:pPr algn="ctr">
                        <a:lnSpc>
                          <a:spcPct val="115000"/>
                        </a:lnSpc>
                        <a:buNone/>
                      </a:pPr>
                      <a:r>
                        <a:rPr lang="en-PK" sz="1400" kern="100">
                          <a:effectLst/>
                        </a:rPr>
                        <a:t>Long-term impacts</a:t>
                      </a:r>
                      <a:endParaRPr lang="en-PK" sz="1400" kern="100">
                        <a:effectLst/>
                        <a:latin typeface="Times New Roman" panose="02020603050405020304" pitchFamily="18" charset="0"/>
                        <a:ea typeface="Times New Roman" panose="02020603050405020304" pitchFamily="18" charset="0"/>
                      </a:endParaRPr>
                    </a:p>
                  </a:txBody>
                  <a:tcPr marL="18631" marR="18631" marT="18631" marB="18631" anchor="ctr"/>
                </a:tc>
                <a:extLst>
                  <a:ext uri="{0D108BD9-81ED-4DB2-BD59-A6C34878D82A}">
                    <a16:rowId xmlns:a16="http://schemas.microsoft.com/office/drawing/2014/main" val="1196492295"/>
                  </a:ext>
                </a:extLst>
              </a:tr>
              <a:tr h="284018">
                <a:tc>
                  <a:txBody>
                    <a:bodyPr/>
                    <a:lstStyle/>
                    <a:p>
                      <a:pPr>
                        <a:lnSpc>
                          <a:spcPct val="115000"/>
                        </a:lnSpc>
                        <a:buNone/>
                      </a:pPr>
                      <a:r>
                        <a:rPr lang="en-PK" sz="1400" kern="100">
                          <a:effectLst/>
                        </a:rPr>
                        <a:t>Weight reduction</a:t>
                      </a:r>
                      <a:endParaRPr lang="en-PK" sz="1400" kern="100">
                        <a:effectLst/>
                        <a:latin typeface="Times New Roman" panose="02020603050405020304" pitchFamily="18" charset="0"/>
                        <a:ea typeface="Times New Roman" panose="02020603050405020304" pitchFamily="18" charset="0"/>
                      </a:endParaRPr>
                    </a:p>
                  </a:txBody>
                  <a:tcPr marL="18631" marR="18631" marT="18631" marB="18631" anchor="ctr"/>
                </a:tc>
                <a:tc>
                  <a:txBody>
                    <a:bodyPr/>
                    <a:lstStyle/>
                    <a:p>
                      <a:pPr>
                        <a:lnSpc>
                          <a:spcPct val="115000"/>
                        </a:lnSpc>
                        <a:buNone/>
                      </a:pPr>
                      <a:r>
                        <a:rPr lang="en-PK" sz="1400" kern="100">
                          <a:effectLst/>
                        </a:rPr>
                        <a:t>Reduced diabetes incidence</a:t>
                      </a:r>
                      <a:endParaRPr lang="en-PK" sz="1400" kern="100">
                        <a:effectLst/>
                        <a:latin typeface="Times New Roman" panose="02020603050405020304" pitchFamily="18" charset="0"/>
                        <a:ea typeface="Times New Roman" panose="02020603050405020304" pitchFamily="18" charset="0"/>
                      </a:endParaRPr>
                    </a:p>
                  </a:txBody>
                  <a:tcPr marL="18631" marR="18631" marT="18631" marB="18631" anchor="ctr"/>
                </a:tc>
                <a:extLst>
                  <a:ext uri="{0D108BD9-81ED-4DB2-BD59-A6C34878D82A}">
                    <a16:rowId xmlns:a16="http://schemas.microsoft.com/office/drawing/2014/main" val="3084949132"/>
                  </a:ext>
                </a:extLst>
              </a:tr>
              <a:tr h="284018">
                <a:tc>
                  <a:txBody>
                    <a:bodyPr/>
                    <a:lstStyle/>
                    <a:p>
                      <a:pPr>
                        <a:lnSpc>
                          <a:spcPct val="115000"/>
                        </a:lnSpc>
                        <a:buNone/>
                      </a:pPr>
                      <a:r>
                        <a:rPr lang="en-PK" sz="1400" kern="100">
                          <a:effectLst/>
                        </a:rPr>
                        <a:t>Improved wellbeing</a:t>
                      </a:r>
                      <a:endParaRPr lang="en-PK" sz="1400" kern="100">
                        <a:effectLst/>
                        <a:latin typeface="Times New Roman" panose="02020603050405020304" pitchFamily="18" charset="0"/>
                        <a:ea typeface="Times New Roman" panose="02020603050405020304" pitchFamily="18" charset="0"/>
                      </a:endParaRPr>
                    </a:p>
                  </a:txBody>
                  <a:tcPr marL="18631" marR="18631" marT="18631" marB="18631" anchor="ctr"/>
                </a:tc>
                <a:tc>
                  <a:txBody>
                    <a:bodyPr/>
                    <a:lstStyle/>
                    <a:p>
                      <a:pPr>
                        <a:lnSpc>
                          <a:spcPct val="115000"/>
                        </a:lnSpc>
                        <a:buNone/>
                      </a:pPr>
                      <a:r>
                        <a:rPr lang="en-PK" sz="1400" kern="100">
                          <a:effectLst/>
                        </a:rPr>
                        <a:t>Lower healthcare demand</a:t>
                      </a:r>
                      <a:endParaRPr lang="en-PK" sz="1400" kern="100">
                        <a:effectLst/>
                        <a:latin typeface="Times New Roman" panose="02020603050405020304" pitchFamily="18" charset="0"/>
                        <a:ea typeface="Times New Roman" panose="02020603050405020304" pitchFamily="18" charset="0"/>
                      </a:endParaRPr>
                    </a:p>
                  </a:txBody>
                  <a:tcPr marL="18631" marR="18631" marT="18631" marB="18631" anchor="ctr"/>
                </a:tc>
                <a:extLst>
                  <a:ext uri="{0D108BD9-81ED-4DB2-BD59-A6C34878D82A}">
                    <a16:rowId xmlns:a16="http://schemas.microsoft.com/office/drawing/2014/main" val="1677844201"/>
                  </a:ext>
                </a:extLst>
              </a:tr>
              <a:tr h="284018">
                <a:tc>
                  <a:txBody>
                    <a:bodyPr/>
                    <a:lstStyle/>
                    <a:p>
                      <a:pPr>
                        <a:lnSpc>
                          <a:spcPct val="115000"/>
                        </a:lnSpc>
                        <a:buNone/>
                      </a:pPr>
                      <a:r>
                        <a:rPr lang="en-PK" sz="1400" kern="100">
                          <a:effectLst/>
                        </a:rPr>
                        <a:t>Behaviour change</a:t>
                      </a:r>
                      <a:endParaRPr lang="en-PK" sz="1400" kern="100">
                        <a:effectLst/>
                        <a:latin typeface="Times New Roman" panose="02020603050405020304" pitchFamily="18" charset="0"/>
                        <a:ea typeface="Times New Roman" panose="02020603050405020304" pitchFamily="18" charset="0"/>
                      </a:endParaRPr>
                    </a:p>
                  </a:txBody>
                  <a:tcPr marL="18631" marR="18631" marT="18631" marB="18631" anchor="ctr"/>
                </a:tc>
                <a:tc>
                  <a:txBody>
                    <a:bodyPr/>
                    <a:lstStyle/>
                    <a:p>
                      <a:pPr>
                        <a:lnSpc>
                          <a:spcPct val="115000"/>
                        </a:lnSpc>
                        <a:buNone/>
                      </a:pPr>
                      <a:r>
                        <a:rPr lang="en-PK" sz="1400" kern="100">
                          <a:effectLst/>
                        </a:rPr>
                        <a:t>Sustainable NHS capacity</a:t>
                      </a:r>
                      <a:endParaRPr lang="en-PK" sz="1400" kern="100">
                        <a:effectLst/>
                        <a:latin typeface="Times New Roman" panose="02020603050405020304" pitchFamily="18" charset="0"/>
                        <a:ea typeface="Times New Roman" panose="02020603050405020304" pitchFamily="18" charset="0"/>
                      </a:endParaRPr>
                    </a:p>
                  </a:txBody>
                  <a:tcPr marL="18631" marR="18631" marT="18631" marB="18631" anchor="ctr"/>
                </a:tc>
                <a:extLst>
                  <a:ext uri="{0D108BD9-81ED-4DB2-BD59-A6C34878D82A}">
                    <a16:rowId xmlns:a16="http://schemas.microsoft.com/office/drawing/2014/main" val="1260382806"/>
                  </a:ext>
                </a:extLst>
              </a:tr>
            </a:tbl>
          </a:graphicData>
        </a:graphic>
      </p:graphicFrame>
    </p:spTree>
    <p:extLst>
      <p:ext uri="{BB962C8B-B14F-4D97-AF65-F5344CB8AC3E}">
        <p14:creationId xmlns:p14="http://schemas.microsoft.com/office/powerpoint/2010/main" val="3137704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8A1176-8A08-72DD-CF49-8B30BEF4499B}"/>
              </a:ext>
            </a:extLst>
          </p:cNvPr>
          <p:cNvSpPr>
            <a:spLocks noGrp="1"/>
          </p:cNvSpPr>
          <p:nvPr>
            <p:ph type="title"/>
          </p:nvPr>
        </p:nvSpPr>
        <p:spPr>
          <a:xfrm>
            <a:off x="808638" y="386930"/>
            <a:ext cx="9236700" cy="1188950"/>
          </a:xfrm>
        </p:spPr>
        <p:txBody>
          <a:bodyPr anchor="b">
            <a:normAutofit/>
          </a:bodyPr>
          <a:lstStyle/>
          <a:p>
            <a:r>
              <a:rPr lang="en-PK" sz="5400" b="1"/>
              <a:t>Equity, Access, and Challenges</a:t>
            </a:r>
            <a:endParaRPr lang="en-PK"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BC2D8A-BA3C-7D75-E4BB-7AD2F487B038}"/>
              </a:ext>
            </a:extLst>
          </p:cNvPr>
          <p:cNvSpPr>
            <a:spLocks noGrp="1"/>
          </p:cNvSpPr>
          <p:nvPr>
            <p:ph idx="1"/>
          </p:nvPr>
        </p:nvSpPr>
        <p:spPr>
          <a:xfrm>
            <a:off x="793660" y="2599509"/>
            <a:ext cx="10143668" cy="3435531"/>
          </a:xfrm>
        </p:spPr>
        <p:txBody>
          <a:bodyPr anchor="ctr">
            <a:normAutofit/>
          </a:bodyPr>
          <a:lstStyle/>
          <a:p>
            <a:pPr lvl="0"/>
            <a:r>
              <a:rPr lang="en-GB" sz="1700" b="1"/>
              <a:t>Equity issue</a:t>
            </a:r>
            <a:r>
              <a:rPr lang="en-GB" sz="1700"/>
              <a:t>: Uptake and attendance differ according to demographic and socioeconomic variables, and this means that there are unequal access to preventative benefit, and they may have disparate impact. </a:t>
            </a:r>
          </a:p>
          <a:p>
            <a:pPr lvl="0"/>
            <a:r>
              <a:rPr lang="en-GB" sz="1700" b="1"/>
              <a:t>Structural barriers</a:t>
            </a:r>
            <a:r>
              <a:rPr lang="en-GB" sz="1700"/>
              <a:t>: When risk awareness is present, the engagement may be lower due to time constraints, transport, competing life demands, and digital exclusion, which limits the effectiveness of the population level (Hafferty et al., 2024).</a:t>
            </a:r>
          </a:p>
          <a:p>
            <a:pPr lvl="0"/>
            <a:r>
              <a:rPr lang="en-GB" sz="1700" b="1"/>
              <a:t>Digital delivery trade-off</a:t>
            </a:r>
            <a:r>
              <a:rPr lang="en-GB" sz="1700"/>
              <a:t>: Digital forms can enhance convenience and scale, but the engagement is determined by digital confidence and social support design that can replicate disparities. </a:t>
            </a:r>
          </a:p>
          <a:p>
            <a:pPr lvl="0"/>
            <a:r>
              <a:rPr lang="en-GB" sz="1700"/>
              <a:t>Mean gains may be accompanied by increasing disparities when more resourceful populations have a greater propensity to enrol, persist and complete. </a:t>
            </a:r>
          </a:p>
          <a:p>
            <a:pPr lvl="0"/>
            <a:r>
              <a:rPr lang="en-GB" sz="1700" b="1"/>
              <a:t>Equity-based suggestions</a:t>
            </a:r>
            <a:r>
              <a:rPr lang="en-GB" sz="1700"/>
              <a:t>: Intensive work in high-deprivation </a:t>
            </a:r>
            <a:r>
              <a:rPr lang="en-GB" sz="1700" err="1"/>
              <a:t>neighborhoods</a:t>
            </a:r>
            <a:r>
              <a:rPr lang="en-GB" sz="1700"/>
              <a:t>, variable timing of sessions, hybrid delivery with non-digital options, and consistent review of uptake by deprivation and ethnicity to stimulate adaptive commissioning </a:t>
            </a:r>
            <a:r>
              <a:rPr lang="en-PK" sz="1700"/>
              <a:t>(Parbery-Clark </a:t>
            </a:r>
            <a:r>
              <a:rPr lang="en-PK" sz="1700" i="1"/>
              <a:t>et al.</a:t>
            </a:r>
            <a:r>
              <a:rPr lang="en-PK" sz="1700"/>
              <a:t>, 2024)</a:t>
            </a:r>
          </a:p>
          <a:p>
            <a:endParaRPr lang="en-PK" sz="1700"/>
          </a:p>
        </p:txBody>
      </p:sp>
    </p:spTree>
    <p:extLst>
      <p:ext uri="{BB962C8B-B14F-4D97-AF65-F5344CB8AC3E}">
        <p14:creationId xmlns:p14="http://schemas.microsoft.com/office/powerpoint/2010/main" val="1461903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0DE9DA-25E2-BA7B-7519-EEE8CFA33E13}"/>
              </a:ext>
            </a:extLst>
          </p:cNvPr>
          <p:cNvSpPr>
            <a:spLocks noGrp="1"/>
          </p:cNvSpPr>
          <p:nvPr>
            <p:ph type="title"/>
          </p:nvPr>
        </p:nvSpPr>
        <p:spPr>
          <a:xfrm>
            <a:off x="1043631" y="809898"/>
            <a:ext cx="9942716" cy="1554480"/>
          </a:xfrm>
        </p:spPr>
        <p:txBody>
          <a:bodyPr anchor="ctr">
            <a:normAutofit/>
          </a:bodyPr>
          <a:lstStyle/>
          <a:p>
            <a:r>
              <a:rPr lang="en-PK" sz="4800" b="1"/>
              <a:t>Conclusion and Recommendations</a:t>
            </a:r>
            <a:endParaRPr lang="en-PK" sz="4800"/>
          </a:p>
        </p:txBody>
      </p:sp>
      <p:sp>
        <p:nvSpPr>
          <p:cNvPr id="3" name="Content Placeholder 2">
            <a:extLst>
              <a:ext uri="{FF2B5EF4-FFF2-40B4-BE49-F238E27FC236}">
                <a16:creationId xmlns:a16="http://schemas.microsoft.com/office/drawing/2014/main" id="{A13AF927-9CD0-C0F9-7498-BCF4F4903ADB}"/>
              </a:ext>
            </a:extLst>
          </p:cNvPr>
          <p:cNvSpPr>
            <a:spLocks noGrp="1"/>
          </p:cNvSpPr>
          <p:nvPr>
            <p:ph idx="1"/>
          </p:nvPr>
        </p:nvSpPr>
        <p:spPr>
          <a:xfrm>
            <a:off x="1045028" y="3017522"/>
            <a:ext cx="9941319" cy="3124658"/>
          </a:xfrm>
        </p:spPr>
        <p:txBody>
          <a:bodyPr anchor="ctr">
            <a:normAutofit lnSpcReduction="10000"/>
          </a:bodyPr>
          <a:lstStyle/>
          <a:p>
            <a:pPr lvl="0"/>
            <a:r>
              <a:rPr lang="en-PK" sz="2000"/>
              <a:t>Integrating health, wellbeing, and sustainable development shifts care from episodic treatment to prevention, resilience, and population health improvement </a:t>
            </a:r>
          </a:p>
          <a:p>
            <a:pPr lvl="0"/>
            <a:r>
              <a:rPr lang="en-PK" sz="2000"/>
              <a:t>NHS DPP demonstrates measurable risk reduction potential, but outcomes depend on engagement and equitable access, not programme availability alone </a:t>
            </a:r>
          </a:p>
          <a:p>
            <a:pPr lvl="0"/>
            <a:r>
              <a:rPr lang="en-PK" sz="2000" b="1"/>
              <a:t>Recommendations for delivery:</a:t>
            </a:r>
            <a:r>
              <a:rPr lang="en-PK" sz="2000"/>
              <a:t> Embed equity-by-design, strengthen retention strategies through behavioural and social support mechanisms, and align prevention investment with long-term service sustainability goals </a:t>
            </a:r>
          </a:p>
          <a:p>
            <a:pPr lvl="0"/>
            <a:r>
              <a:rPr lang="en-PK" sz="2000"/>
              <a:t>Integrated definitions should translate into integrated metrics, commissioning incentives, and inclusive delivery pathways; otherwise integration remains rhetorical rather than operational </a:t>
            </a:r>
            <a:r>
              <a:rPr lang="en-GB" sz="2000"/>
              <a:t> </a:t>
            </a:r>
            <a:endParaRPr lang="en-PK" sz="2000"/>
          </a:p>
          <a:p>
            <a:endParaRPr lang="en-PK" sz="20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0849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E7B81-5B96-774A-0E3E-7ACB95658540}"/>
              </a:ext>
            </a:extLst>
          </p:cNvPr>
          <p:cNvSpPr>
            <a:spLocks noGrp="1"/>
          </p:cNvSpPr>
          <p:nvPr>
            <p:ph type="title"/>
          </p:nvPr>
        </p:nvSpPr>
        <p:spPr/>
        <p:txBody>
          <a:bodyPr/>
          <a:lstStyle/>
          <a:p>
            <a:r>
              <a:rPr lang="en-GB"/>
              <a:t>R</a:t>
            </a:r>
            <a:r>
              <a:rPr lang="en-PK"/>
              <a:t>eferences </a:t>
            </a:r>
          </a:p>
        </p:txBody>
      </p:sp>
      <p:sp>
        <p:nvSpPr>
          <p:cNvPr id="3" name="Content Placeholder 2">
            <a:extLst>
              <a:ext uri="{FF2B5EF4-FFF2-40B4-BE49-F238E27FC236}">
                <a16:creationId xmlns:a16="http://schemas.microsoft.com/office/drawing/2014/main" id="{F80711F6-770E-2201-3C7E-A63FE32F9460}"/>
              </a:ext>
            </a:extLst>
          </p:cNvPr>
          <p:cNvSpPr>
            <a:spLocks noGrp="1"/>
          </p:cNvSpPr>
          <p:nvPr>
            <p:ph idx="1"/>
          </p:nvPr>
        </p:nvSpPr>
        <p:spPr>
          <a:xfrm>
            <a:off x="595745" y="1468582"/>
            <a:ext cx="10758055" cy="5024293"/>
          </a:xfrm>
        </p:spPr>
        <p:txBody>
          <a:bodyPr>
            <a:normAutofit/>
          </a:bodyPr>
          <a:lstStyle/>
          <a:p>
            <a:r>
              <a:rPr lang="en-GB" sz="1200"/>
              <a:t>Barron, E. </a:t>
            </a:r>
            <a:r>
              <a:rPr lang="en-GB" sz="1200" i="1"/>
              <a:t>et al.</a:t>
            </a:r>
            <a:r>
              <a:rPr lang="en-GB" sz="1200"/>
              <a:t> (2017) ‘Progress of the Healthier You: NHS Diabetes Prevention Programme: referrals, Uptake and Participant Characteristics’, </a:t>
            </a:r>
            <a:r>
              <a:rPr lang="en-GB" sz="1200" i="1"/>
              <a:t>Diabetic Medicine</a:t>
            </a:r>
            <a:r>
              <a:rPr lang="en-GB" sz="1200"/>
              <a:t>, 35(4), pp. 513–518. Available at: https://</a:t>
            </a:r>
            <a:r>
              <a:rPr lang="en-GB" sz="1200" err="1"/>
              <a:t>doi.org</a:t>
            </a:r>
            <a:r>
              <a:rPr lang="en-GB" sz="1200"/>
              <a:t>/10.1111/dme.13562.</a:t>
            </a:r>
          </a:p>
          <a:p>
            <a:r>
              <a:rPr lang="en-GB" sz="1200"/>
              <a:t>Browne, C. and Tie, Y.C. (2024) ‘Promoting well-being: a Scoping Review of Strategies Implemented during the COVID-19 Pandemic to Enhance the well-being of the Nursing workforce.’, </a:t>
            </a:r>
            <a:r>
              <a:rPr lang="en-GB" sz="1200" i="1"/>
              <a:t>International Journal of Nursing Studies Advances</a:t>
            </a:r>
            <a:r>
              <a:rPr lang="en-GB" sz="1200"/>
              <a:t>, 6(1), pp. 100177–100177. Available at: https://</a:t>
            </a:r>
            <a:r>
              <a:rPr lang="en-GB" sz="1200" err="1"/>
              <a:t>doi.org</a:t>
            </a:r>
            <a:r>
              <a:rPr lang="en-GB" sz="1200"/>
              <a:t>/10.1016/j.ijnsa.2024.100177.</a:t>
            </a:r>
          </a:p>
          <a:p>
            <a:r>
              <a:rPr lang="en-GB" sz="1200"/>
              <a:t>Bunch, M.J. </a:t>
            </a:r>
            <a:r>
              <a:rPr lang="en-GB" sz="1200" i="1"/>
              <a:t>et al.</a:t>
            </a:r>
            <a:r>
              <a:rPr lang="en-GB" sz="1200"/>
              <a:t> (2011) ‘Promoting Health and Well-Being by Managing for Social–Ecological Resilience: the Potential of Integrating </a:t>
            </a:r>
            <a:r>
              <a:rPr lang="en-GB" sz="1200" err="1"/>
              <a:t>Ecohealth</a:t>
            </a:r>
            <a:r>
              <a:rPr lang="en-GB" sz="1200"/>
              <a:t> and Water Resources Management Approaches’, </a:t>
            </a:r>
            <a:r>
              <a:rPr lang="en-GB" sz="1200" i="1"/>
              <a:t>Ecology and Society</a:t>
            </a:r>
            <a:r>
              <a:rPr lang="en-GB" sz="1200"/>
              <a:t>, 16(1). Available at: https://</a:t>
            </a:r>
            <a:r>
              <a:rPr lang="en-GB" sz="1200" err="1"/>
              <a:t>doi.org</a:t>
            </a:r>
            <a:r>
              <a:rPr lang="en-GB" sz="1200"/>
              <a:t>/10.5751/es-03803-160106.</a:t>
            </a:r>
          </a:p>
          <a:p>
            <a:r>
              <a:rPr lang="en-GB" sz="1200"/>
              <a:t>Eriksson, M. </a:t>
            </a:r>
            <a:r>
              <a:rPr lang="en-GB" sz="1200" i="1"/>
              <a:t>et al.</a:t>
            </a:r>
            <a:r>
              <a:rPr lang="en-GB" sz="1200"/>
              <a:t> (2025) ‘Health behavioural change – the influence of social-ecological factors and health identity’, </a:t>
            </a:r>
            <a:r>
              <a:rPr lang="en-GB" sz="1200" i="1"/>
              <a:t>International Journal of Qualitative Studies on Health and Well-being</a:t>
            </a:r>
            <a:r>
              <a:rPr lang="en-GB" sz="1200"/>
              <a:t>, 20(1). Available at: https://</a:t>
            </a:r>
            <a:r>
              <a:rPr lang="en-GB" sz="1200" err="1"/>
              <a:t>doi.org</a:t>
            </a:r>
            <a:r>
              <a:rPr lang="en-GB" sz="1200"/>
              <a:t>/10.1080/17482631.2025.2458309.</a:t>
            </a:r>
          </a:p>
          <a:p>
            <a:r>
              <a:rPr lang="en-GB" sz="1200"/>
              <a:t>Gov UK (2022) </a:t>
            </a:r>
            <a:r>
              <a:rPr lang="en-GB" sz="1200" i="1"/>
              <a:t>Health and Care Act 2022</a:t>
            </a:r>
            <a:r>
              <a:rPr lang="en-GB" sz="1200"/>
              <a:t>, </a:t>
            </a:r>
            <a:r>
              <a:rPr lang="en-GB" sz="1200" i="1" err="1"/>
              <a:t>Legislation.gov.uk</a:t>
            </a:r>
            <a:r>
              <a:rPr lang="en-GB" sz="1200"/>
              <a:t>. Available at: https://</a:t>
            </a:r>
            <a:r>
              <a:rPr lang="en-GB" sz="1200" err="1"/>
              <a:t>www.legislation.gov.uk</a:t>
            </a:r>
            <a:r>
              <a:rPr lang="en-GB" sz="1200"/>
              <a:t>/</a:t>
            </a:r>
            <a:r>
              <a:rPr lang="en-GB" sz="1200" err="1"/>
              <a:t>ukpga</a:t>
            </a:r>
            <a:r>
              <a:rPr lang="en-GB" sz="1200"/>
              <a:t>/2022/31/contents (Accessed: 9 February 2026).</a:t>
            </a:r>
          </a:p>
          <a:p>
            <a:r>
              <a:rPr lang="en-GB" sz="1200"/>
              <a:t>Hafferty, C. </a:t>
            </a:r>
            <a:r>
              <a:rPr lang="en-GB" sz="1200" i="1"/>
              <a:t>et al.</a:t>
            </a:r>
            <a:r>
              <a:rPr lang="en-GB" sz="1200"/>
              <a:t> (2024) ‘Engagement in the digital age: Understanding “what works” for participatory technologies in environmental decision-making’, </a:t>
            </a:r>
            <a:r>
              <a:rPr lang="en-GB" sz="1200" i="1"/>
              <a:t>Journal of Environmental Management</a:t>
            </a:r>
            <a:r>
              <a:rPr lang="en-GB" sz="1200"/>
              <a:t>, 365, pp. 121365–121365. Available at: https://</a:t>
            </a:r>
            <a:r>
              <a:rPr lang="en-GB" sz="1200" err="1"/>
              <a:t>doi.org</a:t>
            </a:r>
            <a:r>
              <a:rPr lang="en-GB" sz="1200"/>
              <a:t>/10.1016/j.jenvman.2024.121365.</a:t>
            </a:r>
          </a:p>
          <a:p>
            <a:r>
              <a:rPr lang="en-GB" sz="1200"/>
              <a:t>Halili, X. </a:t>
            </a:r>
            <a:r>
              <a:rPr lang="en-GB" sz="1200" i="1"/>
              <a:t>et al.</a:t>
            </a:r>
            <a:r>
              <a:rPr lang="en-GB" sz="1200"/>
              <a:t> (2025) ‘Strengths-based interventions for patients with chronic diseases and/or caregivers: a systematic review protocol’, </a:t>
            </a:r>
            <a:r>
              <a:rPr lang="en-GB" sz="1200" i="1"/>
              <a:t>BMJ Open</a:t>
            </a:r>
            <a:r>
              <a:rPr lang="en-GB" sz="1200"/>
              <a:t>, 15(5), p. e093401. Available at: https://</a:t>
            </a:r>
            <a:r>
              <a:rPr lang="en-GB" sz="1200" err="1"/>
              <a:t>doi.org</a:t>
            </a:r>
            <a:r>
              <a:rPr lang="en-GB" sz="1200"/>
              <a:t>/10.1136/bmjopen-2024-093401.</a:t>
            </a:r>
          </a:p>
          <a:p>
            <a:r>
              <a:rPr lang="en-GB" sz="1200"/>
              <a:t>Hardie, M. (2021) </a:t>
            </a:r>
            <a:r>
              <a:rPr lang="en-GB" sz="1200" i="1"/>
              <a:t>Three aspects of health and healing: The biopsychosocial model in medicine</a:t>
            </a:r>
            <a:r>
              <a:rPr lang="en-GB" sz="1200"/>
              <a:t>, </a:t>
            </a:r>
            <a:r>
              <a:rPr lang="en-GB" sz="1200" i="1"/>
              <a:t>Department of Surgery</a:t>
            </a:r>
            <a:r>
              <a:rPr lang="en-GB" sz="1200"/>
              <a:t>. Available at: https://</a:t>
            </a:r>
            <a:r>
              <a:rPr lang="en-GB" sz="1200" err="1"/>
              <a:t>surgery.wustl.edu</a:t>
            </a:r>
            <a:r>
              <a:rPr lang="en-GB" sz="1200"/>
              <a:t>/three-aspects-of-health-and-healing-the-biopsychosocial-model/ (Accessed: 9 February 2026).</a:t>
            </a:r>
          </a:p>
          <a:p>
            <a:r>
              <a:rPr lang="en-GB" sz="1200" err="1"/>
              <a:t>Jeste</a:t>
            </a:r>
            <a:r>
              <a:rPr lang="en-GB" sz="1200"/>
              <a:t>, D.V. </a:t>
            </a:r>
            <a:r>
              <a:rPr lang="en-GB" sz="1200" i="1"/>
              <a:t>et al.</a:t>
            </a:r>
            <a:r>
              <a:rPr lang="en-GB" sz="1200"/>
              <a:t> (2025) ‘Addressing social determinants of health in individuals with mental disorders in clinical practice: review and recommendations’, </a:t>
            </a:r>
            <a:r>
              <a:rPr lang="en-GB" sz="1200" i="1"/>
              <a:t>Translational Psychiatry</a:t>
            </a:r>
            <a:r>
              <a:rPr lang="en-GB" sz="1200"/>
              <a:t>, 15(1). Available at: https://</a:t>
            </a:r>
            <a:r>
              <a:rPr lang="en-GB" sz="1200" err="1"/>
              <a:t>doi.org</a:t>
            </a:r>
            <a:r>
              <a:rPr lang="en-GB" sz="1200"/>
              <a:t>/10.1038/s41398-025-03332-4.</a:t>
            </a:r>
          </a:p>
          <a:p>
            <a:r>
              <a:rPr lang="en-GB" sz="1200"/>
              <a:t>Lehman, B.J., David, D.M. and Gruber, J.A. (2017) ‘Rethinking the Biopsychosocial Model of health: Understanding Health as a Dynamic System’, </a:t>
            </a:r>
            <a:r>
              <a:rPr lang="en-GB" sz="1200" i="1"/>
              <a:t>Social and Personality Psychology Compass</a:t>
            </a:r>
            <a:r>
              <a:rPr lang="en-GB" sz="1200"/>
              <a:t>, 11(8), pp. 1–4. Available at: https://</a:t>
            </a:r>
            <a:r>
              <a:rPr lang="en-GB" sz="1200" err="1"/>
              <a:t>doi.org</a:t>
            </a:r>
            <a:r>
              <a:rPr lang="en-GB" sz="1200"/>
              <a:t>/10.1111/spc3.12328.</a:t>
            </a:r>
          </a:p>
          <a:p>
            <a:r>
              <a:rPr lang="en-GB" sz="1200"/>
              <a:t>Matthews, J.A. </a:t>
            </a:r>
            <a:r>
              <a:rPr lang="en-GB" sz="1200" i="1"/>
              <a:t>et al.</a:t>
            </a:r>
            <a:r>
              <a:rPr lang="en-GB" sz="1200"/>
              <a:t> (2024) ‘Supporting sustainable health </a:t>
            </a:r>
            <a:r>
              <a:rPr lang="en-GB" sz="1200" err="1"/>
              <a:t>behavior</a:t>
            </a:r>
            <a:r>
              <a:rPr lang="en-GB" sz="1200"/>
              <a:t> change: The whole is greater than the sum of its parts’, </a:t>
            </a:r>
            <a:r>
              <a:rPr lang="en-GB" sz="1200" i="1"/>
              <a:t>Mayo Clinic proceedings. Innovations, quality &amp; outcomes</a:t>
            </a:r>
            <a:r>
              <a:rPr lang="en-GB" sz="1200"/>
              <a:t>, 8(3), pp. 263–275. Available at: https://</a:t>
            </a:r>
            <a:r>
              <a:rPr lang="en-GB" sz="1200" err="1"/>
              <a:t>doi.org</a:t>
            </a:r>
            <a:r>
              <a:rPr lang="en-GB" sz="1200"/>
              <a:t>/10.1016/j.mayocpiqo.2023.10.002.</a:t>
            </a:r>
          </a:p>
          <a:p>
            <a:endParaRPr lang="en-PK" sz="1200"/>
          </a:p>
        </p:txBody>
      </p:sp>
    </p:spTree>
    <p:extLst>
      <p:ext uri="{BB962C8B-B14F-4D97-AF65-F5344CB8AC3E}">
        <p14:creationId xmlns:p14="http://schemas.microsoft.com/office/powerpoint/2010/main" val="2720826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FC9D43-BDA0-F74D-1D5B-2EF53D52DB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D9DA54-9169-EECA-2AE5-9D7225E429AD}"/>
              </a:ext>
            </a:extLst>
          </p:cNvPr>
          <p:cNvSpPr>
            <a:spLocks noGrp="1"/>
          </p:cNvSpPr>
          <p:nvPr>
            <p:ph type="title"/>
          </p:nvPr>
        </p:nvSpPr>
        <p:spPr/>
        <p:txBody>
          <a:bodyPr/>
          <a:lstStyle/>
          <a:p>
            <a:r>
              <a:rPr lang="en-GB"/>
              <a:t>R</a:t>
            </a:r>
            <a:r>
              <a:rPr lang="en-PK"/>
              <a:t>eferences </a:t>
            </a:r>
          </a:p>
        </p:txBody>
      </p:sp>
      <p:sp>
        <p:nvSpPr>
          <p:cNvPr id="3" name="Content Placeholder 2">
            <a:extLst>
              <a:ext uri="{FF2B5EF4-FFF2-40B4-BE49-F238E27FC236}">
                <a16:creationId xmlns:a16="http://schemas.microsoft.com/office/drawing/2014/main" id="{BFDFDA72-C3F2-6968-D038-C1A392981B52}"/>
              </a:ext>
            </a:extLst>
          </p:cNvPr>
          <p:cNvSpPr>
            <a:spLocks noGrp="1"/>
          </p:cNvSpPr>
          <p:nvPr>
            <p:ph idx="1"/>
          </p:nvPr>
        </p:nvSpPr>
        <p:spPr>
          <a:xfrm>
            <a:off x="498764" y="1690688"/>
            <a:ext cx="11236036" cy="4802187"/>
          </a:xfrm>
        </p:spPr>
        <p:txBody>
          <a:bodyPr>
            <a:normAutofit fontScale="47500" lnSpcReduction="20000"/>
          </a:bodyPr>
          <a:lstStyle/>
          <a:p>
            <a:r>
              <a:rPr lang="en-GB" err="1"/>
              <a:t>Mezzich</a:t>
            </a:r>
            <a:r>
              <a:rPr lang="en-GB"/>
              <a:t>, J.E. </a:t>
            </a:r>
            <a:r>
              <a:rPr lang="en-GB" i="1"/>
              <a:t>et al.</a:t>
            </a:r>
            <a:r>
              <a:rPr lang="en-GB"/>
              <a:t> (2010) ‘Person-Centred Integrative Diagnosis: Conceptual Bases and Structural Model’, </a:t>
            </a:r>
            <a:r>
              <a:rPr lang="en-GB" i="1"/>
              <a:t>The Canadian Journal of Psychiatry</a:t>
            </a:r>
            <a:r>
              <a:rPr lang="en-GB"/>
              <a:t>, 55(11), pp. 701–708. Available at: https://</a:t>
            </a:r>
            <a:r>
              <a:rPr lang="en-GB" err="1"/>
              <a:t>doi.org</a:t>
            </a:r>
            <a:r>
              <a:rPr lang="en-GB"/>
              <a:t>/10.1177/070674371005501103.</a:t>
            </a:r>
          </a:p>
          <a:p>
            <a:r>
              <a:rPr lang="en-GB"/>
              <a:t>NHS (2019) </a:t>
            </a:r>
            <a:r>
              <a:rPr lang="en-GB" i="1"/>
              <a:t>NHS Mental Health Implementation Plan 2019/20 – 2023/24</a:t>
            </a:r>
            <a:r>
              <a:rPr lang="en-GB"/>
              <a:t>. Available at: https://</a:t>
            </a:r>
            <a:r>
              <a:rPr lang="en-GB" err="1"/>
              <a:t>www.england.nhs.uk</a:t>
            </a:r>
            <a:r>
              <a:rPr lang="en-GB"/>
              <a:t>/</a:t>
            </a:r>
            <a:r>
              <a:rPr lang="en-GB" err="1"/>
              <a:t>wp</a:t>
            </a:r>
            <a:r>
              <a:rPr lang="en-GB"/>
              <a:t>-content/uploads/2022/07/nhs-mental-health-implementation-plan-2019-20-2023-24.pdf (Accessed: 9 February 2026).</a:t>
            </a:r>
          </a:p>
          <a:p>
            <a:r>
              <a:rPr lang="en-GB"/>
              <a:t>NHS England (2019) </a:t>
            </a:r>
            <a:r>
              <a:rPr lang="en-GB" i="1"/>
              <a:t>NHS Long Term Plan</a:t>
            </a:r>
            <a:r>
              <a:rPr lang="en-GB"/>
              <a:t>, </a:t>
            </a:r>
            <a:r>
              <a:rPr lang="en-GB" i="1"/>
              <a:t>NHS England</a:t>
            </a:r>
            <a:r>
              <a:rPr lang="en-GB"/>
              <a:t>. Available at: https://</a:t>
            </a:r>
            <a:r>
              <a:rPr lang="en-GB" err="1"/>
              <a:t>www.longtermplan.nhs.uk</a:t>
            </a:r>
            <a:r>
              <a:rPr lang="en-GB"/>
              <a:t>/ (Accessed: 9 February 2026).</a:t>
            </a:r>
          </a:p>
          <a:p>
            <a:r>
              <a:rPr lang="en-GB" err="1"/>
              <a:t>Panahandehpour</a:t>
            </a:r>
            <a:r>
              <a:rPr lang="en-GB"/>
              <a:t>, M. </a:t>
            </a:r>
            <a:r>
              <a:rPr lang="en-GB" i="1"/>
              <a:t>et al.</a:t>
            </a:r>
            <a:r>
              <a:rPr lang="en-GB"/>
              <a:t> (2023) ‘Identifying the Components of Preschool Curriculum Model based on Bronfenbrenner’s Ecological Systems Theory’, </a:t>
            </a:r>
            <a:r>
              <a:rPr lang="en-GB" i="1"/>
              <a:t>Iranian Journal of Educational Research</a:t>
            </a:r>
            <a:r>
              <a:rPr lang="en-GB"/>
              <a:t>, 2(4), pp. 75–104. Available at: https://</a:t>
            </a:r>
            <a:r>
              <a:rPr lang="en-GB" err="1"/>
              <a:t>doi.org</a:t>
            </a:r>
            <a:r>
              <a:rPr lang="en-GB"/>
              <a:t>/10.22034/2.4.75.</a:t>
            </a:r>
          </a:p>
          <a:p>
            <a:r>
              <a:rPr lang="en-GB" err="1"/>
              <a:t>Parbery</a:t>
            </a:r>
            <a:r>
              <a:rPr lang="en-GB"/>
              <a:t>-Clark, C. </a:t>
            </a:r>
            <a:r>
              <a:rPr lang="en-GB" i="1"/>
              <a:t>et al.</a:t>
            </a:r>
            <a:r>
              <a:rPr lang="en-GB"/>
              <a:t> (2024) ‘How can health systems approach reducing health inequalities? An in-depth qualitative case study in the UK’, </a:t>
            </a:r>
            <a:r>
              <a:rPr lang="en-GB" i="1"/>
              <a:t>BMC Public Health</a:t>
            </a:r>
            <a:r>
              <a:rPr lang="en-GB"/>
              <a:t>, 24(1). Available at: https://</a:t>
            </a:r>
            <a:r>
              <a:rPr lang="en-GB" err="1"/>
              <a:t>doi.org</a:t>
            </a:r>
            <a:r>
              <a:rPr lang="en-GB"/>
              <a:t>/10.1186/s12889-024-19531-5.</a:t>
            </a:r>
          </a:p>
          <a:p>
            <a:r>
              <a:rPr lang="en-GB" err="1"/>
              <a:t>Ravindrarajah</a:t>
            </a:r>
            <a:r>
              <a:rPr lang="en-GB"/>
              <a:t>, R. </a:t>
            </a:r>
            <a:r>
              <a:rPr lang="en-GB" i="1"/>
              <a:t>et al.</a:t>
            </a:r>
            <a:r>
              <a:rPr lang="en-GB"/>
              <a:t> (2023) ‘Referral to the NHS Diabetes Prevention Programme and Conversion from Nondiabetic Hyperglycaemia to Type 2 Diabetes Mellitus in England: a Matched Cohort Analysis’, </a:t>
            </a:r>
            <a:r>
              <a:rPr lang="en-GB" i="1"/>
              <a:t>PLOS Medicine</a:t>
            </a:r>
            <a:r>
              <a:rPr lang="en-GB"/>
              <a:t>. Edited by W. Jia, 20(2), p. e1004177. Available at: https://</a:t>
            </a:r>
            <a:r>
              <a:rPr lang="en-GB" err="1"/>
              <a:t>doi.org</a:t>
            </a:r>
            <a:r>
              <a:rPr lang="en-GB"/>
              <a:t>/10.1371/journal.pmed.1004177.</a:t>
            </a:r>
          </a:p>
          <a:p>
            <a:r>
              <a:rPr lang="en-GB"/>
              <a:t>Shafran, R. (2017) ‘Interventions to Support Integrated Psychological Care and Holistic Health Outcomes in Paediatrics’, </a:t>
            </a:r>
            <a:r>
              <a:rPr lang="en-GB" i="1"/>
              <a:t>Healthcare</a:t>
            </a:r>
            <a:r>
              <a:rPr lang="en-GB"/>
              <a:t>, 5(3), p. 44. Available at: https://</a:t>
            </a:r>
            <a:r>
              <a:rPr lang="en-GB" err="1"/>
              <a:t>doi.org</a:t>
            </a:r>
            <a:r>
              <a:rPr lang="en-GB"/>
              <a:t>/10.3390/healthcare5030044.</a:t>
            </a:r>
          </a:p>
          <a:p>
            <a:r>
              <a:rPr lang="en-GB"/>
              <a:t>Simone, V.D. </a:t>
            </a:r>
            <a:r>
              <a:rPr lang="en-GB" i="1"/>
              <a:t>et al.</a:t>
            </a:r>
            <a:r>
              <a:rPr lang="en-GB"/>
              <a:t> (2025) ‘The Integration of Sustainable Standards in Production Planning and Control: A GRI-Based Framework Proposal’, </a:t>
            </a:r>
            <a:r>
              <a:rPr lang="en-GB" i="1"/>
              <a:t>Sustainability</a:t>
            </a:r>
            <a:r>
              <a:rPr lang="en-GB"/>
              <a:t>, 17(14), pp. 6446–6446. Available at: https://</a:t>
            </a:r>
            <a:r>
              <a:rPr lang="en-GB" err="1"/>
              <a:t>doi.org</a:t>
            </a:r>
            <a:r>
              <a:rPr lang="en-GB"/>
              <a:t>/10.3390/su17146446.</a:t>
            </a:r>
          </a:p>
          <a:p>
            <a:r>
              <a:rPr lang="en-GB"/>
              <a:t>United Nations (2015) </a:t>
            </a:r>
            <a:r>
              <a:rPr lang="en-GB" i="1"/>
              <a:t>The 17 sustainable development goals</a:t>
            </a:r>
            <a:r>
              <a:rPr lang="en-GB"/>
              <a:t>, </a:t>
            </a:r>
            <a:r>
              <a:rPr lang="en-GB" i="1"/>
              <a:t>United Nations</a:t>
            </a:r>
            <a:r>
              <a:rPr lang="en-GB"/>
              <a:t>. Available at: https://</a:t>
            </a:r>
            <a:r>
              <a:rPr lang="en-GB" err="1"/>
              <a:t>sdgs.un.org</a:t>
            </a:r>
            <a:r>
              <a:rPr lang="en-GB"/>
              <a:t>/goals (Accessed: 9 February 2026).</a:t>
            </a:r>
          </a:p>
          <a:p>
            <a:r>
              <a:rPr lang="en-GB"/>
              <a:t>United Nations (2020) </a:t>
            </a:r>
            <a:r>
              <a:rPr lang="en-GB" i="1"/>
              <a:t>Mental Health and Wellbeing | United Nations</a:t>
            </a:r>
            <a:r>
              <a:rPr lang="en-GB"/>
              <a:t>, </a:t>
            </a:r>
            <a:r>
              <a:rPr lang="en-GB" i="1"/>
              <a:t>United Nations</a:t>
            </a:r>
            <a:r>
              <a:rPr lang="en-GB"/>
              <a:t>. Available at: https://</a:t>
            </a:r>
            <a:r>
              <a:rPr lang="en-GB" err="1"/>
              <a:t>www.un.org</a:t>
            </a:r>
            <a:r>
              <a:rPr lang="en-GB"/>
              <a:t>/</a:t>
            </a:r>
            <a:r>
              <a:rPr lang="en-GB" err="1"/>
              <a:t>en</a:t>
            </a:r>
            <a:r>
              <a:rPr lang="en-GB"/>
              <a:t>/global-issues/mental-health (Accessed: 9 February 2026).</a:t>
            </a:r>
          </a:p>
          <a:p>
            <a:r>
              <a:rPr lang="en-GB"/>
              <a:t>United Nations (2025) ‘Sustainability’, </a:t>
            </a:r>
            <a:r>
              <a:rPr lang="en-GB" i="1"/>
              <a:t>United Nations</a:t>
            </a:r>
            <a:r>
              <a:rPr lang="en-GB"/>
              <a:t>. Available at: https://</a:t>
            </a:r>
            <a:r>
              <a:rPr lang="en-GB" err="1"/>
              <a:t>www.un.org</a:t>
            </a:r>
            <a:r>
              <a:rPr lang="en-GB"/>
              <a:t>/</a:t>
            </a:r>
            <a:r>
              <a:rPr lang="en-GB" err="1"/>
              <a:t>en</a:t>
            </a:r>
            <a:r>
              <a:rPr lang="en-GB"/>
              <a:t>/academic-impact/sustainability (Accessed: 9 February 2026).</a:t>
            </a:r>
          </a:p>
          <a:p>
            <a:r>
              <a:rPr lang="en-GB"/>
              <a:t>World Health Organization (1948) </a:t>
            </a:r>
            <a:r>
              <a:rPr lang="en-GB" i="1"/>
              <a:t>Constitution of the world health organization</a:t>
            </a:r>
            <a:r>
              <a:rPr lang="en-GB"/>
              <a:t>, </a:t>
            </a:r>
            <a:r>
              <a:rPr lang="en-GB" i="1"/>
              <a:t>World Health Organization</a:t>
            </a:r>
            <a:r>
              <a:rPr lang="en-GB"/>
              <a:t>. Available at: https://</a:t>
            </a:r>
            <a:r>
              <a:rPr lang="en-GB" err="1"/>
              <a:t>www.who.int</a:t>
            </a:r>
            <a:r>
              <a:rPr lang="en-GB"/>
              <a:t>/about/governance/constitution (Accessed: 9 February 2026).</a:t>
            </a:r>
          </a:p>
          <a:p>
            <a:endParaRPr lang="en-PK"/>
          </a:p>
        </p:txBody>
      </p:sp>
    </p:spTree>
    <p:extLst>
      <p:ext uri="{BB962C8B-B14F-4D97-AF65-F5344CB8AC3E}">
        <p14:creationId xmlns:p14="http://schemas.microsoft.com/office/powerpoint/2010/main" val="34712030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2007 - 20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Integrating Health, Wellbeing and Sustainable Development in Health and Social Care</vt:lpstr>
      <vt:lpstr>Introduction </vt:lpstr>
      <vt:lpstr>Defining Health</vt:lpstr>
      <vt:lpstr>Defining Wellbeing </vt:lpstr>
      <vt:lpstr>Defining Sustainable Development </vt:lpstr>
      <vt:lpstr>Service Design and Delivery</vt:lpstr>
      <vt:lpstr>Sustainable Development Goals and Healthcare</vt:lpstr>
      <vt:lpstr>Policy and Governance (UK): Policies and Challenges</vt:lpstr>
      <vt:lpstr>Service Delivery in Practice </vt:lpstr>
      <vt:lpstr>NHS Diabetes Prevention Programme (NHS DPP)</vt:lpstr>
      <vt:lpstr>Equity, Access, and Challenges</vt:lpstr>
      <vt:lpstr>Conclusion and Recommendations</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Health, Wellbeing and Sustainable Development in Health and Social Care</dc:title>
  <dc:creator>WORD FILE</dc:creator>
  <cp:lastModifiedBy>Rabina Bi</cp:lastModifiedBy>
  <cp:revision>1</cp:revision>
  <dcterms:created xsi:type="dcterms:W3CDTF">2026-02-05T12:22:39Z</dcterms:created>
  <dcterms:modified xsi:type="dcterms:W3CDTF">2026-02-12T23:25:35Z</dcterms:modified>
</cp:coreProperties>
</file>