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52" r:id="rId2"/>
  </p:sldMasterIdLst>
  <p:notesMasterIdLst>
    <p:notesMasterId r:id="rId18"/>
  </p:notesMasterIdLst>
  <p:handoutMasterIdLst>
    <p:handoutMasterId r:id="rId19"/>
  </p:handoutMasterIdLst>
  <p:sldIdLst>
    <p:sldId id="256" r:id="rId3"/>
    <p:sldId id="257" r:id="rId4"/>
    <p:sldId id="323" r:id="rId5"/>
    <p:sldId id="344" r:id="rId6"/>
    <p:sldId id="326" r:id="rId7"/>
    <p:sldId id="325" r:id="rId8"/>
    <p:sldId id="327" r:id="rId9"/>
    <p:sldId id="324" r:id="rId10"/>
    <p:sldId id="318" r:id="rId11"/>
    <p:sldId id="347" r:id="rId12"/>
    <p:sldId id="348" r:id="rId13"/>
    <p:sldId id="345" r:id="rId14"/>
    <p:sldId id="328" r:id="rId15"/>
    <p:sldId id="346" r:id="rId16"/>
    <p:sldId id="34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D2B67"/>
    <a:srgbClr val="0D2A67"/>
    <a:srgbClr val="E521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D22122-CE2C-4F7F-86E9-CFA6E3DA0997}" v="1" dt="2023-10-18T10:19:34.3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025"/>
    <p:restoredTop sz="55495" autoAdjust="0"/>
  </p:normalViewPr>
  <p:slideViewPr>
    <p:cSldViewPr snapToGrid="0" snapToObjects="1">
      <p:cViewPr varScale="1">
        <p:scale>
          <a:sx n="63" d="100"/>
          <a:sy n="63" d="100"/>
        </p:scale>
        <p:origin x="2832" y="66"/>
      </p:cViewPr>
      <p:guideLst/>
    </p:cSldViewPr>
  </p:slideViewPr>
  <p:notesTextViewPr>
    <p:cViewPr>
      <p:scale>
        <a:sx n="100" d="100"/>
        <a:sy n="100" d="100"/>
      </p:scale>
      <p:origin x="0" y="0"/>
    </p:cViewPr>
  </p:notesTextViewPr>
  <p:notesViewPr>
    <p:cSldViewPr snapToGrid="0" snapToObjects="1">
      <p:cViewPr varScale="1">
        <p:scale>
          <a:sx n="134" d="100"/>
          <a:sy n="134" d="100"/>
        </p:scale>
        <p:origin x="6112"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son, Sara" userId="e35f889d-0b60-47c8-aabe-80c481bd269a" providerId="ADAL" clId="{12D22122-CE2C-4F7F-86E9-CFA6E3DA0997}"/>
    <pc:docChg chg="undo custSel addSld modSld">
      <pc:chgData name="Mason, Sara" userId="e35f889d-0b60-47c8-aabe-80c481bd269a" providerId="ADAL" clId="{12D22122-CE2C-4F7F-86E9-CFA6E3DA0997}" dt="2023-10-20T14:01:22.356" v="6269" actId="20577"/>
      <pc:docMkLst>
        <pc:docMk/>
      </pc:docMkLst>
      <pc:sldChg chg="modSp mod">
        <pc:chgData name="Mason, Sara" userId="e35f889d-0b60-47c8-aabe-80c481bd269a" providerId="ADAL" clId="{12D22122-CE2C-4F7F-86E9-CFA6E3DA0997}" dt="2023-10-18T10:24:22.030" v="135" actId="20577"/>
        <pc:sldMkLst>
          <pc:docMk/>
          <pc:sldMk cId="1722116326" sldId="256"/>
        </pc:sldMkLst>
        <pc:spChg chg="mod">
          <ac:chgData name="Mason, Sara" userId="e35f889d-0b60-47c8-aabe-80c481bd269a" providerId="ADAL" clId="{12D22122-CE2C-4F7F-86E9-CFA6E3DA0997}" dt="2023-10-18T10:24:22.030" v="135" actId="20577"/>
          <ac:spMkLst>
            <pc:docMk/>
            <pc:sldMk cId="1722116326" sldId="256"/>
            <ac:spMk id="2" creationId="{3079CBB3-D741-E544-A2EA-BB75F58A074A}"/>
          </ac:spMkLst>
        </pc:spChg>
      </pc:sldChg>
      <pc:sldChg chg="addSp modSp mod">
        <pc:chgData name="Mason, Sara" userId="e35f889d-0b60-47c8-aabe-80c481bd269a" providerId="ADAL" clId="{12D22122-CE2C-4F7F-86E9-CFA6E3DA0997}" dt="2023-10-20T10:19:43.021" v="5643" actId="20577"/>
        <pc:sldMkLst>
          <pc:docMk/>
          <pc:sldMk cId="1804016326" sldId="257"/>
        </pc:sldMkLst>
        <pc:spChg chg="mod">
          <ac:chgData name="Mason, Sara" userId="e35f889d-0b60-47c8-aabe-80c481bd269a" providerId="ADAL" clId="{12D22122-CE2C-4F7F-86E9-CFA6E3DA0997}" dt="2023-10-18T10:19:54.006" v="19" actId="122"/>
          <ac:spMkLst>
            <pc:docMk/>
            <pc:sldMk cId="1804016326" sldId="257"/>
            <ac:spMk id="2" creationId="{C3707F04-66D1-A044-814B-EBCF188E5F9C}"/>
          </ac:spMkLst>
        </pc:spChg>
        <pc:spChg chg="mod">
          <ac:chgData name="Mason, Sara" userId="e35f889d-0b60-47c8-aabe-80c481bd269a" providerId="ADAL" clId="{12D22122-CE2C-4F7F-86E9-CFA6E3DA0997}" dt="2023-10-20T10:19:43.021" v="5643" actId="20577"/>
          <ac:spMkLst>
            <pc:docMk/>
            <pc:sldMk cId="1804016326" sldId="257"/>
            <ac:spMk id="3" creationId="{FAAAC32B-7381-7148-A12C-683517301A11}"/>
          </ac:spMkLst>
        </pc:spChg>
        <pc:picChg chg="add mod">
          <ac:chgData name="Mason, Sara" userId="e35f889d-0b60-47c8-aabe-80c481bd269a" providerId="ADAL" clId="{12D22122-CE2C-4F7F-86E9-CFA6E3DA0997}" dt="2023-10-20T10:18:59.744" v="5632" actId="1076"/>
          <ac:picMkLst>
            <pc:docMk/>
            <pc:sldMk cId="1804016326" sldId="257"/>
            <ac:picMk id="5" creationId="{28C0E1AF-3DBE-A71D-7A05-47F0A4B528E5}"/>
          </ac:picMkLst>
        </pc:picChg>
      </pc:sldChg>
      <pc:sldChg chg="add modNotesTx">
        <pc:chgData name="Mason, Sara" userId="e35f889d-0b60-47c8-aabe-80c481bd269a" providerId="ADAL" clId="{12D22122-CE2C-4F7F-86E9-CFA6E3DA0997}" dt="2023-10-18T13:00:04.517" v="5407" actId="20577"/>
        <pc:sldMkLst>
          <pc:docMk/>
          <pc:sldMk cId="0" sldId="318"/>
        </pc:sldMkLst>
      </pc:sldChg>
      <pc:sldChg chg="add modNotesTx">
        <pc:chgData name="Mason, Sara" userId="e35f889d-0b60-47c8-aabe-80c481bd269a" providerId="ADAL" clId="{12D22122-CE2C-4F7F-86E9-CFA6E3DA0997}" dt="2023-10-18T13:16:07.246" v="5576" actId="20577"/>
        <pc:sldMkLst>
          <pc:docMk/>
          <pc:sldMk cId="0" sldId="323"/>
        </pc:sldMkLst>
      </pc:sldChg>
      <pc:sldChg chg="add modNotesTx">
        <pc:chgData name="Mason, Sara" userId="e35f889d-0b60-47c8-aabe-80c481bd269a" providerId="ADAL" clId="{12D22122-CE2C-4F7F-86E9-CFA6E3DA0997}" dt="2023-10-20T13:24:34.154" v="5680" actId="20577"/>
        <pc:sldMkLst>
          <pc:docMk/>
          <pc:sldMk cId="0" sldId="324"/>
        </pc:sldMkLst>
      </pc:sldChg>
      <pc:sldChg chg="add modNotesTx">
        <pc:chgData name="Mason, Sara" userId="e35f889d-0b60-47c8-aabe-80c481bd269a" providerId="ADAL" clId="{12D22122-CE2C-4F7F-86E9-CFA6E3DA0997}" dt="2023-10-18T12:05:15.926" v="2792" actId="115"/>
        <pc:sldMkLst>
          <pc:docMk/>
          <pc:sldMk cId="0" sldId="325"/>
        </pc:sldMkLst>
      </pc:sldChg>
      <pc:sldChg chg="add modNotesTx">
        <pc:chgData name="Mason, Sara" userId="e35f889d-0b60-47c8-aabe-80c481bd269a" providerId="ADAL" clId="{12D22122-CE2C-4F7F-86E9-CFA6E3DA0997}" dt="2023-10-20T13:28:44.960" v="6077" actId="20577"/>
        <pc:sldMkLst>
          <pc:docMk/>
          <pc:sldMk cId="0" sldId="326"/>
        </pc:sldMkLst>
      </pc:sldChg>
      <pc:sldChg chg="add modNotesTx">
        <pc:chgData name="Mason, Sara" userId="e35f889d-0b60-47c8-aabe-80c481bd269a" providerId="ADAL" clId="{12D22122-CE2C-4F7F-86E9-CFA6E3DA0997}" dt="2023-10-20T13:24:56.062" v="5694" actId="5793"/>
        <pc:sldMkLst>
          <pc:docMk/>
          <pc:sldMk cId="0" sldId="327"/>
        </pc:sldMkLst>
      </pc:sldChg>
      <pc:sldChg chg="add modNotesTx">
        <pc:chgData name="Mason, Sara" userId="e35f889d-0b60-47c8-aabe-80c481bd269a" providerId="ADAL" clId="{12D22122-CE2C-4F7F-86E9-CFA6E3DA0997}" dt="2023-10-20T13:27:55.708" v="6009" actId="113"/>
        <pc:sldMkLst>
          <pc:docMk/>
          <pc:sldMk cId="0" sldId="328"/>
        </pc:sldMkLst>
      </pc:sldChg>
      <pc:sldChg chg="addSp modSp add mod modNotesTx">
        <pc:chgData name="Mason, Sara" userId="e35f889d-0b60-47c8-aabe-80c481bd269a" providerId="ADAL" clId="{12D22122-CE2C-4F7F-86E9-CFA6E3DA0997}" dt="2023-10-20T14:01:22.356" v="6269" actId="20577"/>
        <pc:sldMkLst>
          <pc:docMk/>
          <pc:sldMk cId="0" sldId="344"/>
        </pc:sldMkLst>
        <pc:spChg chg="mod">
          <ac:chgData name="Mason, Sara" userId="e35f889d-0b60-47c8-aabe-80c481bd269a" providerId="ADAL" clId="{12D22122-CE2C-4F7F-86E9-CFA6E3DA0997}" dt="2023-10-18T13:07:31.612" v="5563" actId="207"/>
          <ac:spMkLst>
            <pc:docMk/>
            <pc:sldMk cId="0" sldId="344"/>
            <ac:spMk id="3" creationId="{096AD23D-B94E-1A94-F797-38B87D15BC6D}"/>
          </ac:spMkLst>
        </pc:spChg>
        <pc:spChg chg="add mod ord">
          <ac:chgData name="Mason, Sara" userId="e35f889d-0b60-47c8-aabe-80c481bd269a" providerId="ADAL" clId="{12D22122-CE2C-4F7F-86E9-CFA6E3DA0997}" dt="2023-10-18T13:12:38.416" v="5568" actId="207"/>
          <ac:spMkLst>
            <pc:docMk/>
            <pc:sldMk cId="0" sldId="344"/>
            <ac:spMk id="5" creationId="{FC6EA54A-85D5-E646-40E8-9E4415064CBA}"/>
          </ac:spMkLst>
        </pc:spChg>
      </pc:sldChg>
      <pc:sldChg chg="add modNotesTx">
        <pc:chgData name="Mason, Sara" userId="e35f889d-0b60-47c8-aabe-80c481bd269a" providerId="ADAL" clId="{12D22122-CE2C-4F7F-86E9-CFA6E3DA0997}" dt="2023-10-20T13:25:34.279" v="5739" actId="20577"/>
        <pc:sldMkLst>
          <pc:docMk/>
          <pc:sldMk cId="0" sldId="345"/>
        </pc:sldMkLst>
      </pc:sldChg>
      <pc:sldChg chg="addSp delSp modSp mod">
        <pc:chgData name="Mason, Sara" userId="e35f889d-0b60-47c8-aabe-80c481bd269a" providerId="ADAL" clId="{12D22122-CE2C-4F7F-86E9-CFA6E3DA0997}" dt="2023-10-20T10:20:28.981" v="5650" actId="1076"/>
        <pc:sldMkLst>
          <pc:docMk/>
          <pc:sldMk cId="2448225867" sldId="346"/>
        </pc:sldMkLst>
        <pc:spChg chg="mod">
          <ac:chgData name="Mason, Sara" userId="e35f889d-0b60-47c8-aabe-80c481bd269a" providerId="ADAL" clId="{12D22122-CE2C-4F7F-86E9-CFA6E3DA0997}" dt="2023-10-20T10:20:15.064" v="5646" actId="20577"/>
          <ac:spMkLst>
            <pc:docMk/>
            <pc:sldMk cId="2448225867" sldId="346"/>
            <ac:spMk id="3" creationId="{FAAAC32B-7381-7148-A12C-683517301A11}"/>
          </ac:spMkLst>
        </pc:spChg>
        <pc:spChg chg="add del mod">
          <ac:chgData name="Mason, Sara" userId="e35f889d-0b60-47c8-aabe-80c481bd269a" providerId="ADAL" clId="{12D22122-CE2C-4F7F-86E9-CFA6E3DA0997}" dt="2023-10-20T10:20:25.272" v="5649" actId="478"/>
          <ac:spMkLst>
            <pc:docMk/>
            <pc:sldMk cId="2448225867" sldId="346"/>
            <ac:spMk id="4" creationId="{EF5DB302-93F9-019C-E044-927A6B0EB559}"/>
          </ac:spMkLst>
        </pc:spChg>
        <pc:picChg chg="mod">
          <ac:chgData name="Mason, Sara" userId="e35f889d-0b60-47c8-aabe-80c481bd269a" providerId="ADAL" clId="{12D22122-CE2C-4F7F-86E9-CFA6E3DA0997}" dt="2023-10-20T10:20:28.981" v="5650" actId="1076"/>
          <ac:picMkLst>
            <pc:docMk/>
            <pc:sldMk cId="2448225867" sldId="346"/>
            <ac:picMk id="5" creationId="{28C0E1AF-3DBE-A71D-7A05-47F0A4B528E5}"/>
          </ac:picMkLst>
        </pc:picChg>
      </pc:sldChg>
      <pc:sldChg chg="addSp modSp new mod">
        <pc:chgData name="Mason, Sara" userId="e35f889d-0b60-47c8-aabe-80c481bd269a" providerId="ADAL" clId="{12D22122-CE2C-4F7F-86E9-CFA6E3DA0997}" dt="2023-10-18T13:11:43.811" v="5564" actId="207"/>
        <pc:sldMkLst>
          <pc:docMk/>
          <pc:sldMk cId="4152631846" sldId="347"/>
        </pc:sldMkLst>
        <pc:spChg chg="mod">
          <ac:chgData name="Mason, Sara" userId="e35f889d-0b60-47c8-aabe-80c481bd269a" providerId="ADAL" clId="{12D22122-CE2C-4F7F-86E9-CFA6E3DA0997}" dt="2023-10-18T13:00:39.972" v="5446" actId="122"/>
          <ac:spMkLst>
            <pc:docMk/>
            <pc:sldMk cId="4152631846" sldId="347"/>
            <ac:spMk id="2" creationId="{AB57CF1F-ABF4-2236-9313-F5828CDB4255}"/>
          </ac:spMkLst>
        </pc:spChg>
        <pc:graphicFrameChg chg="add mod modGraphic">
          <ac:chgData name="Mason, Sara" userId="e35f889d-0b60-47c8-aabe-80c481bd269a" providerId="ADAL" clId="{12D22122-CE2C-4F7F-86E9-CFA6E3DA0997}" dt="2023-10-18T13:11:43.811" v="5564" actId="207"/>
          <ac:graphicFrameMkLst>
            <pc:docMk/>
            <pc:sldMk cId="4152631846" sldId="347"/>
            <ac:graphicFrameMk id="3" creationId="{4F673122-FA64-5BC9-E296-4227BE6F3701}"/>
          </ac:graphicFrameMkLst>
        </pc:graphicFrameChg>
      </pc:sldChg>
      <pc:sldChg chg="addSp delSp modSp new mod">
        <pc:chgData name="Mason, Sara" userId="e35f889d-0b60-47c8-aabe-80c481bd269a" providerId="ADAL" clId="{12D22122-CE2C-4F7F-86E9-CFA6E3DA0997}" dt="2023-10-18T13:18:15.246" v="5601" actId="20577"/>
        <pc:sldMkLst>
          <pc:docMk/>
          <pc:sldMk cId="148829822" sldId="348"/>
        </pc:sldMkLst>
        <pc:spChg chg="mod">
          <ac:chgData name="Mason, Sara" userId="e35f889d-0b60-47c8-aabe-80c481bd269a" providerId="ADAL" clId="{12D22122-CE2C-4F7F-86E9-CFA6E3DA0997}" dt="2023-10-18T13:18:15.246" v="5601" actId="20577"/>
          <ac:spMkLst>
            <pc:docMk/>
            <pc:sldMk cId="148829822" sldId="348"/>
            <ac:spMk id="2" creationId="{662E200E-8DD7-5731-D798-157AD7FB20CB}"/>
          </ac:spMkLst>
        </pc:spChg>
        <pc:graphicFrameChg chg="add del mod modGraphic">
          <ac:chgData name="Mason, Sara" userId="e35f889d-0b60-47c8-aabe-80c481bd269a" providerId="ADAL" clId="{12D22122-CE2C-4F7F-86E9-CFA6E3DA0997}" dt="2023-10-18T12:59:29.293" v="5362" actId="478"/>
          <ac:graphicFrameMkLst>
            <pc:docMk/>
            <pc:sldMk cId="148829822" sldId="348"/>
            <ac:graphicFrameMk id="3" creationId="{928F9674-442D-63ED-2A96-B8C1AE42234D}"/>
          </ac:graphicFrameMkLst>
        </pc:graphicFrameChg>
        <pc:graphicFrameChg chg="add mod modGraphic">
          <ac:chgData name="Mason, Sara" userId="e35f889d-0b60-47c8-aabe-80c481bd269a" providerId="ADAL" clId="{12D22122-CE2C-4F7F-86E9-CFA6E3DA0997}" dt="2023-10-18T13:11:52.898" v="5565" actId="207"/>
          <ac:graphicFrameMkLst>
            <pc:docMk/>
            <pc:sldMk cId="148829822" sldId="348"/>
            <ac:graphicFrameMk id="4" creationId="{37BF8FDC-B46A-1CD5-8839-F5D6CA6F70AC}"/>
          </ac:graphicFrameMkLst>
        </pc:graphicFrameChg>
      </pc:sldChg>
      <pc:sldChg chg="addSp modSp new mod">
        <pc:chgData name="Mason, Sara" userId="e35f889d-0b60-47c8-aabe-80c481bd269a" providerId="ADAL" clId="{12D22122-CE2C-4F7F-86E9-CFA6E3DA0997}" dt="2023-10-18T13:06:52.836" v="5560" actId="1076"/>
        <pc:sldMkLst>
          <pc:docMk/>
          <pc:sldMk cId="1115947309" sldId="349"/>
        </pc:sldMkLst>
        <pc:spChg chg="mod">
          <ac:chgData name="Mason, Sara" userId="e35f889d-0b60-47c8-aabe-80c481bd269a" providerId="ADAL" clId="{12D22122-CE2C-4F7F-86E9-CFA6E3DA0997}" dt="2023-10-18T13:06:08.235" v="5558" actId="122"/>
          <ac:spMkLst>
            <pc:docMk/>
            <pc:sldMk cId="1115947309" sldId="349"/>
            <ac:spMk id="2" creationId="{201CE2B4-B632-A078-CC20-95BF58A1230B}"/>
          </ac:spMkLst>
        </pc:spChg>
        <pc:picChg chg="add mod">
          <ac:chgData name="Mason, Sara" userId="e35f889d-0b60-47c8-aabe-80c481bd269a" providerId="ADAL" clId="{12D22122-CE2C-4F7F-86E9-CFA6E3DA0997}" dt="2023-10-18T13:06:52.836" v="5560" actId="1076"/>
          <ac:picMkLst>
            <pc:docMk/>
            <pc:sldMk cId="1115947309" sldId="349"/>
            <ac:picMk id="4" creationId="{88E99852-04B5-CF87-F37A-A2D6EC27EBB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BEEBD6-E767-A64E-967A-6B73CB1B50B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59A22C-BE02-774E-9513-05469B2929B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2D339A-96F6-E041-920A-ADF0CA63CD2E}" type="datetimeFigureOut">
              <a:rPr lang="en-US" smtClean="0"/>
              <a:t>10/20/2023</a:t>
            </a:fld>
            <a:endParaRPr lang="en-US"/>
          </a:p>
        </p:txBody>
      </p:sp>
      <p:sp>
        <p:nvSpPr>
          <p:cNvPr id="4" name="Footer Placeholder 3">
            <a:extLst>
              <a:ext uri="{FF2B5EF4-FFF2-40B4-BE49-F238E27FC236}">
                <a16:creationId xmlns:a16="http://schemas.microsoft.com/office/drawing/2014/main" id="{B59C56D9-CAB5-064C-9D79-1C2A599E685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7E90338-B1CF-8145-AE6D-75EF2ED3AC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8DDB404-999C-8E45-9CC0-62A59EBAC2F1}" type="slidenum">
              <a:rPr lang="en-US" smtClean="0"/>
              <a:t>‹#›</a:t>
            </a:fld>
            <a:endParaRPr lang="en-US"/>
          </a:p>
        </p:txBody>
      </p:sp>
    </p:spTree>
    <p:extLst>
      <p:ext uri="{BB962C8B-B14F-4D97-AF65-F5344CB8AC3E}">
        <p14:creationId xmlns:p14="http://schemas.microsoft.com/office/powerpoint/2010/main" val="3726826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E99C4-5654-BA4B-B82A-F5D7BE6E471C}" type="datetimeFigureOut">
              <a:rPr lang="en-US" smtClean="0"/>
              <a:t>10/20/2023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B3717A-C6E4-1C46-B1FA-B9E4FCE2618A}" type="slidenum">
              <a:rPr lang="en-US" smtClean="0"/>
              <a:t>‹#›</a:t>
            </a:fld>
            <a:endParaRPr lang="en-US"/>
          </a:p>
        </p:txBody>
      </p:sp>
    </p:spTree>
    <p:extLst>
      <p:ext uri="{BB962C8B-B14F-4D97-AF65-F5344CB8AC3E}">
        <p14:creationId xmlns:p14="http://schemas.microsoft.com/office/powerpoint/2010/main" val="551898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teachthought.com/pedagogy/6-types-assessment-learning/"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76DC1B-AB91-6F63-0125-F48B567757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9C1EE1-F803-4D11-00D1-A8D7BFF56574}"/>
              </a:ext>
            </a:extLst>
          </p:cNvPr>
          <p:cNvSpPr txBox="1">
            <a:spLocks noGrp="1"/>
          </p:cNvSpPr>
          <p:nvPr>
            <p:ph type="body" sz="quarter" idx="1"/>
          </p:nvPr>
        </p:nvSpPr>
        <p:spPr/>
        <p:txBody>
          <a:bodyPr/>
          <a:lstStyle/>
          <a:p>
            <a:pPr lvl="0"/>
            <a:r>
              <a:rPr lang="en-GB" b="1" dirty="0"/>
              <a:t>ASK: What is assessment? </a:t>
            </a:r>
            <a:r>
              <a:rPr lang="en-GB" b="0" dirty="0"/>
              <a:t>Assessment is the evaluation of an individual's learning process to ensure that they have met all required outcomes to have the knowledge, skill, and ability to fulfil the role they have trained in</a:t>
            </a:r>
            <a:endParaRPr lang="en-GB" b="1" dirty="0"/>
          </a:p>
          <a:p>
            <a:pPr lvl="0"/>
            <a:r>
              <a:rPr lang="en-GB" b="1" dirty="0"/>
              <a:t>ASK: Why do we assess? </a:t>
            </a:r>
            <a:r>
              <a:rPr lang="en-GB" b="0" dirty="0"/>
              <a:t>To ensure competency in the role</a:t>
            </a:r>
            <a:r>
              <a:rPr lang="en-GB" b="1" dirty="0"/>
              <a:t> </a:t>
            </a:r>
            <a:r>
              <a:rPr lang="en-GB" b="0" dirty="0"/>
              <a:t>so that they do the job effectively whilst also maintaining the safety of themselves and others.</a:t>
            </a:r>
          </a:p>
          <a:p>
            <a:pPr lvl="0"/>
            <a:endParaRPr lang="en-GB" b="1" dirty="0"/>
          </a:p>
          <a:p>
            <a:pPr lvl="0"/>
            <a:endParaRPr lang="en-GB" dirty="0"/>
          </a:p>
          <a:p>
            <a:pPr lvl="0"/>
            <a:r>
              <a:rPr lang="en-GB" b="1" dirty="0"/>
              <a:t>WHY ARE YOU HERE? </a:t>
            </a:r>
            <a:r>
              <a:rPr lang="en-GB" dirty="0"/>
              <a:t>You will assist and assess new CSOs on the Community Based Assessment portfolio (LASER) which contains 12 units of criteria.  This includes updating an online portfolio and providing summative feedback for that officer to gain Individual Patrol Status (IPS) – more on this later. </a:t>
            </a:r>
          </a:p>
          <a:p>
            <a:pPr lvl="0"/>
            <a:endParaRPr lang="en-GB" dirty="0"/>
          </a:p>
        </p:txBody>
      </p:sp>
      <p:sp>
        <p:nvSpPr>
          <p:cNvPr id="4" name="Slide Number Placeholder 3">
            <a:extLst>
              <a:ext uri="{FF2B5EF4-FFF2-40B4-BE49-F238E27FC236}">
                <a16:creationId xmlns:a16="http://schemas.microsoft.com/office/drawing/2014/main" id="{669D6702-1447-5DEB-CCF5-76ED3DA401E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D9AA1721-AC49-47FB-8841-B2A7941A7558}"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3</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CF582B-91D3-0CEA-DD6A-CBF1953185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E741DA-CF01-5345-6E00-C5EFBE819162}"/>
              </a:ext>
            </a:extLst>
          </p:cNvPr>
          <p:cNvSpPr txBox="1">
            <a:spLocks noGrp="1"/>
          </p:cNvSpPr>
          <p:nvPr>
            <p:ph type="body" sz="quarter" idx="1"/>
          </p:nvPr>
        </p:nvSpPr>
        <p:spPr/>
        <p:txBody>
          <a:bodyPr/>
          <a:lstStyle/>
          <a:p>
            <a:pPr lvl="0"/>
            <a:r>
              <a:rPr lang="en-GB" dirty="0"/>
              <a:t>You will assess your student officer on the portfolio criteria using these forms of assessment.</a:t>
            </a:r>
          </a:p>
          <a:p>
            <a:pPr lvl="0"/>
            <a:endParaRPr lang="en-GB" dirty="0"/>
          </a:p>
          <a:p>
            <a:pPr lvl="0"/>
            <a:r>
              <a:rPr lang="en-GB" dirty="0"/>
              <a:t>There are several types of assessment </a:t>
            </a:r>
            <a:r>
              <a:rPr lang="en-GB" b="1" dirty="0"/>
              <a:t>– ASK: Do you know what these are?</a:t>
            </a:r>
          </a:p>
          <a:p>
            <a:pPr lvl="0"/>
            <a:endParaRPr lang="en-GB" dirty="0"/>
          </a:p>
          <a:p>
            <a:pPr lvl="0"/>
            <a:r>
              <a:rPr lang="en-GB" b="1" dirty="0"/>
              <a:t>Initial</a:t>
            </a:r>
            <a:r>
              <a:rPr lang="en-GB" dirty="0"/>
              <a:t> – Have a conversation with them and ask them what they know about dealing with the incident. This can also be previous knowledge that they have brought with them into the role. This can be quite valuable to know and understand so you know their level of competency before you begin. </a:t>
            </a:r>
          </a:p>
          <a:p>
            <a:pPr lvl="0"/>
            <a:endParaRPr lang="en-GB" dirty="0"/>
          </a:p>
          <a:p>
            <a:pPr lvl="0"/>
            <a:r>
              <a:rPr lang="en-GB" b="1" dirty="0"/>
              <a:t>Formative </a:t>
            </a:r>
            <a:r>
              <a:rPr lang="en-GB" dirty="0"/>
              <a:t>- Going through their performance- on-going tracking of their development throughout the 15 weeks. Understanding their knowledge as they learn on the job and directing them with effective feedback.</a:t>
            </a:r>
          </a:p>
          <a:p>
            <a:pPr lvl="0"/>
            <a:endParaRPr lang="en-GB" dirty="0"/>
          </a:p>
          <a:p>
            <a:pPr lvl="0"/>
            <a:r>
              <a:rPr lang="en-GB" b="1" dirty="0"/>
              <a:t>Summative </a:t>
            </a:r>
            <a:r>
              <a:rPr lang="en-GB" dirty="0"/>
              <a:t>– Final assessment before IPS. At the end of the portfolio, you will be doing the final review and providing feedback alongside your Sergeant. This is the pass or fail, have they done enough for IPS? Are you happy to sign them off? Do they require an extension on the assessment period to make improvements or gain further confidence?</a:t>
            </a:r>
          </a:p>
          <a:p>
            <a:pPr lvl="0"/>
            <a:endParaRPr lang="en-GB" dirty="0"/>
          </a:p>
          <a:p>
            <a:pPr lvl="0"/>
            <a:endParaRPr lang="en-GB" dirty="0"/>
          </a:p>
          <a:p>
            <a:pPr lvl="0"/>
            <a:r>
              <a:rPr lang="en-GB" dirty="0"/>
              <a:t>Other types of assessment include: (from </a:t>
            </a:r>
            <a:r>
              <a:rPr lang="en-GB" dirty="0">
                <a:hlinkClick r:id="rId3"/>
              </a:rPr>
              <a:t>6 Types Of Assessment Of Learning (teachthought.com)</a:t>
            </a:r>
            <a:endParaRPr lang="en-GB" dirty="0"/>
          </a:p>
          <a:p>
            <a:pPr lvl="0"/>
            <a:endParaRPr lang="en-GB" dirty="0"/>
          </a:p>
          <a:p>
            <a:pPr algn="l" fontAlgn="base"/>
            <a:r>
              <a:rPr lang="en-GB" b="1" i="0" dirty="0">
                <a:solidFill>
                  <a:srgbClr val="000000"/>
                </a:solidFill>
                <a:effectLst/>
                <a:latin typeface="-apple-system"/>
              </a:rPr>
              <a:t>Diagnostic Assessment (as Pre-Assessment)</a:t>
            </a:r>
            <a:r>
              <a:rPr lang="en-GB" b="0" i="0" dirty="0">
                <a:solidFill>
                  <a:srgbClr val="000000"/>
                </a:solidFill>
                <a:effectLst/>
                <a:latin typeface="-apple-system"/>
              </a:rPr>
              <a:t> - Assesses a student’s strengths, weaknesses, knowledge, and skills prior to instruction</a:t>
            </a:r>
          </a:p>
          <a:p>
            <a:pPr algn="l" fontAlgn="base"/>
            <a:endParaRPr lang="en-GB" b="0" i="0" dirty="0">
              <a:solidFill>
                <a:srgbClr val="000000"/>
              </a:solidFill>
              <a:effectLst/>
              <a:latin typeface="-apple-system"/>
            </a:endParaRPr>
          </a:p>
          <a:p>
            <a:pPr algn="l" fontAlgn="base"/>
            <a:r>
              <a:rPr lang="en-GB" b="1" i="0" dirty="0">
                <a:solidFill>
                  <a:srgbClr val="000000"/>
                </a:solidFill>
                <a:effectLst/>
                <a:latin typeface="-apple-system"/>
              </a:rPr>
              <a:t>Norm-Referenced Assessment</a:t>
            </a:r>
            <a:r>
              <a:rPr lang="en-GB" b="0" i="0" dirty="0">
                <a:solidFill>
                  <a:srgbClr val="000000"/>
                </a:solidFill>
                <a:effectLst/>
                <a:latin typeface="-apple-system"/>
              </a:rPr>
              <a:t> - Compares a student’s performance against other students</a:t>
            </a:r>
          </a:p>
          <a:p>
            <a:pPr algn="l" fontAlgn="base"/>
            <a:endParaRPr lang="en-GB" b="0" i="0" dirty="0">
              <a:solidFill>
                <a:srgbClr val="000000"/>
              </a:solidFill>
              <a:effectLst/>
              <a:latin typeface="-apple-system"/>
            </a:endParaRPr>
          </a:p>
          <a:p>
            <a:pPr algn="l" fontAlgn="base"/>
            <a:r>
              <a:rPr lang="en-GB" b="1" i="0" dirty="0">
                <a:solidFill>
                  <a:srgbClr val="000000"/>
                </a:solidFill>
                <a:effectLst/>
                <a:latin typeface="-apple-system"/>
              </a:rPr>
              <a:t>Criterion-Referenced Assessment</a:t>
            </a:r>
            <a:r>
              <a:rPr lang="en-GB" b="0" i="0" dirty="0">
                <a:solidFill>
                  <a:srgbClr val="000000"/>
                </a:solidFill>
                <a:effectLst/>
                <a:latin typeface="-apple-system"/>
              </a:rPr>
              <a:t> - Measures a student’s performance against a goal, specific objective, or standard</a:t>
            </a:r>
          </a:p>
          <a:p>
            <a:pPr algn="l" fontAlgn="base"/>
            <a:endParaRPr lang="en-GB" b="0" i="0" dirty="0">
              <a:solidFill>
                <a:srgbClr val="000000"/>
              </a:solidFill>
              <a:effectLst/>
              <a:latin typeface="-apple-system"/>
            </a:endParaRPr>
          </a:p>
          <a:p>
            <a:pPr algn="l" fontAlgn="base"/>
            <a:r>
              <a:rPr lang="en-GB" b="1" i="0" dirty="0">
                <a:solidFill>
                  <a:srgbClr val="000000"/>
                </a:solidFill>
                <a:effectLst/>
                <a:latin typeface="-apple-system"/>
              </a:rPr>
              <a:t>Interim/Benchmark Assessment</a:t>
            </a:r>
            <a:r>
              <a:rPr lang="en-GB" b="0" i="0" dirty="0">
                <a:solidFill>
                  <a:srgbClr val="000000"/>
                </a:solidFill>
                <a:effectLst/>
                <a:latin typeface="-apple-system"/>
              </a:rPr>
              <a:t> - Evaluates student performance at periodic intervals, frequently at the end of a grading period.</a:t>
            </a:r>
          </a:p>
          <a:p>
            <a:pPr algn="l" fontAlgn="base"/>
            <a:endParaRPr lang="en-GB" b="0" i="0" dirty="0">
              <a:solidFill>
                <a:srgbClr val="000000"/>
              </a:solidFill>
              <a:effectLst/>
              <a:latin typeface="-apple-system"/>
            </a:endParaRPr>
          </a:p>
          <a:p>
            <a:pPr algn="l" fontAlgn="base"/>
            <a:endParaRPr lang="en-GB" b="0" i="0" dirty="0">
              <a:solidFill>
                <a:srgbClr val="000000"/>
              </a:solidFill>
              <a:effectLst/>
              <a:latin typeface="-apple-system"/>
            </a:endParaRPr>
          </a:p>
          <a:p>
            <a:pPr lvl="0"/>
            <a:endParaRPr lang="en-GB" dirty="0"/>
          </a:p>
        </p:txBody>
      </p:sp>
      <p:sp>
        <p:nvSpPr>
          <p:cNvPr id="4" name="Slide Number Placeholder 3">
            <a:extLst>
              <a:ext uri="{FF2B5EF4-FFF2-40B4-BE49-F238E27FC236}">
                <a16:creationId xmlns:a16="http://schemas.microsoft.com/office/drawing/2014/main" id="{3D39CB8C-A0EF-8658-687C-53BD8172600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C89AB889-5CFD-40D6-B516-14F089FD84CF}"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4</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6C9061-EFFC-6A18-941E-96C7E22360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69615B-E44F-5388-F8D4-89A375B0A615}"/>
              </a:ext>
            </a:extLst>
          </p:cNvPr>
          <p:cNvSpPr txBox="1">
            <a:spLocks noGrp="1"/>
          </p:cNvSpPr>
          <p:nvPr>
            <p:ph type="body" sz="quarter" idx="1"/>
          </p:nvPr>
        </p:nvSpPr>
        <p:spPr/>
        <p:txBody>
          <a:bodyPr/>
          <a:lstStyle/>
          <a:p>
            <a:pPr lvl="0"/>
            <a:r>
              <a:rPr lang="en-GB" b="1" dirty="0"/>
              <a:t>How can these affect you as a tutor as well as affect the student?</a:t>
            </a:r>
          </a:p>
          <a:p>
            <a:pPr lvl="0"/>
            <a:endParaRPr lang="en-GB" b="1" dirty="0"/>
          </a:p>
          <a:p>
            <a:pPr lvl="0"/>
            <a:r>
              <a:rPr lang="en-GB" b="1" dirty="0"/>
              <a:t>Objective-</a:t>
            </a:r>
            <a:r>
              <a:rPr lang="en-GB" dirty="0"/>
              <a:t> </a:t>
            </a:r>
          </a:p>
          <a:p>
            <a:pPr marL="171450" lvl="0" indent="-171450">
              <a:buFont typeface="Arial" panose="020B0604020202020204" pitchFamily="34" charset="0"/>
              <a:buChar char="•"/>
            </a:pPr>
            <a:r>
              <a:rPr lang="en-GB" dirty="0"/>
              <a:t>Not subjective, must be based on facts not your personal opinion</a:t>
            </a:r>
          </a:p>
          <a:p>
            <a:pPr marL="171450" lvl="0" indent="-171450">
              <a:buFont typeface="Arial" panose="020B0604020202020204" pitchFamily="34" charset="0"/>
              <a:buChar char="•"/>
            </a:pPr>
            <a:endParaRPr lang="en-GB" dirty="0"/>
          </a:p>
          <a:p>
            <a:pPr lvl="0"/>
            <a:endParaRPr lang="en-GB" dirty="0"/>
          </a:p>
          <a:p>
            <a:pPr lvl="0"/>
            <a:r>
              <a:rPr lang="en-GB" b="1" dirty="0"/>
              <a:t>Fair-</a:t>
            </a:r>
            <a:r>
              <a:rPr lang="en-GB" dirty="0"/>
              <a:t> </a:t>
            </a:r>
          </a:p>
          <a:p>
            <a:pPr marL="171450" lvl="0" indent="-171450">
              <a:buFont typeface="Arial" panose="020B0604020202020204" pitchFamily="34" charset="0"/>
              <a:buChar char="•"/>
            </a:pPr>
            <a:r>
              <a:rPr lang="en-GB" dirty="0"/>
              <a:t>You must be appropriate and consistent in your assessment and feedback</a:t>
            </a:r>
          </a:p>
          <a:p>
            <a:pPr marL="171450" lvl="0" indent="-171450">
              <a:buFont typeface="Arial" panose="020B0604020202020204" pitchFamily="34" charset="0"/>
              <a:buChar char="•"/>
            </a:pPr>
            <a:r>
              <a:rPr lang="en-GB" dirty="0"/>
              <a:t>The student is treated the same as others and they know what expectations are</a:t>
            </a:r>
          </a:p>
          <a:p>
            <a:pPr marL="171450" lvl="0" indent="-171450">
              <a:buFont typeface="Arial" panose="020B0604020202020204" pitchFamily="34" charset="0"/>
              <a:buChar char="•"/>
            </a:pPr>
            <a:r>
              <a:rPr lang="en-GB" dirty="0"/>
              <a:t>Have an awareness about learning difficulties, does your student have the correct understanding of the activity, do they need additional resources or tools to assist them?</a:t>
            </a:r>
          </a:p>
          <a:p>
            <a:pPr lvl="0"/>
            <a:endParaRPr lang="en-GB" dirty="0"/>
          </a:p>
          <a:p>
            <a:pPr lvl="0"/>
            <a:r>
              <a:rPr lang="en-GB" b="1" dirty="0"/>
              <a:t>Transparent</a:t>
            </a:r>
            <a:r>
              <a:rPr lang="en-GB" dirty="0"/>
              <a:t> – </a:t>
            </a:r>
          </a:p>
          <a:p>
            <a:pPr marL="171450" lvl="0" indent="-171450">
              <a:buFont typeface="Arial" panose="020B0604020202020204" pitchFamily="34" charset="0"/>
              <a:buChar char="•"/>
            </a:pPr>
            <a:r>
              <a:rPr lang="en-GB" dirty="0"/>
              <a:t>Be open and honest</a:t>
            </a:r>
          </a:p>
          <a:p>
            <a:pPr marL="171450" lvl="0" indent="-171450">
              <a:buFont typeface="Arial" panose="020B0604020202020204" pitchFamily="34" charset="0"/>
              <a:buChar char="•"/>
            </a:pPr>
            <a:r>
              <a:rPr lang="en-GB" dirty="0"/>
              <a:t>Do not hide anything</a:t>
            </a:r>
          </a:p>
          <a:p>
            <a:pPr marL="171450" lvl="0" indent="-171450">
              <a:buFont typeface="Arial" panose="020B0604020202020204" pitchFamily="34" charset="0"/>
              <a:buChar char="•"/>
            </a:pPr>
            <a:r>
              <a:rPr lang="en-GB" dirty="0"/>
              <a:t>Student must know what is expected of them</a:t>
            </a:r>
          </a:p>
          <a:p>
            <a:pPr marL="171450" lvl="0" indent="-171450">
              <a:buFont typeface="Arial" panose="020B0604020202020204" pitchFamily="34" charset="0"/>
              <a:buChar char="•"/>
            </a:pPr>
            <a:r>
              <a:rPr lang="en-GB" dirty="0"/>
              <a:t>Explain why they have or haven’t reached the criteria</a:t>
            </a:r>
          </a:p>
          <a:p>
            <a:pPr lvl="0"/>
            <a:endParaRPr lang="en-GB" dirty="0"/>
          </a:p>
          <a:p>
            <a:pPr lvl="0"/>
            <a:r>
              <a:rPr lang="en-GB" b="1" dirty="0"/>
              <a:t>Defensible</a:t>
            </a:r>
            <a:r>
              <a:rPr lang="en-GB" dirty="0"/>
              <a:t> – </a:t>
            </a:r>
          </a:p>
          <a:p>
            <a:pPr marL="171450" lvl="0" indent="-171450">
              <a:buFont typeface="Arial" panose="020B0604020202020204" pitchFamily="34" charset="0"/>
              <a:buChar char="•"/>
            </a:pPr>
            <a:r>
              <a:rPr lang="en-GB" dirty="0"/>
              <a:t>Your process and feedback may be challenged, make sure you follow policies and procedures and have the evidence to back up what you are saying. </a:t>
            </a:r>
            <a:r>
              <a:rPr lang="en-GB" b="1" dirty="0"/>
              <a:t>WHAT CAN WE USED TO GATHER THIS EVIDENCE? </a:t>
            </a:r>
            <a:r>
              <a:rPr lang="en-GB" dirty="0"/>
              <a:t>Logs, BWV footage, keeping notes in your ePNB, emails to your Sergeant, etc…</a:t>
            </a:r>
          </a:p>
          <a:p>
            <a:pPr marL="171450" lvl="0" indent="-171450">
              <a:buFont typeface="Arial" panose="020B0604020202020204" pitchFamily="34" charset="0"/>
              <a:buChar char="•"/>
            </a:pPr>
            <a:endParaRPr lang="en-GB" dirty="0"/>
          </a:p>
        </p:txBody>
      </p:sp>
      <p:sp>
        <p:nvSpPr>
          <p:cNvPr id="4" name="Slide Number Placeholder 3">
            <a:extLst>
              <a:ext uri="{FF2B5EF4-FFF2-40B4-BE49-F238E27FC236}">
                <a16:creationId xmlns:a16="http://schemas.microsoft.com/office/drawing/2014/main" id="{02EDFF47-432E-1B62-A493-B8D438EAD90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B8990DCA-6F71-40B1-8AE1-8CA3549743A8}"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5</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B116AA-9A43-7A55-2468-B98BFB04B4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CBDABB-9DD9-4A80-E12B-BE348E2C367D}"/>
              </a:ext>
            </a:extLst>
          </p:cNvPr>
          <p:cNvSpPr txBox="1">
            <a:spLocks noGrp="1"/>
          </p:cNvSpPr>
          <p:nvPr>
            <p:ph type="body" sz="quarter" idx="1"/>
          </p:nvPr>
        </p:nvSpPr>
        <p:spPr/>
        <p:txBody>
          <a:bodyPr/>
          <a:lstStyle/>
          <a:p>
            <a:pPr lvl="0"/>
            <a:r>
              <a:rPr lang="en-GB" b="1" dirty="0"/>
              <a:t>TASK: </a:t>
            </a:r>
            <a:r>
              <a:rPr lang="en-GB" b="1" i="1" dirty="0">
                <a:solidFill>
                  <a:srgbClr val="C00000"/>
                </a:solidFill>
              </a:rPr>
              <a:t>Show video</a:t>
            </a:r>
          </a:p>
          <a:p>
            <a:pPr lvl="0"/>
            <a:endParaRPr lang="en-GB" dirty="0"/>
          </a:p>
          <a:p>
            <a:pPr lvl="0"/>
            <a:r>
              <a:rPr lang="en-GB" b="1" dirty="0"/>
              <a:t>ASK- Did they make a cup of tea? </a:t>
            </a:r>
            <a:r>
              <a:rPr lang="en-GB" b="0" dirty="0"/>
              <a:t>Yes or No</a:t>
            </a:r>
          </a:p>
          <a:p>
            <a:pPr lvl="0"/>
            <a:endParaRPr lang="en-GB" b="1" dirty="0"/>
          </a:p>
          <a:p>
            <a:pPr lvl="0"/>
            <a:r>
              <a:rPr lang="en-GB" b="1" dirty="0"/>
              <a:t>ASK: What do you think of the tea making?</a:t>
            </a:r>
          </a:p>
          <a:p>
            <a:pPr lvl="0"/>
            <a:endParaRPr lang="en-GB" b="1" dirty="0"/>
          </a:p>
          <a:p>
            <a:pPr lvl="0"/>
            <a:r>
              <a:rPr lang="en-GB" b="1" dirty="0"/>
              <a:t>ASK: What is missing? </a:t>
            </a:r>
            <a:r>
              <a:rPr lang="en-GB" b="0" dirty="0"/>
              <a:t>Initial assessment</a:t>
            </a:r>
          </a:p>
          <a:p>
            <a:pPr lvl="0"/>
            <a:endParaRPr lang="en-GB" b="1" dirty="0"/>
          </a:p>
          <a:p>
            <a:pPr lvl="0"/>
            <a:r>
              <a:rPr lang="en-GB" b="1" dirty="0"/>
              <a:t>ASK: What have they not been given? </a:t>
            </a:r>
            <a:r>
              <a:rPr lang="en-GB" b="0" dirty="0"/>
              <a:t>Instructions and specifics </a:t>
            </a:r>
          </a:p>
          <a:p>
            <a:pPr lvl="0"/>
            <a:endParaRPr lang="en-GB" i="1" dirty="0"/>
          </a:p>
          <a:p>
            <a:pPr lvl="0"/>
            <a:r>
              <a:rPr lang="en-GB" b="1" i="1" dirty="0"/>
              <a:t>Give out the assessor observation checklist and replay video - </a:t>
            </a:r>
            <a:r>
              <a:rPr lang="en-GB" u="sng" dirty="0"/>
              <a:t>Now look at the criteria they need to hit to pass</a:t>
            </a:r>
          </a:p>
          <a:p>
            <a:pPr lvl="0"/>
            <a:endParaRPr lang="en-GB" dirty="0"/>
          </a:p>
          <a:p>
            <a:pPr lvl="0"/>
            <a:r>
              <a:rPr lang="en-GB" b="1" dirty="0"/>
              <a:t>ASK: Did they tick everything to pass?</a:t>
            </a:r>
          </a:p>
          <a:p>
            <a:pPr lvl="0"/>
            <a:endParaRPr lang="en-GB" b="1" dirty="0"/>
          </a:p>
          <a:p>
            <a:pPr lvl="0"/>
            <a:r>
              <a:rPr lang="en-GB" b="1" dirty="0"/>
              <a:t>They must hit all criteria to pass- it must be good quality evidence!</a:t>
            </a:r>
          </a:p>
          <a:p>
            <a:pPr lvl="0"/>
            <a:endParaRPr lang="en-GB" dirty="0"/>
          </a:p>
          <a:p>
            <a:pPr lvl="0"/>
            <a:r>
              <a:rPr lang="en-GB" dirty="0"/>
              <a:t>Make sure what they are doing is correct.</a:t>
            </a:r>
          </a:p>
        </p:txBody>
      </p:sp>
      <p:sp>
        <p:nvSpPr>
          <p:cNvPr id="4" name="Slide Number Placeholder 3">
            <a:extLst>
              <a:ext uri="{FF2B5EF4-FFF2-40B4-BE49-F238E27FC236}">
                <a16:creationId xmlns:a16="http://schemas.microsoft.com/office/drawing/2014/main" id="{083DC44F-49B8-4E90-65EF-8AB82998EC2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045978D8-709B-47E7-8518-9D7BB3AAFEE9}"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6</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E88EC2-5C4B-A47A-4CE5-41A39E9C94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38480C-1707-DE55-D272-EDEF72D0A2E4}"/>
              </a:ext>
            </a:extLst>
          </p:cNvPr>
          <p:cNvSpPr txBox="1">
            <a:spLocks noGrp="1"/>
          </p:cNvSpPr>
          <p:nvPr>
            <p:ph type="body" sz="quarter" idx="1"/>
          </p:nvPr>
        </p:nvSpPr>
        <p:spPr/>
        <p:txBody>
          <a:bodyPr/>
          <a:lstStyle/>
          <a:p>
            <a:pPr lvl="0"/>
            <a:r>
              <a:rPr lang="en-GB" b="1" dirty="0"/>
              <a:t>This is a process used in Assessment to ensure the process is up to a consistent standard.</a:t>
            </a:r>
          </a:p>
          <a:p>
            <a:pPr lvl="0"/>
            <a:endParaRPr lang="en-GB" dirty="0"/>
          </a:p>
          <a:p>
            <a:pPr lvl="0"/>
            <a:r>
              <a:rPr lang="en-GB" dirty="0"/>
              <a:t>V- </a:t>
            </a:r>
            <a:r>
              <a:rPr lang="en-GB" b="1" dirty="0"/>
              <a:t>VALID</a:t>
            </a:r>
            <a:r>
              <a:rPr lang="en-GB" dirty="0"/>
              <a:t> – This can be assessed by updating and checking of ePNB, STORM log, NICHE OEL, BWV footage</a:t>
            </a:r>
          </a:p>
          <a:p>
            <a:pPr lvl="0"/>
            <a:r>
              <a:rPr lang="en-GB" dirty="0"/>
              <a:t>A- </a:t>
            </a:r>
            <a:r>
              <a:rPr lang="en-GB" b="1" dirty="0"/>
              <a:t>AUTHENTIC</a:t>
            </a:r>
            <a:r>
              <a:rPr lang="en-GB" dirty="0"/>
              <a:t> – the assessment must be completed by the student officer, it must be their own work</a:t>
            </a:r>
          </a:p>
          <a:p>
            <a:pPr lvl="0"/>
            <a:r>
              <a:rPr lang="en-GB" dirty="0"/>
              <a:t>R- </a:t>
            </a:r>
            <a:r>
              <a:rPr lang="en-GB" b="1" dirty="0"/>
              <a:t>RELIABLE</a:t>
            </a:r>
            <a:r>
              <a:rPr lang="en-GB" dirty="0"/>
              <a:t> - Do the task several times to build that consistently to prove that they are competent</a:t>
            </a:r>
          </a:p>
          <a:p>
            <a:pPr lvl="0"/>
            <a:r>
              <a:rPr lang="en-GB" dirty="0"/>
              <a:t>C- </a:t>
            </a:r>
            <a:r>
              <a:rPr lang="en-GB" b="1" dirty="0"/>
              <a:t>CURRENT </a:t>
            </a:r>
            <a:r>
              <a:rPr lang="en-GB" dirty="0"/>
              <a:t>-  The evidence provided will be current as the process takes 15 weeks, and only evidence provided during this timeframe will be accepted. </a:t>
            </a:r>
          </a:p>
          <a:p>
            <a:pPr lvl="0"/>
            <a:r>
              <a:rPr lang="en-GB" dirty="0"/>
              <a:t>S- </a:t>
            </a:r>
            <a:r>
              <a:rPr lang="en-GB" b="1" dirty="0"/>
              <a:t>SUFFICIENT</a:t>
            </a:r>
            <a:r>
              <a:rPr lang="en-GB" dirty="0"/>
              <a:t> - Is there enough quality evidence to prove competency. Consider what other forms of evidence can be used to confirm competency, have they provided too little or too much?</a:t>
            </a:r>
          </a:p>
          <a:p>
            <a:pPr lvl="0"/>
            <a:endParaRPr lang="en-GB" dirty="0"/>
          </a:p>
          <a:p>
            <a:pPr lvl="0"/>
            <a:r>
              <a:rPr lang="en-GB" b="1" dirty="0"/>
              <a:t>Remember you can use the holistic approach and gather quality evidence before submitting it.</a:t>
            </a:r>
          </a:p>
          <a:p>
            <a:pPr lvl="0"/>
            <a:endParaRPr lang="en-GB" b="1" dirty="0"/>
          </a:p>
          <a:p>
            <a:pPr lvl="0"/>
            <a:r>
              <a:rPr lang="en-GB" b="1" dirty="0"/>
              <a:t>VARCS is important when assessing to ensure a consistent approach and fairness for all student officers. </a:t>
            </a:r>
          </a:p>
          <a:p>
            <a:pPr lvl="0"/>
            <a:endParaRPr lang="en-GB" dirty="0"/>
          </a:p>
          <a:p>
            <a:pPr lvl="0"/>
            <a:r>
              <a:rPr lang="en-GB" b="1" dirty="0"/>
              <a:t>ASK: What is the best way to assess them? (product evidence – OEL), (witness testimony/email)</a:t>
            </a:r>
          </a:p>
          <a:p>
            <a:pPr lvl="0"/>
            <a:endParaRPr lang="en-GB" dirty="0"/>
          </a:p>
          <a:p>
            <a:pPr lvl="0"/>
            <a:r>
              <a:rPr lang="en-GB" b="1" dirty="0"/>
              <a:t>Do not copy and paste reviews from other students – the learner deserves their own feedback tailored to them and it should be individual (for fairness)</a:t>
            </a:r>
          </a:p>
        </p:txBody>
      </p:sp>
      <p:sp>
        <p:nvSpPr>
          <p:cNvPr id="4" name="Slide Number Placeholder 3">
            <a:extLst>
              <a:ext uri="{FF2B5EF4-FFF2-40B4-BE49-F238E27FC236}">
                <a16:creationId xmlns:a16="http://schemas.microsoft.com/office/drawing/2014/main" id="{AB512A32-B0D8-F6A8-87B2-05E9C632FA6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8ED9D47B-1725-4B81-86FC-15BBDDCDC947}"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7</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846A47-2B26-8E54-34CC-D949040AD0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2BBE64-B911-0CA8-8971-015B96D293A5}"/>
              </a:ext>
            </a:extLst>
          </p:cNvPr>
          <p:cNvSpPr txBox="1">
            <a:spLocks noGrp="1"/>
          </p:cNvSpPr>
          <p:nvPr>
            <p:ph type="body" sz="quarter" idx="1"/>
          </p:nvPr>
        </p:nvSpPr>
        <p:spPr/>
        <p:txBody>
          <a:bodyPr/>
          <a:lstStyle/>
          <a:p>
            <a:pPr lvl="0"/>
            <a:r>
              <a:rPr lang="en-GB" dirty="0"/>
              <a:t>Holistic assessment saves time for both the student officer and Assessor.</a:t>
            </a:r>
          </a:p>
          <a:p>
            <a:pPr lvl="0"/>
            <a:endParaRPr lang="en-GB" dirty="0"/>
          </a:p>
          <a:p>
            <a:pPr lvl="0"/>
            <a:r>
              <a:rPr lang="en-GB" b="1" i="1" dirty="0"/>
              <a:t>Give an example of an ASB incident.  Discuss the multiple examples that could be given that shows Holistic Assessment</a:t>
            </a:r>
            <a:endParaRPr lang="en-GB" dirty="0"/>
          </a:p>
          <a:p>
            <a:pPr lvl="0"/>
            <a:r>
              <a:rPr lang="en-GB" dirty="0"/>
              <a:t>Do it a few times to make sure they are competent then put evidence in.</a:t>
            </a:r>
          </a:p>
          <a:p>
            <a:pPr lvl="0"/>
            <a:endParaRPr lang="en-GB" dirty="0"/>
          </a:p>
          <a:p>
            <a:pPr lvl="0"/>
            <a:r>
              <a:rPr lang="en-GB" dirty="0"/>
              <a:t>Give a couple of weeks before submitting evidence.</a:t>
            </a:r>
          </a:p>
          <a:p>
            <a:pPr lvl="0"/>
            <a:endParaRPr lang="en-GB" dirty="0"/>
          </a:p>
          <a:p>
            <a:pPr lvl="0"/>
            <a:r>
              <a:rPr lang="en-GB" dirty="0">
                <a:latin typeface="Arial" pitchFamily="34"/>
              </a:rPr>
              <a:t>Within your role as a tutor, you will be focussing on </a:t>
            </a:r>
            <a:r>
              <a:rPr lang="en-GB" b="1" dirty="0">
                <a:latin typeface="Arial" pitchFamily="34"/>
              </a:rPr>
              <a:t>work-based assessment</a:t>
            </a:r>
            <a:r>
              <a:rPr lang="en-GB" dirty="0">
                <a:latin typeface="Arial" pitchFamily="34"/>
              </a:rPr>
              <a:t>, which for the most part will be </a:t>
            </a:r>
            <a:r>
              <a:rPr lang="en-GB" b="1" dirty="0">
                <a:latin typeface="Arial" pitchFamily="34"/>
              </a:rPr>
              <a:t>holistic</a:t>
            </a:r>
            <a:r>
              <a:rPr lang="en-GB" dirty="0">
                <a:latin typeface="Arial" pitchFamily="34"/>
              </a:rPr>
              <a:t>. </a:t>
            </a:r>
          </a:p>
          <a:p>
            <a:pPr lvl="0"/>
            <a:endParaRPr lang="en-US" dirty="0">
              <a:solidFill>
                <a:srgbClr val="444444"/>
              </a:solidFill>
              <a:latin typeface="Calibri" pitchFamily="34"/>
            </a:endParaRPr>
          </a:p>
          <a:p>
            <a:pPr lvl="0"/>
            <a:r>
              <a:rPr lang="en-GB" dirty="0">
                <a:latin typeface="Arial" pitchFamily="34"/>
              </a:rPr>
              <a:t>​</a:t>
            </a:r>
            <a:r>
              <a:rPr lang="en-GB" b="1" i="1" dirty="0">
                <a:latin typeface="Arial" pitchFamily="34"/>
              </a:rPr>
              <a:t>Trainer to explain what is meant by ‘work-based assessment’ and then ask</a:t>
            </a:r>
          </a:p>
          <a:p>
            <a:pPr lvl="0"/>
            <a:endParaRPr lang="en-GB" dirty="0">
              <a:solidFill>
                <a:srgbClr val="444444"/>
              </a:solidFill>
              <a:latin typeface="Calibri" pitchFamily="34"/>
            </a:endParaRPr>
          </a:p>
          <a:p>
            <a:pPr lvl="0"/>
            <a:r>
              <a:rPr lang="en-GB" b="1" dirty="0">
                <a:latin typeface="Arial" pitchFamily="34"/>
              </a:rPr>
              <a:t>Q. Why is work-based assessment important for student officers, what are the benefits?</a:t>
            </a:r>
            <a:endParaRPr lang="en-US" dirty="0">
              <a:solidFill>
                <a:srgbClr val="444444"/>
              </a:solidFill>
              <a:latin typeface="Calibri" pitchFamily="34"/>
            </a:endParaRPr>
          </a:p>
          <a:p>
            <a:pPr lvl="0"/>
            <a:r>
              <a:rPr lang="en-GB" dirty="0">
                <a:latin typeface="Arial" pitchFamily="34"/>
              </a:rPr>
              <a:t>Answers might include:</a:t>
            </a:r>
            <a:r>
              <a:rPr lang="en-US" dirty="0">
                <a:latin typeface="Arial" pitchFamily="34"/>
              </a:rPr>
              <a:t>​</a:t>
            </a:r>
            <a:endParaRPr lang="en-US" dirty="0">
              <a:solidFill>
                <a:srgbClr val="444444"/>
              </a:solidFill>
              <a:latin typeface="Calibri" pitchFamily="34"/>
            </a:endParaRPr>
          </a:p>
          <a:p>
            <a:pPr lvl="0">
              <a:buSzPct val="100000"/>
              <a:buFont typeface="Arial" pitchFamily="34"/>
              <a:buChar char="•"/>
            </a:pPr>
            <a:r>
              <a:rPr lang="en-GB" sz="1800" b="1" dirty="0">
                <a:latin typeface="Arial" pitchFamily="34"/>
              </a:rPr>
              <a:t>Sets expectations </a:t>
            </a:r>
            <a:r>
              <a:rPr lang="en-GB" sz="1800" dirty="0">
                <a:latin typeface="Arial" pitchFamily="34"/>
              </a:rPr>
              <a:t>clarifies learning intentions and criteria for success on the job</a:t>
            </a:r>
            <a:r>
              <a:rPr lang="en-US" sz="1800" dirty="0">
                <a:latin typeface="Arial" pitchFamily="34"/>
              </a:rPr>
              <a:t>​</a:t>
            </a:r>
            <a:endParaRPr lang="en-US" sz="1800" dirty="0">
              <a:solidFill>
                <a:srgbClr val="444444"/>
              </a:solidFill>
              <a:latin typeface="Arial" pitchFamily="34"/>
            </a:endParaRPr>
          </a:p>
          <a:p>
            <a:pPr lvl="0">
              <a:buSzPct val="100000"/>
              <a:buFont typeface="Arial" pitchFamily="34"/>
              <a:buChar char="•"/>
            </a:pPr>
            <a:r>
              <a:rPr lang="en-GB" sz="1800" b="1" dirty="0">
                <a:latin typeface="Arial" pitchFamily="34"/>
              </a:rPr>
              <a:t>Assesses authentic performance </a:t>
            </a:r>
            <a:r>
              <a:rPr lang="en-GB" sz="1800" dirty="0">
                <a:latin typeface="Arial" pitchFamily="34"/>
              </a:rPr>
              <a:t>focuses on practice in the work environment</a:t>
            </a:r>
            <a:r>
              <a:rPr lang="en-US" sz="1800" dirty="0">
                <a:latin typeface="Arial" pitchFamily="34"/>
              </a:rPr>
              <a:t>​</a:t>
            </a:r>
            <a:endParaRPr lang="en-US" sz="1800" dirty="0">
              <a:solidFill>
                <a:srgbClr val="444444"/>
              </a:solidFill>
              <a:latin typeface="Arial" pitchFamily="34"/>
            </a:endParaRPr>
          </a:p>
          <a:p>
            <a:pPr lvl="0">
              <a:buSzPct val="100000"/>
              <a:buFont typeface="Arial" pitchFamily="34"/>
              <a:buChar char="•"/>
            </a:pPr>
            <a:r>
              <a:rPr lang="en-GB" sz="1800" b="1" dirty="0">
                <a:latin typeface="Arial" pitchFamily="34"/>
              </a:rPr>
              <a:t>Provides evidence of learning </a:t>
            </a:r>
            <a:r>
              <a:rPr lang="en-GB" sz="1800" dirty="0">
                <a:latin typeface="Arial" pitchFamily="34"/>
              </a:rPr>
              <a:t>gathers evidence of trainee performance and progression in direct relation to their role</a:t>
            </a:r>
            <a:r>
              <a:rPr lang="en-US" sz="1800" dirty="0">
                <a:latin typeface="Arial" pitchFamily="34"/>
              </a:rPr>
              <a:t>​</a:t>
            </a:r>
            <a:endParaRPr lang="en-US" sz="1800" dirty="0">
              <a:solidFill>
                <a:srgbClr val="444444"/>
              </a:solidFill>
              <a:latin typeface="Arial" pitchFamily="34"/>
            </a:endParaRPr>
          </a:p>
          <a:p>
            <a:pPr lvl="0">
              <a:buSzPct val="100000"/>
              <a:buFont typeface="Arial" pitchFamily="34"/>
              <a:buChar char="•"/>
            </a:pPr>
            <a:r>
              <a:rPr lang="en-GB" sz="1800" b="1" dirty="0">
                <a:latin typeface="Arial" pitchFamily="34"/>
              </a:rPr>
              <a:t>Drives learning </a:t>
            </a:r>
            <a:r>
              <a:rPr lang="en-GB" sz="1800" dirty="0">
                <a:latin typeface="Arial" pitchFamily="34"/>
              </a:rPr>
              <a:t>motivates trainees to learn and improve performance in the work-place.</a:t>
            </a:r>
            <a:r>
              <a:rPr lang="en-US" sz="1800" dirty="0">
                <a:latin typeface="Arial" pitchFamily="34"/>
              </a:rPr>
              <a:t>​</a:t>
            </a:r>
            <a:endParaRPr lang="en-US" sz="1800" dirty="0">
              <a:solidFill>
                <a:srgbClr val="444444"/>
              </a:solidFill>
              <a:latin typeface="Arial" pitchFamily="34"/>
            </a:endParaRPr>
          </a:p>
          <a:p>
            <a:pPr lvl="0">
              <a:buSzPct val="100000"/>
              <a:buFont typeface="Arial" pitchFamily="34"/>
              <a:buChar char="•"/>
            </a:pPr>
            <a:r>
              <a:rPr lang="en-GB" sz="1800" b="1" dirty="0">
                <a:latin typeface="Arial" pitchFamily="34"/>
              </a:rPr>
              <a:t>Identify job-related development needs</a:t>
            </a:r>
            <a:r>
              <a:rPr lang="en-US" sz="1800" dirty="0">
                <a:latin typeface="Arial" pitchFamily="34"/>
              </a:rPr>
              <a:t>​</a:t>
            </a:r>
            <a:endParaRPr lang="en-US" sz="1800" dirty="0">
              <a:solidFill>
                <a:srgbClr val="444444"/>
              </a:solidFill>
              <a:latin typeface="Arial" pitchFamily="34"/>
            </a:endParaRPr>
          </a:p>
          <a:p>
            <a:pPr lvl="0">
              <a:buSzPct val="100000"/>
              <a:buFont typeface="Arial" pitchFamily="34"/>
              <a:buChar char="•"/>
            </a:pPr>
            <a:r>
              <a:rPr lang="en-GB" sz="1800" b="1" dirty="0">
                <a:latin typeface="Arial" pitchFamily="34"/>
              </a:rPr>
              <a:t>Supports continuous improvement</a:t>
            </a:r>
            <a:r>
              <a:rPr lang="en-US" sz="1800" dirty="0">
                <a:latin typeface="Arial" pitchFamily="34"/>
              </a:rPr>
              <a:t>​</a:t>
            </a:r>
            <a:endParaRPr lang="en-US" sz="1800" dirty="0">
              <a:solidFill>
                <a:srgbClr val="444444"/>
              </a:solidFill>
              <a:latin typeface="Arial" pitchFamily="34"/>
            </a:endParaRPr>
          </a:p>
          <a:p>
            <a:pPr lvl="0"/>
            <a:r>
              <a:rPr lang="en-GB" dirty="0">
                <a:latin typeface="Arial" pitchFamily="34"/>
              </a:rPr>
              <a:t>​</a:t>
            </a:r>
            <a:endParaRPr lang="en-GB" dirty="0">
              <a:solidFill>
                <a:srgbClr val="444444"/>
              </a:solidFill>
              <a:latin typeface="Calibri" pitchFamily="34"/>
            </a:endParaRPr>
          </a:p>
          <a:p>
            <a:pPr lvl="0"/>
            <a:r>
              <a:rPr lang="en-GB" b="1" dirty="0">
                <a:latin typeface="Arial" pitchFamily="34"/>
              </a:rPr>
              <a:t>What is holistic assessment and how does it fit in with work-based assessment?</a:t>
            </a:r>
            <a:r>
              <a:rPr lang="en-US" dirty="0">
                <a:latin typeface="Arial" pitchFamily="34"/>
              </a:rPr>
              <a:t>​</a:t>
            </a:r>
            <a:endParaRPr lang="en-US" dirty="0">
              <a:solidFill>
                <a:srgbClr val="444444"/>
              </a:solidFill>
              <a:latin typeface="Calibri" pitchFamily="34"/>
            </a:endParaRPr>
          </a:p>
          <a:p>
            <a:pPr lvl="0"/>
            <a:r>
              <a:rPr lang="en-US" dirty="0">
                <a:latin typeface="Arial" pitchFamily="34"/>
              </a:rPr>
              <a:t>Holistic assessment reverses the planning practice of looking first at a unit or an element and then identifying candidate activities that will evidence the requirements. Instead, the assessor and candidate look at an imminent practice event and plan for evidencing several units or elements from this one event. The event identified does not have to be an enormous enterprise because a simple activity can provide some evidence towards completing a significant number of units.  ​</a:t>
            </a:r>
            <a:endParaRPr lang="en-US" dirty="0">
              <a:solidFill>
                <a:srgbClr val="444444"/>
              </a:solidFill>
              <a:latin typeface="Calibri" pitchFamily="34"/>
            </a:endParaRPr>
          </a:p>
          <a:p>
            <a:pPr lvl="0"/>
            <a:r>
              <a:rPr lang="en-US" dirty="0">
                <a:latin typeface="Arial" pitchFamily="34"/>
              </a:rPr>
              <a:t>​</a:t>
            </a:r>
            <a:endParaRPr lang="en-US" dirty="0">
              <a:solidFill>
                <a:srgbClr val="444444"/>
              </a:solidFill>
              <a:latin typeface="Calibri" pitchFamily="34"/>
            </a:endParaRPr>
          </a:p>
          <a:p>
            <a:pPr lvl="0"/>
            <a:r>
              <a:rPr lang="en-US" b="1" i="1" dirty="0">
                <a:latin typeface="Arial" pitchFamily="34"/>
              </a:rPr>
              <a:t>Trainer to ask:​</a:t>
            </a:r>
          </a:p>
          <a:p>
            <a:pPr lvl="0"/>
            <a:endParaRPr lang="en-US" b="1" i="1" dirty="0">
              <a:solidFill>
                <a:srgbClr val="444444"/>
              </a:solidFill>
              <a:latin typeface="Calibri" pitchFamily="34"/>
            </a:endParaRPr>
          </a:p>
          <a:p>
            <a:pPr lvl="0"/>
            <a:r>
              <a:rPr lang="en-US" b="1" dirty="0">
                <a:latin typeface="Arial" pitchFamily="34"/>
              </a:rPr>
              <a:t>Q, What are the benefits of a holistic assessment approach?</a:t>
            </a:r>
            <a:r>
              <a:rPr lang="en-US" dirty="0">
                <a:latin typeface="Arial" pitchFamily="34"/>
              </a:rPr>
              <a:t>​</a:t>
            </a:r>
          </a:p>
          <a:p>
            <a:pPr lvl="0"/>
            <a:endParaRPr lang="en-US" dirty="0">
              <a:solidFill>
                <a:srgbClr val="444444"/>
              </a:solidFill>
              <a:latin typeface="Calibri" pitchFamily="34"/>
            </a:endParaRPr>
          </a:p>
          <a:p>
            <a:pPr lvl="0"/>
            <a:r>
              <a:rPr lang="en-US" b="1" dirty="0">
                <a:latin typeface="Arial" pitchFamily="34"/>
              </a:rPr>
              <a:t>Answers might include:</a:t>
            </a:r>
            <a:r>
              <a:rPr lang="en-US" dirty="0">
                <a:latin typeface="Arial" pitchFamily="34"/>
              </a:rPr>
              <a:t>​</a:t>
            </a:r>
            <a:endParaRPr lang="en-US" dirty="0">
              <a:solidFill>
                <a:srgbClr val="444444"/>
              </a:solidFill>
              <a:latin typeface="Calibri" pitchFamily="34"/>
            </a:endParaRPr>
          </a:p>
          <a:p>
            <a:pPr lvl="0">
              <a:buSzPct val="100000"/>
              <a:buFont typeface="Arial" pitchFamily="34"/>
              <a:buChar char="•"/>
            </a:pPr>
            <a:r>
              <a:rPr lang="en-US" sz="1800" dirty="0">
                <a:latin typeface="Arial" pitchFamily="34"/>
              </a:rPr>
              <a:t>It should make evidence collection by the learner quicker and easier as one piece of evidence could cover several aspects. ​</a:t>
            </a:r>
            <a:endParaRPr lang="en-US" sz="1800" dirty="0">
              <a:solidFill>
                <a:srgbClr val="444444"/>
              </a:solidFill>
              <a:latin typeface="Arial" pitchFamily="34"/>
            </a:endParaRPr>
          </a:p>
          <a:p>
            <a:pPr lvl="0">
              <a:buSzPct val="100000"/>
              <a:buFont typeface="Arial" pitchFamily="34"/>
              <a:buChar char="•"/>
            </a:pPr>
            <a:r>
              <a:rPr lang="en-US" sz="1800" dirty="0">
                <a:latin typeface="Arial" pitchFamily="34"/>
              </a:rPr>
              <a:t>Holistic assessment can be more efficient and effective for candidates and assessors. ​</a:t>
            </a:r>
            <a:endParaRPr lang="en-US" sz="1800" dirty="0">
              <a:solidFill>
                <a:srgbClr val="444444"/>
              </a:solidFill>
              <a:latin typeface="Arial" pitchFamily="34"/>
            </a:endParaRPr>
          </a:p>
          <a:p>
            <a:pPr lvl="0">
              <a:buSzPct val="100000"/>
              <a:buFont typeface="Arial" pitchFamily="34"/>
              <a:buChar char="•"/>
            </a:pPr>
            <a:r>
              <a:rPr lang="en-US" sz="1800" dirty="0">
                <a:latin typeface="Arial" pitchFamily="34"/>
              </a:rPr>
              <a:t>It avoids repetition of evidence and should help towards speedier completion of awards. ​</a:t>
            </a:r>
            <a:endParaRPr lang="en-US" sz="1800" dirty="0">
              <a:solidFill>
                <a:srgbClr val="444444"/>
              </a:solidFill>
              <a:latin typeface="Arial" pitchFamily="34"/>
            </a:endParaRPr>
          </a:p>
          <a:p>
            <a:pPr lvl="0">
              <a:buSzPct val="100000"/>
              <a:buFont typeface="Arial" pitchFamily="34"/>
              <a:buChar char="•"/>
            </a:pPr>
            <a:r>
              <a:rPr lang="en-US" sz="1800" dirty="0">
                <a:latin typeface="Arial" pitchFamily="34"/>
              </a:rPr>
              <a:t>Identifies how the learner integrates for example, knowledge and understanding into their practice.​</a:t>
            </a:r>
            <a:endParaRPr lang="en-US" sz="1800" dirty="0">
              <a:solidFill>
                <a:srgbClr val="444444"/>
              </a:solidFill>
              <a:latin typeface="Arial" pitchFamily="34"/>
            </a:endParaRPr>
          </a:p>
          <a:p>
            <a:pPr lvl="0"/>
            <a:r>
              <a:rPr lang="en-US" dirty="0">
                <a:latin typeface="Arial" pitchFamily="34"/>
              </a:rPr>
              <a:t>​</a:t>
            </a:r>
            <a:endParaRPr lang="en-US" dirty="0">
              <a:solidFill>
                <a:srgbClr val="444444"/>
              </a:solidFill>
              <a:latin typeface="Calibri" pitchFamily="34"/>
            </a:endParaRPr>
          </a:p>
          <a:p>
            <a:pPr lvl="0"/>
            <a:r>
              <a:rPr lang="en-US" dirty="0">
                <a:latin typeface="Arial" pitchFamily="34"/>
              </a:rPr>
              <a:t>It is recommended that holistic assessment is used whenever appropriate. Wherever possible, one activity should be used as evidence for learning outcomes and assessment criteria for other units. For example, a discussion for ‘Assess occupational competence in the work environment’ might provide some evidence for ‘Understanding the principles and practices of assessment’. ​</a:t>
            </a:r>
            <a:endParaRPr lang="en-US" dirty="0">
              <a:solidFill>
                <a:srgbClr val="444444"/>
              </a:solidFill>
              <a:latin typeface="Calibri" pitchFamily="34"/>
            </a:endParaRPr>
          </a:p>
          <a:p>
            <a:pPr lvl="0"/>
            <a:r>
              <a:rPr lang="en-GB" dirty="0">
                <a:latin typeface="Arial" pitchFamily="34"/>
              </a:rPr>
              <a:t>​</a:t>
            </a:r>
            <a:endParaRPr lang="en-GB" dirty="0">
              <a:solidFill>
                <a:srgbClr val="444444"/>
              </a:solidFill>
              <a:latin typeface="Calibri" pitchFamily="34"/>
            </a:endParaRPr>
          </a:p>
          <a:p>
            <a:pPr lvl="0"/>
            <a:r>
              <a:rPr lang="en-GB" dirty="0">
                <a:latin typeface="Arial" pitchFamily="34"/>
              </a:rPr>
              <a:t>Assessment standards should </a:t>
            </a:r>
            <a:r>
              <a:rPr lang="en-GB" b="1" i="1" dirty="0">
                <a:latin typeface="Arial" pitchFamily="34"/>
              </a:rPr>
              <a:t>not</a:t>
            </a:r>
            <a:r>
              <a:rPr lang="en-GB" dirty="0">
                <a:latin typeface="Arial" pitchFamily="34"/>
              </a:rPr>
              <a:t> be viewed as stand-alone units but as standards that can be integrated together.  A competent officer does not deliver their work unit by unit but in a blended way.</a:t>
            </a:r>
            <a:r>
              <a:rPr lang="en-US" dirty="0">
                <a:latin typeface="Arial" pitchFamily="34"/>
              </a:rPr>
              <a:t>​</a:t>
            </a:r>
            <a:endParaRPr lang="en-US" dirty="0">
              <a:solidFill>
                <a:srgbClr val="444444"/>
              </a:solidFill>
              <a:latin typeface="Calibri" pitchFamily="34"/>
            </a:endParaRPr>
          </a:p>
          <a:p>
            <a:pPr lvl="0"/>
            <a:r>
              <a:rPr lang="en-GB" dirty="0">
                <a:latin typeface="Arial" pitchFamily="34"/>
              </a:rPr>
              <a:t>​</a:t>
            </a:r>
            <a:endParaRPr lang="en-GB" dirty="0">
              <a:solidFill>
                <a:srgbClr val="444444"/>
              </a:solidFill>
              <a:latin typeface="Calibri" pitchFamily="34"/>
            </a:endParaRPr>
          </a:p>
          <a:p>
            <a:pPr lvl="0"/>
            <a:r>
              <a:rPr lang="en-GB" dirty="0">
                <a:latin typeface="Arial" pitchFamily="34"/>
              </a:rPr>
              <a:t>​</a:t>
            </a:r>
            <a:endParaRPr lang="en-GB" dirty="0">
              <a:solidFill>
                <a:srgbClr val="444444"/>
              </a:solidFill>
              <a:latin typeface="Calibri" pitchFamily="34"/>
            </a:endParaRPr>
          </a:p>
          <a:p>
            <a:pPr lvl="0"/>
            <a:endParaRPr lang="en-GB" dirty="0"/>
          </a:p>
        </p:txBody>
      </p:sp>
      <p:sp>
        <p:nvSpPr>
          <p:cNvPr id="4" name="Slide Number Placeholder 3">
            <a:extLst>
              <a:ext uri="{FF2B5EF4-FFF2-40B4-BE49-F238E27FC236}">
                <a16:creationId xmlns:a16="http://schemas.microsoft.com/office/drawing/2014/main" id="{A0D20B43-42E3-FC8C-A6E1-DC0BAEF7925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1A8AA6C8-48EF-4018-80AB-EED99FCE676F}"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8</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4EAA85-0ED2-4724-2FEB-F0648B9A5B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AAAFAD-8301-A04F-6BC3-69E97267FCBE}"/>
              </a:ext>
            </a:extLst>
          </p:cNvPr>
          <p:cNvSpPr txBox="1">
            <a:spLocks noGrp="1"/>
          </p:cNvSpPr>
          <p:nvPr>
            <p:ph type="body" sz="quarter"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itchFamily="34"/>
                <a:ea typeface="+mn-ea"/>
                <a:cs typeface="+mn-cs"/>
              </a:rPr>
              <a:t>TASK: Work-Based Holistic Assessment Model (WHAM)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prstClr val="black"/>
              </a:solidFill>
              <a:effectLst/>
              <a:uLnTx/>
              <a:uFillTx/>
              <a:latin typeface="Arial" pitchFamily="3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1" u="none" strike="noStrike" kern="1200" cap="none" spc="0" normalizeH="0" baseline="0" noProof="0" dirty="0">
                <a:ln>
                  <a:noFill/>
                </a:ln>
                <a:solidFill>
                  <a:prstClr val="black"/>
                </a:solidFill>
                <a:effectLst/>
                <a:uLnTx/>
                <a:uFillTx/>
                <a:latin typeface="Arial" pitchFamily="34"/>
                <a:ea typeface="+mn-ea"/>
                <a:cs typeface="+mn-cs"/>
              </a:rPr>
              <a:t>Required: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1" u="none" strike="noStrike" kern="1200" cap="none" spc="0" normalizeH="0" baseline="0" noProof="0" dirty="0">
                <a:ln>
                  <a:noFill/>
                </a:ln>
                <a:solidFill>
                  <a:prstClr val="black"/>
                </a:solidFill>
                <a:effectLst/>
                <a:uLnTx/>
                <a:uFillTx/>
                <a:latin typeface="Arial" pitchFamily="34"/>
                <a:ea typeface="+mn-ea"/>
                <a:cs typeface="+mn-cs"/>
              </a:rPr>
              <a:t>UNIT 4 (ASB) PRINT OUT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1" u="none" strike="noStrike" kern="1200" cap="none" spc="0" normalizeH="0" baseline="0" noProof="0" dirty="0">
                <a:ln>
                  <a:noFill/>
                </a:ln>
                <a:solidFill>
                  <a:prstClr val="black"/>
                </a:solidFill>
                <a:effectLst/>
                <a:uLnTx/>
                <a:uFillTx/>
                <a:latin typeface="Arial" pitchFamily="34"/>
                <a:ea typeface="+mn-ea"/>
                <a:cs typeface="+mn-cs"/>
              </a:rPr>
              <a:t>UNIT 13 (MANAGING CONFLICT) PRINT OUT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1" u="none" strike="noStrike" kern="1200" cap="none" spc="0" normalizeH="0" baseline="0" noProof="0" dirty="0">
                <a:ln>
                  <a:noFill/>
                </a:ln>
                <a:solidFill>
                  <a:prstClr val="black"/>
                </a:solidFill>
                <a:effectLst/>
                <a:uLnTx/>
                <a:uFillTx/>
                <a:latin typeface="Arial" pitchFamily="34"/>
                <a:ea typeface="+mn-ea"/>
                <a:cs typeface="+mn-cs"/>
              </a:rPr>
              <a:t>FLIP CHART PAPER &amp; PENS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1" u="none" strike="noStrike" kern="1200" cap="none" spc="0" normalizeH="0" baseline="0" noProof="0" dirty="0">
                <a:ln>
                  <a:noFill/>
                </a:ln>
                <a:solidFill>
                  <a:prstClr val="black"/>
                </a:solidFill>
                <a:effectLst/>
                <a:uLnTx/>
                <a:uFillTx/>
                <a:latin typeface="Arial" pitchFamily="34"/>
                <a:ea typeface="+mn-ea"/>
                <a:cs typeface="+mn-cs"/>
              </a:rPr>
              <a:t>WHAM MODEL PRINT OUT</a:t>
            </a:r>
          </a:p>
          <a:p>
            <a:pPr lvl="0"/>
            <a:endParaRPr lang="en-GB" dirty="0"/>
          </a:p>
          <a:p>
            <a:pPr lvl="0"/>
            <a:r>
              <a:rPr lang="en-GB" b="1" dirty="0"/>
              <a:t>The larger circles are the tutor's responsibility.</a:t>
            </a:r>
          </a:p>
          <a:p>
            <a:pPr lvl="0"/>
            <a:endParaRPr lang="en-GB" dirty="0"/>
          </a:p>
          <a:p>
            <a:pPr lvl="0"/>
            <a:r>
              <a:rPr lang="en-GB" b="1" dirty="0"/>
              <a:t>Group work exercise (2 groups) – Handout the portfolio examples to each group and ask them to assess the criteria for:</a:t>
            </a:r>
          </a:p>
          <a:p>
            <a:pPr lvl="0"/>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t>GROUP 1: (ASB –  LASER UNIT 4)</a:t>
            </a:r>
          </a:p>
          <a:p>
            <a:pPr lvl="0"/>
            <a:endParaRPr lang="en-GB" b="1" dirty="0"/>
          </a:p>
          <a:p>
            <a:pPr lvl="0"/>
            <a:r>
              <a:rPr lang="en-GB" b="1" dirty="0"/>
              <a:t>Planning the assessment </a:t>
            </a:r>
            <a:r>
              <a:rPr lang="en-GB" dirty="0"/>
              <a:t>- Central to the assessment, What is required? Where are you going to find the information required?</a:t>
            </a:r>
          </a:p>
          <a:p>
            <a:pPr lvl="0"/>
            <a:r>
              <a:rPr lang="en-GB" b="1" dirty="0"/>
              <a:t>Collect and collate evidence </a:t>
            </a:r>
            <a:r>
              <a:rPr lang="en-GB" b="0" dirty="0"/>
              <a:t>–</a:t>
            </a:r>
            <a:r>
              <a:rPr lang="en-GB" b="1" dirty="0"/>
              <a:t> </a:t>
            </a:r>
            <a:r>
              <a:rPr lang="en-GB" b="0" dirty="0"/>
              <a:t>W</a:t>
            </a:r>
            <a:r>
              <a:rPr lang="en-GB" dirty="0"/>
              <a:t>hat is the best way to collate the evidence? To watch them? Product evidence- ASB referral? Witness testimony? Professional discussion? BWV (tutors and students' footage?)</a:t>
            </a:r>
            <a:endParaRPr lang="en-GB" b="1" dirty="0"/>
          </a:p>
          <a:p>
            <a:pPr lvl="0"/>
            <a:endParaRPr lang="en-GB" dirty="0"/>
          </a:p>
          <a:p>
            <a:pPr lvl="0"/>
            <a:r>
              <a:rPr lang="en-GB" b="1" u="sng" dirty="0"/>
              <a:t>GROUP 2: (PROVIDE AN INITIAL RESPONSE TO INCIDENTS – LASER UNIT 5)</a:t>
            </a:r>
          </a:p>
          <a:p>
            <a:pPr lvl="0"/>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Evaluate evidence and make assessment decisions </a:t>
            </a:r>
            <a:r>
              <a:rPr lang="en-GB" b="0" dirty="0"/>
              <a:t>- W</a:t>
            </a:r>
            <a:r>
              <a:rPr lang="en-GB" dirty="0"/>
              <a:t>hat is the best way to evaluate the evidence? How are you going to record it, Product evidence- ASB referral? Witness testimony? Professional discussion? BWV (tutors and students' footage?)</a:t>
            </a:r>
            <a:endParaRPr lang="en-GB" b="1" dirty="0"/>
          </a:p>
          <a:p>
            <a:pPr lvl="0"/>
            <a:endParaRPr lang="en-GB" b="1" dirty="0"/>
          </a:p>
          <a:p>
            <a:pPr lvl="0"/>
            <a:r>
              <a:rPr lang="en-GB" b="1" dirty="0"/>
              <a:t>Providing feedback and results </a:t>
            </a:r>
            <a:r>
              <a:rPr lang="en-GB" b="0" dirty="0"/>
              <a:t>– How are you going to do this? How are you going to record your feedback and the results of the assessment?</a:t>
            </a:r>
          </a:p>
          <a:p>
            <a:pPr lvl="0"/>
            <a:endParaRPr lang="en-GB" dirty="0"/>
          </a:p>
          <a:p>
            <a:pPr lvl="0"/>
            <a:r>
              <a:rPr lang="en-GB" b="1" dirty="0"/>
              <a:t>Give 10 minutes.  Then discuss with each group.</a:t>
            </a:r>
          </a:p>
        </p:txBody>
      </p:sp>
      <p:sp>
        <p:nvSpPr>
          <p:cNvPr id="4" name="Slide Number Placeholder 3">
            <a:extLst>
              <a:ext uri="{FF2B5EF4-FFF2-40B4-BE49-F238E27FC236}">
                <a16:creationId xmlns:a16="http://schemas.microsoft.com/office/drawing/2014/main" id="{D1D04E2D-C998-1C90-1934-A58B4C5F255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6498B3D8-60D3-4CE6-89F3-20447C98FC33}"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9</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829363-97F5-2620-4D72-E541A1FFCF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689E6F-E540-0F2B-479D-C3ECFA885CDE}"/>
              </a:ext>
            </a:extLst>
          </p:cNvPr>
          <p:cNvSpPr txBox="1">
            <a:spLocks noGrp="1"/>
          </p:cNvSpPr>
          <p:nvPr>
            <p:ph type="body" sz="quarter" idx="1"/>
          </p:nvPr>
        </p:nvSpPr>
        <p:spPr/>
        <p:txBody>
          <a:bodyPr/>
          <a:lstStyle/>
          <a:p>
            <a:pPr lvl="0"/>
            <a:r>
              <a:rPr lang="en-GB" b="1" dirty="0"/>
              <a:t>ASK: What are the barriers to effective assessment? - Class discussion with flipchart</a:t>
            </a:r>
          </a:p>
          <a:p>
            <a:pPr lvl="0"/>
            <a:endParaRPr lang="en-GB" b="1" dirty="0"/>
          </a:p>
          <a:p>
            <a:pPr lvl="0"/>
            <a:r>
              <a:rPr lang="en-GB" b="1" dirty="0"/>
              <a:t>ASK: How can you overcome these barriers?</a:t>
            </a:r>
          </a:p>
          <a:p>
            <a:pPr lvl="0"/>
            <a:endParaRPr lang="en-GB" dirty="0"/>
          </a:p>
          <a:p>
            <a:pPr lvl="0"/>
            <a:r>
              <a:rPr lang="en-GB" b="1" dirty="0"/>
              <a:t>ENVIROMENTAL FACTORS:</a:t>
            </a:r>
          </a:p>
          <a:p>
            <a:pPr lvl="0"/>
            <a:endParaRPr lang="en-GB" dirty="0"/>
          </a:p>
          <a:p>
            <a:pPr marL="171450" lvl="0" indent="-171450">
              <a:buFont typeface="Arial" panose="020B0604020202020204" pitchFamily="34" charset="0"/>
              <a:buChar char="•"/>
            </a:pPr>
            <a:r>
              <a:rPr lang="en-GB" dirty="0"/>
              <a:t>Workload – NICHE Tasks</a:t>
            </a:r>
          </a:p>
          <a:p>
            <a:pPr marL="171450" lvl="0" indent="-171450">
              <a:buFont typeface="Arial" panose="020B0604020202020204" pitchFamily="34" charset="0"/>
              <a:buChar char="•"/>
            </a:pPr>
            <a:r>
              <a:rPr lang="en-GB" dirty="0"/>
              <a:t>Leave/sickness – staff shortage</a:t>
            </a:r>
          </a:p>
          <a:p>
            <a:pPr marL="171450" lvl="0" indent="-171450">
              <a:buFont typeface="Arial" panose="020B0604020202020204" pitchFamily="34" charset="0"/>
              <a:buChar char="•"/>
            </a:pPr>
            <a:r>
              <a:rPr lang="en-GB" dirty="0"/>
              <a:t>Lack of transportation</a:t>
            </a:r>
          </a:p>
          <a:p>
            <a:pPr marL="171450" lvl="0" indent="-171450">
              <a:buFont typeface="Arial" panose="020B0604020202020204" pitchFamily="34" charset="0"/>
              <a:buChar char="•"/>
            </a:pPr>
            <a:r>
              <a:rPr lang="en-GB" dirty="0"/>
              <a:t>Lack of technology, i.e., computers, broken phones/radios/BWV cameras</a:t>
            </a:r>
          </a:p>
          <a:p>
            <a:pPr marL="171450" lvl="0" indent="-171450">
              <a:buFont typeface="Arial" panose="020B0604020202020204" pitchFamily="34" charset="0"/>
              <a:buChar char="•"/>
            </a:pPr>
            <a:r>
              <a:rPr lang="en-GB" dirty="0"/>
              <a:t>Lack of support from supervisor and colleagues</a:t>
            </a:r>
          </a:p>
          <a:p>
            <a:pPr marL="171450" lvl="0" indent="-171450">
              <a:buFont typeface="Arial" panose="020B0604020202020204" pitchFamily="34" charset="0"/>
              <a:buChar char="•"/>
            </a:pPr>
            <a:r>
              <a:rPr lang="en-GB" dirty="0"/>
              <a:t>Lack of supervision</a:t>
            </a:r>
          </a:p>
          <a:p>
            <a:pPr marL="171450" lvl="0" indent="-171450">
              <a:buFont typeface="Arial" panose="020B0604020202020204" pitchFamily="34" charset="0"/>
              <a:buChar char="•"/>
            </a:pPr>
            <a:r>
              <a:rPr lang="en-GB" dirty="0"/>
              <a:t>Pressures from victims and/or the community</a:t>
            </a:r>
          </a:p>
          <a:p>
            <a:pPr marL="171450" lvl="0" indent="-171450">
              <a:buFont typeface="Arial" panose="020B0604020202020204" pitchFamily="34" charset="0"/>
              <a:buChar char="•"/>
            </a:pPr>
            <a:r>
              <a:rPr lang="en-GB" dirty="0"/>
              <a:t>Higher priority incidents that takes more time and resources  – Scene guards, road closures, enquiries, operations.. </a:t>
            </a:r>
          </a:p>
          <a:p>
            <a:pPr lvl="0"/>
            <a:endParaRPr lang="en-GB" dirty="0"/>
          </a:p>
          <a:p>
            <a:pPr lvl="0"/>
            <a:r>
              <a:rPr lang="en-GB" b="1" dirty="0"/>
              <a:t>HUMAN FACTORS: </a:t>
            </a:r>
          </a:p>
          <a:p>
            <a:pPr lvl="0"/>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Unconscious bias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Are you best mates with them? – is this appropriate?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Might not like them?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Personal issues at home affecting work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Heighten emotions from personal or professional issues</a:t>
            </a:r>
            <a:endParaRPr lang="en-GB" dirty="0"/>
          </a:p>
          <a:p>
            <a:pPr algn="l">
              <a:buFont typeface="Arial" panose="020B0604020202020204" pitchFamily="34" charset="0"/>
              <a:buChar char="•"/>
            </a:pPr>
            <a:r>
              <a:rPr lang="en-GB" b="0" i="0" dirty="0">
                <a:solidFill>
                  <a:srgbClr val="111111"/>
                </a:solidFill>
                <a:effectLst/>
                <a:latin typeface="-apple-system"/>
              </a:rPr>
              <a:t>   Lack of desire to training assessment - Assessment is not a priority?</a:t>
            </a:r>
          </a:p>
          <a:p>
            <a:pPr algn="l">
              <a:buFont typeface="Arial" panose="020B0604020202020204" pitchFamily="34" charset="0"/>
              <a:buChar char="•"/>
            </a:pPr>
            <a:r>
              <a:rPr lang="en-GB" b="0" i="0" dirty="0">
                <a:solidFill>
                  <a:srgbClr val="111111"/>
                </a:solidFill>
                <a:effectLst/>
                <a:latin typeface="-apple-system"/>
              </a:rPr>
              <a:t>   Difficulty in obtaining valid results – lack of calls on the system? SEEK RESULTS IN OTHER AREAS</a:t>
            </a:r>
          </a:p>
          <a:p>
            <a:pPr algn="l">
              <a:buFont typeface="Arial" panose="020B0604020202020204" pitchFamily="34" charset="0"/>
              <a:buChar char="•"/>
            </a:pPr>
            <a:r>
              <a:rPr lang="en-GB" b="0" i="0" dirty="0">
                <a:solidFill>
                  <a:srgbClr val="111111"/>
                </a:solidFill>
                <a:effectLst/>
                <a:latin typeface="-apple-system"/>
              </a:rPr>
              <a:t>   Expensive assessment implementation/Budgets</a:t>
            </a:r>
          </a:p>
          <a:p>
            <a:pPr algn="l">
              <a:buFont typeface="Arial" panose="020B0604020202020204" pitchFamily="34" charset="0"/>
              <a:buChar char="•"/>
            </a:pPr>
            <a:r>
              <a:rPr lang="en-GB" b="0" i="0" dirty="0">
                <a:solidFill>
                  <a:srgbClr val="111111"/>
                </a:solidFill>
                <a:effectLst/>
                <a:latin typeface="-apple-system"/>
              </a:rPr>
              <a:t>   Culturally inappropriate communication style</a:t>
            </a:r>
          </a:p>
          <a:p>
            <a:pPr algn="l">
              <a:buFont typeface="Arial" panose="020B0604020202020204" pitchFamily="34" charset="0"/>
              <a:buChar char="•"/>
            </a:pPr>
            <a:r>
              <a:rPr lang="en-GB" b="0" i="0" dirty="0">
                <a:solidFill>
                  <a:srgbClr val="111111"/>
                </a:solidFill>
                <a:effectLst/>
                <a:latin typeface="-apple-system"/>
              </a:rPr>
              <a:t>   Inappropriate format and language</a:t>
            </a:r>
          </a:p>
          <a:p>
            <a:pPr algn="l">
              <a:buFont typeface="Arial" panose="020B0604020202020204" pitchFamily="34" charset="0"/>
              <a:buChar char="•"/>
            </a:pPr>
            <a:r>
              <a:rPr lang="en-GB" b="0" i="0" dirty="0">
                <a:solidFill>
                  <a:srgbClr val="111111"/>
                </a:solidFill>
                <a:effectLst/>
                <a:latin typeface="-apple-system"/>
              </a:rPr>
              <a:t>   Culturally sensitive topics</a:t>
            </a:r>
          </a:p>
          <a:p>
            <a:pPr algn="l">
              <a:buFont typeface="Arial" panose="020B0604020202020204" pitchFamily="34" charset="0"/>
              <a:buChar char="•"/>
            </a:pPr>
            <a:r>
              <a:rPr lang="en-GB" b="0" i="0" dirty="0">
                <a:solidFill>
                  <a:srgbClr val="111111"/>
                </a:solidFill>
                <a:effectLst/>
                <a:latin typeface="-apple-system"/>
              </a:rPr>
              <a:t>   Consulting the community</a:t>
            </a:r>
          </a:p>
          <a:p>
            <a:pPr algn="l">
              <a:buFont typeface="Arial" panose="020B0604020202020204" pitchFamily="34" charset="0"/>
              <a:buChar char="•"/>
            </a:pPr>
            <a:r>
              <a:rPr lang="en-GB" b="0" i="0" dirty="0">
                <a:solidFill>
                  <a:srgbClr val="111111"/>
                </a:solidFill>
                <a:effectLst/>
                <a:latin typeface="-apple-system"/>
              </a:rPr>
              <a:t>   Learning difficulties</a:t>
            </a:r>
          </a:p>
          <a:p>
            <a:pPr algn="l">
              <a:buFont typeface="Arial" panose="020B0604020202020204" pitchFamily="34" charset="0"/>
              <a:buChar char="•"/>
            </a:pPr>
            <a:r>
              <a:rPr lang="en-GB" b="0" i="0" dirty="0">
                <a:solidFill>
                  <a:srgbClr val="111111"/>
                </a:solidFill>
                <a:effectLst/>
                <a:latin typeface="-apple-system"/>
              </a:rPr>
              <a:t>   Lack of confidence </a:t>
            </a:r>
          </a:p>
          <a:p>
            <a:pPr lvl="0"/>
            <a:endParaRPr lang="en-GB" dirty="0"/>
          </a:p>
        </p:txBody>
      </p:sp>
      <p:sp>
        <p:nvSpPr>
          <p:cNvPr id="4" name="Slide Number Placeholder 3">
            <a:extLst>
              <a:ext uri="{FF2B5EF4-FFF2-40B4-BE49-F238E27FC236}">
                <a16:creationId xmlns:a16="http://schemas.microsoft.com/office/drawing/2014/main" id="{E540061B-9F82-033A-90C3-2485FDBF657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88DFBFC9-BC18-42C4-A5F7-35480C895EB0}"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12</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D9DBF8-926D-D5E4-8920-EB37D18A12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4CE999-30C9-011A-C591-480DFBC769DA}"/>
              </a:ext>
            </a:extLst>
          </p:cNvPr>
          <p:cNvSpPr txBox="1">
            <a:spLocks noGrp="1"/>
          </p:cNvSpPr>
          <p:nvPr>
            <p:ph type="body" sz="quarter" idx="1"/>
          </p:nvPr>
        </p:nvSpPr>
        <p:spPr/>
        <p:txBody>
          <a:bodyPr/>
          <a:lstStyle/>
          <a:p>
            <a:pPr lvl="0"/>
            <a:r>
              <a:rPr lang="en-GB" dirty="0"/>
              <a:t>The performance criteria in the LASER portfolios is taken from the national criteria from College of Policing. Each force uses different methods to reach the criteria however the standards should remain the same.</a:t>
            </a:r>
          </a:p>
          <a:p>
            <a:pPr lvl="0"/>
            <a:endParaRPr lang="en-GB" dirty="0"/>
          </a:p>
          <a:p>
            <a:pPr lvl="0"/>
            <a:r>
              <a:rPr lang="en-GB" dirty="0"/>
              <a:t>The criteria that is graded by assessors is also checked by the IQA to maintain standards.  This is important following the process as well. </a:t>
            </a:r>
          </a:p>
          <a:p>
            <a:pPr lvl="0"/>
            <a:endParaRPr lang="en-GB" dirty="0"/>
          </a:p>
          <a:p>
            <a:pPr lvl="0"/>
            <a:r>
              <a:rPr lang="en-GB" dirty="0"/>
              <a:t>The trainers (Eve and Sara) have completed the Level 3 TAQA qualification and have the competence and authority to formally assess (we are the Assessors for the Community Based Assessment phase) - Assessors attend standardisation meetings every month to discuss the quality of the submissions and grading.</a:t>
            </a:r>
          </a:p>
          <a:p>
            <a:pPr lvl="0"/>
            <a:endParaRPr lang="en-GB" b="1" dirty="0"/>
          </a:p>
          <a:p>
            <a:pPr lvl="0"/>
            <a:r>
              <a:rPr lang="en-GB" b="1" dirty="0"/>
              <a:t>ASK: WHY DO YOU THINK IT IS IMPORTANT TO HAVE STANDARDISATION AND QA IN PLACE?</a:t>
            </a:r>
          </a:p>
          <a:p>
            <a:pPr marL="171450" lvl="0" indent="-171450">
              <a:buFont typeface="Arial" panose="020B0604020202020204" pitchFamily="34" charset="0"/>
              <a:buChar char="•"/>
            </a:pPr>
            <a:r>
              <a:rPr lang="en-GB" b="0" dirty="0"/>
              <a:t>Consistency</a:t>
            </a:r>
          </a:p>
          <a:p>
            <a:pPr marL="171450" lvl="0" indent="-171450">
              <a:buFont typeface="Arial" panose="020B0604020202020204" pitchFamily="34" charset="0"/>
              <a:buChar char="•"/>
            </a:pPr>
            <a:r>
              <a:rPr lang="en-GB" b="0" dirty="0"/>
              <a:t>Fairness</a:t>
            </a:r>
          </a:p>
          <a:p>
            <a:pPr marL="171450" lvl="0" indent="-171450">
              <a:buFont typeface="Arial" panose="020B0604020202020204" pitchFamily="34" charset="0"/>
              <a:buChar char="•"/>
            </a:pPr>
            <a:r>
              <a:rPr lang="en-GB" b="0" dirty="0"/>
              <a:t>Reputation</a:t>
            </a:r>
          </a:p>
          <a:p>
            <a:pPr marL="171450" lvl="0" indent="-171450">
              <a:buFont typeface="Arial" panose="020B0604020202020204" pitchFamily="34" charset="0"/>
              <a:buChar char="•"/>
            </a:pPr>
            <a:r>
              <a:rPr lang="en-GB" b="0" dirty="0"/>
              <a:t>Costs/funding</a:t>
            </a:r>
          </a:p>
          <a:p>
            <a:pPr lvl="0"/>
            <a:endParaRPr lang="en-GB" b="1" dirty="0"/>
          </a:p>
          <a:p>
            <a:pPr lvl="0"/>
            <a:r>
              <a:rPr lang="en-GB" b="1" dirty="0"/>
              <a:t>ASK: WHAT DO YOU THINK COULD HAPPEN IF IT WAS NOT IN PLACE?</a:t>
            </a:r>
          </a:p>
          <a:p>
            <a:pPr marL="171450" lvl="0" indent="-171450">
              <a:buFont typeface="Arial" panose="020B0604020202020204" pitchFamily="34" charset="0"/>
              <a:buChar char="•"/>
            </a:pPr>
            <a:r>
              <a:rPr lang="en-GB" b="0" dirty="0"/>
              <a:t>Fines and sanctions for the force</a:t>
            </a:r>
          </a:p>
          <a:p>
            <a:pPr marL="171450" lvl="0" indent="-171450">
              <a:buFont typeface="Arial" panose="020B0604020202020204" pitchFamily="34" charset="0"/>
              <a:buChar char="•"/>
            </a:pPr>
            <a:r>
              <a:rPr lang="en-GB" b="0" dirty="0"/>
              <a:t>Poor reputation</a:t>
            </a:r>
          </a:p>
          <a:p>
            <a:pPr marL="171450" lvl="0" indent="-171450">
              <a:buFont typeface="Arial" panose="020B0604020202020204" pitchFamily="34" charset="0"/>
              <a:buChar char="•"/>
            </a:pPr>
            <a:r>
              <a:rPr lang="en-GB" b="0" dirty="0"/>
              <a:t>Health and safety concerns to all officers</a:t>
            </a:r>
          </a:p>
          <a:p>
            <a:pPr marL="171450" lvl="0" indent="-171450">
              <a:buFont typeface="Arial" panose="020B0604020202020204" pitchFamily="34" charset="0"/>
              <a:buChar char="•"/>
            </a:pPr>
            <a:r>
              <a:rPr lang="en-GB" b="0" dirty="0"/>
              <a:t>Stopping further courses – funding pulled or job loss</a:t>
            </a:r>
          </a:p>
        </p:txBody>
      </p:sp>
      <p:sp>
        <p:nvSpPr>
          <p:cNvPr id="4" name="Slide Number Placeholder 3">
            <a:extLst>
              <a:ext uri="{FF2B5EF4-FFF2-40B4-BE49-F238E27FC236}">
                <a16:creationId xmlns:a16="http://schemas.microsoft.com/office/drawing/2014/main" id="{C14194F2-0EB3-71A4-69EB-B4C5DCE1CBC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05456293-9B06-4D3B-873E-3EBA9F93CFBE}"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13</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14</a:t>
            </a:fld>
            <a:endParaRPr lang="en-US"/>
          </a:p>
        </p:txBody>
      </p:sp>
    </p:spTree>
    <p:extLst>
      <p:ext uri="{BB962C8B-B14F-4D97-AF65-F5344CB8AC3E}">
        <p14:creationId xmlns:p14="http://schemas.microsoft.com/office/powerpoint/2010/main" val="15527811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3" y="-20436"/>
            <a:ext cx="12302986"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1064065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1220465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Right Ban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5819FAC-7AB8-9345-81EB-581278F6848D}"/>
              </a:ext>
            </a:extLst>
          </p:cNvPr>
          <p:cNvPicPr>
            <a:picLocks noChangeAspect="1"/>
          </p:cNvPicPr>
          <p:nvPr userDrawn="1"/>
        </p:nvPicPr>
        <p:blipFill>
          <a:blip r:embed="rId2"/>
          <a:srcRect/>
          <a:stretch/>
        </p:blipFill>
        <p:spPr>
          <a:xfrm>
            <a:off x="-79513" y="743"/>
            <a:ext cx="12284765" cy="6888653"/>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421584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E59746C8-1C6B-0E60-165F-30D13285DF6A}"/>
              </a:ext>
            </a:extLst>
          </p:cNvPr>
          <p:cNvPicPr>
            <a:picLocks noChangeAspect="1"/>
          </p:cNvPicPr>
          <p:nvPr/>
        </p:nvPicPr>
        <p:blipFill>
          <a:blip r:embed="rId2"/>
          <a:srcRect/>
          <a:stretch>
            <a:fillRect/>
          </a:stretch>
        </p:blipFill>
        <p:spPr>
          <a:xfrm>
            <a:off x="-55494" y="-20436"/>
            <a:ext cx="12302986" cy="6898873"/>
          </a:xfrm>
          <a:prstGeom prst="rect">
            <a:avLst/>
          </a:prstGeom>
          <a:noFill/>
          <a:ln cap="flat">
            <a:noFill/>
          </a:ln>
        </p:spPr>
      </p:pic>
      <p:sp>
        <p:nvSpPr>
          <p:cNvPr id="3" name="Title 1">
            <a:extLst>
              <a:ext uri="{FF2B5EF4-FFF2-40B4-BE49-F238E27FC236}">
                <a16:creationId xmlns:a16="http://schemas.microsoft.com/office/drawing/2014/main" id="{8B5413B7-85E7-24A8-598A-4D989F35B07B}"/>
              </a:ext>
            </a:extLst>
          </p:cNvPr>
          <p:cNvSpPr txBox="1">
            <a:spLocks noGrp="1"/>
          </p:cNvSpPr>
          <p:nvPr>
            <p:ph type="title"/>
          </p:nvPr>
        </p:nvSpPr>
        <p:spPr>
          <a:xfrm>
            <a:off x="328041" y="2337060"/>
            <a:ext cx="7320366" cy="1986963"/>
          </a:xfrm>
        </p:spPr>
        <p:txBody>
          <a:bodyPr/>
          <a:lstStyle>
            <a:lvl1pPr>
              <a:defRPr lang="en-US" sz="4800" b="1">
                <a:solidFill>
                  <a:srgbClr val="0D2B67"/>
                </a:solidFill>
                <a:latin typeface="Arial" pitchFamily="34"/>
                <a:cs typeface="Arial" pitchFamily="34"/>
              </a:defRPr>
            </a:lvl1pPr>
          </a:lstStyle>
          <a:p>
            <a:pPr lvl="0"/>
            <a:r>
              <a:rPr lang="en-US"/>
              <a:t>CLICK TO EDIT.</a:t>
            </a:r>
            <a:br>
              <a:rPr lang="en-US"/>
            </a:br>
            <a:r>
              <a:rPr lang="en-US"/>
              <a:t>ARIAL: BOLD. 48 Pt.</a:t>
            </a:r>
            <a:br>
              <a:rPr lang="en-US"/>
            </a:br>
            <a:r>
              <a:rPr lang="en-US"/>
              <a:t>UPPER CASE.</a:t>
            </a:r>
          </a:p>
        </p:txBody>
      </p:sp>
    </p:spTree>
    <p:extLst>
      <p:ext uri="{BB962C8B-B14F-4D97-AF65-F5344CB8AC3E}">
        <p14:creationId xmlns:p14="http://schemas.microsoft.com/office/powerpoint/2010/main" val="268603162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Left Ban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643C7AD5-377E-EC24-CEB3-5B623AFD6050}"/>
              </a:ext>
            </a:extLst>
          </p:cNvPr>
          <p:cNvPicPr>
            <a:picLocks noChangeAspect="1"/>
          </p:cNvPicPr>
          <p:nvPr/>
        </p:nvPicPr>
        <p:blipFill>
          <a:blip r:embed="rId2"/>
          <a:srcRect/>
          <a:stretch>
            <a:fillRect/>
          </a:stretch>
        </p:blipFill>
        <p:spPr>
          <a:xfrm>
            <a:off x="-39758" y="-45052"/>
            <a:ext cx="12460355" cy="6987113"/>
          </a:xfrm>
          <a:prstGeom prst="rect">
            <a:avLst/>
          </a:prstGeom>
          <a:noFill/>
          <a:ln cap="flat">
            <a:noFill/>
          </a:ln>
        </p:spPr>
      </p:pic>
      <p:sp>
        <p:nvSpPr>
          <p:cNvPr id="3" name="Title 12">
            <a:extLst>
              <a:ext uri="{FF2B5EF4-FFF2-40B4-BE49-F238E27FC236}">
                <a16:creationId xmlns:a16="http://schemas.microsoft.com/office/drawing/2014/main" id="{7300AE46-5C94-BB36-E1ED-1FE0259E7E59}"/>
              </a:ext>
            </a:extLst>
          </p:cNvPr>
          <p:cNvSpPr txBox="1">
            <a:spLocks noGrp="1"/>
          </p:cNvSpPr>
          <p:nvPr>
            <p:ph type="title"/>
          </p:nvPr>
        </p:nvSpPr>
        <p:spPr>
          <a:xfrm>
            <a:off x="2014916" y="118259"/>
            <a:ext cx="10089261" cy="584777"/>
          </a:xfrm>
        </p:spPr>
        <p:txBody>
          <a:bodyPr>
            <a:noAutofit/>
          </a:bodyPr>
          <a:lstStyle>
            <a:lvl1pPr>
              <a:defRPr sz="3200" b="1">
                <a:solidFill>
                  <a:srgbClr val="0D2A67"/>
                </a:solidFill>
                <a:latin typeface="Arial" pitchFamily="34"/>
                <a:cs typeface="Arial" pitchFamily="34"/>
              </a:defRPr>
            </a:lvl1pPr>
          </a:lstStyle>
          <a:p>
            <a:pPr lvl="0"/>
            <a:r>
              <a:rPr lang="en-GB"/>
              <a:t>TITLE – ARIAL: BOLD. 32 Pt.</a:t>
            </a:r>
            <a:endParaRPr lang="en-US"/>
          </a:p>
        </p:txBody>
      </p:sp>
    </p:spTree>
    <p:extLst>
      <p:ext uri="{BB962C8B-B14F-4D97-AF65-F5344CB8AC3E}">
        <p14:creationId xmlns:p14="http://schemas.microsoft.com/office/powerpoint/2010/main" val="93450038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Right Band">
    <p:spTree>
      <p:nvGrpSpPr>
        <p:cNvPr id="1" name=""/>
        <p:cNvGrpSpPr/>
        <p:nvPr/>
      </p:nvGrpSpPr>
      <p:grpSpPr>
        <a:xfrm>
          <a:off x="0" y="0"/>
          <a:ext cx="0" cy="0"/>
          <a:chOff x="0" y="0"/>
          <a:chExt cx="0" cy="0"/>
        </a:xfrm>
      </p:grpSpPr>
      <p:pic>
        <p:nvPicPr>
          <p:cNvPr id="2" name="Picture 5">
            <a:extLst>
              <a:ext uri="{FF2B5EF4-FFF2-40B4-BE49-F238E27FC236}">
                <a16:creationId xmlns:a16="http://schemas.microsoft.com/office/drawing/2014/main" id="{B41C41CC-A1E4-35BC-D3A1-5190C6F34773}"/>
              </a:ext>
            </a:extLst>
          </p:cNvPr>
          <p:cNvPicPr>
            <a:picLocks noChangeAspect="1"/>
          </p:cNvPicPr>
          <p:nvPr/>
        </p:nvPicPr>
        <p:blipFill>
          <a:blip r:embed="rId2"/>
          <a:srcRect/>
          <a:stretch>
            <a:fillRect/>
          </a:stretch>
        </p:blipFill>
        <p:spPr>
          <a:xfrm>
            <a:off x="-79516" y="740"/>
            <a:ext cx="12284762" cy="6888650"/>
          </a:xfrm>
          <a:prstGeom prst="rect">
            <a:avLst/>
          </a:prstGeom>
          <a:noFill/>
          <a:ln cap="flat">
            <a:noFill/>
          </a:ln>
        </p:spPr>
      </p:pic>
      <p:sp>
        <p:nvSpPr>
          <p:cNvPr id="3" name="Title 12">
            <a:extLst>
              <a:ext uri="{FF2B5EF4-FFF2-40B4-BE49-F238E27FC236}">
                <a16:creationId xmlns:a16="http://schemas.microsoft.com/office/drawing/2014/main" id="{E366A466-DFDA-2E8C-5047-303E8CBC3053}"/>
              </a:ext>
            </a:extLst>
          </p:cNvPr>
          <p:cNvSpPr txBox="1">
            <a:spLocks noGrp="1"/>
          </p:cNvSpPr>
          <p:nvPr>
            <p:ph type="title"/>
          </p:nvPr>
        </p:nvSpPr>
        <p:spPr>
          <a:xfrm>
            <a:off x="194209" y="118259"/>
            <a:ext cx="10090769" cy="584777"/>
          </a:xfrm>
        </p:spPr>
        <p:txBody>
          <a:bodyPr>
            <a:noAutofit/>
          </a:bodyPr>
          <a:lstStyle>
            <a:lvl1pPr>
              <a:defRPr sz="3200" b="1">
                <a:solidFill>
                  <a:srgbClr val="0D2A67"/>
                </a:solidFill>
                <a:latin typeface="Arial" pitchFamily="34"/>
                <a:cs typeface="Arial" pitchFamily="34"/>
              </a:defRPr>
            </a:lvl1pPr>
          </a:lstStyle>
          <a:p>
            <a:pPr lvl="0"/>
            <a:r>
              <a:rPr lang="en-GB"/>
              <a:t>TITLE – ARIAL: BOLD. 32 Pt.</a:t>
            </a:r>
            <a:endParaRPr lang="en-US"/>
          </a:p>
        </p:txBody>
      </p:sp>
    </p:spTree>
    <p:extLst>
      <p:ext uri="{BB962C8B-B14F-4D97-AF65-F5344CB8AC3E}">
        <p14:creationId xmlns:p14="http://schemas.microsoft.com/office/powerpoint/2010/main" val="312328399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3E076-0DCD-8F4A-9DB9-1EC4217669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591A0C-4472-4242-AC46-07DB1D8390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30FAC8-C847-DD41-95B9-762BD6502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31EDC-BBDB-6243-A621-46A8ECDD4442}" type="datetimeFigureOut">
              <a:rPr lang="en-US" smtClean="0"/>
              <a:t>10/20/2023</a:t>
            </a:fld>
            <a:endParaRPr lang="en-US"/>
          </a:p>
        </p:txBody>
      </p:sp>
      <p:sp>
        <p:nvSpPr>
          <p:cNvPr id="5" name="Footer Placeholder 4">
            <a:extLst>
              <a:ext uri="{FF2B5EF4-FFF2-40B4-BE49-F238E27FC236}">
                <a16:creationId xmlns:a16="http://schemas.microsoft.com/office/drawing/2014/main" id="{AA6117C7-504B-3D4F-8946-80DC32F98F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E56DE4-FEE3-5E4E-9B6D-99ACF689BD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DCB400-EA79-604B-8E8D-CB07B64DD210}" type="slidenum">
              <a:rPr lang="en-US" smtClean="0"/>
              <a:t>‹#›</a:t>
            </a:fld>
            <a:endParaRPr lang="en-US"/>
          </a:p>
        </p:txBody>
      </p:sp>
    </p:spTree>
    <p:extLst>
      <p:ext uri="{BB962C8B-B14F-4D97-AF65-F5344CB8AC3E}">
        <p14:creationId xmlns:p14="http://schemas.microsoft.com/office/powerpoint/2010/main" val="37185874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A6810A-53C9-849F-2C5E-925EDAFEA121}"/>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68678222-37FB-F8AB-23C6-5F195FE60F65}"/>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013B352-1D20-82EA-C287-8B743EFB6FFB}"/>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B644305E-32BD-46F5-94EB-E58B825CDC71}" type="datetime1">
              <a:rPr lang="en-US"/>
              <a:pPr lvl="0"/>
              <a:t>10/20/2023</a:t>
            </a:fld>
            <a:endParaRPr lang="en-US"/>
          </a:p>
        </p:txBody>
      </p:sp>
      <p:sp>
        <p:nvSpPr>
          <p:cNvPr id="5" name="Footer Placeholder 4">
            <a:extLst>
              <a:ext uri="{FF2B5EF4-FFF2-40B4-BE49-F238E27FC236}">
                <a16:creationId xmlns:a16="http://schemas.microsoft.com/office/drawing/2014/main" id="{3397D393-17F9-0B3D-EB29-5014430B95AB}"/>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96A25C71-3A94-46AE-8550-56F622737755}"/>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59FEC122-4C43-485F-BF3C-BEBE05462245}" type="slidenum">
              <a:t>‹#›</a:t>
            </a:fld>
            <a:endParaRPr lang="en-US"/>
          </a:p>
        </p:txBody>
      </p:sp>
    </p:spTree>
    <p:extLst>
      <p:ext uri="{BB962C8B-B14F-4D97-AF65-F5344CB8AC3E}">
        <p14:creationId xmlns:p14="http://schemas.microsoft.com/office/powerpoint/2010/main" val="2709790629"/>
      </p:ext>
    </p:extLst>
  </p:cSld>
  <p:clrMap bg1="lt1" tx1="dk1" bg2="lt2" tx2="dk2" accent1="accent1" accent2="accent2" accent3="accent3" accent4="accent4" accent5="accent5" accent6="accent6" hlink="hlink" folHlink="folHlink"/>
  <p:sldLayoutIdLst>
    <p:sldLayoutId id="2147483653" r:id="rId1"/>
    <p:sldLayoutId id="2147483654" r:id="rId2"/>
    <p:sldLayoutId id="2147483655" r:id="rId3"/>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9CBB3-D741-E544-A2EA-BB75F58A074A}"/>
              </a:ext>
            </a:extLst>
          </p:cNvPr>
          <p:cNvSpPr>
            <a:spLocks noGrp="1"/>
          </p:cNvSpPr>
          <p:nvPr>
            <p:ph type="title"/>
          </p:nvPr>
        </p:nvSpPr>
        <p:spPr>
          <a:xfrm>
            <a:off x="328043" y="2337059"/>
            <a:ext cx="7320370" cy="1986968"/>
          </a:xfrm>
        </p:spPr>
        <p:txBody>
          <a:bodyPr>
            <a:normAutofit fontScale="90000"/>
          </a:bodyPr>
          <a:lstStyle/>
          <a:p>
            <a:r>
              <a:rPr kumimoji="0" lang="en-US" sz="4300" b="1" i="0" u="none" strike="noStrike" kern="1200" cap="none" spc="0" normalizeH="0" baseline="0" noProof="0" dirty="0">
                <a:ln>
                  <a:noFill/>
                </a:ln>
                <a:solidFill>
                  <a:srgbClr val="0D2B67"/>
                </a:solidFill>
                <a:effectLst/>
                <a:uLnTx/>
                <a:uFillTx/>
                <a:latin typeface="Arial" panose="020B0604020202020204" pitchFamily="34" charset="0"/>
                <a:ea typeface="+mj-ea"/>
                <a:cs typeface="Arial" panose="020B0604020202020204" pitchFamily="34" charset="0"/>
              </a:rPr>
              <a:t>CSO TUTOR COURSE</a:t>
            </a:r>
            <a:br>
              <a:rPr kumimoji="0" lang="en-US" sz="4300" b="1" i="0" u="none" strike="noStrike" kern="1200" cap="none" spc="0" normalizeH="0" baseline="0" noProof="0" dirty="0">
                <a:ln>
                  <a:noFill/>
                </a:ln>
                <a:solidFill>
                  <a:srgbClr val="0D2B67"/>
                </a:solidFill>
                <a:effectLst/>
                <a:uLnTx/>
                <a:uFillTx/>
                <a:latin typeface="Arial" panose="020B0604020202020204" pitchFamily="34" charset="0"/>
                <a:ea typeface="+mj-ea"/>
                <a:cs typeface="Arial" panose="020B0604020202020204" pitchFamily="34" charset="0"/>
              </a:rPr>
            </a:br>
            <a:r>
              <a:rPr kumimoji="0" lang="en-US" sz="4300" b="1" i="0" u="none" strike="noStrike" kern="1200" cap="none" spc="0" normalizeH="0" baseline="0" noProof="0" dirty="0">
                <a:ln>
                  <a:noFill/>
                </a:ln>
                <a:solidFill>
                  <a:srgbClr val="0D2B67"/>
                </a:solidFill>
                <a:effectLst/>
                <a:uLnTx/>
                <a:uFillTx/>
                <a:latin typeface="Arial" panose="020B0604020202020204" pitchFamily="34" charset="0"/>
                <a:ea typeface="+mj-ea"/>
                <a:cs typeface="Arial" panose="020B0604020202020204" pitchFamily="34" charset="0"/>
              </a:rPr>
              <a:t>Effective Assessment</a:t>
            </a:r>
            <a:br>
              <a:rPr kumimoji="0" lang="en-US" sz="4300" b="1" i="0" u="none" strike="noStrike" kern="1200" cap="none" spc="0" normalizeH="0" baseline="0" noProof="0" dirty="0">
                <a:ln>
                  <a:noFill/>
                </a:ln>
                <a:solidFill>
                  <a:srgbClr val="0D2B67"/>
                </a:solidFill>
                <a:effectLst/>
                <a:uLnTx/>
                <a:uFillTx/>
                <a:latin typeface="Arial" panose="020B0604020202020204" pitchFamily="34" charset="0"/>
                <a:ea typeface="+mj-ea"/>
                <a:cs typeface="Arial" panose="020B0604020202020204" pitchFamily="34" charset="0"/>
              </a:rPr>
            </a:br>
            <a:r>
              <a:rPr kumimoji="0" lang="en-US" sz="1800" b="1" i="0" u="none" strike="noStrike" kern="1200" cap="none" spc="0" normalizeH="0" baseline="0" noProof="0" dirty="0">
                <a:ln>
                  <a:noFill/>
                </a:ln>
                <a:solidFill>
                  <a:srgbClr val="0D2B67"/>
                </a:solidFill>
                <a:effectLst/>
                <a:uLnTx/>
                <a:uFillTx/>
                <a:latin typeface="Arial" panose="020B0604020202020204" pitchFamily="34" charset="0"/>
                <a:ea typeface="+mj-ea"/>
                <a:cs typeface="Arial" panose="020B0604020202020204" pitchFamily="34" charset="0"/>
              </a:rPr>
              <a:t>24</a:t>
            </a:r>
            <a:r>
              <a:rPr kumimoji="0" lang="en-US" sz="1800" b="1" i="0" u="none" strike="noStrike" kern="1200" cap="none" spc="0" normalizeH="0" baseline="30000" noProof="0" dirty="0">
                <a:ln>
                  <a:noFill/>
                </a:ln>
                <a:solidFill>
                  <a:srgbClr val="0D2B67"/>
                </a:solidFill>
                <a:effectLst/>
                <a:uLnTx/>
                <a:uFillTx/>
                <a:latin typeface="Arial" panose="020B0604020202020204" pitchFamily="34" charset="0"/>
                <a:ea typeface="+mj-ea"/>
                <a:cs typeface="Arial" panose="020B0604020202020204" pitchFamily="34" charset="0"/>
              </a:rPr>
              <a:t>th</a:t>
            </a:r>
            <a:r>
              <a:rPr kumimoji="0" lang="en-US" sz="1800" b="1" i="0" u="none" strike="noStrike" kern="1200" cap="none" spc="0" normalizeH="0" baseline="0" noProof="0" dirty="0">
                <a:ln>
                  <a:noFill/>
                </a:ln>
                <a:solidFill>
                  <a:srgbClr val="0D2B67"/>
                </a:solidFill>
                <a:effectLst/>
                <a:uLnTx/>
                <a:uFillTx/>
                <a:latin typeface="Arial" panose="020B0604020202020204" pitchFamily="34" charset="0"/>
                <a:ea typeface="+mj-ea"/>
                <a:cs typeface="Arial" panose="020B0604020202020204" pitchFamily="34" charset="0"/>
              </a:rPr>
              <a:t> October 2023</a:t>
            </a:r>
            <a:br>
              <a:rPr kumimoji="0" lang="en-US" sz="1800" b="1" i="0" u="none" strike="noStrike" kern="1200" cap="none" spc="0" normalizeH="0" baseline="0" noProof="0" dirty="0">
                <a:ln>
                  <a:noFill/>
                </a:ln>
                <a:solidFill>
                  <a:srgbClr val="0D2B67"/>
                </a:solidFill>
                <a:effectLst/>
                <a:uLnTx/>
                <a:uFillTx/>
                <a:latin typeface="Arial" panose="020B0604020202020204" pitchFamily="34" charset="0"/>
                <a:ea typeface="+mj-ea"/>
                <a:cs typeface="Arial" panose="020B0604020202020204" pitchFamily="34" charset="0"/>
              </a:rPr>
            </a:br>
            <a:r>
              <a:rPr kumimoji="0" lang="en-US" sz="1800" b="1" i="0" u="none" strike="noStrike" kern="1200" cap="none" spc="0" normalizeH="0" baseline="0" noProof="0" dirty="0">
                <a:ln>
                  <a:noFill/>
                </a:ln>
                <a:solidFill>
                  <a:srgbClr val="0D2B67"/>
                </a:solidFill>
                <a:effectLst/>
                <a:uLnTx/>
                <a:uFillTx/>
                <a:latin typeface="Arial" panose="020B0604020202020204" pitchFamily="34" charset="0"/>
                <a:ea typeface="+mj-ea"/>
                <a:cs typeface="Arial" panose="020B0604020202020204" pitchFamily="34" charset="0"/>
              </a:rPr>
              <a:t>Heddlu Gwent Police HQ</a:t>
            </a:r>
            <a:br>
              <a:rPr kumimoji="0" lang="en-US" sz="1800" b="1" i="0" u="none" strike="noStrike" kern="1200" cap="none" spc="0" normalizeH="0" baseline="0" noProof="0" dirty="0">
                <a:ln>
                  <a:noFill/>
                </a:ln>
                <a:solidFill>
                  <a:srgbClr val="0D2B67"/>
                </a:solidFill>
                <a:effectLst/>
                <a:uLnTx/>
                <a:uFillTx/>
                <a:latin typeface="Arial" panose="020B0604020202020204" pitchFamily="34" charset="0"/>
                <a:ea typeface="+mj-ea"/>
                <a:cs typeface="Arial" panose="020B0604020202020204" pitchFamily="34" charset="0"/>
              </a:rPr>
            </a:br>
            <a:br>
              <a:rPr kumimoji="0" lang="en-US" sz="1800" b="1" i="0" u="none" strike="noStrike" kern="1200" cap="none" spc="0" normalizeH="0" baseline="0" noProof="0" dirty="0">
                <a:ln>
                  <a:noFill/>
                </a:ln>
                <a:solidFill>
                  <a:srgbClr val="0D2B67"/>
                </a:solidFill>
                <a:effectLst/>
                <a:uLnTx/>
                <a:uFillTx/>
                <a:latin typeface="Arial" panose="020B0604020202020204" pitchFamily="34" charset="0"/>
                <a:ea typeface="+mj-ea"/>
                <a:cs typeface="Arial" panose="020B0604020202020204" pitchFamily="34" charset="0"/>
              </a:rPr>
            </a:br>
            <a:r>
              <a:rPr kumimoji="0" lang="en-US" sz="1800" b="1" i="0" u="none" strike="noStrike" kern="1200" cap="none" spc="0" normalizeH="0" baseline="0" noProof="0" dirty="0">
                <a:ln>
                  <a:noFill/>
                </a:ln>
                <a:solidFill>
                  <a:srgbClr val="0D2B67"/>
                </a:solidFill>
                <a:effectLst/>
                <a:uLnTx/>
                <a:uFillTx/>
                <a:latin typeface="Arial" panose="020B0604020202020204" pitchFamily="34" charset="0"/>
                <a:ea typeface="+mj-ea"/>
                <a:cs typeface="Arial" panose="020B0604020202020204" pitchFamily="34" charset="0"/>
              </a:rPr>
              <a:t>CSO Trainer Sara Mason</a:t>
            </a:r>
            <a:endParaRPr lang="en-US" dirty="0"/>
          </a:p>
        </p:txBody>
      </p:sp>
    </p:spTree>
    <p:extLst>
      <p:ext uri="{BB962C8B-B14F-4D97-AF65-F5344CB8AC3E}">
        <p14:creationId xmlns:p14="http://schemas.microsoft.com/office/powerpoint/2010/main" val="172211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7F04-66D1-A044-814B-EBCF188E5F9C}"/>
              </a:ext>
            </a:extLst>
          </p:cNvPr>
          <p:cNvSpPr>
            <a:spLocks noGrp="1"/>
          </p:cNvSpPr>
          <p:nvPr>
            <p:ph type="title"/>
          </p:nvPr>
        </p:nvSpPr>
        <p:spPr/>
        <p:txBody>
          <a:bodyPr/>
          <a:lstStyle/>
          <a:p>
            <a:pPr algn="ctr"/>
            <a:r>
              <a:rPr lang="en-US" dirty="0"/>
              <a:t>AIMS &amp; OBJECTIVES:</a:t>
            </a:r>
          </a:p>
        </p:txBody>
      </p:sp>
      <p:sp>
        <p:nvSpPr>
          <p:cNvPr id="3" name="TextBox 2">
            <a:extLst>
              <a:ext uri="{FF2B5EF4-FFF2-40B4-BE49-F238E27FC236}">
                <a16:creationId xmlns:a16="http://schemas.microsoft.com/office/drawing/2014/main" id="{FAAAC32B-7381-7148-A12C-683517301A11}"/>
              </a:ext>
            </a:extLst>
          </p:cNvPr>
          <p:cNvSpPr txBox="1"/>
          <p:nvPr/>
        </p:nvSpPr>
        <p:spPr>
          <a:xfrm>
            <a:off x="2014916" y="914400"/>
            <a:ext cx="10089259" cy="4801314"/>
          </a:xfrm>
          <a:prstGeom prst="rect">
            <a:avLst/>
          </a:prstGeom>
          <a:noFill/>
        </p:spPr>
        <p:txBody>
          <a:bodyPr wrap="square" rtlCol="0">
            <a:spAutoFit/>
          </a:bodyPr>
          <a:lstStyle/>
          <a:p>
            <a:r>
              <a:rPr lang="en-US" sz="1800" b="1" dirty="0">
                <a:effectLst/>
                <a:latin typeface="Arial" panose="020B0604020202020204" pitchFamily="34" charset="0"/>
                <a:ea typeface="Times New Roman" panose="02020603050405020304" pitchFamily="18" charset="0"/>
                <a:cs typeface="Arial" panose="020B0604020202020204" pitchFamily="34" charset="0"/>
              </a:rPr>
              <a:t>AIM: </a:t>
            </a:r>
            <a:r>
              <a:rPr lang="en-US" sz="1800" dirty="0">
                <a:effectLst/>
                <a:latin typeface="Arial" panose="020B0604020202020204" pitchFamily="34" charset="0"/>
                <a:ea typeface="Times New Roman" panose="02020603050405020304" pitchFamily="18" charset="0"/>
                <a:cs typeface="Arial" panose="020B0604020202020204" pitchFamily="34" charset="0"/>
              </a:rPr>
              <a:t>For Community Support Officers (CSOs) to understand the assessment process for new students and assist with the completion of their Community Based Assessment phase of the CSO Initial Training Programme. </a:t>
            </a:r>
          </a:p>
          <a:p>
            <a:pPr algn="ctr"/>
            <a:endParaRPr lang="en-GB" dirty="0">
              <a:latin typeface="Arial" panose="020B0604020202020204" pitchFamily="34" charset="0"/>
              <a:ea typeface="Times New Roman" panose="02020603050405020304" pitchFamily="18" charset="0"/>
              <a:cs typeface="Arial" panose="020B0604020202020204" pitchFamily="34" charset="0"/>
            </a:endParaRPr>
          </a:p>
          <a:p>
            <a:r>
              <a:rPr lang="en-GB" b="1" dirty="0">
                <a:latin typeface="Arial" panose="020B0604020202020204" pitchFamily="34" charset="0"/>
                <a:cs typeface="Arial" panose="020B0604020202020204" pitchFamily="34" charset="0"/>
              </a:rPr>
              <a:t>OBJECTIVES - By the end of this session, you will be able to:</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Describe the different types of assessment, and the assessment principles</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Understand VARCS and how it applies to the assessment process</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Identify ways to use holistic assessment and understand the benefits</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Be able to plan, collect, collate and evaluate evidence, and provide constructive feedback</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Identify the barriers to assessment and how to overcome them</a:t>
            </a:r>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Understand the importance of Standardisation and Quality Assurance.  </a:t>
            </a: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8C0E1AF-3DBE-A71D-7A05-47F0A4B528E5}"/>
              </a:ext>
            </a:extLst>
          </p:cNvPr>
          <p:cNvPicPr>
            <a:picLocks noChangeAspect="1"/>
          </p:cNvPicPr>
          <p:nvPr/>
        </p:nvPicPr>
        <p:blipFill>
          <a:blip r:embed="rId2"/>
          <a:stretch>
            <a:fillRect/>
          </a:stretch>
        </p:blipFill>
        <p:spPr>
          <a:xfrm>
            <a:off x="9684930" y="4831202"/>
            <a:ext cx="2507070" cy="1908535"/>
          </a:xfrm>
          <a:prstGeom prst="rect">
            <a:avLst/>
          </a:prstGeom>
        </p:spPr>
      </p:pic>
    </p:spTree>
    <p:extLst>
      <p:ext uri="{BB962C8B-B14F-4D97-AF65-F5344CB8AC3E}">
        <p14:creationId xmlns:p14="http://schemas.microsoft.com/office/powerpoint/2010/main" val="1804016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FB4FD-71BC-AA84-1906-566ECC0824C0}"/>
              </a:ext>
            </a:extLst>
          </p:cNvPr>
          <p:cNvSpPr txBox="1">
            <a:spLocks noGrp="1"/>
          </p:cNvSpPr>
          <p:nvPr>
            <p:ph type="title"/>
          </p:nvPr>
        </p:nvSpPr>
        <p:spPr/>
        <p:txBody>
          <a:bodyPr anchorCtr="1"/>
          <a:lstStyle/>
          <a:p>
            <a:pPr lvl="0" algn="ctr"/>
            <a:r>
              <a:rPr lang="en-GB"/>
              <a:t>ASSESSMENT:</a:t>
            </a:r>
          </a:p>
        </p:txBody>
      </p:sp>
      <p:pic>
        <p:nvPicPr>
          <p:cNvPr id="3" name="Picture 3">
            <a:extLst>
              <a:ext uri="{FF2B5EF4-FFF2-40B4-BE49-F238E27FC236}">
                <a16:creationId xmlns:a16="http://schemas.microsoft.com/office/drawing/2014/main" id="{18466F5D-4EEB-6E00-F995-7EFF65E98AFE}"/>
              </a:ext>
            </a:extLst>
          </p:cNvPr>
          <p:cNvPicPr>
            <a:picLocks noChangeAspect="1"/>
          </p:cNvPicPr>
          <p:nvPr/>
        </p:nvPicPr>
        <p:blipFill>
          <a:blip r:embed="rId3"/>
          <a:stretch>
            <a:fillRect/>
          </a:stretch>
        </p:blipFill>
        <p:spPr>
          <a:xfrm>
            <a:off x="2132847" y="891338"/>
            <a:ext cx="9935952" cy="5665869"/>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C6EA54A-85D5-E646-40E8-9E4415064CBA}"/>
              </a:ext>
            </a:extLst>
          </p:cNvPr>
          <p:cNvSpPr/>
          <p:nvPr/>
        </p:nvSpPr>
        <p:spPr>
          <a:xfrm>
            <a:off x="3057099" y="1090678"/>
            <a:ext cx="8611737" cy="707882"/>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309ACBE-A960-EE74-D31E-89DAB9120EC8}"/>
              </a:ext>
            </a:extLst>
          </p:cNvPr>
          <p:cNvSpPr txBox="1">
            <a:spLocks noGrp="1"/>
          </p:cNvSpPr>
          <p:nvPr>
            <p:ph type="title"/>
          </p:nvPr>
        </p:nvSpPr>
        <p:spPr/>
        <p:txBody>
          <a:bodyPr anchorCtr="1"/>
          <a:lstStyle/>
          <a:p>
            <a:pPr lvl="0" algn="ctr"/>
            <a:r>
              <a:rPr lang="en-GB"/>
              <a:t>TYPES OF ASSESSMENT: </a:t>
            </a:r>
          </a:p>
        </p:txBody>
      </p:sp>
      <p:sp>
        <p:nvSpPr>
          <p:cNvPr id="3" name="TextBox 2">
            <a:extLst>
              <a:ext uri="{FF2B5EF4-FFF2-40B4-BE49-F238E27FC236}">
                <a16:creationId xmlns:a16="http://schemas.microsoft.com/office/drawing/2014/main" id="{096AD23D-B94E-1A94-F797-38B87D15BC6D}"/>
              </a:ext>
            </a:extLst>
          </p:cNvPr>
          <p:cNvSpPr txBox="1"/>
          <p:nvPr/>
        </p:nvSpPr>
        <p:spPr>
          <a:xfrm>
            <a:off x="2623294" y="1090678"/>
            <a:ext cx="9480883" cy="70788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4000" b="0" i="0" u="none" strike="noStrike" kern="1200" cap="none" spc="0" normalizeH="0" baseline="0" noProof="0" dirty="0">
                <a:ln>
                  <a:noFill/>
                </a:ln>
                <a:solidFill>
                  <a:schemeClr val="accent1">
                    <a:lumMod val="75000"/>
                  </a:schemeClr>
                </a:solidFill>
                <a:effectLst/>
                <a:uLnTx/>
                <a:uFillTx/>
                <a:latin typeface="Calibri"/>
                <a:ea typeface="+mn-ea"/>
                <a:cs typeface="+mn-cs"/>
              </a:rPr>
              <a:t>INITIAL</a:t>
            </a:r>
            <a:r>
              <a:rPr kumimoji="0" lang="en-GB" sz="4000" b="0" i="0" u="none" strike="noStrike" kern="1200" cap="none" spc="0" normalizeH="0" baseline="0" noProof="0" dirty="0">
                <a:ln>
                  <a:noFill/>
                </a:ln>
                <a:solidFill>
                  <a:srgbClr val="000000"/>
                </a:solidFill>
                <a:effectLst/>
                <a:uLnTx/>
                <a:uFillTx/>
                <a:latin typeface="Calibri"/>
                <a:ea typeface="+mn-ea"/>
                <a:cs typeface="+mn-cs"/>
              </a:rPr>
              <a:t>	   </a:t>
            </a:r>
            <a:r>
              <a:rPr kumimoji="0" lang="en-GB" sz="4000" b="0" i="0" u="none" strike="noStrike" kern="1200" cap="none" spc="0" normalizeH="0" baseline="0" noProof="0" dirty="0">
                <a:ln>
                  <a:noFill/>
                </a:ln>
                <a:solidFill>
                  <a:srgbClr val="7030A0"/>
                </a:solidFill>
                <a:effectLst/>
                <a:uLnTx/>
                <a:uFillTx/>
                <a:latin typeface="Calibri"/>
                <a:ea typeface="+mn-ea"/>
                <a:cs typeface="+mn-cs"/>
              </a:rPr>
              <a:t>FORMATIVE</a:t>
            </a:r>
            <a:r>
              <a:rPr kumimoji="0" lang="en-GB" sz="4000" b="0" i="0" u="none" strike="noStrike" kern="1200" cap="none" spc="0" normalizeH="0" baseline="0" noProof="0" dirty="0">
                <a:ln>
                  <a:noFill/>
                </a:ln>
                <a:solidFill>
                  <a:srgbClr val="000000"/>
                </a:solidFill>
                <a:effectLst/>
                <a:uLnTx/>
                <a:uFillTx/>
                <a:latin typeface="Calibri"/>
                <a:ea typeface="+mn-ea"/>
                <a:cs typeface="+mn-cs"/>
              </a:rPr>
              <a:t>	</a:t>
            </a:r>
            <a:r>
              <a:rPr kumimoji="0" lang="en-GB" sz="4000" b="0" i="0" u="none" strike="noStrike" kern="1200" cap="none" spc="0" normalizeH="0" baseline="0" noProof="0" dirty="0">
                <a:ln>
                  <a:noFill/>
                </a:ln>
                <a:solidFill>
                  <a:schemeClr val="accent2">
                    <a:lumMod val="75000"/>
                  </a:schemeClr>
                </a:solidFill>
                <a:effectLst/>
                <a:uLnTx/>
                <a:uFillTx/>
                <a:latin typeface="Calibri"/>
                <a:ea typeface="+mn-ea"/>
                <a:cs typeface="+mn-cs"/>
              </a:rPr>
              <a:t>SUMMATIVE</a:t>
            </a:r>
          </a:p>
        </p:txBody>
      </p:sp>
      <p:pic>
        <p:nvPicPr>
          <p:cNvPr id="4" name="Picture 4">
            <a:extLst>
              <a:ext uri="{FF2B5EF4-FFF2-40B4-BE49-F238E27FC236}">
                <a16:creationId xmlns:a16="http://schemas.microsoft.com/office/drawing/2014/main" id="{E475D86C-24BC-7C0F-150F-EF033186427C}"/>
              </a:ext>
            </a:extLst>
          </p:cNvPr>
          <p:cNvPicPr>
            <a:picLocks noChangeAspect="1"/>
          </p:cNvPicPr>
          <p:nvPr/>
        </p:nvPicPr>
        <p:blipFill>
          <a:blip r:embed="rId3"/>
          <a:stretch>
            <a:fillRect/>
          </a:stretch>
        </p:blipFill>
        <p:spPr>
          <a:xfrm>
            <a:off x="2284765" y="2516255"/>
            <a:ext cx="9734784" cy="2543175"/>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C32ED-97C8-69F0-F925-7BFD5F447402}"/>
              </a:ext>
            </a:extLst>
          </p:cNvPr>
          <p:cNvSpPr txBox="1">
            <a:spLocks noGrp="1"/>
          </p:cNvSpPr>
          <p:nvPr>
            <p:ph type="title"/>
          </p:nvPr>
        </p:nvSpPr>
        <p:spPr/>
        <p:txBody>
          <a:bodyPr anchorCtr="1"/>
          <a:lstStyle/>
          <a:p>
            <a:pPr lvl="0" algn="ctr"/>
            <a:r>
              <a:rPr lang="en-GB"/>
              <a:t>ASSESSMENT PRINCIPLES: </a:t>
            </a:r>
          </a:p>
        </p:txBody>
      </p:sp>
      <p:pic>
        <p:nvPicPr>
          <p:cNvPr id="3" name="Picture 3">
            <a:extLst>
              <a:ext uri="{FF2B5EF4-FFF2-40B4-BE49-F238E27FC236}">
                <a16:creationId xmlns:a16="http://schemas.microsoft.com/office/drawing/2014/main" id="{559B28E5-840E-84CB-5FAA-CCFC35614F84}"/>
              </a:ext>
            </a:extLst>
          </p:cNvPr>
          <p:cNvPicPr>
            <a:picLocks noChangeAspect="1"/>
          </p:cNvPicPr>
          <p:nvPr/>
        </p:nvPicPr>
        <p:blipFill>
          <a:blip r:embed="rId3"/>
          <a:stretch>
            <a:fillRect/>
          </a:stretch>
        </p:blipFill>
        <p:spPr>
          <a:xfrm>
            <a:off x="2014916" y="887827"/>
            <a:ext cx="10286871" cy="5440780"/>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AB77F-DBFF-2F57-D7B6-57B1856EF03F}"/>
              </a:ext>
            </a:extLst>
          </p:cNvPr>
          <p:cNvSpPr txBox="1">
            <a:spLocks noGrp="1"/>
          </p:cNvSpPr>
          <p:nvPr>
            <p:ph type="title"/>
          </p:nvPr>
        </p:nvSpPr>
        <p:spPr/>
        <p:txBody>
          <a:bodyPr anchorCtr="1"/>
          <a:lstStyle/>
          <a:p>
            <a:pPr lvl="0" algn="ctr"/>
            <a:r>
              <a:rPr lang="en-GB"/>
              <a:t>ASSESSMENT EXERCISE: Cup of tea</a:t>
            </a:r>
          </a:p>
        </p:txBody>
      </p:sp>
      <p:pic>
        <p:nvPicPr>
          <p:cNvPr id="3" name="Cup of Tea Assessment">
            <a:extLst>
              <a:ext uri="{FF2B5EF4-FFF2-40B4-BE49-F238E27FC236}">
                <a16:creationId xmlns:a16="http://schemas.microsoft.com/office/drawing/2014/main" id="{869C0D99-BE7A-F85D-22F2-BC401A1356F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438403" y="977895"/>
            <a:ext cx="9572981" cy="5384801"/>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608"/>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stCondLst>
                    <p:cond delay="indefinite"/>
                  </p:stCondLst>
                  <p:endCondLst>
                    <p:cond evt="onNext" delay="0">
                      <p:tgtEl>
                        <p:sldTgt/>
                      </p:tgtEl>
                    </p:cond>
                    <p:cond evt="onPrev" delay="0">
                      <p:tgtEl>
                        <p:sldTgt/>
                      </p:tgtEl>
                    </p:cond>
                  </p:endCondLst>
                </p:cTn>
                <p:tgtEl>
                  <p:spTgt spid="3"/>
                </p:tgtEl>
              </p:cMediaNode>
            </p:video>
            <p:seq concurrent="1" nextAc="seek">
              <p:cTn id="8" dur="indefinite" nodeType="interactiveSeq">
                <p:stCondLst>
                  <p:cond evt="onClick" delay="0">
                    <p:tgtEl>
                      <p:spTgt spid="3"/>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2FA3C-7009-F31F-1F8B-1B7B231C4462}"/>
              </a:ext>
            </a:extLst>
          </p:cNvPr>
          <p:cNvSpPr txBox="1">
            <a:spLocks noGrp="1"/>
          </p:cNvSpPr>
          <p:nvPr>
            <p:ph type="title"/>
          </p:nvPr>
        </p:nvSpPr>
        <p:spPr/>
        <p:txBody>
          <a:bodyPr anchorCtr="1"/>
          <a:lstStyle/>
          <a:p>
            <a:pPr lvl="0" algn="ctr"/>
            <a:r>
              <a:rPr lang="en-GB"/>
              <a:t>VARCS:</a:t>
            </a:r>
          </a:p>
        </p:txBody>
      </p:sp>
      <p:pic>
        <p:nvPicPr>
          <p:cNvPr id="3" name="Picture 3">
            <a:extLst>
              <a:ext uri="{FF2B5EF4-FFF2-40B4-BE49-F238E27FC236}">
                <a16:creationId xmlns:a16="http://schemas.microsoft.com/office/drawing/2014/main" id="{E89222D4-EA2F-BC39-CF58-704F542FC92A}"/>
              </a:ext>
            </a:extLst>
          </p:cNvPr>
          <p:cNvPicPr>
            <a:picLocks noChangeAspect="1"/>
          </p:cNvPicPr>
          <p:nvPr/>
        </p:nvPicPr>
        <p:blipFill>
          <a:blip r:embed="rId3"/>
          <a:stretch>
            <a:fillRect/>
          </a:stretch>
        </p:blipFill>
        <p:spPr>
          <a:xfrm>
            <a:off x="2075495" y="984580"/>
            <a:ext cx="10120131" cy="4682294"/>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807F2-5AB4-03DB-85E9-A1B1833143DE}"/>
              </a:ext>
            </a:extLst>
          </p:cNvPr>
          <p:cNvSpPr txBox="1">
            <a:spLocks noGrp="1"/>
          </p:cNvSpPr>
          <p:nvPr>
            <p:ph type="title"/>
          </p:nvPr>
        </p:nvSpPr>
        <p:spPr/>
        <p:txBody>
          <a:bodyPr anchorCtr="1"/>
          <a:lstStyle/>
          <a:p>
            <a:pPr lvl="0" algn="ctr"/>
            <a:r>
              <a:rPr lang="en-GB"/>
              <a:t>HOLISTIC ASSESSMENT:</a:t>
            </a:r>
          </a:p>
        </p:txBody>
      </p:sp>
      <p:pic>
        <p:nvPicPr>
          <p:cNvPr id="3" name="Picture 4">
            <a:extLst>
              <a:ext uri="{FF2B5EF4-FFF2-40B4-BE49-F238E27FC236}">
                <a16:creationId xmlns:a16="http://schemas.microsoft.com/office/drawing/2014/main" id="{A35D83AB-413E-D1ED-5D9A-A90743712675}"/>
              </a:ext>
            </a:extLst>
          </p:cNvPr>
          <p:cNvPicPr>
            <a:picLocks noChangeAspect="1"/>
          </p:cNvPicPr>
          <p:nvPr/>
        </p:nvPicPr>
        <p:blipFill>
          <a:blip r:embed="rId3"/>
          <a:stretch>
            <a:fillRect/>
          </a:stretch>
        </p:blipFill>
        <p:spPr>
          <a:xfrm>
            <a:off x="2265544" y="896441"/>
            <a:ext cx="9932221" cy="4949720"/>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36CD4-61FF-0E96-BA6E-5B3827BD515C}"/>
              </a:ext>
            </a:extLst>
          </p:cNvPr>
          <p:cNvSpPr txBox="1">
            <a:spLocks noGrp="1"/>
          </p:cNvSpPr>
          <p:nvPr>
            <p:ph type="title"/>
          </p:nvPr>
        </p:nvSpPr>
        <p:spPr/>
        <p:txBody>
          <a:bodyPr anchorCtr="1"/>
          <a:lstStyle/>
          <a:p>
            <a:pPr lvl="0" algn="ctr"/>
            <a:r>
              <a:rPr lang="en-GB"/>
              <a:t>WHAM: Unit Exercise</a:t>
            </a:r>
          </a:p>
        </p:txBody>
      </p:sp>
      <p:pic>
        <p:nvPicPr>
          <p:cNvPr id="3" name="Picture 6">
            <a:extLst>
              <a:ext uri="{FF2B5EF4-FFF2-40B4-BE49-F238E27FC236}">
                <a16:creationId xmlns:a16="http://schemas.microsoft.com/office/drawing/2014/main" id="{BFDBF129-F3F9-8644-51E0-3BF4A2C12EF5}"/>
              </a:ext>
            </a:extLst>
          </p:cNvPr>
          <p:cNvPicPr>
            <a:picLocks noChangeAspect="1"/>
          </p:cNvPicPr>
          <p:nvPr/>
        </p:nvPicPr>
        <p:blipFill>
          <a:blip r:embed="rId3"/>
          <a:stretch>
            <a:fillRect/>
          </a:stretch>
        </p:blipFill>
        <p:spPr>
          <a:xfrm>
            <a:off x="7258242" y="805860"/>
            <a:ext cx="4933754" cy="2925677"/>
          </a:xfrm>
          <a:prstGeom prst="rect">
            <a:avLst/>
          </a:prstGeom>
          <a:noFill/>
          <a:ln cap="flat">
            <a:noFill/>
          </a:ln>
        </p:spPr>
      </p:pic>
      <p:pic>
        <p:nvPicPr>
          <p:cNvPr id="4" name="Picture 8">
            <a:extLst>
              <a:ext uri="{FF2B5EF4-FFF2-40B4-BE49-F238E27FC236}">
                <a16:creationId xmlns:a16="http://schemas.microsoft.com/office/drawing/2014/main" id="{96D6216D-DD36-E8D8-B396-C9E3207F87B5}"/>
              </a:ext>
            </a:extLst>
          </p:cNvPr>
          <p:cNvPicPr>
            <a:picLocks noChangeAspect="1"/>
          </p:cNvPicPr>
          <p:nvPr/>
        </p:nvPicPr>
        <p:blipFill>
          <a:blip r:embed="rId4"/>
          <a:stretch>
            <a:fillRect/>
          </a:stretch>
        </p:blipFill>
        <p:spPr>
          <a:xfrm>
            <a:off x="2014916" y="805860"/>
            <a:ext cx="5107783" cy="2925677"/>
          </a:xfrm>
          <a:prstGeom prst="rect">
            <a:avLst/>
          </a:prstGeom>
          <a:noFill/>
          <a:ln cap="flat">
            <a:noFill/>
          </a:ln>
        </p:spPr>
      </p:pic>
      <p:pic>
        <p:nvPicPr>
          <p:cNvPr id="5" name="Picture 10">
            <a:extLst>
              <a:ext uri="{FF2B5EF4-FFF2-40B4-BE49-F238E27FC236}">
                <a16:creationId xmlns:a16="http://schemas.microsoft.com/office/drawing/2014/main" id="{A674DB39-707B-99A3-0940-860267A0021A}"/>
              </a:ext>
            </a:extLst>
          </p:cNvPr>
          <p:cNvPicPr>
            <a:picLocks noChangeAspect="1"/>
          </p:cNvPicPr>
          <p:nvPr/>
        </p:nvPicPr>
        <p:blipFill>
          <a:blip r:embed="rId5"/>
          <a:stretch>
            <a:fillRect/>
          </a:stretch>
        </p:blipFill>
        <p:spPr>
          <a:xfrm>
            <a:off x="2014916" y="3834371"/>
            <a:ext cx="5107774" cy="3023628"/>
          </a:xfrm>
          <a:prstGeom prst="rect">
            <a:avLst/>
          </a:prstGeom>
          <a:noFill/>
          <a:ln cap="flat">
            <a:noFill/>
          </a:ln>
        </p:spPr>
      </p:pic>
      <p:pic>
        <p:nvPicPr>
          <p:cNvPr id="6" name="Picture 12">
            <a:extLst>
              <a:ext uri="{FF2B5EF4-FFF2-40B4-BE49-F238E27FC236}">
                <a16:creationId xmlns:a16="http://schemas.microsoft.com/office/drawing/2014/main" id="{19AD0C61-5D4A-406C-2A7A-5131FBE65230}"/>
              </a:ext>
            </a:extLst>
          </p:cNvPr>
          <p:cNvPicPr>
            <a:picLocks noChangeAspect="1"/>
          </p:cNvPicPr>
          <p:nvPr/>
        </p:nvPicPr>
        <p:blipFill>
          <a:blip r:embed="rId6"/>
          <a:stretch>
            <a:fillRect/>
          </a:stretch>
        </p:blipFill>
        <p:spPr>
          <a:xfrm>
            <a:off x="7258242" y="3886200"/>
            <a:ext cx="4933754" cy="3023628"/>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CF1F-ABF4-2236-9313-F5828CDB4255}"/>
              </a:ext>
            </a:extLst>
          </p:cNvPr>
          <p:cNvSpPr>
            <a:spLocks noGrp="1"/>
          </p:cNvSpPr>
          <p:nvPr>
            <p:ph type="title"/>
          </p:nvPr>
        </p:nvSpPr>
        <p:spPr/>
        <p:txBody>
          <a:bodyPr/>
          <a:lstStyle/>
          <a:p>
            <a:pPr algn="ctr"/>
            <a:r>
              <a:rPr lang="en-GB" dirty="0"/>
              <a:t>LASER UNIT 4 – Anti-Social Behaviour:</a:t>
            </a:r>
          </a:p>
        </p:txBody>
      </p:sp>
      <p:graphicFrame>
        <p:nvGraphicFramePr>
          <p:cNvPr id="3" name="Table 2">
            <a:extLst>
              <a:ext uri="{FF2B5EF4-FFF2-40B4-BE49-F238E27FC236}">
                <a16:creationId xmlns:a16="http://schemas.microsoft.com/office/drawing/2014/main" id="{4F673122-FA64-5BC9-E296-4227BE6F3701}"/>
              </a:ext>
            </a:extLst>
          </p:cNvPr>
          <p:cNvGraphicFramePr>
            <a:graphicFrameLocks noGrp="1"/>
          </p:cNvGraphicFramePr>
          <p:nvPr>
            <p:extLst>
              <p:ext uri="{D42A27DB-BD31-4B8C-83A1-F6EECF244321}">
                <p14:modId xmlns:p14="http://schemas.microsoft.com/office/powerpoint/2010/main" val="3680120646"/>
              </p:ext>
            </p:extLst>
          </p:nvPr>
        </p:nvGraphicFramePr>
        <p:xfrm>
          <a:off x="2729552" y="1332927"/>
          <a:ext cx="8911988" cy="2651760"/>
        </p:xfrm>
        <a:graphic>
          <a:graphicData uri="http://schemas.openxmlformats.org/drawingml/2006/table">
            <a:tbl>
              <a:tblPr/>
              <a:tblGrid>
                <a:gridCol w="8911988">
                  <a:extLst>
                    <a:ext uri="{9D8B030D-6E8A-4147-A177-3AD203B41FA5}">
                      <a16:colId xmlns:a16="http://schemas.microsoft.com/office/drawing/2014/main" val="4046025820"/>
                    </a:ext>
                  </a:extLst>
                </a:gridCol>
              </a:tblGrid>
              <a:tr h="190500">
                <a:tc>
                  <a:txBody>
                    <a:bodyPr/>
                    <a:lstStyle/>
                    <a:p>
                      <a:pPr algn="l" rtl="0" fontAlgn="base"/>
                      <a:r>
                        <a:rPr lang="en-GB" sz="1800" b="1" i="0" dirty="0">
                          <a:effectLst/>
                          <a:latin typeface="Arial" panose="020B0604020202020204" pitchFamily="34" charset="0"/>
                        </a:rPr>
                        <a:t>Unit 4 – Anti-Social Behaviour</a:t>
                      </a:r>
                      <a:r>
                        <a:rPr lang="en-GB" sz="1800" b="0" i="0" dirty="0">
                          <a:effectLst/>
                          <a:latin typeface="Arial" panose="020B0604020202020204" pitchFamily="34" charset="0"/>
                        </a:rPr>
                        <a:t> </a:t>
                      </a:r>
                      <a:endParaRPr lang="en-GB" sz="1800" b="0" i="0" dirty="0">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3563913807"/>
                  </a:ext>
                </a:extLst>
              </a:tr>
              <a:tr h="190500">
                <a:tc>
                  <a:txBody>
                    <a:bodyPr/>
                    <a:lstStyle/>
                    <a:p>
                      <a:pPr algn="l" rtl="0" fontAlgn="base"/>
                      <a:r>
                        <a:rPr lang="en-GB" sz="1800" b="1" i="0" dirty="0">
                          <a:solidFill>
                            <a:srgbClr val="5A5A5A"/>
                          </a:solidFill>
                          <a:effectLst/>
                          <a:latin typeface="Arial" panose="020B0604020202020204" pitchFamily="34" charset="0"/>
                        </a:rPr>
                        <a:t>GPCSOAP2304-1</a:t>
                      </a:r>
                      <a:r>
                        <a:rPr lang="en-GB" sz="1800" b="0" i="0" dirty="0">
                          <a:solidFill>
                            <a:srgbClr val="5A5A5A"/>
                          </a:solidFill>
                          <a:effectLst/>
                          <a:latin typeface="Arial" panose="020B0604020202020204" pitchFamily="34" charset="0"/>
                        </a:rPr>
                        <a:t> - Attend an ASB incident and provide an initial response </a:t>
                      </a:r>
                      <a:endParaRPr lang="en-GB" sz="1800" b="0" i="0" dirty="0">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238011088"/>
                  </a:ext>
                </a:extLst>
              </a:tr>
              <a:tr h="190500">
                <a:tc>
                  <a:txBody>
                    <a:bodyPr/>
                    <a:lstStyle/>
                    <a:p>
                      <a:pPr algn="l" rtl="0" fontAlgn="base"/>
                      <a:r>
                        <a:rPr lang="en-GB" sz="1800" b="1" i="0" dirty="0">
                          <a:solidFill>
                            <a:srgbClr val="5A5A5A"/>
                          </a:solidFill>
                          <a:effectLst/>
                          <a:latin typeface="Arial" panose="020B0604020202020204" pitchFamily="34" charset="0"/>
                        </a:rPr>
                        <a:t>GPCSOAP2304-2</a:t>
                      </a:r>
                      <a:r>
                        <a:rPr lang="en-GB" sz="1800" b="0" i="0" dirty="0">
                          <a:solidFill>
                            <a:srgbClr val="5A5A5A"/>
                          </a:solidFill>
                          <a:effectLst/>
                          <a:latin typeface="Arial" panose="020B0604020202020204" pitchFamily="34" charset="0"/>
                        </a:rPr>
                        <a:t> - Manage and maintain (update) POP plans on NICHE regarding an on-going ASB issue. </a:t>
                      </a:r>
                      <a:endParaRPr lang="en-GB" sz="1800" b="0" i="0" dirty="0">
                        <a:effectLst/>
                      </a:endParaRPr>
                    </a:p>
                  </a:txBody>
                  <a:tcPr>
                    <a:lnL w="1905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2550589994"/>
                  </a:ext>
                </a:extLst>
              </a:tr>
              <a:tr h="190500">
                <a:tc>
                  <a:txBody>
                    <a:bodyPr/>
                    <a:lstStyle/>
                    <a:p>
                      <a:pPr algn="l" rtl="0" fontAlgn="base"/>
                      <a:r>
                        <a:rPr lang="en-GB" sz="1800" b="1" i="0" dirty="0">
                          <a:solidFill>
                            <a:srgbClr val="5A5A5A"/>
                          </a:solidFill>
                          <a:effectLst/>
                          <a:latin typeface="Arial" panose="020B0604020202020204" pitchFamily="34" charset="0"/>
                        </a:rPr>
                        <a:t>GPCSOAP2304-3</a:t>
                      </a:r>
                      <a:r>
                        <a:rPr lang="en-GB" sz="1800" b="0" i="0" dirty="0">
                          <a:solidFill>
                            <a:srgbClr val="5A5A5A"/>
                          </a:solidFill>
                          <a:effectLst/>
                          <a:latin typeface="Arial" panose="020B0604020202020204" pitchFamily="34" charset="0"/>
                        </a:rPr>
                        <a:t> - Providing support to those affected by ASB, this includes both practical and emotional support (including referrals to other agencies) </a:t>
                      </a:r>
                      <a:endParaRPr lang="en-GB" sz="1800" b="0" i="0" dirty="0">
                        <a:effectLst/>
                      </a:endParaRPr>
                    </a:p>
                  </a:txBody>
                  <a:tcPr>
                    <a:lnL w="1905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421813414"/>
                  </a:ext>
                </a:extLst>
              </a:tr>
              <a:tr h="190500">
                <a:tc>
                  <a:txBody>
                    <a:bodyPr/>
                    <a:lstStyle/>
                    <a:p>
                      <a:pPr algn="l" rtl="0" fontAlgn="base"/>
                      <a:r>
                        <a:rPr lang="en-GB" sz="1800" b="1" i="0" dirty="0">
                          <a:solidFill>
                            <a:srgbClr val="5A5A5A"/>
                          </a:solidFill>
                          <a:effectLst/>
                          <a:latin typeface="Arial" panose="020B0604020202020204" pitchFamily="34" charset="0"/>
                        </a:rPr>
                        <a:t>GPCSOAP2304-4</a:t>
                      </a:r>
                      <a:r>
                        <a:rPr lang="en-GB" sz="1800" b="0" i="0" dirty="0">
                          <a:solidFill>
                            <a:srgbClr val="5A5A5A"/>
                          </a:solidFill>
                          <a:effectLst/>
                          <a:latin typeface="Arial" panose="020B0604020202020204" pitchFamily="34" charset="0"/>
                        </a:rPr>
                        <a:t> - Gather information relating to an ASB incident and make an ASB referral </a:t>
                      </a:r>
                      <a:endParaRPr lang="en-GB" sz="1800" b="0" i="0" dirty="0">
                        <a:effectLst/>
                      </a:endParaRPr>
                    </a:p>
                  </a:txBody>
                  <a:tcPr>
                    <a:lnL w="1905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416685560"/>
                  </a:ext>
                </a:extLst>
              </a:tr>
            </a:tbl>
          </a:graphicData>
        </a:graphic>
      </p:graphicFrame>
    </p:spTree>
    <p:extLst>
      <p:ext uri="{BB962C8B-B14F-4D97-AF65-F5344CB8AC3E}">
        <p14:creationId xmlns:p14="http://schemas.microsoft.com/office/powerpoint/2010/main" val="4152631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E200E-8DD7-5731-D798-157AD7FB20CB}"/>
              </a:ext>
            </a:extLst>
          </p:cNvPr>
          <p:cNvSpPr>
            <a:spLocks noGrp="1"/>
          </p:cNvSpPr>
          <p:nvPr>
            <p:ph type="title"/>
          </p:nvPr>
        </p:nvSpPr>
        <p:spPr/>
        <p:txBody>
          <a:bodyPr/>
          <a:lstStyle/>
          <a:p>
            <a:pPr algn="ctr"/>
            <a:r>
              <a:rPr lang="en-GB" sz="2800" dirty="0"/>
              <a:t>LASER UNIT 5 – Provide An Initial Response To Incidents</a:t>
            </a:r>
          </a:p>
        </p:txBody>
      </p:sp>
      <p:graphicFrame>
        <p:nvGraphicFramePr>
          <p:cNvPr id="4" name="Table 3">
            <a:extLst>
              <a:ext uri="{FF2B5EF4-FFF2-40B4-BE49-F238E27FC236}">
                <a16:creationId xmlns:a16="http://schemas.microsoft.com/office/drawing/2014/main" id="{37BF8FDC-B46A-1CD5-8839-F5D6CA6F70AC}"/>
              </a:ext>
            </a:extLst>
          </p:cNvPr>
          <p:cNvGraphicFramePr>
            <a:graphicFrameLocks noGrp="1"/>
          </p:cNvGraphicFramePr>
          <p:nvPr>
            <p:extLst>
              <p:ext uri="{D42A27DB-BD31-4B8C-83A1-F6EECF244321}">
                <p14:modId xmlns:p14="http://schemas.microsoft.com/office/powerpoint/2010/main" val="1601518991"/>
              </p:ext>
            </p:extLst>
          </p:nvPr>
        </p:nvGraphicFramePr>
        <p:xfrm>
          <a:off x="2671791" y="1458033"/>
          <a:ext cx="8775510" cy="2651760"/>
        </p:xfrm>
        <a:graphic>
          <a:graphicData uri="http://schemas.openxmlformats.org/drawingml/2006/table">
            <a:tbl>
              <a:tblPr/>
              <a:tblGrid>
                <a:gridCol w="8775510">
                  <a:extLst>
                    <a:ext uri="{9D8B030D-6E8A-4147-A177-3AD203B41FA5}">
                      <a16:colId xmlns:a16="http://schemas.microsoft.com/office/drawing/2014/main" val="3706169715"/>
                    </a:ext>
                  </a:extLst>
                </a:gridCol>
              </a:tblGrid>
              <a:tr h="190500">
                <a:tc>
                  <a:txBody>
                    <a:bodyPr/>
                    <a:lstStyle/>
                    <a:p>
                      <a:pPr algn="l" rtl="0" fontAlgn="base"/>
                      <a:r>
                        <a:rPr lang="en-GB" sz="1800" b="1" i="0" dirty="0">
                          <a:effectLst/>
                          <a:latin typeface="Arial" panose="020B0604020202020204" pitchFamily="34" charset="0"/>
                        </a:rPr>
                        <a:t>Unit 5 – Provide an initial response to incidents</a:t>
                      </a:r>
                      <a:r>
                        <a:rPr lang="en-GB" sz="1800" b="0" i="0" dirty="0">
                          <a:effectLst/>
                          <a:latin typeface="Arial" panose="020B0604020202020204" pitchFamily="34" charset="0"/>
                        </a:rPr>
                        <a:t> </a:t>
                      </a:r>
                      <a:endParaRPr lang="en-GB" sz="1800" b="0" i="0" dirty="0">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2973088207"/>
                  </a:ext>
                </a:extLst>
              </a:tr>
              <a:tr h="190500">
                <a:tc>
                  <a:txBody>
                    <a:bodyPr/>
                    <a:lstStyle/>
                    <a:p>
                      <a:pPr algn="l" rtl="0" fontAlgn="base"/>
                      <a:r>
                        <a:rPr lang="en-GB" sz="1800" b="1" i="0" dirty="0">
                          <a:solidFill>
                            <a:srgbClr val="5A5A5A"/>
                          </a:solidFill>
                          <a:effectLst/>
                          <a:latin typeface="Arial" panose="020B0604020202020204" pitchFamily="34" charset="0"/>
                        </a:rPr>
                        <a:t>GPCSOAP2305-1</a:t>
                      </a:r>
                      <a:r>
                        <a:rPr lang="en-GB" sz="1800" b="0" i="0" dirty="0">
                          <a:solidFill>
                            <a:srgbClr val="5A5A5A"/>
                          </a:solidFill>
                          <a:effectLst/>
                          <a:latin typeface="Arial" panose="020B0604020202020204" pitchFamily="34" charset="0"/>
                        </a:rPr>
                        <a:t> - Provide an initial response to incidents</a:t>
                      </a:r>
                      <a:r>
                        <a:rPr lang="en-GB" sz="1800" b="0" i="0" dirty="0">
                          <a:effectLst/>
                          <a:latin typeface="Arial" panose="020B0604020202020204" pitchFamily="34" charset="0"/>
                        </a:rPr>
                        <a:t>  </a:t>
                      </a:r>
                      <a:endParaRPr lang="en-GB" sz="1800" b="0" i="0" dirty="0">
                        <a:effectLst/>
                      </a:endParaRPr>
                    </a:p>
                  </a:txBody>
                  <a:tcPr>
                    <a:lnL w="1905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4109431638"/>
                  </a:ext>
                </a:extLst>
              </a:tr>
              <a:tr h="190500">
                <a:tc>
                  <a:txBody>
                    <a:bodyPr/>
                    <a:lstStyle/>
                    <a:p>
                      <a:pPr algn="l" rtl="0" fontAlgn="base"/>
                      <a:r>
                        <a:rPr lang="en-GB" sz="1800" b="1" i="0" dirty="0">
                          <a:solidFill>
                            <a:srgbClr val="5A5A5A"/>
                          </a:solidFill>
                          <a:effectLst/>
                          <a:latin typeface="Arial" panose="020B0604020202020204" pitchFamily="34" charset="0"/>
                        </a:rPr>
                        <a:t>GPCSOAP2305-2</a:t>
                      </a:r>
                      <a:r>
                        <a:rPr lang="en-GB" sz="1800" b="0" i="0" dirty="0">
                          <a:solidFill>
                            <a:srgbClr val="5A5A5A"/>
                          </a:solidFill>
                          <a:effectLst/>
                          <a:latin typeface="Arial" panose="020B0604020202020204" pitchFamily="34" charset="0"/>
                        </a:rPr>
                        <a:t> - Gather information on the incident, establish the nature of the incident, and plan their actions accordingly. </a:t>
                      </a:r>
                      <a:endParaRPr lang="en-GB" sz="1800" b="0" i="0" dirty="0">
                        <a:effectLst/>
                      </a:endParaRPr>
                    </a:p>
                  </a:txBody>
                  <a:tcPr>
                    <a:lnL w="1905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2542343053"/>
                  </a:ext>
                </a:extLst>
              </a:tr>
              <a:tr h="190500">
                <a:tc>
                  <a:txBody>
                    <a:bodyPr/>
                    <a:lstStyle/>
                    <a:p>
                      <a:pPr algn="l" rtl="0" fontAlgn="base"/>
                      <a:r>
                        <a:rPr lang="en-GB" sz="1800" b="1" i="0" dirty="0">
                          <a:solidFill>
                            <a:srgbClr val="5A5A5A"/>
                          </a:solidFill>
                          <a:effectLst/>
                          <a:latin typeface="Arial" panose="020B0604020202020204" pitchFamily="34" charset="0"/>
                        </a:rPr>
                        <a:t>GPCSOAP2305-3</a:t>
                      </a:r>
                      <a:r>
                        <a:rPr lang="en-GB" sz="1800" b="0" i="0" dirty="0">
                          <a:solidFill>
                            <a:srgbClr val="5A5A5A"/>
                          </a:solidFill>
                          <a:effectLst/>
                          <a:latin typeface="Arial" panose="020B0604020202020204" pitchFamily="34" charset="0"/>
                        </a:rPr>
                        <a:t> - Take control of the incident, when first on the scene, until relieved by the appropriate person (especially in the case of a major or critical incident) </a:t>
                      </a:r>
                      <a:endParaRPr lang="en-GB" sz="1800" b="0" i="0" dirty="0">
                        <a:effectLst/>
                      </a:endParaRPr>
                    </a:p>
                  </a:txBody>
                  <a:tcPr>
                    <a:lnL w="1905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704893493"/>
                  </a:ext>
                </a:extLst>
              </a:tr>
              <a:tr h="0">
                <a:tc>
                  <a:txBody>
                    <a:bodyPr/>
                    <a:lstStyle/>
                    <a:p>
                      <a:pPr algn="l" rtl="0" fontAlgn="base"/>
                      <a:r>
                        <a:rPr lang="en-GB" sz="1800" b="1" i="0" dirty="0">
                          <a:solidFill>
                            <a:srgbClr val="5A5A5A"/>
                          </a:solidFill>
                          <a:effectLst/>
                          <a:latin typeface="Arial" panose="020B0604020202020204" pitchFamily="34" charset="0"/>
                        </a:rPr>
                        <a:t>GPCSOAP2305-4</a:t>
                      </a:r>
                      <a:r>
                        <a:rPr lang="en-GB" sz="1800" b="0" i="0" dirty="0">
                          <a:solidFill>
                            <a:srgbClr val="5A5A5A"/>
                          </a:solidFill>
                          <a:effectLst/>
                          <a:latin typeface="Arial" panose="020B0604020202020204" pitchFamily="34" charset="0"/>
                        </a:rPr>
                        <a:t> - Attendance at a scene guard and maintaining a scene log</a:t>
                      </a:r>
                      <a:r>
                        <a:rPr lang="en-GB" sz="1800" b="0" i="0" dirty="0">
                          <a:effectLst/>
                          <a:latin typeface="Arial" panose="020B0604020202020204" pitchFamily="34" charset="0"/>
                        </a:rPr>
                        <a:t>  </a:t>
                      </a:r>
                      <a:endParaRPr lang="en-GB" sz="1800" b="0" i="0" dirty="0">
                        <a:effectLst/>
                      </a:endParaRPr>
                    </a:p>
                  </a:txBody>
                  <a:tcPr>
                    <a:lnL w="1905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3230363554"/>
                  </a:ext>
                </a:extLst>
              </a:tr>
            </a:tbl>
          </a:graphicData>
        </a:graphic>
      </p:graphicFrame>
    </p:spTree>
    <p:extLst>
      <p:ext uri="{BB962C8B-B14F-4D97-AF65-F5344CB8AC3E}">
        <p14:creationId xmlns:p14="http://schemas.microsoft.com/office/powerpoint/2010/main" val="148829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A6E35-BDD2-5B7E-77E7-06F41DCE08E7}"/>
              </a:ext>
            </a:extLst>
          </p:cNvPr>
          <p:cNvSpPr txBox="1">
            <a:spLocks noGrp="1"/>
          </p:cNvSpPr>
          <p:nvPr>
            <p:ph type="title"/>
          </p:nvPr>
        </p:nvSpPr>
        <p:spPr/>
        <p:txBody>
          <a:bodyPr anchorCtr="1"/>
          <a:lstStyle/>
          <a:p>
            <a:pPr lvl="0" algn="ctr"/>
            <a:r>
              <a:rPr lang="en-GB"/>
              <a:t>BARRIERS TO EFFECTIVE ASSESSMENT:</a:t>
            </a:r>
          </a:p>
        </p:txBody>
      </p:sp>
      <p:pic>
        <p:nvPicPr>
          <p:cNvPr id="3" name="Picture 3">
            <a:extLst>
              <a:ext uri="{FF2B5EF4-FFF2-40B4-BE49-F238E27FC236}">
                <a16:creationId xmlns:a16="http://schemas.microsoft.com/office/drawing/2014/main" id="{2CCAF23F-8034-558F-71F3-02124054B970}"/>
              </a:ext>
            </a:extLst>
          </p:cNvPr>
          <p:cNvPicPr>
            <a:picLocks noChangeAspect="1"/>
          </p:cNvPicPr>
          <p:nvPr/>
        </p:nvPicPr>
        <p:blipFill>
          <a:blip r:embed="rId3"/>
          <a:stretch>
            <a:fillRect/>
          </a:stretch>
        </p:blipFill>
        <p:spPr>
          <a:xfrm>
            <a:off x="2014916" y="899614"/>
            <a:ext cx="10203204" cy="4899611"/>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13C9A-6858-5733-F952-5BF1AAEF937E}"/>
              </a:ext>
            </a:extLst>
          </p:cNvPr>
          <p:cNvSpPr txBox="1">
            <a:spLocks noGrp="1"/>
          </p:cNvSpPr>
          <p:nvPr>
            <p:ph type="title"/>
          </p:nvPr>
        </p:nvSpPr>
        <p:spPr/>
        <p:txBody>
          <a:bodyPr anchorCtr="1"/>
          <a:lstStyle/>
          <a:p>
            <a:pPr lvl="0" algn="ctr"/>
            <a:r>
              <a:rPr lang="en-GB"/>
              <a:t>STANDARDISATION AND QUALITY ASSURANCE:</a:t>
            </a:r>
          </a:p>
        </p:txBody>
      </p:sp>
      <p:pic>
        <p:nvPicPr>
          <p:cNvPr id="3" name="Picture 3">
            <a:extLst>
              <a:ext uri="{FF2B5EF4-FFF2-40B4-BE49-F238E27FC236}">
                <a16:creationId xmlns:a16="http://schemas.microsoft.com/office/drawing/2014/main" id="{4692EA94-5970-279B-0C1A-AFFFAC2078C9}"/>
              </a:ext>
            </a:extLst>
          </p:cNvPr>
          <p:cNvPicPr>
            <a:picLocks noChangeAspect="1"/>
          </p:cNvPicPr>
          <p:nvPr/>
        </p:nvPicPr>
        <p:blipFill>
          <a:blip r:embed="rId3"/>
          <a:stretch>
            <a:fillRect/>
          </a:stretch>
        </p:blipFill>
        <p:spPr>
          <a:xfrm>
            <a:off x="2014916" y="875300"/>
            <a:ext cx="10095314" cy="4767517"/>
          </a:xfrm>
          <a:prstGeom prst="rect">
            <a:avLst/>
          </a:prstGeom>
          <a:noFill/>
          <a:ln cap="flat">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7F04-66D1-A044-814B-EBCF188E5F9C}"/>
              </a:ext>
            </a:extLst>
          </p:cNvPr>
          <p:cNvSpPr>
            <a:spLocks noGrp="1"/>
          </p:cNvSpPr>
          <p:nvPr>
            <p:ph type="title"/>
          </p:nvPr>
        </p:nvSpPr>
        <p:spPr/>
        <p:txBody>
          <a:bodyPr/>
          <a:lstStyle/>
          <a:p>
            <a:pPr algn="ctr"/>
            <a:r>
              <a:rPr lang="en-US" dirty="0"/>
              <a:t>AIMS &amp; OBJECTIVES:</a:t>
            </a:r>
          </a:p>
        </p:txBody>
      </p:sp>
      <p:sp>
        <p:nvSpPr>
          <p:cNvPr id="3" name="TextBox 2">
            <a:extLst>
              <a:ext uri="{FF2B5EF4-FFF2-40B4-BE49-F238E27FC236}">
                <a16:creationId xmlns:a16="http://schemas.microsoft.com/office/drawing/2014/main" id="{FAAAC32B-7381-7148-A12C-683517301A11}"/>
              </a:ext>
            </a:extLst>
          </p:cNvPr>
          <p:cNvSpPr txBox="1"/>
          <p:nvPr/>
        </p:nvSpPr>
        <p:spPr>
          <a:xfrm>
            <a:off x="2014916" y="914400"/>
            <a:ext cx="10089259" cy="4801314"/>
          </a:xfrm>
          <a:prstGeom prst="rect">
            <a:avLst/>
          </a:prstGeom>
          <a:noFill/>
        </p:spPr>
        <p:txBody>
          <a:bodyPr wrap="square" rtlCol="0">
            <a:spAutoFit/>
          </a:bodyPr>
          <a:lstStyle/>
          <a:p>
            <a:r>
              <a:rPr lang="en-US" b="1" dirty="0">
                <a:effectLst/>
                <a:latin typeface="Arial" panose="020B0604020202020204" pitchFamily="34" charset="0"/>
                <a:ea typeface="Times New Roman" panose="02020603050405020304" pitchFamily="18" charset="0"/>
                <a:cs typeface="Arial" panose="020B0604020202020204" pitchFamily="34" charset="0"/>
              </a:rPr>
              <a:t>AIM: </a:t>
            </a:r>
            <a:r>
              <a:rPr lang="en-US" dirty="0">
                <a:effectLst/>
                <a:latin typeface="Arial" panose="020B0604020202020204" pitchFamily="34" charset="0"/>
                <a:ea typeface="Times New Roman" panose="02020603050405020304" pitchFamily="18" charset="0"/>
                <a:cs typeface="Arial" panose="020B0604020202020204" pitchFamily="34" charset="0"/>
              </a:rPr>
              <a:t>For Community Support Officers (CSOs) to understand the assessment process for new students and assist with the completion of their Community Based Assessment phase of the CSO Initial Training Programme. </a:t>
            </a:r>
          </a:p>
          <a:p>
            <a:pPr algn="ctr"/>
            <a:endParaRPr lang="en-GB" dirty="0">
              <a:latin typeface="Arial" panose="020B0604020202020204" pitchFamily="34" charset="0"/>
              <a:ea typeface="Times New Roman" panose="02020603050405020304" pitchFamily="18" charset="0"/>
              <a:cs typeface="Arial" panose="020B0604020202020204" pitchFamily="34" charset="0"/>
            </a:endParaRPr>
          </a:p>
          <a:p>
            <a:r>
              <a:rPr lang="en-GB" b="1" dirty="0">
                <a:latin typeface="Arial" panose="020B0604020202020204" pitchFamily="34" charset="0"/>
                <a:cs typeface="Arial" panose="020B0604020202020204" pitchFamily="34" charset="0"/>
              </a:rPr>
              <a:t>OBJECTIVES - </a:t>
            </a:r>
            <a:r>
              <a:rPr lang="en-GB" b="1" dirty="0">
                <a:solidFill>
                  <a:prstClr val="black"/>
                </a:solidFill>
                <a:latin typeface="Arial" panose="020B0604020202020204" pitchFamily="34" charset="0"/>
                <a:cs typeface="Arial" panose="020B0604020202020204" pitchFamily="34" charset="0"/>
              </a:rPr>
              <a:t>This session has covered</a:t>
            </a:r>
            <a:r>
              <a:rPr kumimoji="0" lang="en-GB"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the different types of assessment, and the assessment principles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Understand VARCS and how it applies to the assessment process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ways to use holistic assessment and understand the benefits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 able to plan, collect, collate and evaluate evidence, and provide constructive feedback</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barriers to assessment and how to overcome them</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Understand the importance of Standardisation and Quality Assurance.  </a:t>
            </a: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Picture 4">
            <a:extLst>
              <a:ext uri="{FF2B5EF4-FFF2-40B4-BE49-F238E27FC236}">
                <a16:creationId xmlns:a16="http://schemas.microsoft.com/office/drawing/2014/main" id="{28C0E1AF-3DBE-A71D-7A05-47F0A4B528E5}"/>
              </a:ext>
            </a:extLst>
          </p:cNvPr>
          <p:cNvPicPr>
            <a:picLocks noChangeAspect="1"/>
          </p:cNvPicPr>
          <p:nvPr/>
        </p:nvPicPr>
        <p:blipFill>
          <a:blip r:embed="rId3"/>
          <a:stretch>
            <a:fillRect/>
          </a:stretch>
        </p:blipFill>
        <p:spPr>
          <a:xfrm>
            <a:off x="9684930" y="4761446"/>
            <a:ext cx="2507070" cy="1908535"/>
          </a:xfrm>
          <a:prstGeom prst="rect">
            <a:avLst/>
          </a:prstGeom>
        </p:spPr>
      </p:pic>
    </p:spTree>
    <p:extLst>
      <p:ext uri="{BB962C8B-B14F-4D97-AF65-F5344CB8AC3E}">
        <p14:creationId xmlns:p14="http://schemas.microsoft.com/office/powerpoint/2010/main" val="2448225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CE2B4-B632-A078-CC20-95BF58A1230B}"/>
              </a:ext>
            </a:extLst>
          </p:cNvPr>
          <p:cNvSpPr>
            <a:spLocks noGrp="1"/>
          </p:cNvSpPr>
          <p:nvPr>
            <p:ph type="title"/>
          </p:nvPr>
        </p:nvSpPr>
        <p:spPr/>
        <p:txBody>
          <a:bodyPr/>
          <a:lstStyle/>
          <a:p>
            <a:pPr algn="ctr"/>
            <a:r>
              <a:rPr lang="en-GB" dirty="0"/>
              <a:t>ANY QUESTIONS?</a:t>
            </a:r>
          </a:p>
        </p:txBody>
      </p:sp>
      <p:pic>
        <p:nvPicPr>
          <p:cNvPr id="4" name="Picture 3">
            <a:extLst>
              <a:ext uri="{FF2B5EF4-FFF2-40B4-BE49-F238E27FC236}">
                <a16:creationId xmlns:a16="http://schemas.microsoft.com/office/drawing/2014/main" id="{88E99852-04B5-CF87-F37A-A2D6EC27EBB7}"/>
              </a:ext>
            </a:extLst>
          </p:cNvPr>
          <p:cNvPicPr>
            <a:picLocks noChangeAspect="1"/>
          </p:cNvPicPr>
          <p:nvPr/>
        </p:nvPicPr>
        <p:blipFill>
          <a:blip r:embed="rId2"/>
          <a:stretch>
            <a:fillRect/>
          </a:stretch>
        </p:blipFill>
        <p:spPr>
          <a:xfrm>
            <a:off x="4435523" y="1149280"/>
            <a:ext cx="4948353" cy="4691962"/>
          </a:xfrm>
          <a:prstGeom prst="rect">
            <a:avLst/>
          </a:prstGeom>
        </p:spPr>
      </p:pic>
    </p:spTree>
    <p:extLst>
      <p:ext uri="{BB962C8B-B14F-4D97-AF65-F5344CB8AC3E}">
        <p14:creationId xmlns:p14="http://schemas.microsoft.com/office/powerpoint/2010/main" val="11159473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513</TotalTime>
  <Words>2436</Words>
  <Application>Microsoft Office PowerPoint</Application>
  <PresentationFormat>Widescreen</PresentationFormat>
  <Paragraphs>253</Paragraphs>
  <Slides>15</Slides>
  <Notes>10</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15</vt:i4>
      </vt:variant>
    </vt:vector>
  </HeadingPairs>
  <TitlesOfParts>
    <vt:vector size="22" baseType="lpstr">
      <vt:lpstr>-apple-system</vt:lpstr>
      <vt:lpstr>Arial</vt:lpstr>
      <vt:lpstr>Calibri</vt:lpstr>
      <vt:lpstr>Calibri Light</vt:lpstr>
      <vt:lpstr>Wingdings</vt:lpstr>
      <vt:lpstr>Office Theme</vt:lpstr>
      <vt:lpstr>1_Office Theme</vt:lpstr>
      <vt:lpstr>CSO TUTOR COURSE Effective Assessment 24th October 2023 Heddlu Gwent Police HQ  CSO Trainer Sara Mason</vt:lpstr>
      <vt:lpstr>AIMS &amp; OBJECTIVES:</vt:lpstr>
      <vt:lpstr>ASSESSMENT:</vt:lpstr>
      <vt:lpstr>TYPES OF ASSESSMENT: </vt:lpstr>
      <vt:lpstr>ASSESSMENT PRINCIPLES: </vt:lpstr>
      <vt:lpstr>ASSESSMENT EXERCISE: Cup of tea</vt:lpstr>
      <vt:lpstr>VARCS:</vt:lpstr>
      <vt:lpstr>HOLISTIC ASSESSMENT:</vt:lpstr>
      <vt:lpstr>WHAM: Unit Exercise</vt:lpstr>
      <vt:lpstr>LASER UNIT 4 – Anti-Social Behaviour:</vt:lpstr>
      <vt:lpstr>LASER UNIT 5 – Provide An Initial Response To Incidents</vt:lpstr>
      <vt:lpstr>BARRIERS TO EFFECTIVE ASSESSMENT:</vt:lpstr>
      <vt:lpstr>STANDARDISATION AND QUALITY ASSURANCE:</vt:lpstr>
      <vt:lpstr>AIMS &amp; OBJECTIVES: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Design Department</dc:creator>
  <cp:lastModifiedBy>Mason, Sara</cp:lastModifiedBy>
  <cp:revision>19</cp:revision>
  <dcterms:created xsi:type="dcterms:W3CDTF">2020-09-14T11:38:00Z</dcterms:created>
  <dcterms:modified xsi:type="dcterms:W3CDTF">2023-10-20T14:24:54Z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2023-10-18T10:12:07Z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b71970ba-c92e-4b83-b633-533dc989c505</vt:lpwstr>
  </property>
  <property fmtid="{D5CDD505-2E9C-101B-9397-08002B2CF9AE}" pid="8" name="MSIP_Label_f2acd28b-79a3-4a0f-b0ff-4b75658b1549_ContentBits">
    <vt:lpwstr>0</vt:lpwstr>
  </property>
</Properties>
</file>