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1"/>
  </p:sldMasterIdLst>
  <p:notesMasterIdLst>
    <p:notesMasterId r:id="rId16"/>
  </p:notesMasterIdLst>
  <p:handoutMasterIdLst>
    <p:handoutMasterId r:id="rId17"/>
  </p:handoutMasterIdLst>
  <p:sldIdLst>
    <p:sldId id="295" r:id="rId2"/>
    <p:sldId id="290" r:id="rId3"/>
    <p:sldId id="292" r:id="rId4"/>
    <p:sldId id="294" r:id="rId5"/>
    <p:sldId id="291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69"/>
    <p:restoredTop sz="90551" autoAdjust="0"/>
  </p:normalViewPr>
  <p:slideViewPr>
    <p:cSldViewPr snapToGrid="0" snapToObjects="1">
      <p:cViewPr>
        <p:scale>
          <a:sx n="111" d="100"/>
          <a:sy n="111" d="100"/>
        </p:scale>
        <p:origin x="84" y="-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2416" y="21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3/19/26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3/19/26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124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0092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81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2CB9073-1A97-EF48-93BC-E626B884D79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9249" y="-4352"/>
            <a:ext cx="12201250" cy="6862352"/>
          </a:xfrm>
          <a:custGeom>
            <a:avLst/>
            <a:gdLst>
              <a:gd name="connsiteX0" fmla="*/ 0 w 12201250"/>
              <a:gd name="connsiteY0" fmla="*/ 0 h 6862352"/>
              <a:gd name="connsiteX1" fmla="*/ 11376796 w 12201250"/>
              <a:gd name="connsiteY1" fmla="*/ 0 h 6862352"/>
              <a:gd name="connsiteX2" fmla="*/ 12201249 w 12201250"/>
              <a:gd name="connsiteY2" fmla="*/ 824452 h 6862352"/>
              <a:gd name="connsiteX3" fmla="*/ 12201249 w 12201250"/>
              <a:gd name="connsiteY3" fmla="*/ 0 h 6862352"/>
              <a:gd name="connsiteX4" fmla="*/ 12201250 w 12201250"/>
              <a:gd name="connsiteY4" fmla="*/ 0 h 6862352"/>
              <a:gd name="connsiteX5" fmla="*/ 12201250 w 12201250"/>
              <a:gd name="connsiteY5" fmla="*/ 6862352 h 6862352"/>
              <a:gd name="connsiteX6" fmla="*/ 839512 w 12201250"/>
              <a:gd name="connsiteY6" fmla="*/ 6862352 h 6862352"/>
              <a:gd name="connsiteX7" fmla="*/ 9249 w 12201250"/>
              <a:gd name="connsiteY7" fmla="*/ 6032090 h 6862352"/>
              <a:gd name="connsiteX8" fmla="*/ 9249 w 12201250"/>
              <a:gd name="connsiteY8" fmla="*/ 6862352 h 6862352"/>
              <a:gd name="connsiteX9" fmla="*/ 0 w 12201250"/>
              <a:gd name="connsiteY9" fmla="*/ 6862352 h 6862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201250" h="6862352">
                <a:moveTo>
                  <a:pt x="0" y="0"/>
                </a:moveTo>
                <a:lnTo>
                  <a:pt x="11376796" y="0"/>
                </a:lnTo>
                <a:lnTo>
                  <a:pt x="12201249" y="824452"/>
                </a:lnTo>
                <a:lnTo>
                  <a:pt x="12201249" y="0"/>
                </a:lnTo>
                <a:lnTo>
                  <a:pt x="12201250" y="0"/>
                </a:lnTo>
                <a:lnTo>
                  <a:pt x="12201250" y="6862352"/>
                </a:lnTo>
                <a:lnTo>
                  <a:pt x="839512" y="6862352"/>
                </a:lnTo>
                <a:lnTo>
                  <a:pt x="9249" y="6032090"/>
                </a:lnTo>
                <a:lnTo>
                  <a:pt x="9249" y="6862352"/>
                </a:lnTo>
                <a:lnTo>
                  <a:pt x="0" y="6862352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63A7554C-2E3E-454F-9E07-C38195D4CF32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8200" y="4561873"/>
            <a:ext cx="10515600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1" i="0" cap="all" spc="600" baseline="0">
                <a:solidFill>
                  <a:schemeClr val="bg1"/>
                </a:solidFill>
                <a:latin typeface="MingLiU" panose="02020509000000000000" pitchFamily="49" charset="-120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</a:rPr>
              <a:t>Subtitle</a:t>
            </a:r>
            <a:endParaRPr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3ED0903-C4AC-F843-878E-D66CB7BFB0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373294"/>
            <a:ext cx="7709488" cy="1927810"/>
          </a:xfrm>
        </p:spPr>
        <p:txBody>
          <a:bodyPr lIns="91440" rIns="91440">
            <a:noAutofit/>
          </a:bodyPr>
          <a:lstStyle>
            <a:lvl1pPr algn="l">
              <a:defRPr sz="13800" b="1" i="0" spc="150" baseline="0">
                <a:solidFill>
                  <a:schemeClr val="bg1"/>
                </a:solidFill>
                <a:latin typeface="MingLiU" panose="02020509000000000000" pitchFamily="49" charset="-120"/>
                <a:ea typeface="MingLiU" panose="02020509000000000000" pitchFamily="49" charset="-120"/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F81B901-913B-5741-A4AC-B5819DACFCDF}"/>
              </a:ext>
            </a:extLst>
          </p:cNvPr>
          <p:cNvSpPr/>
          <p:nvPr userDrawn="1"/>
        </p:nvSpPr>
        <p:spPr>
          <a:xfrm>
            <a:off x="0" y="6027738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FDD99BC-FCD1-D541-9FE6-03E39F2856C6}"/>
              </a:ext>
            </a:extLst>
          </p:cNvPr>
          <p:cNvSpPr/>
          <p:nvPr userDrawn="1"/>
        </p:nvSpPr>
        <p:spPr>
          <a:xfrm rot="10800000">
            <a:off x="11361737" y="-10162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val 22">
            <a:extLst>
              <a:ext uri="{FF2B5EF4-FFF2-40B4-BE49-F238E27FC236}">
                <a16:creationId xmlns:a16="http://schemas.microsoft.com/office/drawing/2014/main" id="{CA93CC85-EFC8-994A-9ADB-8DEE2579AAF9}"/>
              </a:ext>
            </a:extLst>
          </p:cNvPr>
          <p:cNvSpPr/>
          <p:nvPr userDrawn="1"/>
        </p:nvSpPr>
        <p:spPr>
          <a:xfrm rot="16200000" flipH="1">
            <a:off x="1668897" y="3522719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436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3C551932-EED2-CB48-969B-F9308DFE265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2700" y="-4352"/>
            <a:ext cx="12179300" cy="6862352"/>
          </a:xfrm>
          <a:prstGeom prst="rect">
            <a:avLst/>
          </a:prstGeom>
        </p:spPr>
      </p:pic>
      <p:sp>
        <p:nvSpPr>
          <p:cNvPr id="51" name="Title 1">
            <a:extLst>
              <a:ext uri="{FF2B5EF4-FFF2-40B4-BE49-F238E27FC236}">
                <a16:creationId xmlns:a16="http://schemas.microsoft.com/office/drawing/2014/main" id="{ADEF5424-A6E0-A345-9A75-92E71E45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10523531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2D2069D9-A96F-DD4A-B6CB-C29449020E71}"/>
              </a:ext>
            </a:extLst>
          </p:cNvPr>
          <p:cNvGrpSpPr/>
          <p:nvPr userDrawn="1"/>
        </p:nvGrpSpPr>
        <p:grpSpPr>
          <a:xfrm>
            <a:off x="0" y="-10162"/>
            <a:ext cx="12192000" cy="6868162"/>
            <a:chOff x="0" y="-10162"/>
            <a:chExt cx="12192000" cy="6868162"/>
          </a:xfrm>
        </p:grpSpPr>
        <p:sp>
          <p:nvSpPr>
            <p:cNvPr id="53" name="Right Triangle 52">
              <a:extLst>
                <a:ext uri="{FF2B5EF4-FFF2-40B4-BE49-F238E27FC236}">
                  <a16:creationId xmlns:a16="http://schemas.microsoft.com/office/drawing/2014/main" id="{44CFA19C-5DA0-774B-AFF3-36921EACACDD}"/>
                </a:ext>
              </a:extLst>
            </p:cNvPr>
            <p:cNvSpPr/>
            <p:nvPr userDrawn="1"/>
          </p:nvSpPr>
          <p:spPr>
            <a:xfrm>
              <a:off x="0" y="6027738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4" name="Right Triangle 53">
              <a:extLst>
                <a:ext uri="{FF2B5EF4-FFF2-40B4-BE49-F238E27FC236}">
                  <a16:creationId xmlns:a16="http://schemas.microsoft.com/office/drawing/2014/main" id="{D9F82FBA-46B0-A844-AE24-E839A52F2A42}"/>
                </a:ext>
              </a:extLst>
            </p:cNvPr>
            <p:cNvSpPr/>
            <p:nvPr userDrawn="1"/>
          </p:nvSpPr>
          <p:spPr>
            <a:xfrm rot="10800000">
              <a:off x="11361737" y="-10162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39370BE-395F-E946-A985-43E0B2F007A7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7EC358B-2232-784F-B64F-E210A64AF153}"/>
              </a:ext>
            </a:extLst>
          </p:cNvPr>
          <p:cNvCxnSpPr>
            <a:cxnSpLocks/>
          </p:cNvCxnSpPr>
          <p:nvPr userDrawn="1"/>
        </p:nvCxnSpPr>
        <p:spPr>
          <a:xfrm>
            <a:off x="10801316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val 22">
            <a:extLst>
              <a:ext uri="{FF2B5EF4-FFF2-40B4-BE49-F238E27FC236}">
                <a16:creationId xmlns:a16="http://schemas.microsoft.com/office/drawing/2014/main" id="{5C8304CD-638B-A244-8BB2-5827EFC0BE18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FD9DF-9E1C-4765-BCE6-B273DEE1F56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0263" y="1266825"/>
            <a:ext cx="10531474" cy="4495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429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55188DA-8D2D-EE45-B63B-68389D618B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700" y="-4352"/>
            <a:ext cx="6618160" cy="6862352"/>
          </a:xfrm>
          <a:prstGeom prst="rect">
            <a:avLst/>
          </a:prstGeom>
        </p:spPr>
      </p:pic>
      <p:sp>
        <p:nvSpPr>
          <p:cNvPr id="6" name="Right Triangle 5">
            <a:extLst>
              <a:ext uri="{FF2B5EF4-FFF2-40B4-BE49-F238E27FC236}">
                <a16:creationId xmlns:a16="http://schemas.microsoft.com/office/drawing/2014/main" id="{49DD1090-E08C-414F-B909-F960029978CC}"/>
              </a:ext>
            </a:extLst>
          </p:cNvPr>
          <p:cNvSpPr/>
          <p:nvPr userDrawn="1"/>
        </p:nvSpPr>
        <p:spPr>
          <a:xfrm>
            <a:off x="0" y="6027738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2AACF99-BFF2-EF4D-905B-698BF136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4858575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Oval 22">
            <a:extLst>
              <a:ext uri="{FF2B5EF4-FFF2-40B4-BE49-F238E27FC236}">
                <a16:creationId xmlns:a16="http://schemas.microsoft.com/office/drawing/2014/main" id="{E86DEBE5-E80B-624F-85DC-B53B9841EF52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498330F-989F-C743-B682-3B45105A64F9}"/>
              </a:ext>
            </a:extLst>
          </p:cNvPr>
          <p:cNvSpPr/>
          <p:nvPr userDrawn="1"/>
        </p:nvSpPr>
        <p:spPr>
          <a:xfrm rot="10800000">
            <a:off x="5800596" y="-4352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5" name="Picture Placeholder 10">
            <a:extLst>
              <a:ext uri="{FF2B5EF4-FFF2-40B4-BE49-F238E27FC236}">
                <a16:creationId xmlns:a16="http://schemas.microsoft.com/office/drawing/2014/main" id="{4BFA0C42-6D2A-FE45-B00F-C3FE723B69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38925" y="-4352"/>
            <a:ext cx="5553075" cy="6862352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D7A153A-DE47-5845-9FBA-5E84842262CB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70FEE8-FCFE-D34B-AC0A-D33499171CF5}"/>
              </a:ext>
            </a:extLst>
          </p:cNvPr>
          <p:cNvCxnSpPr>
            <a:cxnSpLocks/>
          </p:cNvCxnSpPr>
          <p:nvPr userDrawn="1"/>
        </p:nvCxnSpPr>
        <p:spPr>
          <a:xfrm>
            <a:off x="5235260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E3020-67F3-4319-8D6D-AF959AE4492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1B73CA7-3CCD-504D-B97A-835A2330CDB2}" type="datetimeFigureOut">
              <a:rPr lang="en-US" smtClean="0"/>
              <a:pPr/>
              <a:t>3/19/26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8332DD3-414D-426E-BB83-A7CE934174B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DBA4D0A-04F7-406D-970F-851D89A87A9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831BA38-18F3-0A4D-A45F-13B53FF2DAC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8424A6-569A-4335-9863-0351A5FABE88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30263" y="1266825"/>
            <a:ext cx="4858574" cy="4495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951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96E039-748A-D54A-ACAE-7A9C63FCAEB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2700" y="-4352"/>
            <a:ext cx="12179300" cy="686235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451E21C1-74BE-0348-B8AE-3174A9AA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10523531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4FD6E85-A2E7-B84D-9400-6F8D1C6FF159}"/>
              </a:ext>
            </a:extLst>
          </p:cNvPr>
          <p:cNvGrpSpPr/>
          <p:nvPr userDrawn="1"/>
        </p:nvGrpSpPr>
        <p:grpSpPr>
          <a:xfrm>
            <a:off x="0" y="-10162"/>
            <a:ext cx="12192000" cy="6868162"/>
            <a:chOff x="0" y="-10162"/>
            <a:chExt cx="12192000" cy="6868162"/>
          </a:xfrm>
        </p:grpSpPr>
        <p:sp>
          <p:nvSpPr>
            <p:cNvPr id="10" name="Right Triangle 9">
              <a:extLst>
                <a:ext uri="{FF2B5EF4-FFF2-40B4-BE49-F238E27FC236}">
                  <a16:creationId xmlns:a16="http://schemas.microsoft.com/office/drawing/2014/main" id="{6912A38B-FDC5-1E4F-B0ED-145140947339}"/>
                </a:ext>
              </a:extLst>
            </p:cNvPr>
            <p:cNvSpPr/>
            <p:nvPr userDrawn="1"/>
          </p:nvSpPr>
          <p:spPr>
            <a:xfrm>
              <a:off x="0" y="6027738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8" name="Right Triangle 27">
              <a:extLst>
                <a:ext uri="{FF2B5EF4-FFF2-40B4-BE49-F238E27FC236}">
                  <a16:creationId xmlns:a16="http://schemas.microsoft.com/office/drawing/2014/main" id="{B5B0DCFE-7295-8740-9EC5-E9A681F21F94}"/>
                </a:ext>
              </a:extLst>
            </p:cNvPr>
            <p:cNvSpPr/>
            <p:nvPr userDrawn="1"/>
          </p:nvSpPr>
          <p:spPr>
            <a:xfrm rot="10800000">
              <a:off x="11361737" y="-10162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52918AA3-DC2E-CC41-95A6-C5757DE618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1" y="1618714"/>
            <a:ext cx="4433046" cy="703135"/>
          </a:xfrm>
          <a:noFill/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accent1"/>
                </a:solidFill>
                <a:latin typeface="+mj-lt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BBF9C69D-A733-884F-BC4B-A4E97A9315C4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932749" y="1618714"/>
            <a:ext cx="4433046" cy="703135"/>
          </a:xfrm>
          <a:noFill/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accent1"/>
                </a:solidFill>
                <a:latin typeface="+mj-lt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Oval 22">
            <a:extLst>
              <a:ext uri="{FF2B5EF4-FFF2-40B4-BE49-F238E27FC236}">
                <a16:creationId xmlns:a16="http://schemas.microsoft.com/office/drawing/2014/main" id="{2077B7CC-D16D-C84E-AF69-2D082EDC5C8E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A65B340-D917-634F-AE17-87F536B21002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EA4411-3DF4-5E42-A781-3F59BBBD00F9}"/>
              </a:ext>
            </a:extLst>
          </p:cNvPr>
          <p:cNvCxnSpPr>
            <a:cxnSpLocks/>
          </p:cNvCxnSpPr>
          <p:nvPr userDrawn="1"/>
        </p:nvCxnSpPr>
        <p:spPr>
          <a:xfrm>
            <a:off x="10801316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EFD6CC-AFA8-4227-B3F1-27845AE5BE28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81B73CA7-3CCD-504D-B97A-835A2330CDB2}" type="datetimeFigureOut">
              <a:rPr lang="en-US" smtClean="0"/>
              <a:pPr/>
              <a:t>3/19/26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000E12-D3DD-4E44-BAEC-A48DBC4D50B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587F0E-3488-4890-9BD2-AF49A732987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5831BA38-18F3-0A4D-A45F-13B53FF2DAC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26D3AA-2705-4636-BFEE-C89371FC519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0263" y="2474913"/>
            <a:ext cx="4434840" cy="3094037"/>
          </a:xfrm>
        </p:spPr>
        <p:txBody>
          <a:bodyPr/>
          <a:lstStyle>
            <a:lvl2pPr>
              <a:spcBef>
                <a:spcPts val="600"/>
              </a:spcBef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F758E678-4B0C-4E7A-94BE-1006B5814E9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932748" y="2474913"/>
            <a:ext cx="4434840" cy="3094037"/>
          </a:xfrm>
        </p:spPr>
        <p:txBody>
          <a:bodyPr/>
          <a:lstStyle>
            <a:lvl2pPr>
              <a:spcBef>
                <a:spcPts val="600"/>
              </a:spcBef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151632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2A19413-A8E7-ED4F-88DE-08A12997A0F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-4763"/>
            <a:ext cx="12179300" cy="6862763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2AACF99-BFF2-EF4D-905B-698BF136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2215" y="2432458"/>
            <a:ext cx="6044503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933BB6-76EF-4E91-AEF1-BE67D60ED86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311775" y="3530600"/>
            <a:ext cx="6044943" cy="282575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2012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4EB4B-30F5-5541-B2A0-6BD04D010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8E3A-8DBF-0542-BC99-444DCA0CC2C2}" type="datetimeFigureOut">
              <a:rPr lang="en-US" smtClean="0"/>
              <a:t>3/19/26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97956-7D4F-5346-B8DD-3653B600E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AB29D-BA7D-E743-8CA0-6953FF72B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3002F-D6EA-CF48-8F44-2316036B2B8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A03656-1F6D-D044-B015-1B4DAD3A56B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2700" y="-4352"/>
            <a:ext cx="12179300" cy="6862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25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D48F80-1562-4C4E-887A-B3EB2024C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45F5A-B343-9140-888A-F4A0F3DAE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865FBC-5324-6640-AB2B-F303AA276F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bg1"/>
                </a:solidFill>
              </a:defRPr>
            </a:lvl1pPr>
          </a:lstStyle>
          <a:p>
            <a:fld id="{81B73CA7-3CCD-504D-B97A-835A2330CDB2}" type="datetimeFigureOut">
              <a:rPr lang="en-US" smtClean="0"/>
              <a:pPr/>
              <a:t>3/19/26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050E5-FDBF-7C4A-8BB3-B44C2CEBA8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1BFAD-CCAB-D24E-B7A6-4B9D514D05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5831BA38-18F3-0A4D-A45F-13B53FF2DAC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162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11" r:id="rId3"/>
    <p:sldLayoutId id="2147483710" r:id="rId4"/>
    <p:sldLayoutId id="2147483714" r:id="rId5"/>
    <p:sldLayoutId id="2147483715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150" baseline="0">
          <a:solidFill>
            <a:schemeClr val="bg1"/>
          </a:solidFill>
          <a:latin typeface="+mj-lt"/>
          <a:ea typeface="MingLiU" panose="02020509000000000000" pitchFamily="49" charset="-120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tiff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FB64E80-675E-6A4A-AF41-D8DE47B3C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alphaModFix amt="6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9249" y="-4352"/>
            <a:ext cx="12201250" cy="6862352"/>
          </a:xfrm>
        </p:spPr>
      </p:pic>
      <p:pic>
        <p:nvPicPr>
          <p:cNvPr id="13" name="Picture Placeholder 8">
            <a:extLst>
              <a:ext uri="{FF2B5EF4-FFF2-40B4-BE49-F238E27FC236}">
                <a16:creationId xmlns:a16="http://schemas.microsoft.com/office/drawing/2014/main" id="{4D6F1B91-622D-D14D-A2EE-5B2A56BAC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90" y="8153"/>
            <a:ext cx="12201250" cy="6862352"/>
          </a:xfrm>
          <a:custGeom>
            <a:avLst/>
            <a:gdLst>
              <a:gd name="connsiteX0" fmla="*/ 0 w 12201250"/>
              <a:gd name="connsiteY0" fmla="*/ 0 h 6862352"/>
              <a:gd name="connsiteX1" fmla="*/ 11376796 w 12201250"/>
              <a:gd name="connsiteY1" fmla="*/ 0 h 6862352"/>
              <a:gd name="connsiteX2" fmla="*/ 12201249 w 12201250"/>
              <a:gd name="connsiteY2" fmla="*/ 824452 h 6862352"/>
              <a:gd name="connsiteX3" fmla="*/ 12201249 w 12201250"/>
              <a:gd name="connsiteY3" fmla="*/ 0 h 6862352"/>
              <a:gd name="connsiteX4" fmla="*/ 12201250 w 12201250"/>
              <a:gd name="connsiteY4" fmla="*/ 0 h 6862352"/>
              <a:gd name="connsiteX5" fmla="*/ 12201250 w 12201250"/>
              <a:gd name="connsiteY5" fmla="*/ 6862352 h 6862352"/>
              <a:gd name="connsiteX6" fmla="*/ 839512 w 12201250"/>
              <a:gd name="connsiteY6" fmla="*/ 6862352 h 6862352"/>
              <a:gd name="connsiteX7" fmla="*/ 9249 w 12201250"/>
              <a:gd name="connsiteY7" fmla="*/ 6032090 h 6862352"/>
              <a:gd name="connsiteX8" fmla="*/ 9249 w 12201250"/>
              <a:gd name="connsiteY8" fmla="*/ 6862352 h 6862352"/>
              <a:gd name="connsiteX9" fmla="*/ 0 w 12201250"/>
              <a:gd name="connsiteY9" fmla="*/ 6862352 h 6862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201250" h="6862352">
                <a:moveTo>
                  <a:pt x="0" y="0"/>
                </a:moveTo>
                <a:lnTo>
                  <a:pt x="11376796" y="0"/>
                </a:lnTo>
                <a:lnTo>
                  <a:pt x="12201249" y="824452"/>
                </a:lnTo>
                <a:lnTo>
                  <a:pt x="12201249" y="0"/>
                </a:lnTo>
                <a:lnTo>
                  <a:pt x="12201250" y="0"/>
                </a:lnTo>
                <a:lnTo>
                  <a:pt x="12201250" y="6862352"/>
                </a:lnTo>
                <a:lnTo>
                  <a:pt x="839512" y="6862352"/>
                </a:lnTo>
                <a:lnTo>
                  <a:pt x="9249" y="6032090"/>
                </a:lnTo>
                <a:lnTo>
                  <a:pt x="9249" y="6862352"/>
                </a:lnTo>
                <a:lnTo>
                  <a:pt x="0" y="6862352"/>
                </a:lnTo>
                <a:close/>
              </a:path>
            </a:pathLst>
          </a:custGeom>
          <a:noFill/>
        </p:spPr>
      </p:pic>
      <p:sp>
        <p:nvSpPr>
          <p:cNvPr id="22" name="Title 21">
            <a:extLst>
              <a:ext uri="{FF2B5EF4-FFF2-40B4-BE49-F238E27FC236}">
                <a16:creationId xmlns:a16="http://schemas.microsoft.com/office/drawing/2014/main" id="{DE2D9A8A-5247-6D44-AA02-758207AE1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158" y="-666694"/>
            <a:ext cx="10785640" cy="5648158"/>
          </a:xfrm>
        </p:spPr>
        <p:txBody>
          <a:bodyPr/>
          <a:lstStyle/>
          <a:p>
            <a:r>
              <a:rPr lang="en-US" sz="3400" dirty="0"/>
              <a:t> Training, and Development at Sainsbury</a:t>
            </a:r>
            <a:r>
              <a:rPr lang="pl-PL" sz="3400" dirty="0"/>
              <a:t>’s</a:t>
            </a:r>
            <a:br>
              <a:rPr lang="pl-PL" sz="3400" dirty="0"/>
            </a:br>
            <a:endParaRPr lang="en-US" sz="340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9B1A04B-6BC3-D643-85AB-06635BAA9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3A6FEDB-5D57-B342-8D7B-927F58798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0801316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22">
            <a:extLst>
              <a:ext uri="{FF2B5EF4-FFF2-40B4-BE49-F238E27FC236}">
                <a16:creationId xmlns:a16="http://schemas.microsoft.com/office/drawing/2014/main" id="{07285DAF-4CC1-E142-B7FA-4D3950873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1668897" y="3522719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701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451EBE7-64A3-7E40-8C33-3C01E8EBABD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0269" y="1266516"/>
            <a:ext cx="10532275" cy="5591484"/>
          </a:xfrm>
        </p:spPr>
        <p:txBody>
          <a:bodyPr/>
          <a:lstStyle/>
          <a:p>
            <a:r>
              <a:rPr lang="en-GB" altLang="ja-JP" dirty="0"/>
              <a:t>1. Introduction</a:t>
            </a:r>
            <a:endParaRPr lang="pl-PL" altLang="ja-JP" dirty="0"/>
          </a:p>
          <a:p>
            <a:r>
              <a:rPr lang="pl-PL" altLang="ja-JP" dirty="0"/>
              <a:t>2</a:t>
            </a:r>
            <a:r>
              <a:rPr lang="en-GB" altLang="ja-JP" dirty="0"/>
              <a:t>. Company Overview: Sainsbury’s</a:t>
            </a:r>
            <a:endParaRPr lang="pl-PL" altLang="ja-JP" dirty="0"/>
          </a:p>
          <a:p>
            <a:r>
              <a:rPr lang="pl-PL" altLang="ja-JP" dirty="0"/>
              <a:t>3.</a:t>
            </a:r>
            <a:r>
              <a:rPr lang="en-GB" altLang="ja-JP" dirty="0"/>
              <a:t> The Recruitment Process</a:t>
            </a:r>
            <a:endParaRPr lang="pl-PL" altLang="ja-JP" dirty="0"/>
          </a:p>
          <a:p>
            <a:r>
              <a:rPr lang="pl-PL" altLang="ja-JP" dirty="0"/>
              <a:t>4</a:t>
            </a:r>
            <a:r>
              <a:rPr lang="en-GB" altLang="ja-JP" dirty="0"/>
              <a:t>. Job Analysis &amp; Job Description</a:t>
            </a:r>
            <a:endParaRPr lang="pl-PL" altLang="ja-JP" dirty="0"/>
          </a:p>
          <a:p>
            <a:r>
              <a:rPr lang="pl-PL" altLang="ja-JP" dirty="0"/>
              <a:t>5</a:t>
            </a:r>
            <a:r>
              <a:rPr lang="en-GB" altLang="ja-JP" dirty="0"/>
              <a:t>. Person Specification</a:t>
            </a:r>
            <a:endParaRPr lang="pl-PL" altLang="ja-JP" dirty="0"/>
          </a:p>
          <a:p>
            <a:r>
              <a:rPr lang="pl-PL" altLang="ja-JP" dirty="0"/>
              <a:t>6</a:t>
            </a:r>
            <a:r>
              <a:rPr lang="en-GB" altLang="ja-JP" dirty="0"/>
              <a:t>. Training Needs Analysis</a:t>
            </a:r>
            <a:endParaRPr lang="pl-PL" altLang="ja-JP" dirty="0"/>
          </a:p>
          <a:p>
            <a:r>
              <a:rPr lang="pl-PL" altLang="ja-JP" dirty="0"/>
              <a:t>7</a:t>
            </a:r>
            <a:r>
              <a:rPr lang="en-GB" altLang="ja-JP" dirty="0"/>
              <a:t>. Learning Theories: Behaviourist, Cognitivist, Experiential</a:t>
            </a:r>
            <a:endParaRPr lang="pl-PL" altLang="ja-JP" dirty="0"/>
          </a:p>
          <a:p>
            <a:r>
              <a:rPr lang="pl-PL" altLang="ja-JP" dirty="0"/>
              <a:t>8</a:t>
            </a:r>
            <a:r>
              <a:rPr lang="en-GB" altLang="ja-JP" dirty="0"/>
              <a:t>. Analysis &amp; Conclusion</a:t>
            </a:r>
            <a:endParaRPr lang="pl-PL" altLang="ja-JP" dirty="0"/>
          </a:p>
          <a:p>
            <a:r>
              <a:rPr lang="pl-PL" altLang="ja-JP" dirty="0"/>
              <a:t>9</a:t>
            </a:r>
            <a:r>
              <a:rPr lang="en-GB" altLang="ja-JP" dirty="0"/>
              <a:t>. References</a:t>
            </a:r>
            <a:endParaRPr lang="ja-JP" alt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10523531" cy="583800"/>
          </a:xfrm>
        </p:spPr>
        <p:txBody>
          <a:bodyPr>
            <a:normAutofit/>
          </a:bodyPr>
          <a:lstStyle/>
          <a:p>
            <a:r>
              <a:rPr lang="en-US" dirty="0"/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2037936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451EBE7-64A3-7E40-8C33-3C01E8EBABD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2925" y="1922258"/>
            <a:ext cx="5783013" cy="4327479"/>
          </a:xfrm>
        </p:spPr>
        <p:txBody>
          <a:bodyPr>
            <a:normAutofit/>
          </a:bodyPr>
          <a:lstStyle/>
          <a:p>
            <a:r>
              <a:rPr lang="en-US" dirty="0"/>
              <a:t>Importance of Recruitment: Finding the right talent reduces turnover and ensures organizational fit.</a:t>
            </a:r>
            <a:endParaRPr lang="pl-PL" dirty="0"/>
          </a:p>
          <a:p>
            <a:r>
              <a:rPr lang="en-US" dirty="0"/>
              <a:t>• Importance of Training: Equips staff with necessary skills, improves morale, and maintains service standards.</a:t>
            </a:r>
            <a:endParaRPr lang="pl-PL" dirty="0"/>
          </a:p>
          <a:p>
            <a:r>
              <a:rPr lang="en-US" dirty="0"/>
              <a:t>• Goal: To demonstrate how effective HR practices lead to competitive advantage in the retail sector.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pic>
        <p:nvPicPr>
          <p:cNvPr id="29" name="Picture Placeholder 28">
            <a:extLst>
              <a:ext uri="{FF2B5EF4-FFF2-40B4-BE49-F238E27FC236}">
                <a16:creationId xmlns:a16="http://schemas.microsoft.com/office/drawing/2014/main" id="{4030AF8A-8228-F343-BEC1-75F9E0089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8354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25" descr="A picture containing cable, connector, red">
            <a:extLst>
              <a:ext uri="{FF2B5EF4-FFF2-40B4-BE49-F238E27FC236}">
                <a16:creationId xmlns:a16="http://schemas.microsoft.com/office/drawing/2014/main" id="{62BA7BC3-92EE-1A48-9C9C-3DB49A92B73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chemeClr val="bg1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2DE8458-290E-F74E-88EF-CC9B0D626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5"/>
          <a:stretch/>
        </p:blipFill>
        <p:spPr>
          <a:xfrm>
            <a:off x="4419600" y="1911927"/>
            <a:ext cx="7772400" cy="4946073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10" name="Right Triangle 9">
            <a:extLst>
              <a:ext uri="{FF2B5EF4-FFF2-40B4-BE49-F238E27FC236}">
                <a16:creationId xmlns:a16="http://schemas.microsoft.com/office/drawing/2014/main" id="{B1537400-0358-1343-B656-C2349896C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04360" y="6070600"/>
            <a:ext cx="848217" cy="787400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val 22">
            <a:extLst>
              <a:ext uri="{FF2B5EF4-FFF2-40B4-BE49-F238E27FC236}">
                <a16:creationId xmlns:a16="http://schemas.microsoft.com/office/drawing/2014/main" id="{B41DA7E1-048D-BF4A-8246-F0AB8C788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6150843" y="2338331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6C58813B-26BB-8549-A635-0966C79A0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11361737" y="1896738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4CC38B3-E784-6745-B78F-8AB1641B6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465264" y="5380271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4A75E66-4D82-114E-B2C1-2D90AA8B9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0796401" y="1874737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451EBE7-64A3-7E40-8C33-3C01E8EBABD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12209" y="3530253"/>
            <a:ext cx="6049528" cy="2826095"/>
          </a:xfrm>
        </p:spPr>
        <p:txBody>
          <a:bodyPr>
            <a:normAutofit fontScale="92500" lnSpcReduction="20000"/>
          </a:bodyPr>
          <a:lstStyle/>
          <a:p>
            <a:r>
              <a:rPr lang="en-GB" altLang="ja-JP" dirty="0"/>
              <a:t>• Company: J Sainsbury plc (Sainsbury’s).</a:t>
            </a:r>
            <a:endParaRPr lang="pl-PL" altLang="ja-JP" dirty="0"/>
          </a:p>
          <a:p>
            <a:r>
              <a:rPr lang="en-GB" altLang="ja-JP" dirty="0"/>
              <a:t>• Founded: 1869 by John James Sainsbury in London.</a:t>
            </a:r>
            <a:endParaRPr lang="pl-PL" altLang="ja-JP" dirty="0"/>
          </a:p>
          <a:p>
            <a:r>
              <a:rPr lang="en-GB" altLang="ja-JP" dirty="0"/>
              <a:t>• Industry: Retail (Supermarkets).</a:t>
            </a:r>
            <a:endParaRPr lang="pl-PL" altLang="ja-JP" dirty="0"/>
          </a:p>
          <a:p>
            <a:r>
              <a:rPr lang="en-GB" altLang="ja-JP" dirty="0"/>
              <a:t>• Employees: Approximately 152,000 colleagues across the UK.</a:t>
            </a:r>
            <a:endParaRPr lang="pl-PL" altLang="ja-JP" dirty="0"/>
          </a:p>
          <a:p>
            <a:r>
              <a:rPr lang="en-GB" altLang="ja-JP" dirty="0"/>
              <a:t>• Market Position: One of the "Big Four" UK supermarkets.</a:t>
            </a:r>
            <a:endParaRPr lang="ja-JP" alt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Company Overview</a:t>
            </a:r>
          </a:p>
        </p:txBody>
      </p:sp>
    </p:spTree>
    <p:extLst>
      <p:ext uri="{BB962C8B-B14F-4D97-AF65-F5344CB8AC3E}">
        <p14:creationId xmlns:p14="http://schemas.microsoft.com/office/powerpoint/2010/main" val="9404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2627AE97-340B-E245-B9C6-A4E8743E1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/>
              <a:t>Recruitment Process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017211D-9C44-B641-A078-4EA6FEE3BBF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217863" y="2054327"/>
            <a:ext cx="9756274" cy="4098042"/>
          </a:xfrm>
        </p:spPr>
        <p:txBody>
          <a:bodyPr>
            <a:normAutofit/>
          </a:bodyPr>
          <a:lstStyle/>
          <a:p>
            <a:r>
              <a:rPr lang="en-GB" altLang="ja-JP" sz="1700" dirty="0"/>
              <a:t>• Job Analysis: Identifying the need for a new role.</a:t>
            </a:r>
            <a:endParaRPr lang="pl-PL" altLang="ja-JP" sz="1700" dirty="0"/>
          </a:p>
          <a:p>
            <a:r>
              <a:rPr lang="en-GB" altLang="ja-JP" sz="1700" dirty="0"/>
              <a:t>• Advertising: Internal portals and external sites (e.g., Sainsbury’s Jobs).</a:t>
            </a:r>
            <a:endParaRPr lang="pl-PL" altLang="ja-JP" sz="1700" dirty="0"/>
          </a:p>
          <a:p>
            <a:r>
              <a:rPr lang="en-GB" altLang="ja-JP" sz="1700" dirty="0"/>
              <a:t>• Selection: Online screening tests (situational judgment).</a:t>
            </a:r>
            <a:endParaRPr lang="pl-PL" altLang="ja-JP" sz="1700" dirty="0"/>
          </a:p>
          <a:p>
            <a:r>
              <a:rPr lang="en-GB" altLang="ja-JP" sz="1700" dirty="0"/>
              <a:t>• Interview: Face-to-face or video interviews focusing on core values.</a:t>
            </a:r>
            <a:endParaRPr lang="ja-JP" altLang="en-US" sz="1700" dirty="0"/>
          </a:p>
        </p:txBody>
      </p:sp>
    </p:spTree>
    <p:extLst>
      <p:ext uri="{BB962C8B-B14F-4D97-AF65-F5344CB8AC3E}">
        <p14:creationId xmlns:p14="http://schemas.microsoft.com/office/powerpoint/2010/main" val="2076961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B6C32-A61A-4511-A893-C906C3EB8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Analysis (Customer Service Assistant)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F15877-253E-FC42-B9AA-61D141053328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endParaRPr lang="pl-PL" sz="1900" dirty="0"/>
          </a:p>
          <a:p>
            <a:r>
              <a:rPr lang="en-US" sz="1900" dirty="0"/>
              <a:t>• Purpose: To provide a high-quality shopping experience for customers.</a:t>
            </a:r>
            <a:endParaRPr lang="pl-PL" sz="1900" dirty="0"/>
          </a:p>
          <a:p>
            <a:endParaRPr lang="pl-PL" sz="1900" dirty="0"/>
          </a:p>
          <a:p>
            <a:r>
              <a:rPr lang="en-US" sz="1900" dirty="0"/>
              <a:t>• Key Tasks: Operating checkouts, replenishing stock on shelves, assisting customers with inquiries, and maintaining store cleanliness.</a:t>
            </a:r>
          </a:p>
        </p:txBody>
      </p:sp>
    </p:spTree>
    <p:extLst>
      <p:ext uri="{BB962C8B-B14F-4D97-AF65-F5344CB8AC3E}">
        <p14:creationId xmlns:p14="http://schemas.microsoft.com/office/powerpoint/2010/main" val="3928365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429DA-9471-19FA-B2E8-ABF5027EB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BF5FC-F006-00EE-DD28-65F03CD248D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0269" y="1838158"/>
            <a:ext cx="10865678" cy="5019842"/>
          </a:xfrm>
        </p:spPr>
        <p:txBody>
          <a:bodyPr>
            <a:normAutofit/>
          </a:bodyPr>
          <a:lstStyle/>
          <a:p>
            <a:r>
              <a:rPr lang="en-US" sz="2300" dirty="0"/>
              <a:t>Job Title: Customer Service Assistant.</a:t>
            </a:r>
            <a:endParaRPr lang="pl-PL" sz="2300" dirty="0"/>
          </a:p>
          <a:p>
            <a:r>
              <a:rPr lang="en-US" sz="2300" dirty="0"/>
              <a:t>• Location: Various UK Stores.</a:t>
            </a:r>
            <a:endParaRPr lang="pl-PL" sz="2300" dirty="0"/>
          </a:p>
          <a:p>
            <a:r>
              <a:rPr lang="en-US" sz="2300" dirty="0"/>
              <a:t>• Salary: Competitive hourly rate (approx. £12.00/hr).</a:t>
            </a:r>
            <a:endParaRPr lang="pl-PL" sz="2300" dirty="0"/>
          </a:p>
          <a:p>
            <a:r>
              <a:rPr lang="en-US" sz="2300" dirty="0"/>
              <a:t>• Hours: Flexible shifts (weekends, evenings, early mornings).</a:t>
            </a:r>
            <a:endParaRPr lang="pl-PL" sz="2300" dirty="0"/>
          </a:p>
          <a:p>
            <a:r>
              <a:rPr lang="en-US" sz="2300" dirty="0"/>
              <a:t>• Reporting to: Store Manager.</a:t>
            </a:r>
          </a:p>
        </p:txBody>
      </p:sp>
    </p:spTree>
    <p:extLst>
      <p:ext uri="{BB962C8B-B14F-4D97-AF65-F5344CB8AC3E}">
        <p14:creationId xmlns:p14="http://schemas.microsoft.com/office/powerpoint/2010/main" val="18094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3C666-A234-7903-4148-516F045B6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270B2-44DB-7588-7F2D-61630479AE0E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Autofit/>
          </a:bodyPr>
          <a:lstStyle/>
          <a:p>
            <a:r>
              <a:rPr lang="en-US" sz="2300" dirty="0"/>
              <a:t>Skills: Strong communication, numeracy, and teamwork</a:t>
            </a:r>
            <a:endParaRPr lang="pl-PL" sz="2300" dirty="0"/>
          </a:p>
          <a:p>
            <a:r>
              <a:rPr lang="en-US" sz="2300" dirty="0"/>
              <a:t>Qualifications: No formal degree required; GCSEs preferred.</a:t>
            </a:r>
            <a:endParaRPr lang="pl-PL" sz="2300" dirty="0"/>
          </a:p>
          <a:p>
            <a:r>
              <a:rPr lang="en-US" sz="2300" dirty="0"/>
              <a:t>Experience: Previous retail or hospitality experience is an advantage but not essential.</a:t>
            </a:r>
            <a:endParaRPr lang="pl-PL" sz="2300" dirty="0"/>
          </a:p>
          <a:p>
            <a:r>
              <a:rPr lang="en-US" sz="2300" dirty="0"/>
              <a:t> Attributes: Punctual, friendly, and helpful.</a:t>
            </a:r>
          </a:p>
        </p:txBody>
      </p:sp>
    </p:spTree>
    <p:extLst>
      <p:ext uri="{BB962C8B-B14F-4D97-AF65-F5344CB8AC3E}">
        <p14:creationId xmlns:p14="http://schemas.microsoft.com/office/powerpoint/2010/main" val="262615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2A03B-A28A-69ED-6DB1-90BF68F9E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Training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E8A88-BDF0-409E-ADC4-BC29A02073A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331579" y="2414058"/>
            <a:ext cx="10531474" cy="4495800"/>
          </a:xfrm>
        </p:spPr>
        <p:txBody>
          <a:bodyPr>
            <a:normAutofit/>
          </a:bodyPr>
          <a:lstStyle/>
          <a:p>
            <a:r>
              <a:rPr lang="en-US" sz="1900" dirty="0"/>
              <a:t>Customer Service: Handling complaints and "Service with a Smile.„</a:t>
            </a:r>
            <a:endParaRPr lang="pl-PL" sz="1900" dirty="0"/>
          </a:p>
          <a:p>
            <a:r>
              <a:rPr lang="en-US" sz="1900" dirty="0"/>
              <a:t> Health &amp; Safety: Manual handling, fire safety, and spill management.</a:t>
            </a:r>
            <a:endParaRPr lang="pl-PL" sz="1900" dirty="0"/>
          </a:p>
          <a:p>
            <a:r>
              <a:rPr lang="en-US" sz="1900" dirty="0"/>
              <a:t> Systems: Training on till operation (EPOS) and inventory handheld devices.</a:t>
            </a:r>
            <a:endParaRPr lang="pl-PL" sz="1900" dirty="0"/>
          </a:p>
          <a:p>
            <a:r>
              <a:rPr lang="en-US" sz="1900" dirty="0"/>
              <a:t> Compliance: Challenge 25 (alcohol sales) and food safety standards.</a:t>
            </a:r>
          </a:p>
        </p:txBody>
      </p:sp>
    </p:spTree>
    <p:extLst>
      <p:ext uri="{BB962C8B-B14F-4D97-AF65-F5344CB8AC3E}">
        <p14:creationId xmlns:p14="http://schemas.microsoft.com/office/powerpoint/2010/main" val="1273678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8AE49-8EB4-8EFA-EE36-4FC5CDAF7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Theory – </a:t>
            </a:r>
            <a:r>
              <a:rPr lang="en-US" dirty="0" err="1"/>
              <a:t>Behaviourist</a:t>
            </a:r>
            <a:r>
              <a:rPr lang="en-US" dirty="0"/>
              <a:t>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EE72A-A366-C503-C3D8-1085CB383CCD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r>
              <a:rPr lang="en-US" sz="2600" dirty="0"/>
              <a:t>Theorist: B.F. Skinner.</a:t>
            </a:r>
            <a:endParaRPr lang="pl-PL" sz="2600" dirty="0"/>
          </a:p>
          <a:p>
            <a:r>
              <a:rPr lang="en-US" sz="2600" dirty="0"/>
              <a:t> Application: Learning through "Operant Conditioning." At Sainsbury’s, this involves rewarding good performance (bonuses/praise) and repetition of tasks (scanning items) until they become second nature.</a:t>
            </a:r>
          </a:p>
        </p:txBody>
      </p:sp>
    </p:spTree>
    <p:extLst>
      <p:ext uri="{BB962C8B-B14F-4D97-AF65-F5344CB8AC3E}">
        <p14:creationId xmlns:p14="http://schemas.microsoft.com/office/powerpoint/2010/main" val="3266753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65040-D695-A5C4-9094-204171C8C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Theory – Experiential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87853-E919-F98E-89DE-11434592C97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0269" y="2193479"/>
            <a:ext cx="10531474" cy="4495800"/>
          </a:xfrm>
        </p:spPr>
        <p:txBody>
          <a:bodyPr>
            <a:normAutofit/>
          </a:bodyPr>
          <a:lstStyle/>
          <a:p>
            <a:r>
              <a:rPr lang="en-US" sz="2100" dirty="0"/>
              <a:t>Theorist: David A. </a:t>
            </a:r>
            <a:r>
              <a:rPr lang="en-US" sz="2100" dirty="0" err="1"/>
              <a:t>Kolb</a:t>
            </a:r>
            <a:r>
              <a:rPr lang="en-US" sz="2100" dirty="0"/>
              <a:t>.</a:t>
            </a:r>
            <a:endParaRPr lang="pl-PL" sz="2100" dirty="0"/>
          </a:p>
          <a:p>
            <a:r>
              <a:rPr lang="en-US" sz="2100" dirty="0"/>
              <a:t> Application: "Learning by doing." New hires undergo "shadowing" where they watch a mentor, perform the task themselves, reflect on the experience, and improve their technique.</a:t>
            </a:r>
          </a:p>
        </p:txBody>
      </p:sp>
    </p:spTree>
    <p:extLst>
      <p:ext uri="{BB962C8B-B14F-4D97-AF65-F5344CB8AC3E}">
        <p14:creationId xmlns:p14="http://schemas.microsoft.com/office/powerpoint/2010/main" val="388803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D2036-332B-3510-184F-27AD96418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Analysis of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1EC63-168E-101A-5F46-1CF488291D6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0269" y="2193479"/>
            <a:ext cx="10531474" cy="4495800"/>
          </a:xfrm>
        </p:spPr>
        <p:txBody>
          <a:bodyPr>
            <a:normAutofit/>
          </a:bodyPr>
          <a:lstStyle/>
          <a:p>
            <a:r>
              <a:rPr lang="en-US" sz="2100" dirty="0"/>
              <a:t>Performance: Well-trained staff work faster and make fewer errors.</a:t>
            </a:r>
            <a:endParaRPr lang="pl-PL" sz="2100" dirty="0"/>
          </a:p>
          <a:p>
            <a:r>
              <a:rPr lang="en-US" sz="2100" dirty="0"/>
              <a:t>Customer Loyalty: Efficient recruitment ensures friendly staff, leading to repeat business.</a:t>
            </a:r>
            <a:endParaRPr lang="pl-PL" sz="2100" dirty="0"/>
          </a:p>
          <a:p>
            <a:r>
              <a:rPr lang="en-US" sz="2100" dirty="0"/>
              <a:t> Retention: Investing in employee development increases loyalty and reduces recruitment costs.</a:t>
            </a:r>
          </a:p>
        </p:txBody>
      </p:sp>
    </p:spTree>
    <p:extLst>
      <p:ext uri="{BB962C8B-B14F-4D97-AF65-F5344CB8AC3E}">
        <p14:creationId xmlns:p14="http://schemas.microsoft.com/office/powerpoint/2010/main" val="30901883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B340F-B0F1-F757-C09A-117714AAD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9033A-B9B4-671B-70CA-2609402742B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131053" y="2193479"/>
            <a:ext cx="10531474" cy="4495800"/>
          </a:xfrm>
        </p:spPr>
        <p:txBody>
          <a:bodyPr>
            <a:normAutofit/>
          </a:bodyPr>
          <a:lstStyle/>
          <a:p>
            <a:r>
              <a:rPr lang="en-US" sz="1900" dirty="0"/>
              <a:t>Recruitment ensures the "right people" are in the "right place.„</a:t>
            </a:r>
            <a:endParaRPr lang="pl-PL" sz="1900" dirty="0"/>
          </a:p>
          <a:p>
            <a:r>
              <a:rPr lang="en-US" sz="1900" dirty="0"/>
              <a:t>Training bridges the gap between current skills and organizational requirements</a:t>
            </a:r>
            <a:r>
              <a:rPr lang="pl-PL" sz="1900" dirty="0"/>
              <a:t>.</a:t>
            </a:r>
          </a:p>
          <a:p>
            <a:r>
              <a:rPr lang="en-US" sz="1900" dirty="0"/>
              <a:t> Together, these processes are vital for Sainsbury’s continued success in a competitive retail market.</a:t>
            </a:r>
          </a:p>
        </p:txBody>
      </p:sp>
    </p:spTree>
    <p:extLst>
      <p:ext uri="{BB962C8B-B14F-4D97-AF65-F5344CB8AC3E}">
        <p14:creationId xmlns:p14="http://schemas.microsoft.com/office/powerpoint/2010/main" val="11346161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B5AE4-AF01-7266-A4C5-D2E912735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C9EFF-06E4-CF59-9EEC-95B5C612C78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7632" y="1266825"/>
            <a:ext cx="11463421" cy="511659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1. Armstrong, M. and Taylor, S. (2020) Armstrong's Handbook of Human Resource Management Practice. Kogan Page.</a:t>
            </a:r>
            <a:endParaRPr lang="pl-PL" dirty="0"/>
          </a:p>
          <a:p>
            <a:r>
              <a:rPr lang="en-US" dirty="0"/>
              <a:t>2. </a:t>
            </a:r>
            <a:r>
              <a:rPr lang="en-US" dirty="0" err="1"/>
              <a:t>Beardwell</a:t>
            </a:r>
            <a:r>
              <a:rPr lang="en-US" dirty="0"/>
              <a:t>, J. and Thompson, A. (2017) Human Resource Management: A Contemporary Approach. Pearson.</a:t>
            </a:r>
            <a:endParaRPr lang="pl-PL" dirty="0"/>
          </a:p>
          <a:p>
            <a:r>
              <a:rPr lang="en-US" dirty="0"/>
              <a:t>3. </a:t>
            </a:r>
            <a:r>
              <a:rPr lang="en-US" dirty="0" err="1"/>
              <a:t>Kolb</a:t>
            </a:r>
            <a:r>
              <a:rPr lang="en-US" dirty="0"/>
              <a:t>, D.A. (2014) Experiential Learning: Experience as the Source of Learning and Development. Pearson Education.</a:t>
            </a:r>
            <a:endParaRPr lang="pl-PL" dirty="0"/>
          </a:p>
          <a:p>
            <a:r>
              <a:rPr lang="en-US" dirty="0"/>
              <a:t>4. </a:t>
            </a:r>
            <a:r>
              <a:rPr lang="en-US" dirty="0" err="1"/>
              <a:t>Legge</a:t>
            </a:r>
            <a:r>
              <a:rPr lang="en-US" dirty="0"/>
              <a:t>, K. (2005) Human Resource Management: Rhetorics and Realities. </a:t>
            </a:r>
            <a:r>
              <a:rPr lang="en-US" dirty="0" err="1"/>
              <a:t>Palgrave</a:t>
            </a:r>
            <a:r>
              <a:rPr lang="en-US" dirty="0"/>
              <a:t> Macmillan.</a:t>
            </a:r>
            <a:endParaRPr lang="pl-PL" dirty="0"/>
          </a:p>
          <a:p>
            <a:r>
              <a:rPr lang="en-US" dirty="0"/>
              <a:t>5. Noe, R.A. (2019) Employee Training and Development. McGraw-Hill Education.</a:t>
            </a:r>
            <a:endParaRPr lang="pl-PL" dirty="0"/>
          </a:p>
          <a:p>
            <a:r>
              <a:rPr lang="en-US" dirty="0"/>
              <a:t>6. Piaget, J. (1952) The Origins of Intelligence in Children. International Universities Press.</a:t>
            </a:r>
            <a:endParaRPr lang="pl-PL" dirty="0"/>
          </a:p>
          <a:p>
            <a:r>
              <a:rPr lang="en-US" dirty="0"/>
              <a:t>7. Sainsbury’s (2023) Annual Report and Financial Statements.</a:t>
            </a:r>
            <a:endParaRPr lang="pl-PL" dirty="0"/>
          </a:p>
          <a:p>
            <a:r>
              <a:rPr lang="en-US" dirty="0"/>
              <a:t>8. Skinner, B.F. (1953) Science and Human Behavior. Simon and </a:t>
            </a:r>
            <a:r>
              <a:rPr lang="en-US" dirty="0" err="1"/>
              <a:t>Schuster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73090753"/>
      </p:ext>
    </p:extLst>
  </p:cSld>
  <p:clrMapOvr>
    <a:masterClrMapping/>
  </p:clrMapOvr>
</p:sld>
</file>

<file path=ppt/theme/theme1.xml><?xml version="1.0" encoding="utf-8"?>
<a:theme xmlns:a="http://schemas.openxmlformats.org/drawingml/2006/main" name="Bold Tech">
  <a:themeElements>
    <a:clrScheme name="16x9">
      <a:dk1>
        <a:srgbClr val="000000"/>
      </a:dk1>
      <a:lt1>
        <a:srgbClr val="FFFFFF"/>
      </a:lt1>
      <a:dk2>
        <a:srgbClr val="121312"/>
      </a:dk2>
      <a:lt2>
        <a:srgbClr val="FFFFFF"/>
      </a:lt2>
      <a:accent1>
        <a:srgbClr val="EE4036"/>
      </a:accent1>
      <a:accent2>
        <a:srgbClr val="121312"/>
      </a:accent2>
      <a:accent3>
        <a:srgbClr val="A5A5A5"/>
      </a:accent3>
      <a:accent4>
        <a:srgbClr val="252625"/>
      </a:accent4>
      <a:accent5>
        <a:srgbClr val="F1F5F5"/>
      </a:accent5>
      <a:accent6>
        <a:srgbClr val="FAFFFF"/>
      </a:accent6>
      <a:hlink>
        <a:srgbClr val="EE4036"/>
      </a:hlink>
      <a:folHlink>
        <a:srgbClr val="EE4036"/>
      </a:folHlink>
    </a:clrScheme>
    <a:fontScheme name="Custom 44">
      <a:majorFont>
        <a:latin typeface="MingLiU"/>
        <a:ea typeface=""/>
        <a:cs typeface=""/>
      </a:majorFont>
      <a:minorFont>
        <a:latin typeface="Meiryo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26422304-17E9-4530-8D08-4F277CB64269}" vid="{BCE6A17A-B98D-492A-82B2-0A1B358761B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256</Words>
  <Application>Microsoft Office PowerPoint</Application>
  <PresentationFormat>Widescreen</PresentationFormat>
  <Paragraphs>32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Bold Tech</vt:lpstr>
      <vt:lpstr> Training, and Development at Sainsbury’s </vt:lpstr>
      <vt:lpstr>Table of Contents</vt:lpstr>
      <vt:lpstr>Introduction</vt:lpstr>
      <vt:lpstr>Company Overview</vt:lpstr>
      <vt:lpstr>Recruitment Process</vt:lpstr>
      <vt:lpstr>Job Analysis (Customer Service Assistant)</vt:lpstr>
      <vt:lpstr>Job Description</vt:lpstr>
      <vt:lpstr>Person Specification</vt:lpstr>
      <vt:lpstr>Training Needs</vt:lpstr>
      <vt:lpstr>Learning Theory – Behaviourist Theory</vt:lpstr>
      <vt:lpstr>Learning Theory – Experiential Learning</vt:lpstr>
      <vt:lpstr>Analysis of Impact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Training, and Development at Sainsbury’s </dc:title>
  <dc:creator>Maciej Boguslaw Olesik (2411402)</dc:creator>
  <cp:lastModifiedBy>Maciej Boguslaw Olesik (2411402)</cp:lastModifiedBy>
  <cp:revision>2</cp:revision>
  <dcterms:created xsi:type="dcterms:W3CDTF">2026-03-19T01:49:20Z</dcterms:created>
  <dcterms:modified xsi:type="dcterms:W3CDTF">2026-03-19T02:16:09Z</dcterms:modified>
</cp:coreProperties>
</file>