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66" r:id="rId4"/>
    <p:sldId id="267" r:id="rId5"/>
    <p:sldId id="268" r:id="rId6"/>
    <p:sldId id="271" r:id="rId7"/>
    <p:sldId id="269" r:id="rId8"/>
    <p:sldId id="272" r:id="rId9"/>
    <p:sldId id="27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35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253"/>
    <p:restoredTop sz="50075"/>
  </p:normalViewPr>
  <p:slideViewPr>
    <p:cSldViewPr snapToGrid="0" snapToObjects="1">
      <p:cViewPr varScale="1">
        <p:scale>
          <a:sx n="54" d="100"/>
          <a:sy n="54" d="100"/>
        </p:scale>
        <p:origin x="12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1A5E83-75BB-FB47-9E1F-228E2036BD84}" type="datetimeFigureOut">
              <a:rPr lang="en-US" smtClean="0"/>
              <a:t>3/14/19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EF65D1-4E55-044D-BA90-5DCDC0868F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298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EF65D1-4E55-044D-BA90-5DCDC0868F9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18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88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88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176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1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89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561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209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04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552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2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094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0"/>
              </a:schemeClr>
            </a:gs>
            <a:gs pos="74000">
              <a:schemeClr val="accent6">
                <a:lumMod val="60000"/>
                <a:lumOff val="40000"/>
              </a:schemeClr>
            </a:gs>
            <a:gs pos="86000">
              <a:schemeClr val="accent6">
                <a:lumMod val="40000"/>
                <a:lumOff val="6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67124-D285-A943-A433-70F9B56213DF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27736-4825-8B41-9938-078FF76E3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5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Relationship Id="rId3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tiff"/><Relationship Id="rId3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7.png"/><Relationship Id="rId5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0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jpg"/><Relationship Id="rId3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3.png"/><Relationship Id="rId3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434" y="297955"/>
            <a:ext cx="4090309" cy="402639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78267" y="4916774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53194" y="4860811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The Accessibility of BIM within SME’s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0613" y="297955"/>
            <a:ext cx="6041661" cy="402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561763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78267" y="4916774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7343" y="4843822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Background of Construction Industry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0991"/>
          <a:stretch/>
        </p:blipFill>
        <p:spPr>
          <a:xfrm>
            <a:off x="5511121" y="2863126"/>
            <a:ext cx="6680879" cy="1410530"/>
          </a:xfrm>
          <a:prstGeom prst="rect">
            <a:avLst/>
          </a:prstGeom>
          <a:effectLst>
            <a:softEdge rad="38100"/>
          </a:effectLst>
        </p:spPr>
      </p:pic>
      <p:sp>
        <p:nvSpPr>
          <p:cNvPr id="7" name="Rectangle 6"/>
          <p:cNvSpPr/>
          <p:nvPr/>
        </p:nvSpPr>
        <p:spPr>
          <a:xfrm>
            <a:off x="1100743" y="764406"/>
            <a:ext cx="9575796" cy="1948721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145713" y="942287"/>
            <a:ext cx="10515600" cy="21756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Responsible for 32% of global energy consumption (NBS, 2018)</a:t>
            </a:r>
          </a:p>
          <a:p>
            <a:r>
              <a:rPr lang="en-US" dirty="0" smtClean="0"/>
              <a:t>Contributes 10% of country’s GDP, over 14B annually.</a:t>
            </a:r>
          </a:p>
          <a:p>
            <a:r>
              <a:rPr lang="en-US" dirty="0" smtClean="0"/>
              <a:t>Contains over 1 million SME’s (</a:t>
            </a:r>
            <a:r>
              <a:rPr lang="en-US" dirty="0" err="1" smtClean="0"/>
              <a:t>Gov</a:t>
            </a:r>
            <a:r>
              <a:rPr lang="en-US" dirty="0" smtClean="0"/>
              <a:t>, 2018)</a:t>
            </a:r>
          </a:p>
          <a:p>
            <a:pPr marL="0" indent="0">
              <a:buFont typeface="Arial"/>
              <a:buNone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740" y="2839455"/>
            <a:ext cx="5152606" cy="1485298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2077643493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78267" y="4916774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7343" y="4843822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SME’s influence on the Industry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246" y="371549"/>
            <a:ext cx="6704398" cy="43993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119081" y="384569"/>
            <a:ext cx="4873052" cy="1234369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149060" y="581441"/>
            <a:ext cx="4813092" cy="406550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smtClean="0"/>
              <a:t>Industry contains over 1 million SME’s.</a:t>
            </a:r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0584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789" y="3330447"/>
            <a:ext cx="4100997" cy="228775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78267" y="5756216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88821" y="5781238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What is BIM?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pic>
        <p:nvPicPr>
          <p:cNvPr id="6" name="Content Placeholder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351" y="255910"/>
            <a:ext cx="4580348" cy="187779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-67689" y="-73870"/>
            <a:ext cx="5308956" cy="334327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21481" y="159731"/>
            <a:ext cx="5272333" cy="310967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Grey area for some SME’s.</a:t>
            </a:r>
          </a:p>
          <a:p>
            <a:r>
              <a:rPr lang="en-US" dirty="0" smtClean="0"/>
              <a:t>Design process, embedding</a:t>
            </a:r>
          </a:p>
          <a:p>
            <a:pPr marL="0" indent="0">
              <a:buFont typeface="Arial"/>
              <a:buNone/>
            </a:pPr>
            <a:r>
              <a:rPr lang="en-US" dirty="0" smtClean="0"/>
              <a:t>information for cost analysis.</a:t>
            </a:r>
          </a:p>
          <a:p>
            <a:r>
              <a:rPr lang="en-US" dirty="0" smtClean="0"/>
              <a:t>Allows interoperability – </a:t>
            </a:r>
          </a:p>
          <a:p>
            <a:pPr marL="0" indent="0">
              <a:buFont typeface="Arial"/>
              <a:buNone/>
            </a:pPr>
            <a:r>
              <a:rPr lang="en-US" dirty="0" smtClean="0"/>
              <a:t>Efficient way of working.</a:t>
            </a:r>
          </a:p>
          <a:p>
            <a:r>
              <a:rPr lang="en-US" dirty="0" smtClean="0"/>
              <a:t>Important for economic growth.</a:t>
            </a:r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357" y="2320369"/>
            <a:ext cx="4946754" cy="329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85755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78267" y="5696262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7343" y="5668278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Benefits of BIM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64300" y="3668179"/>
            <a:ext cx="8424473" cy="2203639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965165" y="4011087"/>
            <a:ext cx="8481524" cy="194706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smtClean="0"/>
              <a:t>Increase productivity and client outcomes.</a:t>
            </a:r>
          </a:p>
          <a:p>
            <a:pPr marL="0" indent="0">
              <a:buFont typeface="Arial"/>
              <a:buNone/>
            </a:pPr>
            <a:r>
              <a:rPr lang="en-US" dirty="0" smtClean="0"/>
              <a:t>Risen from 13% in 2011 to 74% in 2018.</a:t>
            </a:r>
          </a:p>
          <a:p>
            <a:pPr marL="0" indent="0">
              <a:buFont typeface="Arial"/>
              <a:buNone/>
            </a:pPr>
            <a:r>
              <a:rPr lang="en-US" dirty="0" smtClean="0"/>
              <a:t>Achieves capital savings of &gt;20% (Cabinet Office, 2015).</a:t>
            </a:r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5743228"/>
            <a:ext cx="12192000" cy="0"/>
          </a:xfrm>
          <a:prstGeom prst="line">
            <a:avLst/>
          </a:prstGeom>
          <a:ln w="63500">
            <a:solidFill>
              <a:schemeClr val="tx1"/>
            </a:solidFill>
          </a:ln>
          <a:effectLst>
            <a:softEdge rad="0"/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059" y="121933"/>
            <a:ext cx="8458186" cy="3588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486034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44496" y="869429"/>
            <a:ext cx="5716658" cy="2653259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-78267" y="4916774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7343" y="4843822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The economic impact of BIM adoption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830" y="569626"/>
            <a:ext cx="5656288" cy="3647500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309388" y="1051790"/>
            <a:ext cx="6046442" cy="21034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smtClean="0"/>
              <a:t>Proven BIM savings – PwC report estimated £400m a year government saving. </a:t>
            </a:r>
          </a:p>
          <a:p>
            <a:pPr marL="0" indent="0">
              <a:buFont typeface="Arial"/>
              <a:buNone/>
            </a:pPr>
            <a:r>
              <a:rPr lang="en-US" dirty="0" smtClean="0"/>
              <a:t>Achieves capital savings of &gt;20% (Cabinet Office, 2015)</a:t>
            </a:r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173797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78267" y="4916774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443" y="132894"/>
            <a:ext cx="5847855" cy="4515336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28" y="132894"/>
            <a:ext cx="5689425" cy="365684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76943" y="4903060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SME’s and BIM adoption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845388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78268" y="2713219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7342" y="2713219"/>
            <a:ext cx="110490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Why BIM struggles to integrate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67342" y="4105718"/>
            <a:ext cx="45310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Incompatibility</a:t>
            </a:r>
            <a:endParaRPr lang="en-US" sz="54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040466" y="1571989"/>
            <a:ext cx="262161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Legal Issues</a:t>
            </a:r>
            <a:endParaRPr lang="en-GB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75443" y="5530584"/>
            <a:ext cx="5697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Universal standards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62096" y="1477955"/>
            <a:ext cx="6974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Cost of Implementation</a:t>
            </a:r>
            <a:endParaRPr lang="en-GB" sz="54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324745" y="302848"/>
            <a:ext cx="4272324" cy="10464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200" b="1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BIM friendly</a:t>
            </a:r>
            <a:endParaRPr lang="en-GB" sz="62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988352" y="4930419"/>
            <a:ext cx="554318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Lack of expertise</a:t>
            </a:r>
            <a:endParaRPr lang="en-GB" sz="6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817870" y="4105718"/>
            <a:ext cx="222259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Training</a:t>
            </a:r>
            <a:endParaRPr lang="en-GB" sz="48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6564205" y="566934"/>
            <a:ext cx="342677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Package cost</a:t>
            </a:r>
            <a:endParaRPr lang="en-GB" sz="48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8759945" y="4107072"/>
            <a:ext cx="207005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Change</a:t>
            </a:r>
            <a:endParaRPr lang="en-GB" sz="48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0419494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78267" y="4916774"/>
            <a:ext cx="12340221" cy="11796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7342" y="4843822"/>
            <a:ext cx="11364827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Identifying the Research </a:t>
            </a:r>
            <a:r>
              <a:rPr lang="en-US" sz="4000" b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Fax" charset="0"/>
                <a:ea typeface="Lucida Fax" charset="0"/>
                <a:cs typeface="Lucida Fax" charset="0"/>
              </a:rPr>
              <a:t>and Limitations</a:t>
            </a:r>
            <a:endParaRPr lang="en-US" sz="4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Fax" charset="0"/>
              <a:ea typeface="Lucida Fax" charset="0"/>
              <a:cs typeface="Lucida Fax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952" y="215931"/>
            <a:ext cx="7404100" cy="1092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9" t="5683" r="1913" b="5136"/>
          <a:stretch/>
        </p:blipFill>
        <p:spPr>
          <a:xfrm>
            <a:off x="5711250" y="1471029"/>
            <a:ext cx="6220919" cy="32828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61679" y="2624002"/>
            <a:ext cx="465005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Provides baseline</a:t>
            </a:r>
            <a:endParaRPr lang="en-GB" sz="48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7955771"/>
      </p:ext>
    </p:extLst>
  </p:cSld>
  <p:clrMapOvr>
    <a:masterClrMapping/>
  </p:clrMapOvr>
  <p:transition spd="med" advClick="0" advTm="30000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189</Words>
  <Application>Microsoft Macintosh PowerPoint</Application>
  <PresentationFormat>Widescreen</PresentationFormat>
  <Paragraphs>40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Calibri Light</vt:lpstr>
      <vt:lpstr>Lucida Fax</vt:lpstr>
      <vt:lpstr>Arial</vt:lpstr>
      <vt:lpstr>Office Theme</vt:lpstr>
      <vt:lpstr>The Accessibility of BIM within SME’s</vt:lpstr>
      <vt:lpstr>Background of Construction Industry</vt:lpstr>
      <vt:lpstr>SME’s influence on the Industry</vt:lpstr>
      <vt:lpstr>What is BIM?</vt:lpstr>
      <vt:lpstr>Benefits of BIM</vt:lpstr>
      <vt:lpstr>The economic impact of BIM adoption</vt:lpstr>
      <vt:lpstr>SME’s and BIM adoption</vt:lpstr>
      <vt:lpstr>Why BIM struggles to integrate</vt:lpstr>
      <vt:lpstr>Identifying the Research and Limitations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Accessibility of BIM within SME’s</dc:title>
  <dc:creator>Microsoft Office User</dc:creator>
  <cp:lastModifiedBy>Microsoft Office User</cp:lastModifiedBy>
  <cp:revision>15</cp:revision>
  <dcterms:created xsi:type="dcterms:W3CDTF">2019-03-14T07:43:52Z</dcterms:created>
  <dcterms:modified xsi:type="dcterms:W3CDTF">2019-03-14T08:57:20Z</dcterms:modified>
</cp:coreProperties>
</file>