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6"/>
  </p:notesMasterIdLst>
  <p:sldIdLst>
    <p:sldId id="256" r:id="rId5"/>
    <p:sldId id="257" r:id="rId6"/>
    <p:sldId id="258" r:id="rId7"/>
    <p:sldId id="259" r:id="rId8"/>
    <p:sldId id="260" r:id="rId9"/>
    <p:sldId id="261" r:id="rId10"/>
    <p:sldId id="262" r:id="rId11"/>
    <p:sldId id="263" r:id="rId12"/>
    <p:sldId id="264" r:id="rId13"/>
    <p:sldId id="265" r:id="rId14"/>
    <p:sldId id="266" r:id="rId15"/>
  </p:sldIdLst>
  <p:sldSz cx="18288000" cy="10287000"/>
  <p:notesSz cx="6858000" cy="9144000"/>
  <p:embeddedFontLst>
    <p:embeddedFont>
      <p:font typeface="DM Sans" pitchFamily="2" charset="0"/>
      <p:regular r:id="rId17"/>
      <p:bold r:id="rId18"/>
      <p:italic r:id="rId19"/>
      <p:boldItalic r:id="rId20"/>
    </p:embeddedFont>
    <p:embeddedFont>
      <p:font typeface="DM Sans Bold" pitchFamily="2" charset="0"/>
      <p:regular r:id="rId21"/>
      <p:bold r:id="rId22"/>
    </p:embeddedFont>
    <p:embeddedFont>
      <p:font typeface="DM Serif Display" pitchFamily="2" charset="0"/>
      <p:regular r:id="rId23"/>
      <p:italic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54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F7F39C-5911-0EAB-2B10-48F3985A88BD}" v="241" dt="2026-05-08T09:37:18.2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8" d="100"/>
          <a:sy n="48" d="100"/>
        </p:scale>
        <p:origin x="4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2.fntdata"/><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font" Target="fonts/font5.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1.fntdata"/><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8.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7.fntdata"/><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6.fntdata"/><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e Preece (2400928)" userId="S::2400928@student.uwtsd.ac.uk::d6a8f6c3-2b8f-40b7-b613-4e5532b3e465" providerId="AD" clId="Web-{F7F7F39C-5911-0EAB-2B10-48F3985A88BD}"/>
    <pc:docChg chg="modSld">
      <pc:chgData name="Amelie Preece (2400928)" userId="S::2400928@student.uwtsd.ac.uk::d6a8f6c3-2b8f-40b7-b613-4e5532b3e465" providerId="AD" clId="Web-{F7F7F39C-5911-0EAB-2B10-48F3985A88BD}" dt="2026-05-08T09:37:17.643" v="123" actId="20577"/>
      <pc:docMkLst>
        <pc:docMk/>
      </pc:docMkLst>
      <pc:sldChg chg="modSp">
        <pc:chgData name="Amelie Preece (2400928)" userId="S::2400928@student.uwtsd.ac.uk::d6a8f6c3-2b8f-40b7-b613-4e5532b3e465" providerId="AD" clId="Web-{F7F7F39C-5911-0EAB-2B10-48F3985A88BD}" dt="2026-05-08T09:35:15.218" v="90" actId="20577"/>
        <pc:sldMkLst>
          <pc:docMk/>
          <pc:sldMk cId="0" sldId="256"/>
        </pc:sldMkLst>
        <pc:spChg chg="mod">
          <ac:chgData name="Amelie Preece (2400928)" userId="S::2400928@student.uwtsd.ac.uk::d6a8f6c3-2b8f-40b7-b613-4e5532b3e465" providerId="AD" clId="Web-{F7F7F39C-5911-0EAB-2B10-48F3985A88BD}" dt="2026-05-08T09:35:15.218" v="90" actId="20577"/>
          <ac:spMkLst>
            <pc:docMk/>
            <pc:sldMk cId="0" sldId="256"/>
            <ac:spMk id="7" creationId="{00000000-0000-0000-0000-000000000000}"/>
          </ac:spMkLst>
        </pc:spChg>
      </pc:sldChg>
      <pc:sldChg chg="modSp">
        <pc:chgData name="Amelie Preece (2400928)" userId="S::2400928@student.uwtsd.ac.uk::d6a8f6c3-2b8f-40b7-b613-4e5532b3e465" providerId="AD" clId="Web-{F7F7F39C-5911-0EAB-2B10-48F3985A88BD}" dt="2026-05-08T09:37:17.643" v="123" actId="20577"/>
        <pc:sldMkLst>
          <pc:docMk/>
          <pc:sldMk cId="0" sldId="257"/>
        </pc:sldMkLst>
        <pc:spChg chg="mod">
          <ac:chgData name="Amelie Preece (2400928)" userId="S::2400928@student.uwtsd.ac.uk::d6a8f6c3-2b8f-40b7-b613-4e5532b3e465" providerId="AD" clId="Web-{F7F7F39C-5911-0EAB-2B10-48F3985A88BD}" dt="2026-05-08T09:37:17.643" v="123" actId="20577"/>
          <ac:spMkLst>
            <pc:docMk/>
            <pc:sldMk cId="0" sldId="257"/>
            <ac:spMk id="8" creationId="{00000000-0000-0000-0000-000000000000}"/>
          </ac:spMkLst>
        </pc:spChg>
        <pc:spChg chg="mod">
          <ac:chgData name="Amelie Preece (2400928)" userId="S::2400928@student.uwtsd.ac.uk::d6a8f6c3-2b8f-40b7-b613-4e5532b3e465" providerId="AD" clId="Web-{F7F7F39C-5911-0EAB-2B10-48F3985A88BD}" dt="2026-05-08T09:32:31.261" v="88" actId="20577"/>
          <ac:spMkLst>
            <pc:docMk/>
            <pc:sldMk cId="0" sldId="257"/>
            <ac:spMk id="11" creationId="{00000000-0000-0000-0000-000000000000}"/>
          </ac:spMkLst>
        </pc:spChg>
        <pc:spChg chg="mod">
          <ac:chgData name="Amelie Preece (2400928)" userId="S::2400928@student.uwtsd.ac.uk::d6a8f6c3-2b8f-40b7-b613-4e5532b3e465" providerId="AD" clId="Web-{F7F7F39C-5911-0EAB-2B10-48F3985A88BD}" dt="2026-05-08T08:33:02.133" v="11" actId="14100"/>
          <ac:spMkLst>
            <pc:docMk/>
            <pc:sldMk cId="0" sldId="257"/>
            <ac:spMk id="15" creationId="{00000000-0000-0000-0000-000000000000}"/>
          </ac:spMkLst>
        </pc:spChg>
        <pc:grpChg chg="mod">
          <ac:chgData name="Amelie Preece (2400928)" userId="S::2400928@student.uwtsd.ac.uk::d6a8f6c3-2b8f-40b7-b613-4e5532b3e465" providerId="AD" clId="Web-{F7F7F39C-5911-0EAB-2B10-48F3985A88BD}" dt="2026-05-08T09:37:12.784" v="119" actId="1076"/>
          <ac:grpSpMkLst>
            <pc:docMk/>
            <pc:sldMk cId="0" sldId="257"/>
            <ac:grpSpMk id="2" creationId="{00000000-0000-0000-0000-000000000000}"/>
          </ac:grpSpMkLst>
        </pc:grpChg>
      </pc:sldChg>
      <pc:sldChg chg="addSp delSp modSp">
        <pc:chgData name="Amelie Preece (2400928)" userId="S::2400928@student.uwtsd.ac.uk::d6a8f6c3-2b8f-40b7-b613-4e5532b3e465" providerId="AD" clId="Web-{F7F7F39C-5911-0EAB-2B10-48F3985A88BD}" dt="2026-05-08T09:37:09.534" v="116" actId="20577"/>
        <pc:sldMkLst>
          <pc:docMk/>
          <pc:sldMk cId="0" sldId="258"/>
        </pc:sldMkLst>
        <pc:spChg chg="add del mod">
          <ac:chgData name="Amelie Preece (2400928)" userId="S::2400928@student.uwtsd.ac.uk::d6a8f6c3-2b8f-40b7-b613-4e5532b3e465" providerId="AD" clId="Web-{F7F7F39C-5911-0EAB-2B10-48F3985A88BD}" dt="2026-05-08T09:37:09.534" v="116" actId="20577"/>
          <ac:spMkLst>
            <pc:docMk/>
            <pc:sldMk cId="0" sldId="258"/>
            <ac:spMk id="13" creationId="{00000000-0000-0000-0000-000000000000}"/>
          </ac:spMkLst>
        </pc:spChg>
        <pc:spChg chg="add del mod">
          <ac:chgData name="Amelie Preece (2400928)" userId="S::2400928@student.uwtsd.ac.uk::d6a8f6c3-2b8f-40b7-b613-4e5532b3e465" providerId="AD" clId="Web-{F7F7F39C-5911-0EAB-2B10-48F3985A88BD}" dt="2026-05-08T09:36:57.127" v="111"/>
          <ac:spMkLst>
            <pc:docMk/>
            <pc:sldMk cId="0" sldId="258"/>
            <ac:spMk id="18" creationId="{BFD3451D-81F5-E7A7-319D-B33A4970AA5F}"/>
          </ac:spMkLst>
        </pc:spChg>
      </pc:sldChg>
      <pc:sldChg chg="modSp">
        <pc:chgData name="Amelie Preece (2400928)" userId="S::2400928@student.uwtsd.ac.uk::d6a8f6c3-2b8f-40b7-b613-4e5532b3e465" providerId="AD" clId="Web-{F7F7F39C-5911-0EAB-2B10-48F3985A88BD}" dt="2026-05-08T08:37:52.817" v="24" actId="20577"/>
        <pc:sldMkLst>
          <pc:docMk/>
          <pc:sldMk cId="0" sldId="259"/>
        </pc:sldMkLst>
        <pc:spChg chg="mod">
          <ac:chgData name="Amelie Preece (2400928)" userId="S::2400928@student.uwtsd.ac.uk::d6a8f6c3-2b8f-40b7-b613-4e5532b3e465" providerId="AD" clId="Web-{F7F7F39C-5911-0EAB-2B10-48F3985A88BD}" dt="2026-05-08T08:35:58.156" v="14" actId="20577"/>
          <ac:spMkLst>
            <pc:docMk/>
            <pc:sldMk cId="0" sldId="259"/>
            <ac:spMk id="9" creationId="{00000000-0000-0000-0000-000000000000}"/>
          </ac:spMkLst>
        </pc:spChg>
        <pc:spChg chg="mod">
          <ac:chgData name="Amelie Preece (2400928)" userId="S::2400928@student.uwtsd.ac.uk::d6a8f6c3-2b8f-40b7-b613-4e5532b3e465" providerId="AD" clId="Web-{F7F7F39C-5911-0EAB-2B10-48F3985A88BD}" dt="2026-05-08T08:37:52.817" v="24" actId="20577"/>
          <ac:spMkLst>
            <pc:docMk/>
            <pc:sldMk cId="0" sldId="259"/>
            <ac:spMk id="10" creationId="{00000000-0000-0000-0000-000000000000}"/>
          </ac:spMkLst>
        </pc:spChg>
        <pc:spChg chg="mod">
          <ac:chgData name="Amelie Preece (2400928)" userId="S::2400928@student.uwtsd.ac.uk::d6a8f6c3-2b8f-40b7-b613-4e5532b3e465" providerId="AD" clId="Web-{F7F7F39C-5911-0EAB-2B10-48F3985A88BD}" dt="2026-05-08T08:36:28.126" v="18" actId="20577"/>
          <ac:spMkLst>
            <pc:docMk/>
            <pc:sldMk cId="0" sldId="259"/>
            <ac:spMk id="14" creationId="{00000000-0000-0000-0000-000000000000}"/>
          </ac:spMkLst>
        </pc:spChg>
        <pc:spChg chg="mod">
          <ac:chgData name="Amelie Preece (2400928)" userId="S::2400928@student.uwtsd.ac.uk::d6a8f6c3-2b8f-40b7-b613-4e5532b3e465" providerId="AD" clId="Web-{F7F7F39C-5911-0EAB-2B10-48F3985A88BD}" dt="2026-05-08T08:36:33.376" v="19" actId="20577"/>
          <ac:spMkLst>
            <pc:docMk/>
            <pc:sldMk cId="0" sldId="259"/>
            <ac:spMk id="16" creationId="{00000000-0000-0000-0000-000000000000}"/>
          </ac:spMkLst>
        </pc:spChg>
        <pc:spChg chg="mod">
          <ac:chgData name="Amelie Preece (2400928)" userId="S::2400928@student.uwtsd.ac.uk::d6a8f6c3-2b8f-40b7-b613-4e5532b3e465" providerId="AD" clId="Web-{F7F7F39C-5911-0EAB-2B10-48F3985A88BD}" dt="2026-05-08T08:37:06.831" v="21" actId="20577"/>
          <ac:spMkLst>
            <pc:docMk/>
            <pc:sldMk cId="0" sldId="259"/>
            <ac:spMk id="20" creationId="{00000000-0000-0000-0000-000000000000}"/>
          </ac:spMkLst>
        </pc:spChg>
      </pc:sldChg>
      <pc:sldChg chg="modSp">
        <pc:chgData name="Amelie Preece (2400928)" userId="S::2400928@student.uwtsd.ac.uk::d6a8f6c3-2b8f-40b7-b613-4e5532b3e465" providerId="AD" clId="Web-{F7F7F39C-5911-0EAB-2B10-48F3985A88BD}" dt="2026-05-08T08:38:19.193" v="29" actId="20577"/>
        <pc:sldMkLst>
          <pc:docMk/>
          <pc:sldMk cId="0" sldId="260"/>
        </pc:sldMkLst>
        <pc:spChg chg="mod">
          <ac:chgData name="Amelie Preece (2400928)" userId="S::2400928@student.uwtsd.ac.uk::d6a8f6c3-2b8f-40b7-b613-4e5532b3e465" providerId="AD" clId="Web-{F7F7F39C-5911-0EAB-2B10-48F3985A88BD}" dt="2026-05-08T08:37:15.050" v="22" actId="1076"/>
          <ac:spMkLst>
            <pc:docMk/>
            <pc:sldMk cId="0" sldId="260"/>
            <ac:spMk id="6" creationId="{00000000-0000-0000-0000-000000000000}"/>
          </ac:spMkLst>
        </pc:spChg>
        <pc:spChg chg="mod">
          <ac:chgData name="Amelie Preece (2400928)" userId="S::2400928@student.uwtsd.ac.uk::d6a8f6c3-2b8f-40b7-b613-4e5532b3e465" providerId="AD" clId="Web-{F7F7F39C-5911-0EAB-2B10-48F3985A88BD}" dt="2026-05-08T08:37:58.192" v="26" actId="20577"/>
          <ac:spMkLst>
            <pc:docMk/>
            <pc:sldMk cId="0" sldId="260"/>
            <ac:spMk id="9" creationId="{00000000-0000-0000-0000-000000000000}"/>
          </ac:spMkLst>
        </pc:spChg>
        <pc:spChg chg="mod">
          <ac:chgData name="Amelie Preece (2400928)" userId="S::2400928@student.uwtsd.ac.uk::d6a8f6c3-2b8f-40b7-b613-4e5532b3e465" providerId="AD" clId="Web-{F7F7F39C-5911-0EAB-2B10-48F3985A88BD}" dt="2026-05-08T08:38:05.505" v="28" actId="20577"/>
          <ac:spMkLst>
            <pc:docMk/>
            <pc:sldMk cId="0" sldId="260"/>
            <ac:spMk id="11" creationId="{00000000-0000-0000-0000-000000000000}"/>
          </ac:spMkLst>
        </pc:spChg>
        <pc:spChg chg="mod">
          <ac:chgData name="Amelie Preece (2400928)" userId="S::2400928@student.uwtsd.ac.uk::d6a8f6c3-2b8f-40b7-b613-4e5532b3e465" providerId="AD" clId="Web-{F7F7F39C-5911-0EAB-2B10-48F3985A88BD}" dt="2026-05-08T08:38:19.193" v="29" actId="20577"/>
          <ac:spMkLst>
            <pc:docMk/>
            <pc:sldMk cId="0" sldId="260"/>
            <ac:spMk id="13" creationId="{00000000-0000-0000-0000-000000000000}"/>
          </ac:spMkLst>
        </pc:spChg>
        <pc:spChg chg="mod">
          <ac:chgData name="Amelie Preece (2400928)" userId="S::2400928@student.uwtsd.ac.uk::d6a8f6c3-2b8f-40b7-b613-4e5532b3e465" providerId="AD" clId="Web-{F7F7F39C-5911-0EAB-2B10-48F3985A88BD}" dt="2026-05-08T08:37:20.425" v="23" actId="1076"/>
          <ac:spMkLst>
            <pc:docMk/>
            <pc:sldMk cId="0" sldId="260"/>
            <ac:spMk id="14" creationId="{00000000-0000-0000-0000-000000000000}"/>
          </ac:spMkLst>
        </pc:spChg>
      </pc:sldChg>
      <pc:sldChg chg="modSp">
        <pc:chgData name="Amelie Preece (2400928)" userId="S::2400928@student.uwtsd.ac.uk::d6a8f6c3-2b8f-40b7-b613-4e5532b3e465" providerId="AD" clId="Web-{F7F7F39C-5911-0EAB-2B10-48F3985A88BD}" dt="2026-05-08T08:40:15.807" v="53" actId="20577"/>
        <pc:sldMkLst>
          <pc:docMk/>
          <pc:sldMk cId="0" sldId="261"/>
        </pc:sldMkLst>
        <pc:spChg chg="mod">
          <ac:chgData name="Amelie Preece (2400928)" userId="S::2400928@student.uwtsd.ac.uk::d6a8f6c3-2b8f-40b7-b613-4e5532b3e465" providerId="AD" clId="Web-{F7F7F39C-5911-0EAB-2B10-48F3985A88BD}" dt="2026-05-08T08:40:15.807" v="53" actId="20577"/>
          <ac:spMkLst>
            <pc:docMk/>
            <pc:sldMk cId="0" sldId="261"/>
            <ac:spMk id="6" creationId="{00000000-0000-0000-0000-000000000000}"/>
          </ac:spMkLst>
        </pc:spChg>
        <pc:spChg chg="mod">
          <ac:chgData name="Amelie Preece (2400928)" userId="S::2400928@student.uwtsd.ac.uk::d6a8f6c3-2b8f-40b7-b613-4e5532b3e465" providerId="AD" clId="Web-{F7F7F39C-5911-0EAB-2B10-48F3985A88BD}" dt="2026-05-08T08:38:23.709" v="30" actId="20577"/>
          <ac:spMkLst>
            <pc:docMk/>
            <pc:sldMk cId="0" sldId="261"/>
            <ac:spMk id="10" creationId="{00000000-0000-0000-0000-000000000000}"/>
          </ac:spMkLst>
        </pc:spChg>
      </pc:sldChg>
      <pc:sldChg chg="modSp">
        <pc:chgData name="Amelie Preece (2400928)" userId="S::2400928@student.uwtsd.ac.uk::d6a8f6c3-2b8f-40b7-b613-4e5532b3e465" providerId="AD" clId="Web-{F7F7F39C-5911-0EAB-2B10-48F3985A88BD}" dt="2026-05-08T08:41:31.904" v="56" actId="20577"/>
        <pc:sldMkLst>
          <pc:docMk/>
          <pc:sldMk cId="0" sldId="262"/>
        </pc:sldMkLst>
        <pc:spChg chg="mod">
          <ac:chgData name="Amelie Preece (2400928)" userId="S::2400928@student.uwtsd.ac.uk::d6a8f6c3-2b8f-40b7-b613-4e5532b3e465" providerId="AD" clId="Web-{F7F7F39C-5911-0EAB-2B10-48F3985A88BD}" dt="2026-05-08T08:41:31.904" v="56" actId="20577"/>
          <ac:spMkLst>
            <pc:docMk/>
            <pc:sldMk cId="0" sldId="262"/>
            <ac:spMk id="10" creationId="{00000000-0000-0000-0000-000000000000}"/>
          </ac:spMkLst>
        </pc:spChg>
        <pc:spChg chg="mod">
          <ac:chgData name="Amelie Preece (2400928)" userId="S::2400928@student.uwtsd.ac.uk::d6a8f6c3-2b8f-40b7-b613-4e5532b3e465" providerId="AD" clId="Web-{F7F7F39C-5911-0EAB-2B10-48F3985A88BD}" dt="2026-05-08T08:41:06.216" v="54" actId="20577"/>
          <ac:spMkLst>
            <pc:docMk/>
            <pc:sldMk cId="0" sldId="262"/>
            <ac:spMk id="16" creationId="{00000000-0000-0000-0000-000000000000}"/>
          </ac:spMkLst>
        </pc:spChg>
      </pc:sldChg>
      <pc:sldChg chg="modSp">
        <pc:chgData name="Amelie Preece (2400928)" userId="S::2400928@student.uwtsd.ac.uk::d6a8f6c3-2b8f-40b7-b613-4e5532b3e465" providerId="AD" clId="Web-{F7F7F39C-5911-0EAB-2B10-48F3985A88BD}" dt="2026-05-08T08:42:12.562" v="57" actId="20577"/>
        <pc:sldMkLst>
          <pc:docMk/>
          <pc:sldMk cId="0" sldId="263"/>
        </pc:sldMkLst>
        <pc:spChg chg="mod">
          <ac:chgData name="Amelie Preece (2400928)" userId="S::2400928@student.uwtsd.ac.uk::d6a8f6c3-2b8f-40b7-b613-4e5532b3e465" providerId="AD" clId="Web-{F7F7F39C-5911-0EAB-2B10-48F3985A88BD}" dt="2026-05-08T08:42:12.562" v="57" actId="20577"/>
          <ac:spMkLst>
            <pc:docMk/>
            <pc:sldMk cId="0" sldId="263"/>
            <ac:spMk id="8" creationId="{00000000-0000-0000-0000-000000000000}"/>
          </ac:spMkLst>
        </pc:spChg>
      </pc:sldChg>
      <pc:sldChg chg="modSp">
        <pc:chgData name="Amelie Preece (2400928)" userId="S::2400928@student.uwtsd.ac.uk::d6a8f6c3-2b8f-40b7-b613-4e5532b3e465" providerId="AD" clId="Web-{F7F7F39C-5911-0EAB-2B10-48F3985A88BD}" dt="2026-05-08T08:45:23.101" v="84" actId="20577"/>
        <pc:sldMkLst>
          <pc:docMk/>
          <pc:sldMk cId="0" sldId="265"/>
        </pc:sldMkLst>
        <pc:spChg chg="mod">
          <ac:chgData name="Amelie Preece (2400928)" userId="S::2400928@student.uwtsd.ac.uk::d6a8f6c3-2b8f-40b7-b613-4e5532b3e465" providerId="AD" clId="Web-{F7F7F39C-5911-0EAB-2B10-48F3985A88BD}" dt="2026-05-08T08:45:23.101" v="84" actId="20577"/>
          <ac:spMkLst>
            <pc:docMk/>
            <pc:sldMk cId="0" sldId="265"/>
            <ac:spMk id="3" creationId="{00000000-0000-0000-0000-000000000000}"/>
          </ac:spMkLst>
        </pc:spChg>
        <pc:spChg chg="mod">
          <ac:chgData name="Amelie Preece (2400928)" userId="S::2400928@student.uwtsd.ac.uk::d6a8f6c3-2b8f-40b7-b613-4e5532b3e465" providerId="AD" clId="Web-{F7F7F39C-5911-0EAB-2B10-48F3985A88BD}" dt="2026-05-08T08:43:25.034" v="62" actId="20577"/>
          <ac:spMkLst>
            <pc:docMk/>
            <pc:sldMk cId="0" sldId="265"/>
            <ac:spMk id="4" creationId="{00000000-0000-0000-0000-000000000000}"/>
          </ac:spMkLst>
        </pc:spChg>
        <pc:spChg chg="mod">
          <ac:chgData name="Amelie Preece (2400928)" userId="S::2400928@student.uwtsd.ac.uk::d6a8f6c3-2b8f-40b7-b613-4e5532b3e465" providerId="AD" clId="Web-{F7F7F39C-5911-0EAB-2B10-48F3985A88BD}" dt="2026-05-08T08:44:10.098" v="71" actId="20577"/>
          <ac:spMkLst>
            <pc:docMk/>
            <pc:sldMk cId="0" sldId="265"/>
            <ac:spMk id="5" creationId="{00000000-0000-0000-0000-000000000000}"/>
          </ac:spMkLst>
        </pc:spChg>
        <pc:spChg chg="mod">
          <ac:chgData name="Amelie Preece (2400928)" userId="S::2400928@student.uwtsd.ac.uk::d6a8f6c3-2b8f-40b7-b613-4e5532b3e465" providerId="AD" clId="Web-{F7F7F39C-5911-0EAB-2B10-48F3985A88BD}" dt="2026-05-08T08:44:07.051" v="70" actId="20577"/>
          <ac:spMkLst>
            <pc:docMk/>
            <pc:sldMk cId="0" sldId="265"/>
            <ac:spMk id="7" creationId="{00000000-0000-0000-0000-000000000000}"/>
          </ac:spMkLst>
        </pc:spChg>
        <pc:spChg chg="mod">
          <ac:chgData name="Amelie Preece (2400928)" userId="S::2400928@student.uwtsd.ac.uk::d6a8f6c3-2b8f-40b7-b613-4e5532b3e465" providerId="AD" clId="Web-{F7F7F39C-5911-0EAB-2B10-48F3985A88BD}" dt="2026-05-08T08:44:02.567" v="69" actId="20577"/>
          <ac:spMkLst>
            <pc:docMk/>
            <pc:sldMk cId="0" sldId="265"/>
            <ac:spMk id="8" creationId="{00000000-0000-0000-0000-000000000000}"/>
          </ac:spMkLst>
        </pc:spChg>
        <pc:spChg chg="mod">
          <ac:chgData name="Amelie Preece (2400928)" userId="S::2400928@student.uwtsd.ac.uk::d6a8f6c3-2b8f-40b7-b613-4e5532b3e465" providerId="AD" clId="Web-{F7F7F39C-5911-0EAB-2B10-48F3985A88BD}" dt="2026-05-08T08:44:40.975" v="77" actId="20577"/>
          <ac:spMkLst>
            <pc:docMk/>
            <pc:sldMk cId="0" sldId="265"/>
            <ac:spMk id="9" creationId="{00000000-0000-0000-0000-000000000000}"/>
          </ac:spMkLst>
        </pc:spChg>
        <pc:spChg chg="mod">
          <ac:chgData name="Amelie Preece (2400928)" userId="S::2400928@student.uwtsd.ac.uk::d6a8f6c3-2b8f-40b7-b613-4e5532b3e465" providerId="AD" clId="Web-{F7F7F39C-5911-0EAB-2B10-48F3985A88BD}" dt="2026-05-08T08:43:42.706" v="63" actId="20577"/>
          <ac:spMkLst>
            <pc:docMk/>
            <pc:sldMk cId="0" sldId="265"/>
            <ac:spMk id="10" creationId="{00000000-0000-0000-0000-000000000000}"/>
          </ac:spMkLst>
        </pc:spChg>
        <pc:spChg chg="mod">
          <ac:chgData name="Amelie Preece (2400928)" userId="S::2400928@student.uwtsd.ac.uk::d6a8f6c3-2b8f-40b7-b613-4e5532b3e465" providerId="AD" clId="Web-{F7F7F39C-5911-0EAB-2B10-48F3985A88BD}" dt="2026-05-08T08:44:58.382" v="79" actId="20577"/>
          <ac:spMkLst>
            <pc:docMk/>
            <pc:sldMk cId="0" sldId="265"/>
            <ac:spMk id="12" creationId="{00000000-0000-0000-0000-000000000000}"/>
          </ac:spMkLst>
        </pc:spChg>
      </pc:sldChg>
      <pc:sldChg chg="modSp">
        <pc:chgData name="Amelie Preece (2400928)" userId="S::2400928@student.uwtsd.ac.uk::d6a8f6c3-2b8f-40b7-b613-4e5532b3e465" providerId="AD" clId="Web-{F7F7F39C-5911-0EAB-2B10-48F3985A88BD}" dt="2026-05-08T08:45:16.960" v="83" actId="20577"/>
        <pc:sldMkLst>
          <pc:docMk/>
          <pc:sldMk cId="0" sldId="266"/>
        </pc:sldMkLst>
        <pc:spChg chg="mod">
          <ac:chgData name="Amelie Preece (2400928)" userId="S::2400928@student.uwtsd.ac.uk::d6a8f6c3-2b8f-40b7-b613-4e5532b3e465" providerId="AD" clId="Web-{F7F7F39C-5911-0EAB-2B10-48F3985A88BD}" dt="2026-05-08T08:45:04.288" v="82" actId="20577"/>
          <ac:spMkLst>
            <pc:docMk/>
            <pc:sldMk cId="0" sldId="266"/>
            <ac:spMk id="2" creationId="{00000000-0000-0000-0000-000000000000}"/>
          </ac:spMkLst>
        </pc:spChg>
        <pc:spChg chg="mod">
          <ac:chgData name="Amelie Preece (2400928)" userId="S::2400928@student.uwtsd.ac.uk::d6a8f6c3-2b8f-40b7-b613-4e5532b3e465" providerId="AD" clId="Web-{F7F7F39C-5911-0EAB-2B10-48F3985A88BD}" dt="2026-05-08T08:45:16.960" v="83" actId="20577"/>
          <ac:spMkLst>
            <pc:docMk/>
            <pc:sldMk cId="0" sldId="26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08.05.2026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University is a time consisting of major lifestyle changes and, where independence is gained, schedules get busier and budgets get limited. All making the 5 a-day target and healthy eating feel impossible.  </a:t>
            </a:r>
          </a:p>
          <a:p>
            <a:endParaRPr lang="en-US"/>
          </a:p>
          <a:p>
            <a:r>
              <a:rPr lang="en-US"/>
              <a:t>In 2003 the ‘5 a day’ initiative was implemented in the UK, yet only a fourth of the population are meeting the target (Lalji, Pakrashi and Smyth, 2018).</a:t>
            </a:r>
          </a:p>
          <a:p>
            <a:endParaRPr lang="en-US"/>
          </a:p>
          <a:p>
            <a:r>
              <a:rPr lang="en-US"/>
              <a:t>The benefits of eating fruit and vegetables are endless and can be life changing, including reducing the risk of cancers as well as benefits for individuals metabolic and cardiovascular health (Angelino et al., 2019). </a:t>
            </a:r>
          </a:p>
          <a:p>
            <a:endParaRPr lang="en-US"/>
          </a:p>
          <a:p>
            <a:r>
              <a:rPr lang="en-US"/>
              <a:t>The eating habits of university students is now a public concern and now has more focus and attention on this topic than ever, this is according to Ansari (2015).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research aims of this study were to identify the 3 main aims...</a:t>
            </a:r>
          </a:p>
          <a:p>
            <a:r>
              <a:rPr lang="en-US"/>
              <a:t>These aims are...</a:t>
            </a:r>
          </a:p>
          <a:p>
            <a:r>
              <a:rPr lang="en-US"/>
              <a:t>Why do most individuals not meet the guidelines, what are the motives for meeting the guidelines and what are the barriers for meeting the guidelines. </a:t>
            </a:r>
          </a:p>
          <a:p>
            <a:r>
              <a:rPr lang="en-US"/>
              <a:t>These three aims are specifically focused and achievable as this was a small-scale study.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research approach</a:t>
            </a:r>
          </a:p>
          <a:p>
            <a:r>
              <a:rPr lang="en-US"/>
              <a:t>To gather data a mixed approach was used including qualitative through same questionnaire wile using open ended questions</a:t>
            </a:r>
          </a:p>
          <a:p>
            <a:r>
              <a:rPr lang="en-US"/>
              <a:t>and quantitative through the use of the FFQ. A mixed method approach was used to allow for the strengths of each to be shown and used to maximise the validity of the research study (Bulsara, 2015).</a:t>
            </a:r>
          </a:p>
          <a:p>
            <a:endParaRPr lang="en-US"/>
          </a:p>
          <a:p>
            <a:r>
              <a:rPr lang="en-US"/>
              <a:t>participants/sample</a:t>
            </a:r>
          </a:p>
          <a:p>
            <a:r>
              <a:rPr lang="en-US"/>
              <a:t>Participants were gathered through  using an online questionnaire, but scanning a QR code on the sport and healthy living courses as well as some being sent through emails. </a:t>
            </a:r>
          </a:p>
          <a:p>
            <a:endParaRPr lang="en-US"/>
          </a:p>
          <a:p>
            <a:r>
              <a:rPr lang="en-US"/>
              <a:t>data collection</a:t>
            </a:r>
          </a:p>
          <a:p>
            <a:r>
              <a:rPr lang="en-US"/>
              <a:t>published questionnaire such as food frequency questionnaire (Food Frequency Questionnaire, no date) and one specially made me myself to ensure open ended questions were used too.</a:t>
            </a:r>
          </a:p>
          <a:p>
            <a:r>
              <a:rPr lang="en-US"/>
              <a:t>ALL WERE SENT TO MICROSFOT FORMS </a:t>
            </a:r>
          </a:p>
          <a:p>
            <a:endParaRPr lang="en-US"/>
          </a:p>
          <a:p>
            <a:r>
              <a:rPr lang="en-US"/>
              <a:t>Ethical considerations</a:t>
            </a:r>
          </a:p>
          <a:p>
            <a:r>
              <a:rPr lang="en-US"/>
              <a:t>An ethics forms was completed before hand in accordance with the UWTSD university’s ethical guidelines and was signed off before the research began (UWTSD, 2022).</a:t>
            </a:r>
          </a:p>
          <a:p>
            <a:r>
              <a:rPr lang="en-US"/>
              <a:t>ADD CLOUD AND PROTECTIVENESS</a:t>
            </a:r>
          </a:p>
          <a:p>
            <a:endParaRPr lang="en-US"/>
          </a:p>
          <a:p>
            <a:r>
              <a:rPr lang="en-US"/>
              <a:t>Justification</a:t>
            </a:r>
          </a:p>
          <a:p>
            <a:r>
              <a:rPr lang="en-US"/>
              <a:t>Using mixed methods allowed strengths of each methods as well as providing different perspectives. </a:t>
            </a:r>
          </a:p>
          <a:p>
            <a:r>
              <a:rPr lang="en-US"/>
              <a:t>BULSARA ,2018</a:t>
            </a:r>
          </a:p>
          <a:p>
            <a:endParaRPr lang="en-US"/>
          </a:p>
          <a:p>
            <a:r>
              <a:rPr lang="en-US"/>
              <a:t>Reflective element</a:t>
            </a:r>
          </a:p>
          <a:p>
            <a:r>
              <a:rPr lang="en-US"/>
              <a:t>A struggle of this research was creating the questionnaire to make it specific, yet as suitable for all possible answers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TALK ABOUT PERCENTAGES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Figure 1 demonstrates how the majority of the participants within the research study scored ‘bad’ when analysing their fruit and vegetable intake as this section withheld 9 out of the 24 participants highlighting that 37.5% of the total participants scored so low.</a:t>
            </a:r>
          </a:p>
          <a:p>
            <a:endParaRPr lang="en-US"/>
          </a:p>
          <a:p>
            <a:r>
              <a:rPr lang="en-US"/>
              <a:t>From analysing the open ended questions results from the Food Frequency Questionnaire (FFQ), university students have so many unique and common motivators and barriers to their dietary intakes.</a:t>
            </a:r>
          </a:p>
          <a:p>
            <a:endParaRPr lang="en-US"/>
          </a:p>
          <a:p>
            <a:r>
              <a:rPr lang="en-US"/>
              <a:t>For example the top three motivators to ensure all meet their 5 a day were; health, wellness and taste. Yet the top three barriers to  not consuming their 5 a day were; work, price and time. This is further supported by </a:t>
            </a:r>
          </a:p>
          <a:p>
            <a:r>
              <a:rPr lang="en-US"/>
              <a:t>(Darmon and Drewnowski, 2015) who stated that the cost of less processed, more fresh foods are to costly for the average individual. </a:t>
            </a:r>
          </a:p>
          <a:p>
            <a:endParaRPr lang="en-US"/>
          </a:p>
          <a:p>
            <a:r>
              <a:rPr lang="en-US"/>
              <a:t> </a:t>
            </a:r>
          </a:p>
          <a:p>
            <a:r>
              <a:rPr lang="en-US"/>
              <a:t>Therefore, when comparing the  results demonstrated (referring to figure 1), it is evident that university students overall, are not meeting the guidelines for their fruit and vegetable intake.</a:t>
            </a:r>
          </a:p>
          <a:p>
            <a:r>
              <a:rPr lang="en-US"/>
              <a:t>Comparing the results to the research question in hand, to answer simply, university students are not meeting their 5 a day fruit and vegetable intake and it is proven as to why in the results.</a:t>
            </a:r>
          </a:p>
          <a:p>
            <a:r>
              <a:rPr lang="en-US"/>
              <a:t>ABLE TO READ THE REUSLTS, WHAT MOTIVERS AND BARRIERS ARE</a:t>
            </a:r>
          </a:p>
          <a:p>
            <a:r>
              <a:rPr lang="en-US"/>
              <a:t>HEALTH BELIF MODEL</a:t>
            </a:r>
          </a:p>
          <a:p>
            <a:endParaRPr lang="en-US"/>
          </a:p>
          <a:p>
            <a:r>
              <a:rPr lang="en-US"/>
              <a:t>Understandably, with most research studies there are limitations. A limitation to this study is the potential for receive inaccurate results from the FFQ. Many participants could feel ashamed or embarrassed over their dietary habits, resulting in an inaccurate result. This is supported by (Baú, 2022).  </a:t>
            </a:r>
          </a:p>
          <a:p>
            <a:r>
              <a:rPr lang="en-US"/>
              <a:t>PUBLISHED DATA MAKE IT MORE RELIABLE - LIMITATION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overall vital message it is highlight the importance of the initiative. The 5 a-day fruit and vegetable intake, was implemented for a reason. It can help prevent any small illness to critical life changing diseases.</a:t>
            </a:r>
          </a:p>
          <a:p>
            <a:r>
              <a:rPr lang="en-US"/>
              <a:t>ADD STUFF ON UNI STUDENTS</a:t>
            </a:r>
          </a:p>
          <a:p>
            <a:endParaRPr lang="en-US"/>
          </a:p>
          <a:p>
            <a:r>
              <a:rPr lang="en-US"/>
              <a:t>A simple understanding on this vital issue needs more monitoring. From reviewing the results, barriers such as time, work and price need to be evaluated and acted on. Reducing the price of these healthier foods could help increase fruit and vegetable intake immediately.</a:t>
            </a:r>
          </a:p>
          <a:p>
            <a:r>
              <a:rPr lang="en-US"/>
              <a:t>UPDATE FOOD FREQUENCY</a:t>
            </a:r>
          </a:p>
          <a:p>
            <a:endParaRPr lang="en-US"/>
          </a:p>
          <a:p>
            <a:r>
              <a:rPr lang="en-US"/>
              <a:t>This year has allowed my confidence to grow and build, allowing my understanding to grow too. Dissertations do not seem so scary and being able to build my knowledge on a topic of interest is something I look forward to.</a:t>
            </a:r>
          </a:p>
          <a:p>
            <a:r>
              <a:rPr lang="en-US"/>
              <a:t>START EARLY - FOCUS ON TOPIC OF INTREST</a:t>
            </a:r>
          </a:p>
          <a:p>
            <a:endParaRPr lang="en-US"/>
          </a:p>
          <a:p>
            <a:r>
              <a:rPr lang="en-US"/>
              <a:t>A small, achievable change in daily diet could deliver far-reaching health benefits that are still widely underestimated</a:t>
            </a:r>
          </a:p>
          <a:p>
            <a:r>
              <a:rPr lang="en-US"/>
              <a:t>ADD ON UNI STIDENTS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hyperlink" Target="https://biolincc.nhlbi.nih.gov/media/studies/framoffspring/Forms/Exam%203%20Food%20Frequency%20Questionnaire.pdf?link_time=2018-08-11_23:58:42.966309" TargetMode="External"/><Relationship Id="rId3" Type="http://schemas.openxmlformats.org/officeDocument/2006/relationships/hyperlink" Target="https://doi.org/10.1093/nutrit/nuv027" TargetMode="External"/><Relationship Id="rId7" Type="http://schemas.openxmlformats.org/officeDocument/2006/relationships/hyperlink" Target="https://doi.org/10.1080/09637486.2019.1571021." TargetMode="External"/><Relationship Id="rId2" Type="http://schemas.openxmlformats.org/officeDocument/2006/relationships/hyperlink" Target="https://cejph.szu.cz/artkey/cjp-201504-0005_Eating-Habits-and-Dietary-Intake-Is-Adherence-to-Dietary-Guidelines-Associated-with-Importance-of-Healthy-Eati.php?l=cz" TargetMode="External"/><Relationship Id="rId1" Type="http://schemas.openxmlformats.org/officeDocument/2006/relationships/slideLayout" Target="../slideLayouts/slideLayout7.xml"/><Relationship Id="rId6" Type="http://schemas.openxmlformats.org/officeDocument/2006/relationships/hyperlink" Target="https://iconscout.com/illustrations/eating-junk-food" TargetMode="External"/><Relationship Id="rId5" Type="http://schemas.openxmlformats.org/officeDocument/2006/relationships/hyperlink" Target="https://www.bajajfinservhealth.in/articles/home-healthy-diet-for-covid-survivors-what-foods-boost-your-immunity" TargetMode="External"/><Relationship Id="rId4" Type="http://schemas.openxmlformats.org/officeDocument/2006/relationships/hyperlink" Target="https://www.bhf.org.uk/informationsupport/support/healthy-living/healthy-eat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ngtree.com/freepng/students-on-lunch-break-flat-color_15591202.html" TargetMode="External"/><Relationship Id="rId2" Type="http://schemas.openxmlformats.org/officeDocument/2006/relationships/hyperlink" Target="https://www.uwtsd.ac.uk/sites/default/files/2024-02/REICoP-July-2022.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142875"/>
              <a:ext cx="270933" cy="2601973"/>
            </a:xfrm>
            <a:prstGeom prst="rect">
              <a:avLst/>
            </a:prstGeom>
          </p:spPr>
          <p:txBody>
            <a:bodyPr lIns="50800" tIns="50800" rIns="50800" bIns="50800" rtlCol="0" anchor="ctr"/>
            <a:lstStyle/>
            <a:p>
              <a:pPr marL="0" lvl="0" indent="0" algn="just">
                <a:lnSpc>
                  <a:spcPts val="8000"/>
                </a:lnSpc>
                <a:spcBef>
                  <a:spcPct val="0"/>
                </a:spcBef>
              </a:pPr>
              <a:endParaRPr/>
            </a:p>
          </p:txBody>
        </p:sp>
      </p:grpSp>
      <p:sp>
        <p:nvSpPr>
          <p:cNvPr id="5" name="TextBox 5"/>
          <p:cNvSpPr txBox="1"/>
          <p:nvPr/>
        </p:nvSpPr>
        <p:spPr>
          <a:xfrm>
            <a:off x="1028700" y="7448550"/>
            <a:ext cx="3875412" cy="723900"/>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AMELIE </a:t>
            </a:r>
          </a:p>
          <a:p>
            <a:pPr algn="l">
              <a:lnSpc>
                <a:spcPts val="2879"/>
              </a:lnSpc>
            </a:pPr>
            <a:r>
              <a:rPr lang="en-US" sz="2400" spc="96">
                <a:solidFill>
                  <a:srgbClr val="665440"/>
                </a:solidFill>
                <a:latin typeface="DM Sans"/>
                <a:ea typeface="DM Sans"/>
                <a:cs typeface="DM Sans"/>
                <a:sym typeface="DM Sans"/>
              </a:rPr>
              <a:t>PREECE</a:t>
            </a:r>
          </a:p>
        </p:txBody>
      </p:sp>
      <p:sp>
        <p:nvSpPr>
          <p:cNvPr id="6" name="AutoShape 6"/>
          <p:cNvSpPr/>
          <p:nvPr/>
        </p:nvSpPr>
        <p:spPr>
          <a:xfrm>
            <a:off x="4548382" y="6905625"/>
            <a:ext cx="0" cy="2352675"/>
          </a:xfrm>
          <a:prstGeom prst="line">
            <a:avLst/>
          </a:prstGeom>
          <a:ln w="9525" cap="flat">
            <a:solidFill>
              <a:srgbClr val="9F8468"/>
            </a:solidFill>
            <a:prstDash val="solid"/>
            <a:headEnd type="none" w="sm" len="sm"/>
            <a:tailEnd type="none" w="sm" len="sm"/>
          </a:ln>
        </p:spPr>
      </p:sp>
      <p:sp>
        <p:nvSpPr>
          <p:cNvPr id="7" name="TextBox 7"/>
          <p:cNvSpPr txBox="1"/>
          <p:nvPr/>
        </p:nvSpPr>
        <p:spPr>
          <a:xfrm>
            <a:off x="734012" y="730836"/>
            <a:ext cx="15964740" cy="4886325"/>
          </a:xfrm>
          <a:prstGeom prst="rect">
            <a:avLst/>
          </a:prstGeom>
        </p:spPr>
        <p:txBody>
          <a:bodyPr lIns="0" tIns="0" rIns="0" bIns="0" rtlCol="0" anchor="t">
            <a:spAutoFit/>
          </a:bodyPr>
          <a:lstStyle/>
          <a:p>
            <a:pPr algn="l">
              <a:lnSpc>
                <a:spcPts val="9600"/>
              </a:lnSpc>
            </a:pPr>
            <a:r>
              <a:rPr lang="en-US" sz="8000" spc="-160" dirty="0">
                <a:solidFill>
                  <a:srgbClr val="4F2B1B"/>
                </a:solidFill>
                <a:latin typeface="DM Serif Display"/>
                <a:ea typeface="DM Serif Display"/>
                <a:cs typeface="DM Serif Display"/>
                <a:sym typeface="DM Serif Display"/>
              </a:rPr>
              <a:t>What are the common motivators </a:t>
            </a:r>
            <a:r>
              <a:rPr lang="en-US" sz="8000" spc="-160">
                <a:solidFill>
                  <a:srgbClr val="4F2B1B"/>
                </a:solidFill>
                <a:latin typeface="DM Serif Display"/>
                <a:ea typeface="DM Serif Display"/>
                <a:cs typeface="DM Serif Display"/>
                <a:sym typeface="DM Serif Display"/>
              </a:rPr>
              <a:t>and barriers that university students </a:t>
            </a:r>
            <a:r>
              <a:rPr lang="en-US" sz="8000" spc="-160" dirty="0">
                <a:solidFill>
                  <a:srgbClr val="4F2B1B"/>
                </a:solidFill>
                <a:latin typeface="DM Serif Display"/>
                <a:ea typeface="DM Serif Display"/>
                <a:cs typeface="DM Serif Display"/>
                <a:sym typeface="DM Serif Display"/>
              </a:rPr>
              <a:t>face in meeting the “5 a day” fruit and vegetable intake?</a:t>
            </a:r>
          </a:p>
        </p:txBody>
      </p:sp>
      <p:sp>
        <p:nvSpPr>
          <p:cNvPr id="8" name="TextBox 8"/>
          <p:cNvSpPr txBox="1"/>
          <p:nvPr/>
        </p:nvSpPr>
        <p:spPr>
          <a:xfrm>
            <a:off x="1028700" y="69437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PRESENTER</a:t>
            </a:r>
          </a:p>
        </p:txBody>
      </p:sp>
      <p:sp>
        <p:nvSpPr>
          <p:cNvPr id="9" name="TextBox 9"/>
          <p:cNvSpPr txBox="1"/>
          <p:nvPr/>
        </p:nvSpPr>
        <p:spPr>
          <a:xfrm>
            <a:off x="5814402" y="83915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DATE</a:t>
            </a:r>
          </a:p>
        </p:txBody>
      </p:sp>
      <p:sp>
        <p:nvSpPr>
          <p:cNvPr id="10" name="TextBox 10"/>
          <p:cNvSpPr txBox="1"/>
          <p:nvPr/>
        </p:nvSpPr>
        <p:spPr>
          <a:xfrm>
            <a:off x="5814402" y="8896350"/>
            <a:ext cx="3875412" cy="361950"/>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12 MAY 2026</a:t>
            </a:r>
          </a:p>
        </p:txBody>
      </p:sp>
      <p:sp>
        <p:nvSpPr>
          <p:cNvPr id="11" name="TextBox 11"/>
          <p:cNvSpPr txBox="1"/>
          <p:nvPr/>
        </p:nvSpPr>
        <p:spPr>
          <a:xfrm>
            <a:off x="5814402" y="69437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COURSE</a:t>
            </a:r>
          </a:p>
        </p:txBody>
      </p:sp>
      <p:sp>
        <p:nvSpPr>
          <p:cNvPr id="12" name="TextBox 12"/>
          <p:cNvSpPr txBox="1"/>
          <p:nvPr/>
        </p:nvSpPr>
        <p:spPr>
          <a:xfrm>
            <a:off x="5814402" y="7486650"/>
            <a:ext cx="3875412" cy="632460"/>
          </a:xfrm>
          <a:prstGeom prst="rect">
            <a:avLst/>
          </a:prstGeom>
        </p:spPr>
        <p:txBody>
          <a:bodyPr lIns="0" tIns="0" rIns="0" bIns="0" rtlCol="0" anchor="t">
            <a:spAutoFit/>
          </a:bodyPr>
          <a:lstStyle/>
          <a:p>
            <a:pPr algn="l">
              <a:lnSpc>
                <a:spcPts val="2400"/>
              </a:lnSpc>
            </a:pPr>
            <a:r>
              <a:rPr lang="en-US" sz="2400" spc="96">
                <a:solidFill>
                  <a:srgbClr val="665440"/>
                </a:solidFill>
                <a:latin typeface="DM Sans"/>
                <a:ea typeface="DM Sans"/>
                <a:cs typeface="DM Sans"/>
                <a:sym typeface="DM Sans"/>
              </a:rPr>
              <a:t>HEALTH, NUTRITION AND LIFESTYLE</a:t>
            </a:r>
          </a:p>
        </p:txBody>
      </p:sp>
      <p:sp>
        <p:nvSpPr>
          <p:cNvPr id="13" name="TextBox 13"/>
          <p:cNvSpPr txBox="1"/>
          <p:nvPr/>
        </p:nvSpPr>
        <p:spPr>
          <a:xfrm>
            <a:off x="1028700" y="83915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STUDENT NUMBER</a:t>
            </a:r>
          </a:p>
        </p:txBody>
      </p:sp>
      <p:sp>
        <p:nvSpPr>
          <p:cNvPr id="14" name="TextBox 14"/>
          <p:cNvSpPr txBox="1"/>
          <p:nvPr/>
        </p:nvSpPr>
        <p:spPr>
          <a:xfrm>
            <a:off x="1028700" y="8896350"/>
            <a:ext cx="3875412" cy="361950"/>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2400928</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rot="5396955">
            <a:off x="4259301" y="5981467"/>
            <a:ext cx="5377182" cy="0"/>
          </a:xfrm>
          <a:prstGeom prst="line">
            <a:avLst/>
          </a:prstGeom>
          <a:ln w="9525" cap="flat">
            <a:solidFill>
              <a:srgbClr val="9F8468"/>
            </a:solidFill>
            <a:prstDash val="solid"/>
            <a:headEnd type="none" w="sm" len="sm"/>
            <a:tailEnd type="none" w="sm" len="sm"/>
          </a:ln>
        </p:spPr>
      </p:sp>
      <p:sp>
        <p:nvSpPr>
          <p:cNvPr id="6" name="AutoShape 6"/>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7" name="Freeform 7"/>
          <p:cNvSpPr/>
          <p:nvPr/>
        </p:nvSpPr>
        <p:spPr>
          <a:xfrm>
            <a:off x="1031272" y="3480523"/>
            <a:ext cx="5092826" cy="5092826"/>
          </a:xfrm>
          <a:custGeom>
            <a:avLst/>
            <a:gdLst/>
            <a:ahLst/>
            <a:cxnLst/>
            <a:rect l="l" t="t" r="r" b="b"/>
            <a:pathLst>
              <a:path w="5092826" h="5092826">
                <a:moveTo>
                  <a:pt x="0" y="0"/>
                </a:moveTo>
                <a:lnTo>
                  <a:pt x="5092827" y="0"/>
                </a:lnTo>
                <a:lnTo>
                  <a:pt x="5092827" y="5092827"/>
                </a:lnTo>
                <a:lnTo>
                  <a:pt x="0" y="5092827"/>
                </a:lnTo>
                <a:lnTo>
                  <a:pt x="0" y="0"/>
                </a:lnTo>
                <a:close/>
              </a:path>
            </a:pathLst>
          </a:custGeom>
          <a:blipFill>
            <a:blip r:embed="rId3"/>
            <a:stretch>
              <a:fillRect/>
            </a:stretch>
          </a:blipFill>
        </p:spPr>
      </p:sp>
      <p:sp>
        <p:nvSpPr>
          <p:cNvPr id="8" name="TextBox 8"/>
          <p:cNvSpPr txBox="1"/>
          <p:nvPr/>
        </p:nvSpPr>
        <p:spPr>
          <a:xfrm>
            <a:off x="1028700" y="597382"/>
            <a:ext cx="16230600" cy="628826"/>
          </a:xfrm>
          <a:prstGeom prst="rect">
            <a:avLst/>
          </a:prstGeom>
        </p:spPr>
        <p:txBody>
          <a:bodyPr wrap="square" lIns="0" tIns="0" rIns="0" bIns="0" rtlCol="0" anchor="t">
            <a:spAutoFit/>
          </a:bodyPr>
          <a:lstStyle/>
          <a:p>
            <a:pPr algn="l">
              <a:lnSpc>
                <a:spcPts val="2400"/>
              </a:lnSpc>
            </a:pPr>
            <a:endParaRPr/>
          </a:p>
          <a:p>
            <a:pPr algn="l">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
        <p:nvSpPr>
          <p:cNvPr id="9" name="TextBox 9"/>
          <p:cNvSpPr txBox="1"/>
          <p:nvPr/>
        </p:nvSpPr>
        <p:spPr>
          <a:xfrm>
            <a:off x="1028700" y="1282788"/>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
        <p:nvSpPr>
          <p:cNvPr id="10" name="TextBox 10"/>
          <p:cNvSpPr txBox="1"/>
          <p:nvPr/>
        </p:nvSpPr>
        <p:spPr>
          <a:xfrm>
            <a:off x="1028700" y="1832698"/>
            <a:ext cx="5926335"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Introduction</a:t>
            </a:r>
          </a:p>
        </p:txBody>
      </p:sp>
      <p:sp>
        <p:nvSpPr>
          <p:cNvPr id="11" name="TextBox 11"/>
          <p:cNvSpPr txBox="1"/>
          <p:nvPr/>
        </p:nvSpPr>
        <p:spPr>
          <a:xfrm>
            <a:off x="7854658" y="3792943"/>
            <a:ext cx="9186480" cy="3031023"/>
          </a:xfrm>
          <a:prstGeom prst="rect">
            <a:avLst/>
          </a:prstGeom>
        </p:spPr>
        <p:txBody>
          <a:bodyPr lIns="0" tIns="0" rIns="0" bIns="0" rtlCol="0" anchor="t">
            <a:spAutoFit/>
          </a:bodyPr>
          <a:lstStyle/>
          <a:p>
            <a:pPr marL="518160" lvl="1" indent="-259080">
              <a:lnSpc>
                <a:spcPts val="3359"/>
              </a:lnSpc>
              <a:buFont typeface="Arial"/>
              <a:buChar char="•"/>
            </a:pPr>
            <a:r>
              <a:rPr lang="en-US" sz="2400" spc="48">
                <a:solidFill>
                  <a:srgbClr val="665440"/>
                </a:solidFill>
                <a:latin typeface="DM Sans"/>
                <a:ea typeface="DM Sans"/>
                <a:cs typeface="DM Sans"/>
                <a:sym typeface="DM Sans"/>
              </a:rPr>
              <a:t>University is a time consisting of major lifestyle changes where independence is gained, schedules</a:t>
            </a:r>
            <a:r>
              <a:rPr lang="en-US" sz="2400" spc="48" dirty="0">
                <a:solidFill>
                  <a:srgbClr val="665440"/>
                </a:solidFill>
                <a:latin typeface="DM Sans"/>
                <a:ea typeface="DM Sans"/>
                <a:cs typeface="DM Sans"/>
                <a:sym typeface="DM Sans"/>
              </a:rPr>
              <a:t> get busier and budgets get limited. All making the 5 a-day target and healthy eating feel impossible. </a:t>
            </a:r>
          </a:p>
          <a:p>
            <a:pPr marL="518160" lvl="1" indent="-259080">
              <a:lnSpc>
                <a:spcPts val="3359"/>
              </a:lnSpc>
              <a:buFont typeface="Arial"/>
              <a:buChar char="•"/>
            </a:pPr>
            <a:r>
              <a:rPr lang="en-US" sz="2400" spc="48">
                <a:solidFill>
                  <a:srgbClr val="665440"/>
                </a:solidFill>
                <a:latin typeface="DM Sans"/>
                <a:ea typeface="DM Sans"/>
                <a:cs typeface="DM Sans"/>
                <a:sym typeface="DM Sans"/>
              </a:rPr>
              <a:t>In 2003 the ‘5 a day’ initiative was implemented in the UK.  </a:t>
            </a:r>
          </a:p>
          <a:p>
            <a:pPr algn="l">
              <a:lnSpc>
                <a:spcPts val="3359"/>
              </a:lnSpc>
            </a:pPr>
            <a:endParaRPr lang="en-US" sz="2400" spc="48">
              <a:solidFill>
                <a:srgbClr val="665440"/>
              </a:solidFill>
              <a:latin typeface="DM Sans"/>
              <a:ea typeface="DM Sans"/>
              <a:cs typeface="DM Sans"/>
              <a:sym typeface="DM Sans"/>
            </a:endParaRPr>
          </a:p>
        </p:txBody>
      </p:sp>
      <p:sp>
        <p:nvSpPr>
          <p:cNvPr id="12" name="TextBox 12"/>
          <p:cNvSpPr txBox="1"/>
          <p:nvPr/>
        </p:nvSpPr>
        <p:spPr>
          <a:xfrm>
            <a:off x="7854658" y="3335743"/>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OVERVIEW</a:t>
            </a:r>
          </a:p>
        </p:txBody>
      </p:sp>
      <p:sp>
        <p:nvSpPr>
          <p:cNvPr id="13" name="TextBox 13"/>
          <p:cNvSpPr txBox="1"/>
          <p:nvPr/>
        </p:nvSpPr>
        <p:spPr>
          <a:xfrm>
            <a:off x="7854658" y="7011759"/>
            <a:ext cx="7695704" cy="1663065"/>
          </a:xfrm>
          <a:prstGeom prst="rect">
            <a:avLst/>
          </a:prstGeom>
        </p:spPr>
        <p:txBody>
          <a:bodyPr lIns="0" tIns="0" rIns="0" bIns="0" rtlCol="0" anchor="t">
            <a:spAutoFit/>
          </a:bodyPr>
          <a:lstStyle/>
          <a:p>
            <a:pPr marL="518160" lvl="1" indent="-259080" algn="l">
              <a:lnSpc>
                <a:spcPts val="3359"/>
              </a:lnSpc>
              <a:buFont typeface="Arial"/>
              <a:buChar char="•"/>
            </a:pPr>
            <a:r>
              <a:rPr lang="en-US" sz="2400" spc="48">
                <a:solidFill>
                  <a:srgbClr val="665440"/>
                </a:solidFill>
                <a:latin typeface="DM Sans"/>
                <a:ea typeface="DM Sans"/>
                <a:cs typeface="DM Sans"/>
                <a:sym typeface="DM Sans"/>
              </a:rPr>
              <a:t>The benefits of eating fruit and vegetables are endless and can be life changing. </a:t>
            </a:r>
          </a:p>
          <a:p>
            <a:pPr marL="518160" lvl="1" indent="-259080" algn="l">
              <a:lnSpc>
                <a:spcPts val="3359"/>
              </a:lnSpc>
              <a:buFont typeface="Arial"/>
              <a:buChar char="•"/>
            </a:pPr>
            <a:r>
              <a:rPr lang="en-US" sz="2400" spc="48">
                <a:solidFill>
                  <a:srgbClr val="665440"/>
                </a:solidFill>
                <a:latin typeface="DM Sans"/>
                <a:ea typeface="DM Sans"/>
                <a:cs typeface="DM Sans"/>
                <a:sym typeface="DM Sans"/>
              </a:rPr>
              <a:t>The eating habits of university students is now a public concern.</a:t>
            </a:r>
          </a:p>
        </p:txBody>
      </p:sp>
      <p:sp>
        <p:nvSpPr>
          <p:cNvPr id="14" name="TextBox 14"/>
          <p:cNvSpPr txBox="1"/>
          <p:nvPr/>
        </p:nvSpPr>
        <p:spPr>
          <a:xfrm>
            <a:off x="7854658" y="6554559"/>
            <a:ext cx="5415320"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WHY IS THIS TOPIC IMPORTANT?</a:t>
            </a:r>
          </a:p>
        </p:txBody>
      </p:sp>
      <p:sp>
        <p:nvSpPr>
          <p:cNvPr id="15" name="TextBox 15"/>
          <p:cNvSpPr txBox="1"/>
          <p:nvPr/>
        </p:nvSpPr>
        <p:spPr>
          <a:xfrm>
            <a:off x="3991868" y="8026823"/>
            <a:ext cx="2112880" cy="306431"/>
          </a:xfrm>
          <a:prstGeom prst="rect">
            <a:avLst/>
          </a:prstGeom>
        </p:spPr>
        <p:txBody>
          <a:bodyPr wrap="square" lIns="0" tIns="0" rIns="0" bIns="0" rtlCol="0" anchor="t">
            <a:spAutoFit/>
          </a:bodyPr>
          <a:lstStyle/>
          <a:p>
            <a:pPr algn="ctr">
              <a:lnSpc>
                <a:spcPts val="2520"/>
              </a:lnSpc>
              <a:spcBef>
                <a:spcPct val="0"/>
              </a:spcBef>
            </a:pPr>
            <a:r>
              <a:rPr lang="en-US" sz="1800" spc="72" dirty="0">
                <a:solidFill>
                  <a:srgbClr val="665440"/>
                </a:solidFill>
                <a:latin typeface="DM Sans"/>
                <a:ea typeface="DM Sans"/>
                <a:cs typeface="DM Sans"/>
                <a:sym typeface="DM Sans"/>
              </a:rPr>
              <a:t>Pngtree, 2026</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6" name="Freeform 6"/>
          <p:cNvSpPr/>
          <p:nvPr/>
        </p:nvSpPr>
        <p:spPr>
          <a:xfrm>
            <a:off x="531246" y="5143500"/>
            <a:ext cx="4608223" cy="3260318"/>
          </a:xfrm>
          <a:custGeom>
            <a:avLst/>
            <a:gdLst/>
            <a:ahLst/>
            <a:cxnLst/>
            <a:rect l="l" t="t" r="r" b="b"/>
            <a:pathLst>
              <a:path w="4608223" h="3260318">
                <a:moveTo>
                  <a:pt x="0" y="0"/>
                </a:moveTo>
                <a:lnTo>
                  <a:pt x="4608224" y="0"/>
                </a:lnTo>
                <a:lnTo>
                  <a:pt x="4608224" y="3260318"/>
                </a:lnTo>
                <a:lnTo>
                  <a:pt x="0" y="3260318"/>
                </a:lnTo>
                <a:lnTo>
                  <a:pt x="0" y="0"/>
                </a:lnTo>
                <a:close/>
              </a:path>
            </a:pathLst>
          </a:custGeom>
          <a:blipFill>
            <a:blip r:embed="rId3"/>
            <a:stretch>
              <a:fillRect/>
            </a:stretch>
          </a:blipFill>
        </p:spPr>
      </p:sp>
      <p:sp>
        <p:nvSpPr>
          <p:cNvPr id="7" name="Freeform 7"/>
          <p:cNvSpPr/>
          <p:nvPr/>
        </p:nvSpPr>
        <p:spPr>
          <a:xfrm>
            <a:off x="6989035" y="5143500"/>
            <a:ext cx="4309930" cy="3356358"/>
          </a:xfrm>
          <a:custGeom>
            <a:avLst/>
            <a:gdLst/>
            <a:ahLst/>
            <a:cxnLst/>
            <a:rect l="l" t="t" r="r" b="b"/>
            <a:pathLst>
              <a:path w="4309930" h="3356358">
                <a:moveTo>
                  <a:pt x="0" y="0"/>
                </a:moveTo>
                <a:lnTo>
                  <a:pt x="4309930" y="0"/>
                </a:lnTo>
                <a:lnTo>
                  <a:pt x="4309930" y="3356358"/>
                </a:lnTo>
                <a:lnTo>
                  <a:pt x="0" y="3356358"/>
                </a:lnTo>
                <a:lnTo>
                  <a:pt x="0" y="0"/>
                </a:lnTo>
                <a:close/>
              </a:path>
            </a:pathLst>
          </a:custGeom>
          <a:blipFill>
            <a:blip r:embed="rId4"/>
            <a:stretch>
              <a:fillRect/>
            </a:stretch>
          </a:blipFill>
        </p:spPr>
      </p:sp>
      <p:sp>
        <p:nvSpPr>
          <p:cNvPr id="8" name="Freeform 8"/>
          <p:cNvSpPr/>
          <p:nvPr/>
        </p:nvSpPr>
        <p:spPr>
          <a:xfrm>
            <a:off x="12195340" y="5143500"/>
            <a:ext cx="4951853" cy="3487221"/>
          </a:xfrm>
          <a:custGeom>
            <a:avLst/>
            <a:gdLst/>
            <a:ahLst/>
            <a:cxnLst/>
            <a:rect l="l" t="t" r="r" b="b"/>
            <a:pathLst>
              <a:path w="4951853" h="3487221">
                <a:moveTo>
                  <a:pt x="0" y="0"/>
                </a:moveTo>
                <a:lnTo>
                  <a:pt x="4951853" y="0"/>
                </a:lnTo>
                <a:lnTo>
                  <a:pt x="4951853" y="3487221"/>
                </a:lnTo>
                <a:lnTo>
                  <a:pt x="0" y="3487221"/>
                </a:lnTo>
                <a:lnTo>
                  <a:pt x="0" y="0"/>
                </a:lnTo>
                <a:close/>
              </a:path>
            </a:pathLst>
          </a:custGeom>
          <a:blipFill>
            <a:blip r:embed="rId5"/>
            <a:stretch>
              <a:fillRect/>
            </a:stretch>
          </a:blipFill>
        </p:spPr>
      </p:sp>
      <p:sp>
        <p:nvSpPr>
          <p:cNvPr id="9" name="TextBox 9"/>
          <p:cNvSpPr txBox="1"/>
          <p:nvPr/>
        </p:nvSpPr>
        <p:spPr>
          <a:xfrm>
            <a:off x="1028700" y="975501"/>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
        <p:nvSpPr>
          <p:cNvPr id="10" name="TextBox 10"/>
          <p:cNvSpPr txBox="1"/>
          <p:nvPr/>
        </p:nvSpPr>
        <p:spPr>
          <a:xfrm>
            <a:off x="1030496" y="3250018"/>
            <a:ext cx="3609724" cy="1243965"/>
          </a:xfrm>
          <a:prstGeom prst="rect">
            <a:avLst/>
          </a:prstGeom>
        </p:spPr>
        <p:txBody>
          <a:bodyPr lIns="0" tIns="0" rIns="0" bIns="0" rtlCol="0" anchor="t">
            <a:spAutoFit/>
          </a:bodyPr>
          <a:lstStyle/>
          <a:p>
            <a:pPr algn="l">
              <a:lnSpc>
                <a:spcPts val="3359"/>
              </a:lnSpc>
            </a:pPr>
            <a:r>
              <a:rPr lang="en-US" sz="2400" b="1" spc="96">
                <a:solidFill>
                  <a:srgbClr val="4F2B1B"/>
                </a:solidFill>
                <a:latin typeface="DM Sans Bold"/>
                <a:ea typeface="DM Sans Bold"/>
                <a:cs typeface="DM Sans Bold"/>
                <a:sym typeface="DM Sans Bold"/>
              </a:rPr>
              <a:t>WHY DO MOST INDIVIDUALS NOT MEET THE GUIDELINES</a:t>
            </a:r>
          </a:p>
        </p:txBody>
      </p:sp>
      <p:sp>
        <p:nvSpPr>
          <p:cNvPr id="11" name="TextBox 11"/>
          <p:cNvSpPr txBox="1"/>
          <p:nvPr/>
        </p:nvSpPr>
        <p:spPr>
          <a:xfrm>
            <a:off x="7266465" y="3250018"/>
            <a:ext cx="3755069" cy="1243965"/>
          </a:xfrm>
          <a:prstGeom prst="rect">
            <a:avLst/>
          </a:prstGeom>
        </p:spPr>
        <p:txBody>
          <a:bodyPr lIns="0" tIns="0" rIns="0" bIns="0" rtlCol="0" anchor="t">
            <a:spAutoFit/>
          </a:bodyPr>
          <a:lstStyle/>
          <a:p>
            <a:pPr algn="l">
              <a:lnSpc>
                <a:spcPts val="3359"/>
              </a:lnSpc>
            </a:pPr>
            <a:r>
              <a:rPr lang="en-US" sz="2400" b="1" spc="96">
                <a:solidFill>
                  <a:srgbClr val="4F2B1B"/>
                </a:solidFill>
                <a:latin typeface="DM Sans Bold"/>
                <a:ea typeface="DM Sans Bold"/>
                <a:cs typeface="DM Sans Bold"/>
                <a:sym typeface="DM Sans Bold"/>
              </a:rPr>
              <a:t>WHAT ARE THE MOTIVES FOR MEETING THE GUIDELINES</a:t>
            </a:r>
          </a:p>
        </p:txBody>
      </p:sp>
      <p:sp>
        <p:nvSpPr>
          <p:cNvPr id="12" name="TextBox 12"/>
          <p:cNvSpPr txBox="1"/>
          <p:nvPr/>
        </p:nvSpPr>
        <p:spPr>
          <a:xfrm>
            <a:off x="12734786" y="3250018"/>
            <a:ext cx="3872961" cy="1243965"/>
          </a:xfrm>
          <a:prstGeom prst="rect">
            <a:avLst/>
          </a:prstGeom>
        </p:spPr>
        <p:txBody>
          <a:bodyPr lIns="0" tIns="0" rIns="0" bIns="0" rtlCol="0" anchor="t">
            <a:spAutoFit/>
          </a:bodyPr>
          <a:lstStyle/>
          <a:p>
            <a:pPr algn="l">
              <a:lnSpc>
                <a:spcPts val="3359"/>
              </a:lnSpc>
            </a:pPr>
            <a:r>
              <a:rPr lang="en-US" sz="2400" b="1" spc="96">
                <a:solidFill>
                  <a:srgbClr val="4F2B1B"/>
                </a:solidFill>
                <a:latin typeface="DM Sans Bold"/>
                <a:ea typeface="DM Sans Bold"/>
                <a:cs typeface="DM Sans Bold"/>
                <a:sym typeface="DM Sans Bold"/>
              </a:rPr>
              <a:t>WHAT ARE THE BARRIERS FOR MEETING THE GUIDELINES</a:t>
            </a:r>
          </a:p>
        </p:txBody>
      </p:sp>
      <p:sp>
        <p:nvSpPr>
          <p:cNvPr id="13" name="TextBox 13"/>
          <p:cNvSpPr txBox="1"/>
          <p:nvPr/>
        </p:nvSpPr>
        <p:spPr>
          <a:xfrm>
            <a:off x="1028700" y="306651"/>
            <a:ext cx="16230600" cy="632460"/>
          </a:xfrm>
          <a:prstGeom prst="rect">
            <a:avLst/>
          </a:prstGeom>
        </p:spPr>
        <p:txBody>
          <a:bodyPr lIns="0" tIns="0" rIns="0" bIns="0" rtlCol="0" anchor="t">
            <a:spAutoFit/>
          </a:bodyPr>
          <a:lstStyle/>
          <a:p>
            <a:pPr algn="l">
              <a:lnSpc>
                <a:spcPts val="2400"/>
              </a:lnSpc>
            </a:pPr>
            <a:endParaRPr/>
          </a:p>
          <a:p>
            <a:pPr>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
        <p:nvSpPr>
          <p:cNvPr id="14" name="TextBox 14"/>
          <p:cNvSpPr txBox="1"/>
          <p:nvPr/>
        </p:nvSpPr>
        <p:spPr>
          <a:xfrm>
            <a:off x="1028700" y="1832698"/>
            <a:ext cx="5926335"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Research Aims</a:t>
            </a:r>
          </a:p>
        </p:txBody>
      </p:sp>
      <p:sp>
        <p:nvSpPr>
          <p:cNvPr id="15" name="TextBox 15"/>
          <p:cNvSpPr txBox="1"/>
          <p:nvPr/>
        </p:nvSpPr>
        <p:spPr>
          <a:xfrm>
            <a:off x="8163520" y="8365718"/>
            <a:ext cx="1960959" cy="306705"/>
          </a:xfrm>
          <a:prstGeom prst="rect">
            <a:avLst/>
          </a:prstGeom>
        </p:spPr>
        <p:txBody>
          <a:bodyPr lIns="0" tIns="0" rIns="0" bIns="0" rtlCol="0" anchor="t">
            <a:spAutoFit/>
          </a:bodyPr>
          <a:lstStyle/>
          <a:p>
            <a:pPr algn="l">
              <a:lnSpc>
                <a:spcPts val="2520"/>
              </a:lnSpc>
              <a:spcBef>
                <a:spcPct val="0"/>
              </a:spcBef>
            </a:pPr>
            <a:r>
              <a:rPr lang="en-US" sz="1800" spc="72">
                <a:solidFill>
                  <a:srgbClr val="665440"/>
                </a:solidFill>
                <a:latin typeface="DM Sans"/>
                <a:ea typeface="DM Sans"/>
                <a:cs typeface="DM Sans"/>
                <a:sym typeface="DM Sans"/>
              </a:rPr>
              <a:t>Bajaj health, 2021</a:t>
            </a:r>
          </a:p>
        </p:txBody>
      </p:sp>
      <p:sp>
        <p:nvSpPr>
          <p:cNvPr id="16" name="TextBox 16"/>
          <p:cNvSpPr txBox="1"/>
          <p:nvPr/>
        </p:nvSpPr>
        <p:spPr>
          <a:xfrm>
            <a:off x="1261796" y="8500020"/>
            <a:ext cx="3483322" cy="306705"/>
          </a:xfrm>
          <a:prstGeom prst="rect">
            <a:avLst/>
          </a:prstGeom>
        </p:spPr>
        <p:txBody>
          <a:bodyPr lIns="0" tIns="0" rIns="0" bIns="0" rtlCol="0" anchor="t">
            <a:spAutoFit/>
          </a:bodyPr>
          <a:lstStyle/>
          <a:p>
            <a:pPr algn="l">
              <a:lnSpc>
                <a:spcPts val="2520"/>
              </a:lnSpc>
              <a:spcBef>
                <a:spcPct val="0"/>
              </a:spcBef>
            </a:pPr>
            <a:r>
              <a:rPr lang="en-US" sz="1800" spc="72">
                <a:solidFill>
                  <a:srgbClr val="665440"/>
                </a:solidFill>
                <a:latin typeface="DM Sans"/>
                <a:ea typeface="DM Sans"/>
                <a:cs typeface="DM Sans"/>
                <a:sym typeface="DM Sans"/>
              </a:rPr>
              <a:t>British Heart Foundation, 2025</a:t>
            </a:r>
          </a:p>
        </p:txBody>
      </p:sp>
      <p:sp>
        <p:nvSpPr>
          <p:cNvPr id="17" name="TextBox 17"/>
          <p:cNvSpPr txBox="1"/>
          <p:nvPr/>
        </p:nvSpPr>
        <p:spPr>
          <a:xfrm>
            <a:off x="13802929" y="8634323"/>
            <a:ext cx="1736675" cy="306705"/>
          </a:xfrm>
          <a:prstGeom prst="rect">
            <a:avLst/>
          </a:prstGeom>
        </p:spPr>
        <p:txBody>
          <a:bodyPr lIns="0" tIns="0" rIns="0" bIns="0" rtlCol="0" anchor="t">
            <a:spAutoFit/>
          </a:bodyPr>
          <a:lstStyle/>
          <a:p>
            <a:pPr algn="ctr">
              <a:lnSpc>
                <a:spcPts val="2520"/>
              </a:lnSpc>
              <a:spcBef>
                <a:spcPct val="0"/>
              </a:spcBef>
            </a:pPr>
            <a:r>
              <a:rPr lang="en-US" sz="1800" spc="72">
                <a:solidFill>
                  <a:srgbClr val="665440"/>
                </a:solidFill>
                <a:latin typeface="DM Sans"/>
                <a:ea typeface="DM Sans"/>
                <a:cs typeface="DM Sans"/>
                <a:sym typeface="DM Sans"/>
              </a:rPr>
              <a:t>IconSout, 2026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6" name="TextBox 6"/>
          <p:cNvSpPr txBox="1"/>
          <p:nvPr/>
        </p:nvSpPr>
        <p:spPr>
          <a:xfrm>
            <a:off x="1028700" y="975501"/>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
        <p:nvSpPr>
          <p:cNvPr id="7" name="TextBox 7"/>
          <p:cNvSpPr txBox="1"/>
          <p:nvPr/>
        </p:nvSpPr>
        <p:spPr>
          <a:xfrm>
            <a:off x="1028700" y="1832698"/>
            <a:ext cx="5926335"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Methodology</a:t>
            </a:r>
          </a:p>
        </p:txBody>
      </p:sp>
      <p:sp>
        <p:nvSpPr>
          <p:cNvPr id="8" name="TextBox 8"/>
          <p:cNvSpPr txBox="1"/>
          <p:nvPr/>
        </p:nvSpPr>
        <p:spPr>
          <a:xfrm>
            <a:off x="1150073" y="3584346"/>
            <a:ext cx="4911031" cy="2402205"/>
          </a:xfrm>
          <a:prstGeom prst="rect">
            <a:avLst/>
          </a:prstGeom>
        </p:spPr>
        <p:txBody>
          <a:bodyPr lIns="0" tIns="0" rIns="0" bIns="0" rtlCol="0" anchor="t">
            <a:spAutoFit/>
          </a:bodyPr>
          <a:lstStyle/>
          <a:p>
            <a:pPr algn="l">
              <a:lnSpc>
                <a:spcPts val="3840"/>
              </a:lnSpc>
            </a:pPr>
            <a:r>
              <a:rPr lang="en-US" sz="2400" spc="48">
                <a:solidFill>
                  <a:srgbClr val="665440"/>
                </a:solidFill>
                <a:latin typeface="DM Sans"/>
                <a:ea typeface="DM Sans"/>
                <a:cs typeface="DM Sans"/>
                <a:sym typeface="DM Sans"/>
              </a:rPr>
              <a:t>To gather data a mixed method approach was used including qualitative and quantitative data to allow for the strengths of each methods to be used.</a:t>
            </a:r>
          </a:p>
        </p:txBody>
      </p:sp>
      <p:sp>
        <p:nvSpPr>
          <p:cNvPr id="9" name="TextBox 9"/>
          <p:cNvSpPr txBox="1"/>
          <p:nvPr/>
        </p:nvSpPr>
        <p:spPr>
          <a:xfrm>
            <a:off x="1028700" y="306651"/>
            <a:ext cx="16230600" cy="632460"/>
          </a:xfrm>
          <a:prstGeom prst="rect">
            <a:avLst/>
          </a:prstGeom>
        </p:spPr>
        <p:txBody>
          <a:bodyPr lIns="0" tIns="0" rIns="0" bIns="0" rtlCol="0" anchor="t">
            <a:spAutoFit/>
          </a:bodyPr>
          <a:lstStyle/>
          <a:p>
            <a:pPr algn="l">
              <a:lnSpc>
                <a:spcPts val="2400"/>
              </a:lnSpc>
            </a:pPr>
            <a:endParaRPr/>
          </a:p>
          <a:p>
            <a:pPr algn="l">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
        <p:nvSpPr>
          <p:cNvPr id="10" name="TextBox 10"/>
          <p:cNvSpPr txBox="1"/>
          <p:nvPr/>
        </p:nvSpPr>
        <p:spPr>
          <a:xfrm>
            <a:off x="1028700" y="3023481"/>
            <a:ext cx="3637614" cy="414922"/>
          </a:xfrm>
          <a:prstGeom prst="rect">
            <a:avLst/>
          </a:prstGeom>
        </p:spPr>
        <p:txBody>
          <a:bodyPr lIns="0" tIns="0" rIns="0" bIns="0" rtlCol="0" anchor="t">
            <a:spAutoFit/>
          </a:bodyPr>
          <a:lstStyle/>
          <a:p>
            <a:pPr algn="ctr">
              <a:lnSpc>
                <a:spcPts val="3359"/>
              </a:lnSpc>
              <a:spcBef>
                <a:spcPct val="0"/>
              </a:spcBef>
            </a:pPr>
            <a:r>
              <a:rPr lang="en-US" sz="2400" b="1" spc="96">
                <a:solidFill>
                  <a:srgbClr val="665440"/>
                </a:solidFill>
                <a:latin typeface="DM Sans Bold"/>
                <a:ea typeface="DM Sans Bold"/>
                <a:cs typeface="DM Sans Bold"/>
                <a:sym typeface="DM Sans Bold"/>
              </a:rPr>
              <a:t>RESEARCH APPROACH</a:t>
            </a:r>
          </a:p>
        </p:txBody>
      </p:sp>
      <p:sp>
        <p:nvSpPr>
          <p:cNvPr id="11" name="TextBox 11"/>
          <p:cNvSpPr txBox="1"/>
          <p:nvPr/>
        </p:nvSpPr>
        <p:spPr>
          <a:xfrm>
            <a:off x="7091176" y="3023481"/>
            <a:ext cx="3758956" cy="405765"/>
          </a:xfrm>
          <a:prstGeom prst="rect">
            <a:avLst/>
          </a:prstGeom>
        </p:spPr>
        <p:txBody>
          <a:bodyPr lIns="0" tIns="0" rIns="0" bIns="0" rtlCol="0" anchor="t">
            <a:spAutoFit/>
          </a:bodyPr>
          <a:lstStyle/>
          <a:p>
            <a:pPr algn="l">
              <a:lnSpc>
                <a:spcPts val="3359"/>
              </a:lnSpc>
              <a:spcBef>
                <a:spcPct val="0"/>
              </a:spcBef>
            </a:pPr>
            <a:r>
              <a:rPr lang="en-US" sz="2400" b="1" spc="96">
                <a:solidFill>
                  <a:srgbClr val="665440"/>
                </a:solidFill>
                <a:latin typeface="DM Sans Bold"/>
                <a:ea typeface="DM Sans Bold"/>
                <a:cs typeface="DM Sans Bold"/>
                <a:sym typeface="DM Sans Bold"/>
              </a:rPr>
              <a:t>PARTICIAPNTS/SAMPLE</a:t>
            </a:r>
          </a:p>
        </p:txBody>
      </p:sp>
      <p:sp>
        <p:nvSpPr>
          <p:cNvPr id="12" name="TextBox 12"/>
          <p:cNvSpPr txBox="1"/>
          <p:nvPr/>
        </p:nvSpPr>
        <p:spPr>
          <a:xfrm>
            <a:off x="7091176" y="3584346"/>
            <a:ext cx="4867697" cy="2402205"/>
          </a:xfrm>
          <a:prstGeom prst="rect">
            <a:avLst/>
          </a:prstGeom>
        </p:spPr>
        <p:txBody>
          <a:bodyPr lIns="0" tIns="0" rIns="0" bIns="0" rtlCol="0" anchor="t">
            <a:spAutoFit/>
          </a:bodyPr>
          <a:lstStyle/>
          <a:p>
            <a:pPr algn="l">
              <a:lnSpc>
                <a:spcPts val="3840"/>
              </a:lnSpc>
            </a:pPr>
            <a:r>
              <a:rPr lang="en-US" sz="2400" spc="48">
                <a:solidFill>
                  <a:srgbClr val="665440"/>
                </a:solidFill>
                <a:latin typeface="DM Sans"/>
                <a:ea typeface="DM Sans"/>
                <a:cs typeface="DM Sans"/>
                <a:sym typeface="DM Sans"/>
              </a:rPr>
              <a:t>Participants were gathered through the Sport and Healthy Living department in a university class through scanning a QR code linked to the questionnaire.</a:t>
            </a:r>
          </a:p>
        </p:txBody>
      </p:sp>
      <p:sp>
        <p:nvSpPr>
          <p:cNvPr id="13" name="TextBox 13"/>
          <p:cNvSpPr txBox="1"/>
          <p:nvPr/>
        </p:nvSpPr>
        <p:spPr>
          <a:xfrm>
            <a:off x="12431176" y="3023481"/>
            <a:ext cx="3048238" cy="405765"/>
          </a:xfrm>
          <a:prstGeom prst="rect">
            <a:avLst/>
          </a:prstGeom>
        </p:spPr>
        <p:txBody>
          <a:bodyPr lIns="0" tIns="0" rIns="0" bIns="0" rtlCol="0" anchor="t">
            <a:spAutoFit/>
          </a:bodyPr>
          <a:lstStyle/>
          <a:p>
            <a:pPr algn="l">
              <a:lnSpc>
                <a:spcPts val="3359"/>
              </a:lnSpc>
              <a:spcBef>
                <a:spcPct val="0"/>
              </a:spcBef>
            </a:pPr>
            <a:r>
              <a:rPr lang="en-US" sz="2400" b="1" spc="96">
                <a:solidFill>
                  <a:srgbClr val="665440"/>
                </a:solidFill>
                <a:latin typeface="DM Sans Bold"/>
                <a:ea typeface="DM Sans Bold"/>
                <a:cs typeface="DM Sans Bold"/>
                <a:sym typeface="DM Sans Bold"/>
              </a:rPr>
              <a:t>DATA COLLECTION</a:t>
            </a:r>
          </a:p>
        </p:txBody>
      </p:sp>
      <p:sp>
        <p:nvSpPr>
          <p:cNvPr id="14" name="TextBox 14"/>
          <p:cNvSpPr txBox="1"/>
          <p:nvPr/>
        </p:nvSpPr>
        <p:spPr>
          <a:xfrm>
            <a:off x="12431176" y="3392893"/>
            <a:ext cx="5003186" cy="2887980"/>
          </a:xfrm>
          <a:prstGeom prst="rect">
            <a:avLst/>
          </a:prstGeom>
        </p:spPr>
        <p:txBody>
          <a:bodyPr lIns="0" tIns="0" rIns="0" bIns="0" rtlCol="0" anchor="t">
            <a:spAutoFit/>
          </a:bodyPr>
          <a:lstStyle/>
          <a:p>
            <a:pPr>
              <a:lnSpc>
                <a:spcPts val="3840"/>
              </a:lnSpc>
            </a:pPr>
            <a:r>
              <a:rPr lang="en-US" sz="2400" spc="48" dirty="0">
                <a:solidFill>
                  <a:srgbClr val="665440"/>
                </a:solidFill>
                <a:latin typeface="DM Sans"/>
                <a:ea typeface="DM Sans"/>
                <a:cs typeface="DM Sans"/>
                <a:sym typeface="DM Sans"/>
              </a:rPr>
              <a:t>Data was collected through published questionnaires such as the Food Frequency Questionnaire (FFQ) and one specifically designed for open ended questions.</a:t>
            </a:r>
          </a:p>
        </p:txBody>
      </p:sp>
      <p:sp>
        <p:nvSpPr>
          <p:cNvPr id="15" name="TextBox 15"/>
          <p:cNvSpPr txBox="1"/>
          <p:nvPr/>
        </p:nvSpPr>
        <p:spPr>
          <a:xfrm>
            <a:off x="1150073" y="6867613"/>
            <a:ext cx="4338989" cy="405765"/>
          </a:xfrm>
          <a:prstGeom prst="rect">
            <a:avLst/>
          </a:prstGeom>
        </p:spPr>
        <p:txBody>
          <a:bodyPr lIns="0" tIns="0" rIns="0" bIns="0" rtlCol="0" anchor="t">
            <a:spAutoFit/>
          </a:bodyPr>
          <a:lstStyle/>
          <a:p>
            <a:pPr algn="ctr">
              <a:lnSpc>
                <a:spcPts val="3359"/>
              </a:lnSpc>
              <a:spcBef>
                <a:spcPct val="0"/>
              </a:spcBef>
            </a:pPr>
            <a:r>
              <a:rPr lang="en-US" sz="2400" b="1" spc="96">
                <a:solidFill>
                  <a:srgbClr val="665440"/>
                </a:solidFill>
                <a:latin typeface="DM Sans Bold"/>
                <a:ea typeface="DM Sans Bold"/>
                <a:cs typeface="DM Sans Bold"/>
                <a:sym typeface="DM Sans Bold"/>
              </a:rPr>
              <a:t>ETHICAL CONSIDERATIONS</a:t>
            </a:r>
          </a:p>
        </p:txBody>
      </p:sp>
      <p:sp>
        <p:nvSpPr>
          <p:cNvPr id="16" name="TextBox 16"/>
          <p:cNvSpPr txBox="1"/>
          <p:nvPr/>
        </p:nvSpPr>
        <p:spPr>
          <a:xfrm>
            <a:off x="1150073" y="7341870"/>
            <a:ext cx="4053644" cy="2402205"/>
          </a:xfrm>
          <a:prstGeom prst="rect">
            <a:avLst/>
          </a:prstGeom>
        </p:spPr>
        <p:txBody>
          <a:bodyPr lIns="0" tIns="0" rIns="0" bIns="0" rtlCol="0" anchor="t">
            <a:spAutoFit/>
          </a:bodyPr>
          <a:lstStyle/>
          <a:p>
            <a:pPr algn="l">
              <a:lnSpc>
                <a:spcPts val="3840"/>
              </a:lnSpc>
            </a:pPr>
            <a:r>
              <a:rPr lang="en-US" sz="2400" spc="48" dirty="0">
                <a:solidFill>
                  <a:srgbClr val="665440"/>
                </a:solidFill>
                <a:latin typeface="DM Sans"/>
                <a:ea typeface="DM Sans"/>
                <a:cs typeface="DM Sans"/>
                <a:sym typeface="DM Sans"/>
              </a:rPr>
              <a:t>An ethics forms was completed before hand in accordance with the university’s ethical guidelines.</a:t>
            </a:r>
          </a:p>
        </p:txBody>
      </p:sp>
      <p:sp>
        <p:nvSpPr>
          <p:cNvPr id="17" name="TextBox 17"/>
          <p:cNvSpPr txBox="1"/>
          <p:nvPr/>
        </p:nvSpPr>
        <p:spPr>
          <a:xfrm>
            <a:off x="7091176" y="6867613"/>
            <a:ext cx="2536191" cy="405765"/>
          </a:xfrm>
          <a:prstGeom prst="rect">
            <a:avLst/>
          </a:prstGeom>
        </p:spPr>
        <p:txBody>
          <a:bodyPr lIns="0" tIns="0" rIns="0" bIns="0" rtlCol="0" anchor="t">
            <a:spAutoFit/>
          </a:bodyPr>
          <a:lstStyle/>
          <a:p>
            <a:pPr algn="l">
              <a:lnSpc>
                <a:spcPts val="3359"/>
              </a:lnSpc>
              <a:spcBef>
                <a:spcPct val="0"/>
              </a:spcBef>
            </a:pPr>
            <a:r>
              <a:rPr lang="en-US" sz="2400" b="1" spc="96">
                <a:solidFill>
                  <a:srgbClr val="665440"/>
                </a:solidFill>
                <a:latin typeface="DM Sans Bold"/>
                <a:ea typeface="DM Sans Bold"/>
                <a:cs typeface="DM Sans Bold"/>
                <a:sym typeface="DM Sans Bold"/>
              </a:rPr>
              <a:t>JUSTIFICATION</a:t>
            </a:r>
          </a:p>
        </p:txBody>
      </p:sp>
      <p:sp>
        <p:nvSpPr>
          <p:cNvPr id="18" name="TextBox 18"/>
          <p:cNvSpPr txBox="1"/>
          <p:nvPr/>
        </p:nvSpPr>
        <p:spPr>
          <a:xfrm>
            <a:off x="7091176" y="7399020"/>
            <a:ext cx="4330998" cy="2887980"/>
          </a:xfrm>
          <a:prstGeom prst="rect">
            <a:avLst/>
          </a:prstGeom>
        </p:spPr>
        <p:txBody>
          <a:bodyPr lIns="0" tIns="0" rIns="0" bIns="0" rtlCol="0" anchor="t">
            <a:spAutoFit/>
          </a:bodyPr>
          <a:lstStyle/>
          <a:p>
            <a:pPr algn="l">
              <a:lnSpc>
                <a:spcPts val="3840"/>
              </a:lnSpc>
            </a:pPr>
            <a:r>
              <a:rPr lang="en-US" sz="2400" spc="48">
                <a:solidFill>
                  <a:srgbClr val="665440"/>
                </a:solidFill>
                <a:latin typeface="DM Sans"/>
                <a:ea typeface="DM Sans"/>
                <a:cs typeface="DM Sans"/>
                <a:sym typeface="DM Sans"/>
              </a:rPr>
              <a:t>Using mixed methods allowed for strengths of each method as well as providing different perspectives for a broader range to boost the data collected.  </a:t>
            </a:r>
          </a:p>
        </p:txBody>
      </p:sp>
      <p:sp>
        <p:nvSpPr>
          <p:cNvPr id="19" name="TextBox 19"/>
          <p:cNvSpPr txBox="1"/>
          <p:nvPr/>
        </p:nvSpPr>
        <p:spPr>
          <a:xfrm>
            <a:off x="12431176" y="6867613"/>
            <a:ext cx="3633848" cy="405765"/>
          </a:xfrm>
          <a:prstGeom prst="rect">
            <a:avLst/>
          </a:prstGeom>
        </p:spPr>
        <p:txBody>
          <a:bodyPr lIns="0" tIns="0" rIns="0" bIns="0" rtlCol="0" anchor="t">
            <a:spAutoFit/>
          </a:bodyPr>
          <a:lstStyle/>
          <a:p>
            <a:pPr algn="l">
              <a:lnSpc>
                <a:spcPts val="3359"/>
              </a:lnSpc>
              <a:spcBef>
                <a:spcPct val="0"/>
              </a:spcBef>
            </a:pPr>
            <a:r>
              <a:rPr lang="en-US" sz="2400" b="1" spc="96">
                <a:solidFill>
                  <a:srgbClr val="665440"/>
                </a:solidFill>
                <a:latin typeface="DM Sans Bold"/>
                <a:ea typeface="DM Sans Bold"/>
                <a:cs typeface="DM Sans Bold"/>
                <a:sym typeface="DM Sans Bold"/>
              </a:rPr>
              <a:t>REFLECTIVE ELEMENT</a:t>
            </a:r>
          </a:p>
        </p:txBody>
      </p:sp>
      <p:sp>
        <p:nvSpPr>
          <p:cNvPr id="20" name="TextBox 20"/>
          <p:cNvSpPr txBox="1"/>
          <p:nvPr/>
        </p:nvSpPr>
        <p:spPr>
          <a:xfrm>
            <a:off x="12500514" y="7341870"/>
            <a:ext cx="4053644" cy="2402205"/>
          </a:xfrm>
          <a:prstGeom prst="rect">
            <a:avLst/>
          </a:prstGeom>
        </p:spPr>
        <p:txBody>
          <a:bodyPr lIns="0" tIns="0" rIns="0" bIns="0" rtlCol="0" anchor="t">
            <a:spAutoFit/>
          </a:bodyPr>
          <a:lstStyle/>
          <a:p>
            <a:pPr>
              <a:lnSpc>
                <a:spcPts val="3840"/>
              </a:lnSpc>
            </a:pPr>
            <a:r>
              <a:rPr lang="en-US" sz="2400" spc="48" dirty="0">
                <a:solidFill>
                  <a:srgbClr val="665440"/>
                </a:solidFill>
                <a:latin typeface="DM Sans"/>
                <a:ea typeface="DM Sans"/>
                <a:cs typeface="DM Sans"/>
                <a:sym typeface="DM Sans"/>
              </a:rPr>
              <a:t>A limitation of this research was creating part of the questionnaire to make it specific, yet as suitable for all possible answers.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6" name="Freeform 6"/>
          <p:cNvSpPr/>
          <p:nvPr/>
        </p:nvSpPr>
        <p:spPr>
          <a:xfrm>
            <a:off x="8107657" y="2748217"/>
            <a:ext cx="8563640" cy="5930754"/>
          </a:xfrm>
          <a:custGeom>
            <a:avLst/>
            <a:gdLst/>
            <a:ahLst/>
            <a:cxnLst/>
            <a:rect l="l" t="t" r="r" b="b"/>
            <a:pathLst>
              <a:path w="8563640" h="5930754">
                <a:moveTo>
                  <a:pt x="0" y="0"/>
                </a:moveTo>
                <a:lnTo>
                  <a:pt x="8563640" y="0"/>
                </a:lnTo>
                <a:lnTo>
                  <a:pt x="8563640" y="5930754"/>
                </a:lnTo>
                <a:lnTo>
                  <a:pt x="0" y="5930754"/>
                </a:lnTo>
                <a:lnTo>
                  <a:pt x="0" y="0"/>
                </a:lnTo>
                <a:close/>
              </a:path>
            </a:pathLst>
          </a:custGeom>
          <a:blipFill>
            <a:blip r:embed="rId3"/>
            <a:stretch>
              <a:fillRect l="-8315" r="-8574" b="-823"/>
            </a:stretch>
          </a:blipFill>
        </p:spPr>
      </p:sp>
      <p:sp>
        <p:nvSpPr>
          <p:cNvPr id="7" name="TextBox 7"/>
          <p:cNvSpPr txBox="1"/>
          <p:nvPr/>
        </p:nvSpPr>
        <p:spPr>
          <a:xfrm>
            <a:off x="1028700" y="975501"/>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
        <p:nvSpPr>
          <p:cNvPr id="8" name="TextBox 8"/>
          <p:cNvSpPr txBox="1"/>
          <p:nvPr/>
        </p:nvSpPr>
        <p:spPr>
          <a:xfrm>
            <a:off x="1028700" y="1832698"/>
            <a:ext cx="8991613"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Key Findings</a:t>
            </a:r>
          </a:p>
        </p:txBody>
      </p:sp>
      <p:sp>
        <p:nvSpPr>
          <p:cNvPr id="9" name="TextBox 9"/>
          <p:cNvSpPr txBox="1"/>
          <p:nvPr/>
        </p:nvSpPr>
        <p:spPr>
          <a:xfrm>
            <a:off x="1028700" y="3250018"/>
            <a:ext cx="5097971" cy="414922"/>
          </a:xfrm>
          <a:prstGeom prst="rect">
            <a:avLst/>
          </a:prstGeom>
        </p:spPr>
        <p:txBody>
          <a:bodyPr lIns="0" tIns="0" rIns="0" bIns="0" rtlCol="0" anchor="t">
            <a:spAutoFit/>
          </a:bodyPr>
          <a:lstStyle/>
          <a:p>
            <a:pPr algn="l">
              <a:lnSpc>
                <a:spcPts val="3359"/>
              </a:lnSpc>
            </a:pPr>
            <a:r>
              <a:rPr lang="en-US" sz="2400" b="1" spc="96">
                <a:solidFill>
                  <a:srgbClr val="665440"/>
                </a:solidFill>
                <a:latin typeface="DM Sans Bold"/>
                <a:ea typeface="DM Sans Bold"/>
                <a:cs typeface="DM Sans Bold"/>
                <a:sym typeface="DM Sans Bold"/>
              </a:rPr>
              <a:t>MOST COMMON MOTIVATORS</a:t>
            </a:r>
            <a:endParaRPr lang="en-US" sz="2400" b="1" spc="96">
              <a:solidFill>
                <a:srgbClr val="665440"/>
              </a:solidFill>
              <a:latin typeface="DM Sans Bold"/>
              <a:ea typeface="DM Sans Bold"/>
              <a:cs typeface="DM Sans Bold"/>
            </a:endParaRPr>
          </a:p>
        </p:txBody>
      </p:sp>
      <p:sp>
        <p:nvSpPr>
          <p:cNvPr id="10" name="TextBox 10"/>
          <p:cNvSpPr txBox="1"/>
          <p:nvPr/>
        </p:nvSpPr>
        <p:spPr>
          <a:xfrm>
            <a:off x="1028700" y="3884383"/>
            <a:ext cx="6252698" cy="1243965"/>
          </a:xfrm>
          <a:prstGeom prst="rect">
            <a:avLst/>
          </a:prstGeom>
        </p:spPr>
        <p:txBody>
          <a:bodyPr lIns="0" tIns="0" rIns="0" bIns="0" rtlCol="0" anchor="t">
            <a:spAutoFit/>
          </a:bodyPr>
          <a:lstStyle/>
          <a:p>
            <a:pPr marL="518158" lvl="1" indent="-259079" algn="l">
              <a:lnSpc>
                <a:spcPts val="3359"/>
              </a:lnSpc>
              <a:buFont typeface="Arial"/>
              <a:buChar char="•"/>
            </a:pPr>
            <a:r>
              <a:rPr lang="en-US" sz="2399" spc="47">
                <a:solidFill>
                  <a:srgbClr val="665440"/>
                </a:solidFill>
                <a:latin typeface="DM Sans"/>
                <a:ea typeface="DM Sans"/>
                <a:cs typeface="DM Sans"/>
                <a:sym typeface="DM Sans"/>
              </a:rPr>
              <a:t>Health</a:t>
            </a:r>
          </a:p>
          <a:p>
            <a:pPr marL="518158" lvl="1" indent="-259079" algn="l">
              <a:lnSpc>
                <a:spcPts val="3359"/>
              </a:lnSpc>
              <a:buFont typeface="Arial"/>
              <a:buChar char="•"/>
            </a:pPr>
            <a:r>
              <a:rPr lang="en-US" sz="2399" spc="47">
                <a:solidFill>
                  <a:srgbClr val="665440"/>
                </a:solidFill>
                <a:latin typeface="DM Sans"/>
                <a:ea typeface="DM Sans"/>
                <a:cs typeface="DM Sans"/>
                <a:sym typeface="DM Sans"/>
              </a:rPr>
              <a:t>Wellness</a:t>
            </a:r>
          </a:p>
          <a:p>
            <a:pPr marL="518158" lvl="1" indent="-259079" algn="l">
              <a:lnSpc>
                <a:spcPts val="3359"/>
              </a:lnSpc>
              <a:buFont typeface="Arial"/>
              <a:buChar char="•"/>
            </a:pPr>
            <a:r>
              <a:rPr lang="en-US" sz="2399" spc="47">
                <a:solidFill>
                  <a:srgbClr val="665440"/>
                </a:solidFill>
                <a:latin typeface="DM Sans"/>
                <a:ea typeface="DM Sans"/>
                <a:cs typeface="DM Sans"/>
                <a:sym typeface="DM Sans"/>
              </a:rPr>
              <a:t>Taste</a:t>
            </a:r>
          </a:p>
        </p:txBody>
      </p:sp>
      <p:sp>
        <p:nvSpPr>
          <p:cNvPr id="11" name="TextBox 11"/>
          <p:cNvSpPr txBox="1"/>
          <p:nvPr/>
        </p:nvSpPr>
        <p:spPr>
          <a:xfrm>
            <a:off x="1028700" y="6091278"/>
            <a:ext cx="6252698" cy="414922"/>
          </a:xfrm>
          <a:prstGeom prst="rect">
            <a:avLst/>
          </a:prstGeom>
        </p:spPr>
        <p:txBody>
          <a:bodyPr lIns="0" tIns="0" rIns="0" bIns="0" rtlCol="0" anchor="t">
            <a:spAutoFit/>
          </a:bodyPr>
          <a:lstStyle/>
          <a:p>
            <a:pPr algn="l">
              <a:lnSpc>
                <a:spcPts val="3359"/>
              </a:lnSpc>
            </a:pPr>
            <a:r>
              <a:rPr lang="en-US" sz="2400" b="1" spc="96">
                <a:solidFill>
                  <a:srgbClr val="665440"/>
                </a:solidFill>
                <a:latin typeface="DM Sans Bold"/>
                <a:ea typeface="DM Sans Bold"/>
                <a:cs typeface="DM Sans Bold"/>
                <a:sym typeface="DM Sans Bold"/>
              </a:rPr>
              <a:t>MOST COMMON BARRIERS</a:t>
            </a:r>
            <a:endParaRPr lang="en-US" sz="2400" b="1" spc="96">
              <a:solidFill>
                <a:srgbClr val="665440"/>
              </a:solidFill>
              <a:latin typeface="DM Sans Bold"/>
              <a:ea typeface="DM Sans Bold"/>
              <a:cs typeface="DM Sans Bold"/>
            </a:endParaRPr>
          </a:p>
        </p:txBody>
      </p:sp>
      <p:sp>
        <p:nvSpPr>
          <p:cNvPr id="12" name="TextBox 12"/>
          <p:cNvSpPr txBox="1"/>
          <p:nvPr/>
        </p:nvSpPr>
        <p:spPr>
          <a:xfrm>
            <a:off x="1028700" y="6725643"/>
            <a:ext cx="6252698" cy="1243965"/>
          </a:xfrm>
          <a:prstGeom prst="rect">
            <a:avLst/>
          </a:prstGeom>
        </p:spPr>
        <p:txBody>
          <a:bodyPr lIns="0" tIns="0" rIns="0" bIns="0" rtlCol="0" anchor="t">
            <a:spAutoFit/>
          </a:bodyPr>
          <a:lstStyle/>
          <a:p>
            <a:pPr marL="518158" lvl="1" indent="-259079" algn="l">
              <a:lnSpc>
                <a:spcPts val="3359"/>
              </a:lnSpc>
              <a:buFont typeface="Arial"/>
              <a:buChar char="•"/>
            </a:pPr>
            <a:r>
              <a:rPr lang="en-US" sz="2399" spc="47">
                <a:solidFill>
                  <a:srgbClr val="665440"/>
                </a:solidFill>
                <a:latin typeface="DM Sans"/>
                <a:ea typeface="DM Sans"/>
                <a:cs typeface="DM Sans"/>
                <a:sym typeface="DM Sans"/>
              </a:rPr>
              <a:t>Work</a:t>
            </a:r>
          </a:p>
          <a:p>
            <a:pPr marL="518158" lvl="1" indent="-259079" algn="l">
              <a:lnSpc>
                <a:spcPts val="3359"/>
              </a:lnSpc>
              <a:buFont typeface="Arial"/>
              <a:buChar char="•"/>
            </a:pPr>
            <a:r>
              <a:rPr lang="en-US" sz="2399" spc="47">
                <a:solidFill>
                  <a:srgbClr val="665440"/>
                </a:solidFill>
                <a:latin typeface="DM Sans"/>
                <a:ea typeface="DM Sans"/>
                <a:cs typeface="DM Sans"/>
                <a:sym typeface="DM Sans"/>
              </a:rPr>
              <a:t>Price</a:t>
            </a:r>
          </a:p>
          <a:p>
            <a:pPr marL="518158" lvl="1" indent="-259079" algn="l">
              <a:lnSpc>
                <a:spcPts val="3359"/>
              </a:lnSpc>
              <a:buFont typeface="Arial"/>
              <a:buChar char="•"/>
            </a:pPr>
            <a:r>
              <a:rPr lang="en-US" sz="2399" spc="47">
                <a:solidFill>
                  <a:srgbClr val="665440"/>
                </a:solidFill>
                <a:latin typeface="DM Sans"/>
                <a:ea typeface="DM Sans"/>
                <a:cs typeface="DM Sans"/>
                <a:sym typeface="DM Sans"/>
              </a:rPr>
              <a:t>Time</a:t>
            </a:r>
          </a:p>
        </p:txBody>
      </p:sp>
      <p:sp>
        <p:nvSpPr>
          <p:cNvPr id="13" name="TextBox 13"/>
          <p:cNvSpPr txBox="1"/>
          <p:nvPr/>
        </p:nvSpPr>
        <p:spPr>
          <a:xfrm>
            <a:off x="1028700" y="306651"/>
            <a:ext cx="16230600" cy="632460"/>
          </a:xfrm>
          <a:prstGeom prst="rect">
            <a:avLst/>
          </a:prstGeom>
        </p:spPr>
        <p:txBody>
          <a:bodyPr lIns="0" tIns="0" rIns="0" bIns="0" rtlCol="0" anchor="t">
            <a:spAutoFit/>
          </a:bodyPr>
          <a:lstStyle/>
          <a:p>
            <a:pPr algn="l">
              <a:lnSpc>
                <a:spcPts val="2400"/>
              </a:lnSpc>
            </a:pPr>
            <a:endParaRPr/>
          </a:p>
          <a:p>
            <a:pPr algn="l">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
        <p:nvSpPr>
          <p:cNvPr id="14" name="TextBox 14"/>
          <p:cNvSpPr txBox="1"/>
          <p:nvPr/>
        </p:nvSpPr>
        <p:spPr>
          <a:xfrm>
            <a:off x="8107657" y="8672186"/>
            <a:ext cx="8680106" cy="692150"/>
          </a:xfrm>
          <a:prstGeom prst="rect">
            <a:avLst/>
          </a:prstGeom>
        </p:spPr>
        <p:txBody>
          <a:bodyPr lIns="0" tIns="0" rIns="0" bIns="0" rtlCol="0" anchor="t">
            <a:spAutoFit/>
          </a:bodyPr>
          <a:lstStyle/>
          <a:p>
            <a:pPr algn="l">
              <a:lnSpc>
                <a:spcPts val="2799"/>
              </a:lnSpc>
              <a:spcBef>
                <a:spcPct val="0"/>
              </a:spcBef>
            </a:pPr>
            <a:r>
              <a:rPr lang="en-US" sz="1999" spc="79">
                <a:solidFill>
                  <a:srgbClr val="000000"/>
                </a:solidFill>
                <a:latin typeface="DM Sans"/>
                <a:ea typeface="DM Sans"/>
                <a:cs typeface="DM Sans"/>
                <a:sym typeface="DM Sans"/>
              </a:rPr>
              <a:t>Figure 1: Percentage of results from the Food Frequency Questionnaire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sp>
        <p:nvSpPr>
          <p:cNvPr id="2" name="AutoShape 2"/>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3" name="TextBox 3"/>
          <p:cNvSpPr txBox="1"/>
          <p:nvPr/>
        </p:nvSpPr>
        <p:spPr>
          <a:xfrm>
            <a:off x="1028700" y="975501"/>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
        <p:nvSpPr>
          <p:cNvPr id="4" name="TextBox 4"/>
          <p:cNvSpPr txBox="1"/>
          <p:nvPr/>
        </p:nvSpPr>
        <p:spPr>
          <a:xfrm>
            <a:off x="1028700" y="1832698"/>
            <a:ext cx="8991613"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Discussions and Interpretations</a:t>
            </a:r>
          </a:p>
        </p:txBody>
      </p:sp>
      <p:sp>
        <p:nvSpPr>
          <p:cNvPr id="5" name="TextBox 5"/>
          <p:cNvSpPr txBox="1"/>
          <p:nvPr/>
        </p:nvSpPr>
        <p:spPr>
          <a:xfrm>
            <a:off x="665256" y="3250018"/>
            <a:ext cx="5222694" cy="405765"/>
          </a:xfrm>
          <a:prstGeom prst="rect">
            <a:avLst/>
          </a:prstGeom>
        </p:spPr>
        <p:txBody>
          <a:bodyPr lIns="0" tIns="0" rIns="0" bIns="0" rtlCol="0" anchor="t">
            <a:spAutoFit/>
          </a:bodyPr>
          <a:lstStyle/>
          <a:p>
            <a:pPr algn="l">
              <a:lnSpc>
                <a:spcPts val="3359"/>
              </a:lnSpc>
            </a:pPr>
            <a:r>
              <a:rPr lang="en-US" sz="2400" b="1" spc="96">
                <a:solidFill>
                  <a:srgbClr val="4F2B1B"/>
                </a:solidFill>
                <a:latin typeface="DM Sans Bold"/>
                <a:ea typeface="DM Sans Bold"/>
                <a:cs typeface="DM Sans Bold"/>
                <a:sym typeface="DM Sans Bold"/>
              </a:rPr>
              <a:t>WHAT DO THE FINDINGS SHOW?</a:t>
            </a:r>
          </a:p>
        </p:txBody>
      </p:sp>
      <p:sp>
        <p:nvSpPr>
          <p:cNvPr id="6" name="TextBox 6"/>
          <p:cNvSpPr txBox="1"/>
          <p:nvPr/>
        </p:nvSpPr>
        <p:spPr>
          <a:xfrm>
            <a:off x="665256" y="3884383"/>
            <a:ext cx="4690288" cy="6081345"/>
          </a:xfrm>
          <a:prstGeom prst="rect">
            <a:avLst/>
          </a:prstGeom>
        </p:spPr>
        <p:txBody>
          <a:bodyPr lIns="0" tIns="0" rIns="0" bIns="0" rtlCol="0" anchor="t">
            <a:spAutoFit/>
          </a:bodyPr>
          <a:lstStyle/>
          <a:p>
            <a:pPr>
              <a:lnSpc>
                <a:spcPts val="3359"/>
              </a:lnSpc>
            </a:pPr>
            <a:r>
              <a:rPr lang="en-US" sz="2350" spc="47" dirty="0">
                <a:solidFill>
                  <a:srgbClr val="665440"/>
                </a:solidFill>
                <a:latin typeface="DM Sans"/>
                <a:ea typeface="DM Sans"/>
                <a:cs typeface="DM Sans"/>
                <a:sym typeface="DM Sans"/>
              </a:rPr>
              <a:t>Figure 1 demonstrates how the majority of the participants within the research study scored ‘bad’ when </a:t>
            </a:r>
            <a:r>
              <a:rPr lang="en-GB" sz="2350" spc="47" dirty="0">
                <a:solidFill>
                  <a:srgbClr val="665440"/>
                </a:solidFill>
                <a:latin typeface="DM Sans"/>
                <a:ea typeface="DM Sans"/>
                <a:cs typeface="DM Sans"/>
                <a:sym typeface="DM Sans"/>
              </a:rPr>
              <a:t>analysing</a:t>
            </a:r>
            <a:r>
              <a:rPr lang="en-US" sz="2350" spc="47" dirty="0">
                <a:solidFill>
                  <a:srgbClr val="665440"/>
                </a:solidFill>
                <a:latin typeface="DM Sans"/>
                <a:ea typeface="DM Sans"/>
                <a:cs typeface="DM Sans"/>
                <a:sym typeface="DM Sans"/>
              </a:rPr>
              <a:t> their fruit and vegetable intake. This section withheld 9/24 participants making that 37.5% of the total.</a:t>
            </a:r>
          </a:p>
          <a:p>
            <a:pPr>
              <a:lnSpc>
                <a:spcPts val="3359"/>
              </a:lnSpc>
            </a:pPr>
            <a:r>
              <a:rPr lang="en-US" sz="2350" spc="47" dirty="0">
                <a:solidFill>
                  <a:srgbClr val="665440"/>
                </a:solidFill>
                <a:latin typeface="DM Sans"/>
                <a:ea typeface="DM Sans"/>
                <a:cs typeface="DM Sans"/>
                <a:sym typeface="DM Sans"/>
              </a:rPr>
              <a:t>From </a:t>
            </a:r>
            <a:r>
              <a:rPr lang="en-GB" sz="2350" spc="47" dirty="0">
                <a:solidFill>
                  <a:srgbClr val="665440"/>
                </a:solidFill>
                <a:latin typeface="DM Sans"/>
                <a:ea typeface="DM Sans"/>
                <a:cs typeface="DM Sans"/>
                <a:sym typeface="DM Sans"/>
              </a:rPr>
              <a:t>analysing</a:t>
            </a:r>
            <a:r>
              <a:rPr lang="en-US" sz="2350" spc="47" dirty="0">
                <a:solidFill>
                  <a:srgbClr val="665440"/>
                </a:solidFill>
                <a:latin typeface="DM Sans"/>
                <a:ea typeface="DM Sans"/>
                <a:cs typeface="DM Sans"/>
                <a:sym typeface="DM Sans"/>
              </a:rPr>
              <a:t> the open-ended </a:t>
            </a:r>
            <a:r>
              <a:rPr lang="en-US" sz="2350" spc="47">
                <a:solidFill>
                  <a:srgbClr val="665440"/>
                </a:solidFill>
                <a:latin typeface="DM Sans"/>
                <a:ea typeface="DM Sans"/>
                <a:cs typeface="DM Sans"/>
                <a:sym typeface="DM Sans"/>
              </a:rPr>
              <a:t>questions results from the FFQ</a:t>
            </a:r>
            <a:r>
              <a:rPr lang="en-US" sz="2350" spc="47" dirty="0">
                <a:solidFill>
                  <a:srgbClr val="665440"/>
                </a:solidFill>
                <a:latin typeface="DM Sans"/>
                <a:ea typeface="DM Sans"/>
                <a:cs typeface="DM Sans"/>
                <a:sym typeface="DM Sans"/>
              </a:rPr>
              <a:t>, university students have so many unique and common motivators and barriers to their dietary intakes.</a:t>
            </a:r>
            <a:endParaRPr lang="en-US" sz="2350" spc="47" dirty="0">
              <a:solidFill>
                <a:srgbClr val="665440"/>
              </a:solidFill>
              <a:latin typeface="DM Sans"/>
              <a:ea typeface="DM Sans"/>
              <a:cs typeface="DM Sans"/>
            </a:endParaRPr>
          </a:p>
        </p:txBody>
      </p:sp>
      <p:sp>
        <p:nvSpPr>
          <p:cNvPr id="7" name="TextBox 7"/>
          <p:cNvSpPr txBox="1"/>
          <p:nvPr/>
        </p:nvSpPr>
        <p:spPr>
          <a:xfrm>
            <a:off x="12403544" y="4288812"/>
            <a:ext cx="4846151" cy="3758565"/>
          </a:xfrm>
          <a:prstGeom prst="rect">
            <a:avLst/>
          </a:prstGeom>
        </p:spPr>
        <p:txBody>
          <a:bodyPr lIns="0" tIns="0" rIns="0" bIns="0" rtlCol="0" anchor="t">
            <a:spAutoFit/>
          </a:bodyPr>
          <a:lstStyle/>
          <a:p>
            <a:pPr algn="l">
              <a:lnSpc>
                <a:spcPts val="3359"/>
              </a:lnSpc>
            </a:pPr>
            <a:r>
              <a:rPr lang="en-US" sz="2399" spc="47">
                <a:solidFill>
                  <a:srgbClr val="665440"/>
                </a:solidFill>
                <a:latin typeface="DM Sans"/>
                <a:ea typeface="DM Sans"/>
                <a:cs typeface="DM Sans"/>
                <a:sym typeface="DM Sans"/>
              </a:rPr>
              <a:t>Understandably, with most research studies there are limitations. A limitation to this study is the potential for receive inaccurate results from the FFQ. Many participants could feel ashamed or embarrassed over their dietary habits, resulting in an inaccurate result. </a:t>
            </a:r>
          </a:p>
        </p:txBody>
      </p:sp>
      <p:sp>
        <p:nvSpPr>
          <p:cNvPr id="8" name="TextBox 8"/>
          <p:cNvSpPr txBox="1"/>
          <p:nvPr/>
        </p:nvSpPr>
        <p:spPr>
          <a:xfrm>
            <a:off x="6798856" y="3240493"/>
            <a:ext cx="4690288" cy="405765"/>
          </a:xfrm>
          <a:prstGeom prst="rect">
            <a:avLst/>
          </a:prstGeom>
        </p:spPr>
        <p:txBody>
          <a:bodyPr lIns="0" tIns="0" rIns="0" bIns="0" rtlCol="0" anchor="t">
            <a:spAutoFit/>
          </a:bodyPr>
          <a:lstStyle/>
          <a:p>
            <a:pPr algn="l">
              <a:lnSpc>
                <a:spcPts val="3359"/>
              </a:lnSpc>
            </a:pPr>
            <a:r>
              <a:rPr lang="en-US" sz="2400" b="1" spc="96">
                <a:solidFill>
                  <a:srgbClr val="4F2B1B"/>
                </a:solidFill>
                <a:latin typeface="DM Sans Bold"/>
                <a:ea typeface="DM Sans Bold"/>
                <a:cs typeface="DM Sans Bold"/>
                <a:sym typeface="DM Sans Bold"/>
              </a:rPr>
              <a:t>HOW DO THEY COMPARE?</a:t>
            </a:r>
          </a:p>
        </p:txBody>
      </p:sp>
      <p:sp>
        <p:nvSpPr>
          <p:cNvPr id="9" name="TextBox 9"/>
          <p:cNvSpPr txBox="1"/>
          <p:nvPr/>
        </p:nvSpPr>
        <p:spPr>
          <a:xfrm>
            <a:off x="6798856" y="3884383"/>
            <a:ext cx="4690288" cy="5434965"/>
          </a:xfrm>
          <a:prstGeom prst="rect">
            <a:avLst/>
          </a:prstGeom>
        </p:spPr>
        <p:txBody>
          <a:bodyPr lIns="0" tIns="0" rIns="0" bIns="0" rtlCol="0" anchor="t">
            <a:spAutoFit/>
          </a:bodyPr>
          <a:lstStyle/>
          <a:p>
            <a:pPr algn="l">
              <a:lnSpc>
                <a:spcPts val="3359"/>
              </a:lnSpc>
            </a:pPr>
            <a:r>
              <a:rPr lang="en-US" sz="2399" spc="47">
                <a:solidFill>
                  <a:srgbClr val="665440"/>
                </a:solidFill>
                <a:latin typeface="DM Sans"/>
                <a:ea typeface="DM Sans"/>
                <a:cs typeface="DM Sans"/>
                <a:sym typeface="DM Sans"/>
              </a:rPr>
              <a:t>Therefore, when comparing the  results demonstrated (referring to figure 1), it is evident that university students overall, are not meeting the guidelines for their fruit and vegetable intake.</a:t>
            </a:r>
          </a:p>
          <a:p>
            <a:pPr algn="l">
              <a:lnSpc>
                <a:spcPts val="3359"/>
              </a:lnSpc>
            </a:pPr>
            <a:r>
              <a:rPr lang="en-US" sz="2399" spc="47">
                <a:solidFill>
                  <a:srgbClr val="665440"/>
                </a:solidFill>
                <a:latin typeface="DM Sans"/>
                <a:ea typeface="DM Sans"/>
                <a:cs typeface="DM Sans"/>
                <a:sym typeface="DM Sans"/>
              </a:rPr>
              <a:t>Comparing the results to the research question in hand, to answer simply, university students are not meeting their 5 a day fruit and vegetable intake and it is proven as to why in the results.   </a:t>
            </a:r>
          </a:p>
        </p:txBody>
      </p:sp>
      <p:sp>
        <p:nvSpPr>
          <p:cNvPr id="10" name="TextBox 10"/>
          <p:cNvSpPr txBox="1"/>
          <p:nvPr/>
        </p:nvSpPr>
        <p:spPr>
          <a:xfrm>
            <a:off x="1028700" y="306651"/>
            <a:ext cx="16230600" cy="632460"/>
          </a:xfrm>
          <a:prstGeom prst="rect">
            <a:avLst/>
          </a:prstGeom>
        </p:spPr>
        <p:txBody>
          <a:bodyPr lIns="0" tIns="0" rIns="0" bIns="0" rtlCol="0" anchor="t">
            <a:spAutoFit/>
          </a:bodyPr>
          <a:lstStyle/>
          <a:p>
            <a:pPr algn="l">
              <a:lnSpc>
                <a:spcPts val="2400"/>
              </a:lnSpc>
            </a:pPr>
            <a:endParaRPr/>
          </a:p>
          <a:p>
            <a:pPr algn="l">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
        <p:nvSpPr>
          <p:cNvPr id="11" name="TextBox 11"/>
          <p:cNvSpPr txBox="1"/>
          <p:nvPr/>
        </p:nvSpPr>
        <p:spPr>
          <a:xfrm>
            <a:off x="12403544" y="3240493"/>
            <a:ext cx="5690170" cy="824865"/>
          </a:xfrm>
          <a:prstGeom prst="rect">
            <a:avLst/>
          </a:prstGeom>
        </p:spPr>
        <p:txBody>
          <a:bodyPr lIns="0" tIns="0" rIns="0" bIns="0" rtlCol="0" anchor="t">
            <a:spAutoFit/>
          </a:bodyPr>
          <a:lstStyle/>
          <a:p>
            <a:pPr algn="l">
              <a:lnSpc>
                <a:spcPts val="3359"/>
              </a:lnSpc>
            </a:pPr>
            <a:r>
              <a:rPr lang="en-US" sz="2400" b="1" spc="96">
                <a:solidFill>
                  <a:srgbClr val="4F2B1B"/>
                </a:solidFill>
                <a:latin typeface="DM Sans Bold"/>
                <a:ea typeface="DM Sans Bold"/>
                <a:cs typeface="DM Sans Bold"/>
                <a:sym typeface="DM Sans Bold"/>
              </a:rPr>
              <a:t>ACKNOWLEDGMENT OF LIMITATIONS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6" name="AutoShape 6"/>
          <p:cNvSpPr/>
          <p:nvPr/>
        </p:nvSpPr>
        <p:spPr>
          <a:xfrm rot="5397253">
            <a:off x="3967560" y="6273207"/>
            <a:ext cx="5960663" cy="0"/>
          </a:xfrm>
          <a:prstGeom prst="line">
            <a:avLst/>
          </a:prstGeom>
          <a:ln w="9525" cap="flat">
            <a:solidFill>
              <a:srgbClr val="9F8468"/>
            </a:solidFill>
            <a:prstDash val="solid"/>
            <a:headEnd type="none" w="sm" len="sm"/>
            <a:tailEnd type="none" w="sm" len="sm"/>
          </a:ln>
        </p:spPr>
      </p:sp>
      <p:sp>
        <p:nvSpPr>
          <p:cNvPr id="7" name="TextBox 7"/>
          <p:cNvSpPr txBox="1"/>
          <p:nvPr/>
        </p:nvSpPr>
        <p:spPr>
          <a:xfrm>
            <a:off x="1028700" y="975501"/>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
        <p:nvSpPr>
          <p:cNvPr id="8" name="TextBox 8"/>
          <p:cNvSpPr txBox="1"/>
          <p:nvPr/>
        </p:nvSpPr>
        <p:spPr>
          <a:xfrm>
            <a:off x="1028700" y="1832698"/>
            <a:ext cx="8991613"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Conclusions and Implications</a:t>
            </a:r>
          </a:p>
        </p:txBody>
      </p:sp>
      <p:sp>
        <p:nvSpPr>
          <p:cNvPr id="9" name="TextBox 9"/>
          <p:cNvSpPr txBox="1"/>
          <p:nvPr/>
        </p:nvSpPr>
        <p:spPr>
          <a:xfrm>
            <a:off x="1028700" y="3240493"/>
            <a:ext cx="5097971" cy="3453130"/>
          </a:xfrm>
          <a:prstGeom prst="rect">
            <a:avLst/>
          </a:prstGeom>
        </p:spPr>
        <p:txBody>
          <a:bodyPr lIns="0" tIns="0" rIns="0" bIns="0" rtlCol="0" anchor="t">
            <a:spAutoFit/>
          </a:bodyPr>
          <a:lstStyle/>
          <a:p>
            <a:pPr algn="l">
              <a:lnSpc>
                <a:spcPts val="3919"/>
              </a:lnSpc>
            </a:pPr>
            <a:r>
              <a:rPr lang="en-US" sz="2799" spc="-55">
                <a:solidFill>
                  <a:srgbClr val="4F2B1B"/>
                </a:solidFill>
                <a:latin typeface="DM Sans"/>
                <a:ea typeface="DM Sans"/>
                <a:cs typeface="DM Sans"/>
                <a:sym typeface="DM Sans"/>
              </a:rPr>
              <a:t>The overall vital message is to highlight the importance of the initiative. The 5 a-day fruit and vegetable intake, was implemented for a reason. It can help prevent any small illness to critical life changing diseases.</a:t>
            </a:r>
          </a:p>
        </p:txBody>
      </p:sp>
      <p:sp>
        <p:nvSpPr>
          <p:cNvPr id="10" name="TextBox 10"/>
          <p:cNvSpPr txBox="1"/>
          <p:nvPr/>
        </p:nvSpPr>
        <p:spPr>
          <a:xfrm>
            <a:off x="7456340" y="3957948"/>
            <a:ext cx="9928074" cy="2158989"/>
          </a:xfrm>
          <a:prstGeom prst="rect">
            <a:avLst/>
          </a:prstGeom>
        </p:spPr>
        <p:txBody>
          <a:bodyPr lIns="0" tIns="0" rIns="0" bIns="0" rtlCol="0" anchor="t">
            <a:spAutoFit/>
          </a:bodyPr>
          <a:lstStyle/>
          <a:p>
            <a:pPr algn="l">
              <a:lnSpc>
                <a:spcPts val="3359"/>
              </a:lnSpc>
            </a:pPr>
            <a:r>
              <a:rPr lang="en-US" sz="2400" spc="48" dirty="0">
                <a:solidFill>
                  <a:srgbClr val="665440"/>
                </a:solidFill>
                <a:latin typeface="DM Sans"/>
                <a:ea typeface="DM Sans"/>
                <a:cs typeface="DM Sans"/>
                <a:sym typeface="DM Sans"/>
              </a:rPr>
              <a:t>A simple understanding on this vital issue needs more monitoring. From reviewing the results, barriers such as time, work and price need to be evaluated and acted on. Reducing the price of these healthier foods could help increase fruit and vegetable intake immediately.</a:t>
            </a:r>
          </a:p>
        </p:txBody>
      </p:sp>
      <p:sp>
        <p:nvSpPr>
          <p:cNvPr id="11" name="TextBox 11"/>
          <p:cNvSpPr txBox="1"/>
          <p:nvPr/>
        </p:nvSpPr>
        <p:spPr>
          <a:xfrm>
            <a:off x="7456340" y="3335743"/>
            <a:ext cx="6332400" cy="6324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IMPLICATIONS FOR PRACTICE, POLICY OR FUTURE RESEARCH</a:t>
            </a:r>
          </a:p>
        </p:txBody>
      </p:sp>
      <p:sp>
        <p:nvSpPr>
          <p:cNvPr id="12" name="TextBox 12"/>
          <p:cNvSpPr txBox="1"/>
          <p:nvPr/>
        </p:nvSpPr>
        <p:spPr>
          <a:xfrm>
            <a:off x="7456340" y="6427780"/>
            <a:ext cx="9802960" cy="1663065"/>
          </a:xfrm>
          <a:prstGeom prst="rect">
            <a:avLst/>
          </a:prstGeom>
        </p:spPr>
        <p:txBody>
          <a:bodyPr lIns="0" tIns="0" rIns="0" bIns="0" rtlCol="0" anchor="t">
            <a:spAutoFit/>
          </a:bodyPr>
          <a:lstStyle/>
          <a:p>
            <a:pPr algn="l">
              <a:lnSpc>
                <a:spcPts val="3359"/>
              </a:lnSpc>
            </a:pPr>
            <a:r>
              <a:rPr lang="en-US" sz="2400" spc="48">
                <a:solidFill>
                  <a:srgbClr val="665440"/>
                </a:solidFill>
                <a:latin typeface="DM Sans"/>
                <a:ea typeface="DM Sans"/>
                <a:cs typeface="DM Sans"/>
                <a:sym typeface="DM Sans"/>
              </a:rPr>
              <a:t>This year has allowed my confidence to grow and build, allowing my understanding to grow too. Dissertations will allow me to build my knowledge on a topic of interest and is something I look forward to.</a:t>
            </a:r>
          </a:p>
        </p:txBody>
      </p:sp>
      <p:sp>
        <p:nvSpPr>
          <p:cNvPr id="13" name="TextBox 13"/>
          <p:cNvSpPr txBox="1"/>
          <p:nvPr/>
        </p:nvSpPr>
        <p:spPr>
          <a:xfrm>
            <a:off x="7456340" y="6116313"/>
            <a:ext cx="6332400"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REFLECTION ON THE YEAR</a:t>
            </a:r>
          </a:p>
        </p:txBody>
      </p:sp>
      <p:sp>
        <p:nvSpPr>
          <p:cNvPr id="14" name="TextBox 14"/>
          <p:cNvSpPr txBox="1"/>
          <p:nvPr/>
        </p:nvSpPr>
        <p:spPr>
          <a:xfrm>
            <a:off x="7456340" y="8822055"/>
            <a:ext cx="9404642" cy="824865"/>
          </a:xfrm>
          <a:prstGeom prst="rect">
            <a:avLst/>
          </a:prstGeom>
        </p:spPr>
        <p:txBody>
          <a:bodyPr lIns="0" tIns="0" rIns="0" bIns="0" rtlCol="0" anchor="t">
            <a:spAutoFit/>
          </a:bodyPr>
          <a:lstStyle/>
          <a:p>
            <a:pPr algn="l">
              <a:lnSpc>
                <a:spcPts val="3359"/>
              </a:lnSpc>
            </a:pPr>
            <a:r>
              <a:rPr lang="en-US" sz="2400" spc="48">
                <a:solidFill>
                  <a:srgbClr val="665440"/>
                </a:solidFill>
                <a:latin typeface="DM Sans"/>
                <a:ea typeface="DM Sans"/>
                <a:cs typeface="DM Sans"/>
                <a:sym typeface="DM Sans"/>
              </a:rPr>
              <a:t>A small, achievable change in daily diet could deliver far-reaching health benefits that are still widely underestimated</a:t>
            </a:r>
          </a:p>
        </p:txBody>
      </p:sp>
      <p:sp>
        <p:nvSpPr>
          <p:cNvPr id="15" name="TextBox 15"/>
          <p:cNvSpPr txBox="1"/>
          <p:nvPr/>
        </p:nvSpPr>
        <p:spPr>
          <a:xfrm>
            <a:off x="7456340" y="8395645"/>
            <a:ext cx="6332400"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WHAT NEEDS TO BE HEARD</a:t>
            </a:r>
          </a:p>
        </p:txBody>
      </p:sp>
      <p:sp>
        <p:nvSpPr>
          <p:cNvPr id="16" name="TextBox 16"/>
          <p:cNvSpPr txBox="1"/>
          <p:nvPr/>
        </p:nvSpPr>
        <p:spPr>
          <a:xfrm>
            <a:off x="1028700" y="306651"/>
            <a:ext cx="16230600" cy="632460"/>
          </a:xfrm>
          <a:prstGeom prst="rect">
            <a:avLst/>
          </a:prstGeom>
        </p:spPr>
        <p:txBody>
          <a:bodyPr lIns="0" tIns="0" rIns="0" bIns="0" rtlCol="0" anchor="t">
            <a:spAutoFit/>
          </a:bodyPr>
          <a:lstStyle/>
          <a:p>
            <a:pPr algn="l">
              <a:lnSpc>
                <a:spcPts val="2400"/>
              </a:lnSpc>
            </a:pPr>
            <a:endParaRPr/>
          </a:p>
          <a:p>
            <a:pPr algn="l">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rot="-10777767">
            <a:off x="1028723" y="2754401"/>
            <a:ext cx="736411" cy="0"/>
          </a:xfrm>
          <a:prstGeom prst="line">
            <a:avLst/>
          </a:prstGeom>
          <a:ln w="38100" cap="flat">
            <a:solidFill>
              <a:srgbClr val="4F2B1B"/>
            </a:solidFill>
            <a:prstDash val="solid"/>
            <a:headEnd type="none" w="sm" len="sm"/>
            <a:tailEnd type="none" w="sm" len="sm"/>
          </a:ln>
        </p:spPr>
      </p:sp>
      <p:sp>
        <p:nvSpPr>
          <p:cNvPr id="6" name="TextBox 6"/>
          <p:cNvSpPr txBox="1"/>
          <p:nvPr/>
        </p:nvSpPr>
        <p:spPr>
          <a:xfrm>
            <a:off x="1028700" y="1832698"/>
            <a:ext cx="8991613" cy="645795"/>
          </a:xfrm>
          <a:prstGeom prst="rect">
            <a:avLst/>
          </a:prstGeom>
        </p:spPr>
        <p:txBody>
          <a:bodyPr lIns="0" tIns="0" rIns="0" bIns="0" rtlCol="0" anchor="t">
            <a:spAutoFit/>
          </a:bodyPr>
          <a:lstStyle/>
          <a:p>
            <a:pPr algn="l">
              <a:lnSpc>
                <a:spcPts val="4800"/>
              </a:lnSpc>
            </a:pPr>
            <a:r>
              <a:rPr lang="en-US" sz="4800" spc="-96">
                <a:solidFill>
                  <a:srgbClr val="4F2B1B"/>
                </a:solidFill>
                <a:latin typeface="DM Serif Display"/>
                <a:ea typeface="DM Serif Display"/>
                <a:cs typeface="DM Serif Display"/>
                <a:sym typeface="DM Serif Display"/>
              </a:rPr>
              <a:t>Q&amp;A</a:t>
            </a:r>
          </a:p>
        </p:txBody>
      </p:sp>
      <p:sp>
        <p:nvSpPr>
          <p:cNvPr id="7" name="TextBox 7"/>
          <p:cNvSpPr txBox="1"/>
          <p:nvPr/>
        </p:nvSpPr>
        <p:spPr>
          <a:xfrm>
            <a:off x="1028700" y="3318756"/>
            <a:ext cx="4495806" cy="2462530"/>
          </a:xfrm>
          <a:prstGeom prst="rect">
            <a:avLst/>
          </a:prstGeom>
        </p:spPr>
        <p:txBody>
          <a:bodyPr lIns="0" tIns="0" rIns="0" bIns="0" rtlCol="0" anchor="t">
            <a:spAutoFit/>
          </a:bodyPr>
          <a:lstStyle/>
          <a:p>
            <a:pPr algn="l">
              <a:lnSpc>
                <a:spcPts val="3919"/>
              </a:lnSpc>
            </a:pPr>
            <a:r>
              <a:rPr lang="en-US" sz="2799" spc="-55">
                <a:solidFill>
                  <a:srgbClr val="4F2B1B"/>
                </a:solidFill>
                <a:latin typeface="DM Sans"/>
                <a:ea typeface="DM Sans"/>
                <a:cs typeface="DM Sans"/>
                <a:sym typeface="DM Sans"/>
              </a:rPr>
              <a:t>Please feel free to ask any questions, and I will do my best to answer them to the best of my knowledge and experience.</a:t>
            </a:r>
          </a:p>
        </p:txBody>
      </p:sp>
      <p:sp>
        <p:nvSpPr>
          <p:cNvPr id="8" name="TextBox 8"/>
          <p:cNvSpPr txBox="1"/>
          <p:nvPr/>
        </p:nvSpPr>
        <p:spPr>
          <a:xfrm>
            <a:off x="1028700" y="306651"/>
            <a:ext cx="16230600" cy="632460"/>
          </a:xfrm>
          <a:prstGeom prst="rect">
            <a:avLst/>
          </a:prstGeom>
        </p:spPr>
        <p:txBody>
          <a:bodyPr lIns="0" tIns="0" rIns="0" bIns="0" rtlCol="0" anchor="t">
            <a:spAutoFit/>
          </a:bodyPr>
          <a:lstStyle/>
          <a:p>
            <a:pPr algn="l">
              <a:lnSpc>
                <a:spcPts val="2400"/>
              </a:lnSpc>
            </a:pPr>
            <a:endParaRPr/>
          </a:p>
          <a:p>
            <a:pPr algn="l">
              <a:lnSpc>
                <a:spcPts val="2400"/>
              </a:lnSpc>
            </a:pPr>
            <a:r>
              <a:rPr lang="en-US" sz="2400" spc="-48" dirty="0">
                <a:solidFill>
                  <a:srgbClr val="4F2B1B"/>
                </a:solidFill>
                <a:latin typeface="DM Serif Display"/>
                <a:ea typeface="DM Serif Display"/>
                <a:cs typeface="DM Serif Display"/>
                <a:sym typeface="DM Serif Display"/>
              </a:rPr>
              <a:t>What are the common motivators and barriers to university students face in meeting the “5 a day” fruit and </a:t>
            </a:r>
            <a:r>
              <a:rPr lang="en-US" sz="2400" spc="-48">
                <a:solidFill>
                  <a:srgbClr val="4F2B1B"/>
                </a:solidFill>
                <a:latin typeface="DM Serif Display"/>
                <a:ea typeface="DM Serif Display"/>
                <a:cs typeface="DM Serif Display"/>
                <a:sym typeface="DM Serif Display"/>
              </a:rPr>
              <a:t>vegetable</a:t>
            </a:r>
            <a:r>
              <a:rPr lang="en-US" sz="2400" spc="-48" dirty="0">
                <a:solidFill>
                  <a:srgbClr val="4F2B1B"/>
                </a:solidFill>
                <a:latin typeface="DM Serif Display"/>
                <a:ea typeface="DM Serif Display"/>
                <a:cs typeface="DM Serif Display"/>
                <a:sym typeface="DM Serif Display"/>
              </a:rPr>
              <a:t> intake?</a:t>
            </a:r>
            <a:endParaRPr lang="en-US" sz="2400" spc="-48" dirty="0">
              <a:solidFill>
                <a:srgbClr val="4F2B1B"/>
              </a:solidFill>
              <a:latin typeface="DM Serif Display"/>
              <a:ea typeface="DM Serif Display"/>
              <a:cs typeface="DM Serif Display"/>
            </a:endParaRPr>
          </a:p>
        </p:txBody>
      </p:sp>
      <p:sp>
        <p:nvSpPr>
          <p:cNvPr id="9" name="TextBox 9"/>
          <p:cNvSpPr txBox="1"/>
          <p:nvPr/>
        </p:nvSpPr>
        <p:spPr>
          <a:xfrm>
            <a:off x="1028700" y="975501"/>
            <a:ext cx="2548985" cy="187960"/>
          </a:xfrm>
          <a:prstGeom prst="rect">
            <a:avLst/>
          </a:prstGeom>
        </p:spPr>
        <p:txBody>
          <a:bodyPr lIns="0" tIns="0" rIns="0" bIns="0" rtlCol="0" anchor="t">
            <a:spAutoFit/>
          </a:bodyPr>
          <a:lstStyle/>
          <a:p>
            <a:pPr algn="l">
              <a:lnSpc>
                <a:spcPts val="1400"/>
              </a:lnSpc>
            </a:pPr>
            <a:r>
              <a:rPr lang="en-US" sz="1400" spc="56">
                <a:solidFill>
                  <a:srgbClr val="665440"/>
                </a:solidFill>
                <a:latin typeface="DM Sans"/>
                <a:ea typeface="DM Sans"/>
                <a:cs typeface="DM Sans"/>
                <a:sym typeface="DM Sans"/>
              </a:rPr>
              <a:t>AMELIE PREECE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grpSp>
        <p:nvGrpSpPr>
          <p:cNvPr id="2" name="Group 2"/>
          <p:cNvGrpSpPr/>
          <p:nvPr/>
        </p:nvGrpSpPr>
        <p:grpSpPr>
          <a:xfrm>
            <a:off x="17278350" y="-67422"/>
            <a:ext cx="1028700" cy="10421845"/>
            <a:chOff x="0" y="0"/>
            <a:chExt cx="270933" cy="2744848"/>
          </a:xfrm>
        </p:grpSpPr>
        <p:sp>
          <p:nvSpPr>
            <p:cNvPr id="3" name="Freeform 3"/>
            <p:cNvSpPr/>
            <p:nvPr/>
          </p:nvSpPr>
          <p:spPr>
            <a:xfrm>
              <a:off x="0" y="0"/>
              <a:ext cx="270933" cy="2744848"/>
            </a:xfrm>
            <a:custGeom>
              <a:avLst/>
              <a:gdLst/>
              <a:ahLst/>
              <a:cxnLst/>
              <a:rect l="l" t="t" r="r" b="b"/>
              <a:pathLst>
                <a:path w="270933" h="2744848">
                  <a:moveTo>
                    <a:pt x="0" y="0"/>
                  </a:moveTo>
                  <a:lnTo>
                    <a:pt x="270933" y="0"/>
                  </a:lnTo>
                  <a:lnTo>
                    <a:pt x="270933" y="2744848"/>
                  </a:lnTo>
                  <a:lnTo>
                    <a:pt x="0" y="2744848"/>
                  </a:lnTo>
                  <a:close/>
                </a:path>
              </a:pathLst>
            </a:custGeom>
            <a:solidFill>
              <a:srgbClr val="E5E0D4"/>
            </a:solidFill>
          </p:spPr>
        </p:sp>
        <p:sp>
          <p:nvSpPr>
            <p:cNvPr id="4" name="TextBox 4"/>
            <p:cNvSpPr txBox="1"/>
            <p:nvPr/>
          </p:nvSpPr>
          <p:spPr>
            <a:xfrm>
              <a:off x="0" y="-38100"/>
              <a:ext cx="270933" cy="2782948"/>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1028700" y="880155"/>
            <a:ext cx="12029787" cy="2628816"/>
          </a:xfrm>
          <a:prstGeom prst="rect">
            <a:avLst/>
          </a:prstGeom>
        </p:spPr>
        <p:txBody>
          <a:bodyPr lIns="0" tIns="0" rIns="0" bIns="0" rtlCol="0" anchor="t">
            <a:spAutoFit/>
          </a:bodyPr>
          <a:lstStyle/>
          <a:p>
            <a:pPr algn="l">
              <a:lnSpc>
                <a:spcPts val="10121"/>
              </a:lnSpc>
            </a:pPr>
            <a:r>
              <a:rPr lang="en-US" sz="10121" spc="-202">
                <a:solidFill>
                  <a:srgbClr val="4F2B1B"/>
                </a:solidFill>
                <a:latin typeface="DM Serif Display"/>
                <a:ea typeface="DM Serif Display"/>
                <a:cs typeface="DM Serif Display"/>
                <a:sym typeface="DM Serif Display"/>
              </a:rPr>
              <a:t>The End of Presentation</a:t>
            </a:r>
          </a:p>
        </p:txBody>
      </p:sp>
      <p:sp>
        <p:nvSpPr>
          <p:cNvPr id="6" name="TextBox 6"/>
          <p:cNvSpPr txBox="1"/>
          <p:nvPr/>
        </p:nvSpPr>
        <p:spPr>
          <a:xfrm>
            <a:off x="1028700" y="3799208"/>
            <a:ext cx="9571403" cy="481965"/>
          </a:xfrm>
          <a:prstGeom prst="rect">
            <a:avLst/>
          </a:prstGeom>
        </p:spPr>
        <p:txBody>
          <a:bodyPr lIns="0" tIns="0" rIns="0" bIns="0" rtlCol="0" anchor="t">
            <a:spAutoFit/>
          </a:bodyPr>
          <a:lstStyle/>
          <a:p>
            <a:pPr algn="l">
              <a:lnSpc>
                <a:spcPts val="3600"/>
              </a:lnSpc>
            </a:pPr>
            <a:r>
              <a:rPr lang="en-US" sz="3600" spc="144">
                <a:solidFill>
                  <a:srgbClr val="665440"/>
                </a:solidFill>
                <a:latin typeface="DM Sans"/>
                <a:ea typeface="DM Sans"/>
                <a:cs typeface="DM Sans"/>
                <a:sym typeface="DM Sans"/>
              </a:rPr>
              <a:t>THANK YOU FOR LISTENING</a:t>
            </a:r>
          </a:p>
        </p:txBody>
      </p:sp>
      <p:sp>
        <p:nvSpPr>
          <p:cNvPr id="7" name="TextBox 7"/>
          <p:cNvSpPr txBox="1"/>
          <p:nvPr/>
        </p:nvSpPr>
        <p:spPr>
          <a:xfrm>
            <a:off x="1028700" y="69437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PRESENTER</a:t>
            </a:r>
          </a:p>
        </p:txBody>
      </p:sp>
      <p:sp>
        <p:nvSpPr>
          <p:cNvPr id="8" name="TextBox 8"/>
          <p:cNvSpPr txBox="1"/>
          <p:nvPr/>
        </p:nvSpPr>
        <p:spPr>
          <a:xfrm>
            <a:off x="1028700" y="7448550"/>
            <a:ext cx="3875412" cy="723900"/>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AMELIE </a:t>
            </a:r>
          </a:p>
          <a:p>
            <a:pPr algn="l">
              <a:lnSpc>
                <a:spcPts val="2879"/>
              </a:lnSpc>
            </a:pPr>
            <a:r>
              <a:rPr lang="en-US" sz="2400" spc="96">
                <a:solidFill>
                  <a:srgbClr val="665440"/>
                </a:solidFill>
                <a:latin typeface="DM Sans"/>
                <a:ea typeface="DM Sans"/>
                <a:cs typeface="DM Sans"/>
                <a:sym typeface="DM Sans"/>
              </a:rPr>
              <a:t>PREECE</a:t>
            </a:r>
          </a:p>
        </p:txBody>
      </p:sp>
      <p:sp>
        <p:nvSpPr>
          <p:cNvPr id="9" name="TextBox 9"/>
          <p:cNvSpPr txBox="1"/>
          <p:nvPr/>
        </p:nvSpPr>
        <p:spPr>
          <a:xfrm>
            <a:off x="1028700" y="83915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STUDENT NUMBER</a:t>
            </a:r>
          </a:p>
        </p:txBody>
      </p:sp>
      <p:sp>
        <p:nvSpPr>
          <p:cNvPr id="10" name="TextBox 10"/>
          <p:cNvSpPr txBox="1"/>
          <p:nvPr/>
        </p:nvSpPr>
        <p:spPr>
          <a:xfrm>
            <a:off x="1028700" y="8896350"/>
            <a:ext cx="3875412" cy="361950"/>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2400928</a:t>
            </a:r>
          </a:p>
        </p:txBody>
      </p:sp>
      <p:sp>
        <p:nvSpPr>
          <p:cNvPr id="11" name="TextBox 11"/>
          <p:cNvSpPr txBox="1"/>
          <p:nvPr/>
        </p:nvSpPr>
        <p:spPr>
          <a:xfrm>
            <a:off x="5814402" y="69437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COURSE</a:t>
            </a:r>
          </a:p>
        </p:txBody>
      </p:sp>
      <p:sp>
        <p:nvSpPr>
          <p:cNvPr id="12" name="TextBox 12"/>
          <p:cNvSpPr txBox="1"/>
          <p:nvPr/>
        </p:nvSpPr>
        <p:spPr>
          <a:xfrm>
            <a:off x="5814402" y="7486650"/>
            <a:ext cx="3875412" cy="632460"/>
          </a:xfrm>
          <a:prstGeom prst="rect">
            <a:avLst/>
          </a:prstGeom>
        </p:spPr>
        <p:txBody>
          <a:bodyPr lIns="0" tIns="0" rIns="0" bIns="0" rtlCol="0" anchor="t">
            <a:spAutoFit/>
          </a:bodyPr>
          <a:lstStyle/>
          <a:p>
            <a:pPr algn="l">
              <a:lnSpc>
                <a:spcPts val="2400"/>
              </a:lnSpc>
            </a:pPr>
            <a:r>
              <a:rPr lang="en-US" sz="2400" spc="96">
                <a:solidFill>
                  <a:srgbClr val="665440"/>
                </a:solidFill>
                <a:latin typeface="DM Sans"/>
                <a:ea typeface="DM Sans"/>
                <a:cs typeface="DM Sans"/>
                <a:sym typeface="DM Sans"/>
              </a:rPr>
              <a:t>HEALTH, NUTRITION AND LIFESTYLE</a:t>
            </a:r>
          </a:p>
        </p:txBody>
      </p:sp>
      <p:sp>
        <p:nvSpPr>
          <p:cNvPr id="13" name="TextBox 13"/>
          <p:cNvSpPr txBox="1"/>
          <p:nvPr/>
        </p:nvSpPr>
        <p:spPr>
          <a:xfrm>
            <a:off x="5814402" y="8391525"/>
            <a:ext cx="3075149" cy="327660"/>
          </a:xfrm>
          <a:prstGeom prst="rect">
            <a:avLst/>
          </a:prstGeom>
        </p:spPr>
        <p:txBody>
          <a:bodyPr lIns="0" tIns="0" rIns="0" bIns="0" rtlCol="0" anchor="t">
            <a:spAutoFit/>
          </a:bodyPr>
          <a:lstStyle/>
          <a:p>
            <a:pPr algn="l">
              <a:lnSpc>
                <a:spcPts val="2400"/>
              </a:lnSpc>
            </a:pPr>
            <a:r>
              <a:rPr lang="en-US" sz="2400" b="1" spc="96">
                <a:solidFill>
                  <a:srgbClr val="4F2B1B"/>
                </a:solidFill>
                <a:latin typeface="DM Sans Bold"/>
                <a:ea typeface="DM Sans Bold"/>
                <a:cs typeface="DM Sans Bold"/>
                <a:sym typeface="DM Sans Bold"/>
              </a:rPr>
              <a:t>DATE</a:t>
            </a:r>
          </a:p>
        </p:txBody>
      </p:sp>
      <p:sp>
        <p:nvSpPr>
          <p:cNvPr id="14" name="TextBox 14"/>
          <p:cNvSpPr txBox="1"/>
          <p:nvPr/>
        </p:nvSpPr>
        <p:spPr>
          <a:xfrm>
            <a:off x="5814402" y="8896350"/>
            <a:ext cx="3875412" cy="361950"/>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12 MAY 2026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sp>
        <p:nvSpPr>
          <p:cNvPr id="2" name="TextBox 2"/>
          <p:cNvSpPr txBox="1"/>
          <p:nvPr/>
        </p:nvSpPr>
        <p:spPr>
          <a:xfrm>
            <a:off x="0" y="38100"/>
            <a:ext cx="10986492" cy="327660"/>
          </a:xfrm>
          <a:prstGeom prst="rect">
            <a:avLst/>
          </a:prstGeom>
        </p:spPr>
        <p:txBody>
          <a:bodyPr lIns="0" tIns="0" rIns="0" bIns="0" rtlCol="0" anchor="t">
            <a:spAutoFit/>
          </a:bodyPr>
          <a:lstStyle/>
          <a:p>
            <a:pPr algn="l">
              <a:lnSpc>
                <a:spcPts val="2400"/>
              </a:lnSpc>
              <a:spcBef>
                <a:spcPct val="0"/>
              </a:spcBef>
            </a:pPr>
            <a:r>
              <a:rPr lang="en-US" sz="2400" b="1" spc="96">
                <a:solidFill>
                  <a:srgbClr val="665440"/>
                </a:solidFill>
                <a:latin typeface="DM Sans Bold"/>
                <a:ea typeface="DM Sans Bold"/>
                <a:cs typeface="DM Sans Bold"/>
                <a:sym typeface="DM Sans Bold"/>
              </a:rPr>
              <a:t>REFERENCE LIST:</a:t>
            </a:r>
          </a:p>
        </p:txBody>
      </p:sp>
      <p:sp>
        <p:nvSpPr>
          <p:cNvPr id="3" name="TextBox 3"/>
          <p:cNvSpPr txBox="1"/>
          <p:nvPr/>
        </p:nvSpPr>
        <p:spPr>
          <a:xfrm>
            <a:off x="0" y="1951993"/>
            <a:ext cx="18288000" cy="1421130"/>
          </a:xfrm>
          <a:prstGeom prst="rect">
            <a:avLst/>
          </a:prstGeom>
        </p:spPr>
        <p:txBody>
          <a:bodyPr lIns="0" tIns="0" rIns="0" bIns="0" rtlCol="0" anchor="t">
            <a:spAutoFit/>
          </a:bodyPr>
          <a:lstStyle/>
          <a:p>
            <a:pPr algn="l">
              <a:lnSpc>
                <a:spcPts val="2879"/>
              </a:lnSpc>
            </a:pPr>
            <a:r>
              <a:rPr lang="en-US" sz="2400" spc="96" dirty="0">
                <a:solidFill>
                  <a:srgbClr val="665440"/>
                </a:solidFill>
                <a:latin typeface="DM Sans"/>
                <a:ea typeface="DM Sans"/>
                <a:cs typeface="DM Sans"/>
                <a:sym typeface="DM Sans"/>
              </a:rPr>
              <a:t>Ansari, W.E (2015) ‘Eating habits and dietary intake: Is adherence to dietary guidelines associated with importance of healthy eating </a:t>
            </a:r>
            <a:r>
              <a:rPr lang="en-US" sz="2400" spc="96">
                <a:solidFill>
                  <a:srgbClr val="665440"/>
                </a:solidFill>
                <a:latin typeface="DM Sans"/>
                <a:ea typeface="DM Sans"/>
                <a:cs typeface="DM Sans"/>
                <a:sym typeface="DM Sans"/>
              </a:rPr>
              <a:t>among</a:t>
            </a:r>
            <a:r>
              <a:rPr lang="en-US" sz="2400" spc="96" dirty="0">
                <a:solidFill>
                  <a:srgbClr val="665440"/>
                </a:solidFill>
                <a:latin typeface="DM Sans"/>
                <a:ea typeface="DM Sans"/>
                <a:cs typeface="DM Sans"/>
                <a:sym typeface="DM Sans"/>
              </a:rPr>
              <a:t> undergraduate university students in Finland?’, Central European Journal of Public Health, Vol 23(4), pp. 306-313. DOI: </a:t>
            </a:r>
            <a:r>
              <a:rPr lang="en-US" sz="2400" u="sng" spc="96" dirty="0">
                <a:solidFill>
                  <a:srgbClr val="665440"/>
                </a:solidFill>
                <a:latin typeface="DM Sans"/>
                <a:ea typeface="DM Sans"/>
                <a:cs typeface="DM Sans"/>
                <a:sym typeface="DM Sans"/>
                <a:hlinkClick r:id="rId2">
                  <a:extLst>
                    <a:ext uri="{A12FA001-AC4F-418D-AE19-62706E023703}">
                      <ahyp:hlinkClr xmlns:ahyp="http://schemas.microsoft.com/office/drawing/2018/hyperlinkcolor" val="tx"/>
                    </a:ext>
                  </a:extLst>
                </a:hlinkClick>
              </a:rPr>
              <a:t>10.21101/cejph.a4195</a:t>
            </a:r>
            <a:endParaRPr lang="en-US" sz="2400" u="sng" spc="96" dirty="0">
              <a:solidFill>
                <a:srgbClr val="665440"/>
              </a:solidFill>
              <a:latin typeface="DM Sans"/>
              <a:ea typeface="DM Sans"/>
              <a:cs typeface="DM Sans"/>
              <a:hlinkClick r:id="rId2">
                <a:extLst>
                  <a:ext uri="{A12FA001-AC4F-418D-AE19-62706E023703}">
                    <ahyp:hlinkClr xmlns:ahyp="http://schemas.microsoft.com/office/drawing/2018/hyperlinkcolor" val="tx"/>
                  </a:ext>
                </a:extLst>
              </a:hlinkClick>
            </a:endParaRPr>
          </a:p>
          <a:p>
            <a:pPr algn="l">
              <a:lnSpc>
                <a:spcPts val="2400"/>
              </a:lnSpc>
              <a:spcBef>
                <a:spcPct val="0"/>
              </a:spcBef>
            </a:pPr>
            <a:endParaRPr lang="en-US" sz="2400" u="sng" spc="96">
              <a:solidFill>
                <a:srgbClr val="665440"/>
              </a:solidFill>
              <a:latin typeface="DM Sans"/>
              <a:ea typeface="DM Sans"/>
              <a:cs typeface="DM Sans"/>
              <a:sym typeface="DM Sans"/>
              <a:hlinkClick r:id="rId2" tooltip="https://cejph.szu.cz/artkey/cjp-201504-0005_Eating-Habits-and-Dietary-Intake-Is-Adherence-to-Dietary-Guidelines-Associated-with-Importance-of-Healthy-Eati.php?l=cz"/>
            </a:endParaRPr>
          </a:p>
        </p:txBody>
      </p:sp>
      <p:sp>
        <p:nvSpPr>
          <p:cNvPr id="4" name="TextBox 4"/>
          <p:cNvSpPr txBox="1"/>
          <p:nvPr/>
        </p:nvSpPr>
        <p:spPr>
          <a:xfrm>
            <a:off x="0" y="8499794"/>
            <a:ext cx="18288000" cy="632460"/>
          </a:xfrm>
          <a:prstGeom prst="rect">
            <a:avLst/>
          </a:prstGeom>
        </p:spPr>
        <p:txBody>
          <a:bodyPr lIns="0" tIns="0" rIns="0" bIns="0" rtlCol="0" anchor="t">
            <a:spAutoFit/>
          </a:bodyPr>
          <a:lstStyle/>
          <a:p>
            <a:pPr algn="l">
              <a:lnSpc>
                <a:spcPts val="2400"/>
              </a:lnSpc>
              <a:spcBef>
                <a:spcPct val="0"/>
              </a:spcBef>
            </a:pPr>
            <a:r>
              <a:rPr lang="en-US" sz="2400" spc="96" dirty="0">
                <a:solidFill>
                  <a:srgbClr val="665440"/>
                </a:solidFill>
                <a:latin typeface="DM Sans"/>
                <a:ea typeface="DM Sans"/>
                <a:cs typeface="DM Sans"/>
                <a:sym typeface="DM Sans"/>
              </a:rPr>
              <a:t>Lalji, C., </a:t>
            </a:r>
            <a:r>
              <a:rPr lang="en-US" sz="2400" spc="96" dirty="0" err="1">
                <a:solidFill>
                  <a:srgbClr val="665440"/>
                </a:solidFill>
                <a:latin typeface="DM Sans"/>
                <a:ea typeface="DM Sans"/>
                <a:cs typeface="DM Sans"/>
                <a:sym typeface="DM Sans"/>
              </a:rPr>
              <a:t>Pakrashi</a:t>
            </a:r>
            <a:r>
              <a:rPr lang="en-US" sz="2400" spc="96" dirty="0">
                <a:solidFill>
                  <a:srgbClr val="665440"/>
                </a:solidFill>
                <a:latin typeface="DM Sans"/>
                <a:ea typeface="DM Sans"/>
                <a:cs typeface="DM Sans"/>
                <a:sym typeface="DM Sans"/>
              </a:rPr>
              <a:t>, D. and Smyth, R. (2018) ‘Can eating five fruit and veg a day really keep the doctor away?’, </a:t>
            </a:r>
            <a:r>
              <a:rPr lang="en-US" sz="2400" i="1" spc="96" dirty="0">
                <a:solidFill>
                  <a:srgbClr val="665440"/>
                </a:solidFill>
                <a:latin typeface="DM Sans"/>
                <a:ea typeface="DM Sans Italics"/>
                <a:cs typeface="DM Sans Italics"/>
                <a:sym typeface="DM Sans Italics"/>
              </a:rPr>
              <a:t>Economic Modelling</a:t>
            </a:r>
            <a:r>
              <a:rPr lang="en-US" sz="2400" spc="96" dirty="0">
                <a:solidFill>
                  <a:srgbClr val="665440"/>
                </a:solidFill>
                <a:latin typeface="DM Sans"/>
                <a:ea typeface="DM Sans"/>
                <a:cs typeface="DM Sans"/>
                <a:sym typeface="DM Sans"/>
              </a:rPr>
              <a:t>, Vol 70, pp.320–330. DOI: </a:t>
            </a:r>
            <a:r>
              <a:rPr lang="en-US" sz="2400" u="sng" spc="96" dirty="0">
                <a:solidFill>
                  <a:srgbClr val="665440"/>
                </a:solidFill>
                <a:latin typeface="DM Sans"/>
                <a:ea typeface="DM Sans"/>
                <a:cs typeface="DM Sans"/>
                <a:sym typeface="DM Sans"/>
              </a:rPr>
              <a:t>https://doi.org/10.1016/j.econmod.2017.07.024.</a:t>
            </a:r>
            <a:r>
              <a:rPr lang="en-US" sz="2400" spc="96" dirty="0">
                <a:solidFill>
                  <a:srgbClr val="665440"/>
                </a:solidFill>
                <a:latin typeface="DM Sans"/>
                <a:ea typeface="DM Sans"/>
                <a:cs typeface="DM Sans"/>
                <a:sym typeface="DM Sans"/>
              </a:rPr>
              <a:t> </a:t>
            </a:r>
            <a:endParaRPr lang="en-US" sz="2400" spc="96" dirty="0">
              <a:solidFill>
                <a:srgbClr val="665440"/>
              </a:solidFill>
              <a:latin typeface="DM Sans"/>
              <a:ea typeface="DM Sans"/>
              <a:cs typeface="DM Sans"/>
            </a:endParaRPr>
          </a:p>
        </p:txBody>
      </p:sp>
      <p:sp>
        <p:nvSpPr>
          <p:cNvPr id="5" name="TextBox 5"/>
          <p:cNvSpPr txBox="1"/>
          <p:nvPr/>
        </p:nvSpPr>
        <p:spPr>
          <a:xfrm>
            <a:off x="0" y="6741163"/>
            <a:ext cx="18288000" cy="937260"/>
          </a:xfrm>
          <a:prstGeom prst="rect">
            <a:avLst/>
          </a:prstGeom>
        </p:spPr>
        <p:txBody>
          <a:bodyPr lIns="0" tIns="0" rIns="0" bIns="0" rtlCol="0" anchor="t">
            <a:spAutoFit/>
          </a:bodyPr>
          <a:lstStyle/>
          <a:p>
            <a:pPr algn="l">
              <a:lnSpc>
                <a:spcPts val="2400"/>
              </a:lnSpc>
              <a:spcBef>
                <a:spcPct val="0"/>
              </a:spcBef>
            </a:pPr>
            <a:r>
              <a:rPr lang="en-US" sz="2400" spc="96" dirty="0">
                <a:solidFill>
                  <a:srgbClr val="665440"/>
                </a:solidFill>
                <a:latin typeface="DM Sans"/>
                <a:ea typeface="DM Sans"/>
                <a:cs typeface="DM Sans"/>
                <a:sym typeface="DM Sans"/>
              </a:rPr>
              <a:t>Darmon, N. and Drewnowski, A. (2015). Contribution of food prices and diet cost to socioeconomic disparities in diet quality and health: a systematic review and analysis. </a:t>
            </a:r>
            <a:r>
              <a:rPr lang="en-US" sz="2400" i="1" spc="96" dirty="0">
                <a:solidFill>
                  <a:srgbClr val="665440"/>
                </a:solidFill>
                <a:latin typeface="DM Sans"/>
                <a:ea typeface="DM Sans Italics"/>
                <a:cs typeface="DM Sans Italics"/>
                <a:sym typeface="DM Sans Italics"/>
              </a:rPr>
              <a:t>Nutrition Reviews, Vol</a:t>
            </a:r>
            <a:r>
              <a:rPr lang="en-US" sz="2400" spc="96" dirty="0">
                <a:solidFill>
                  <a:srgbClr val="665440"/>
                </a:solidFill>
                <a:latin typeface="DM Sans"/>
                <a:ea typeface="DM Sans"/>
                <a:cs typeface="DM Sans"/>
                <a:sym typeface="DM Sans"/>
              </a:rPr>
              <a:t> 73(10), pp.643–660. DOI: </a:t>
            </a:r>
            <a:r>
              <a:rPr lang="en-US" sz="2400" u="sng" spc="96" dirty="0">
                <a:solidFill>
                  <a:srgbClr val="665440"/>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10.1093/</a:t>
            </a:r>
            <a:r>
              <a:rPr lang="en-US" sz="2400" u="sng" spc="96" dirty="0" err="1">
                <a:solidFill>
                  <a:srgbClr val="665440"/>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nutrit</a:t>
            </a:r>
            <a:r>
              <a:rPr lang="en-US" sz="2400" u="sng" spc="96" dirty="0">
                <a:solidFill>
                  <a:srgbClr val="665440"/>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/nuv027</a:t>
            </a:r>
            <a:endParaRPr lang="en-US" sz="2400" u="sng" spc="96" dirty="0">
              <a:solidFill>
                <a:srgbClr val="665440"/>
              </a:solidFill>
              <a:latin typeface="DM Sans"/>
              <a:ea typeface="DM Sans"/>
              <a:cs typeface="DM Sans"/>
              <a:hlinkClick r:id="rId3">
                <a:extLst>
                  <a:ext uri="{A12FA001-AC4F-418D-AE19-62706E023703}">
                    <ahyp:hlinkClr xmlns:ahyp="http://schemas.microsoft.com/office/drawing/2018/hyperlinkcolor" val="tx"/>
                  </a:ext>
                </a:extLst>
              </a:hlinkClick>
            </a:endParaRPr>
          </a:p>
        </p:txBody>
      </p:sp>
      <p:sp>
        <p:nvSpPr>
          <p:cNvPr id="6" name="TextBox 6"/>
          <p:cNvSpPr txBox="1"/>
          <p:nvPr/>
        </p:nvSpPr>
        <p:spPr>
          <a:xfrm>
            <a:off x="0" y="4319908"/>
            <a:ext cx="10822335" cy="327660"/>
          </a:xfrm>
          <a:prstGeom prst="rect">
            <a:avLst/>
          </a:prstGeom>
        </p:spPr>
        <p:txBody>
          <a:bodyPr lIns="0" tIns="0" rIns="0" bIns="0" rtlCol="0" anchor="t">
            <a:spAutoFit/>
          </a:bodyPr>
          <a:lstStyle/>
          <a:p>
            <a:pPr algn="l">
              <a:lnSpc>
                <a:spcPts val="2400"/>
              </a:lnSpc>
              <a:spcBef>
                <a:spcPct val="0"/>
              </a:spcBef>
            </a:pPr>
            <a:r>
              <a:rPr lang="en-US" sz="2400" spc="96">
                <a:solidFill>
                  <a:srgbClr val="665440"/>
                </a:solidFill>
                <a:latin typeface="DM Sans"/>
                <a:ea typeface="DM Sans"/>
                <a:cs typeface="DM Sans"/>
                <a:sym typeface="DM Sans"/>
              </a:rPr>
              <a:t>Baú, C. (2022). Basic Protocols in Foods and Nutrition. Springer Nature. </a:t>
            </a:r>
          </a:p>
        </p:txBody>
      </p:sp>
      <p:sp>
        <p:nvSpPr>
          <p:cNvPr id="7" name="TextBox 7"/>
          <p:cNvSpPr txBox="1"/>
          <p:nvPr/>
        </p:nvSpPr>
        <p:spPr>
          <a:xfrm>
            <a:off x="0" y="5832478"/>
            <a:ext cx="18288000" cy="632460"/>
          </a:xfrm>
          <a:prstGeom prst="rect">
            <a:avLst/>
          </a:prstGeom>
        </p:spPr>
        <p:txBody>
          <a:bodyPr lIns="0" tIns="0" rIns="0" bIns="0" rtlCol="0" anchor="t">
            <a:spAutoFit/>
          </a:bodyPr>
          <a:lstStyle/>
          <a:p>
            <a:pPr algn="l">
              <a:lnSpc>
                <a:spcPts val="2400"/>
              </a:lnSpc>
              <a:spcBef>
                <a:spcPct val="0"/>
              </a:spcBef>
            </a:pPr>
            <a:r>
              <a:rPr lang="en-US" sz="2400" spc="96">
                <a:solidFill>
                  <a:srgbClr val="665440"/>
                </a:solidFill>
                <a:latin typeface="DM Sans"/>
                <a:ea typeface="DM Sans"/>
                <a:cs typeface="DM Sans"/>
                <a:sym typeface="DM Sans"/>
              </a:rPr>
              <a:t>British Heart Foundation, 2025. Available at: </a:t>
            </a:r>
            <a:r>
              <a:rPr lang="en-US" sz="2400" u="sng" spc="96" dirty="0">
                <a:solidFill>
                  <a:srgbClr val="665440"/>
                </a:solidFill>
                <a:latin typeface="DM Sans"/>
                <a:ea typeface="DM Sans"/>
                <a:cs typeface="DM Sans"/>
                <a:sym typeface="DM Sans"/>
                <a:hlinkClick r:id="rId4">
                  <a:extLst>
                    <a:ext uri="{A12FA001-AC4F-418D-AE19-62706E023703}">
                      <ahyp:hlinkClr xmlns:ahyp="http://schemas.microsoft.com/office/drawing/2018/hyperlinkcolor" val="tx"/>
                    </a:ext>
                  </a:extLst>
                </a:hlinkClick>
              </a:rPr>
              <a:t>https://www.bhf.org.uk/informationsupport/support/healthy-living/healthy-eating</a:t>
            </a:r>
            <a:endParaRPr lang="en-US" sz="2400" u="sng" spc="96" dirty="0">
              <a:solidFill>
                <a:srgbClr val="665440"/>
              </a:solidFill>
              <a:latin typeface="DM Sans"/>
              <a:ea typeface="DM Sans"/>
              <a:cs typeface="DM Sans"/>
              <a:hlinkClick r:id="rId4">
                <a:extLst>
                  <a:ext uri="{A12FA001-AC4F-418D-AE19-62706E023703}">
                    <ahyp:hlinkClr xmlns:ahyp="http://schemas.microsoft.com/office/drawing/2018/hyperlinkcolor" val="tx"/>
                  </a:ext>
                </a:extLst>
              </a:hlinkClick>
            </a:endParaRPr>
          </a:p>
        </p:txBody>
      </p:sp>
      <p:sp>
        <p:nvSpPr>
          <p:cNvPr id="8" name="TextBox 8"/>
          <p:cNvSpPr txBox="1"/>
          <p:nvPr/>
        </p:nvSpPr>
        <p:spPr>
          <a:xfrm>
            <a:off x="0" y="3411223"/>
            <a:ext cx="18288000" cy="632460"/>
          </a:xfrm>
          <a:prstGeom prst="rect">
            <a:avLst/>
          </a:prstGeom>
        </p:spPr>
        <p:txBody>
          <a:bodyPr lIns="0" tIns="0" rIns="0" bIns="0" rtlCol="0" anchor="t">
            <a:spAutoFit/>
          </a:bodyPr>
          <a:lstStyle/>
          <a:p>
            <a:pPr algn="l">
              <a:lnSpc>
                <a:spcPts val="2400"/>
              </a:lnSpc>
              <a:spcBef>
                <a:spcPct val="0"/>
              </a:spcBef>
            </a:pPr>
            <a:r>
              <a:rPr lang="en-US" sz="2400" spc="96">
                <a:solidFill>
                  <a:srgbClr val="665440"/>
                </a:solidFill>
                <a:latin typeface="DM Sans"/>
                <a:ea typeface="DM Sans"/>
                <a:cs typeface="DM Sans"/>
                <a:sym typeface="DM Sans"/>
              </a:rPr>
              <a:t>Bajaj Health, 2021. Available at:</a:t>
            </a:r>
            <a:r>
              <a:rPr lang="en-US" sz="2400" spc="96" dirty="0">
                <a:solidFill>
                  <a:srgbClr val="665440"/>
                </a:solidFill>
                <a:latin typeface="DM Sans"/>
                <a:ea typeface="DM Sans"/>
                <a:cs typeface="DM Sans"/>
                <a:sym typeface="DM Sans"/>
                <a:hlinkClick r:id="rId5">
                  <a:extLst>
                    <a:ext uri="{A12FA001-AC4F-418D-AE19-62706E023703}">
                      <ahyp:hlinkClr xmlns:ahyp="http://schemas.microsoft.com/office/drawing/2018/hyperlinkcolor" val="tx"/>
                    </a:ext>
                  </a:extLst>
                </a:hlinkClick>
              </a:rPr>
              <a:t> </a:t>
            </a:r>
            <a:r>
              <a:rPr lang="en-US" sz="2400" u="sng" spc="96" dirty="0">
                <a:solidFill>
                  <a:srgbClr val="665440"/>
                </a:solidFill>
                <a:latin typeface="DM Sans"/>
                <a:ea typeface="DM Sans"/>
                <a:cs typeface="DM Sans"/>
                <a:sym typeface="DM Sans"/>
                <a:hlinkClick r:id="rId5">
                  <a:extLst>
                    <a:ext uri="{A12FA001-AC4F-418D-AE19-62706E023703}">
                      <ahyp:hlinkClr xmlns:ahyp="http://schemas.microsoft.com/office/drawing/2018/hyperlinkcolor" val="tx"/>
                    </a:ext>
                  </a:extLst>
                </a:hlinkClick>
              </a:rPr>
              <a:t>https://www.bajajfinservhealth.in/articles/home-healthy-diet-for-covid-survivors-what-foods-boost-your-immunity  </a:t>
            </a:r>
            <a:endParaRPr lang="en-US" sz="2400" u="sng" spc="96" dirty="0">
              <a:solidFill>
                <a:srgbClr val="665440"/>
              </a:solidFill>
              <a:latin typeface="DM Sans"/>
              <a:ea typeface="DM Sans"/>
              <a:cs typeface="DM Sans"/>
              <a:hlinkClick r:id="rId5">
                <a:extLst>
                  <a:ext uri="{A12FA001-AC4F-418D-AE19-62706E023703}">
                    <ahyp:hlinkClr xmlns:ahyp="http://schemas.microsoft.com/office/drawing/2018/hyperlinkcolor" val="tx"/>
                  </a:ext>
                </a:extLst>
              </a:hlinkClick>
            </a:endParaRPr>
          </a:p>
        </p:txBody>
      </p:sp>
      <p:sp>
        <p:nvSpPr>
          <p:cNvPr id="9" name="TextBox 9"/>
          <p:cNvSpPr txBox="1"/>
          <p:nvPr/>
        </p:nvSpPr>
        <p:spPr>
          <a:xfrm>
            <a:off x="0" y="7954648"/>
            <a:ext cx="18431262" cy="318742"/>
          </a:xfrm>
          <a:prstGeom prst="rect">
            <a:avLst/>
          </a:prstGeom>
        </p:spPr>
        <p:txBody>
          <a:bodyPr wrap="square" lIns="0" tIns="0" rIns="0" bIns="0" rtlCol="0" anchor="t">
            <a:spAutoFit/>
          </a:bodyPr>
          <a:lstStyle/>
          <a:p>
            <a:pPr>
              <a:lnSpc>
                <a:spcPts val="2400"/>
              </a:lnSpc>
              <a:spcBef>
                <a:spcPct val="0"/>
              </a:spcBef>
            </a:pPr>
            <a:r>
              <a:rPr lang="en-US" sz="2400" spc="96" dirty="0" err="1">
                <a:solidFill>
                  <a:srgbClr val="665440"/>
                </a:solidFill>
                <a:latin typeface="DM Sans"/>
                <a:ea typeface="DM Sans"/>
                <a:cs typeface="DM Sans"/>
                <a:sym typeface="DM Sans"/>
              </a:rPr>
              <a:t>IconSout</a:t>
            </a:r>
            <a:r>
              <a:rPr lang="en-US" sz="2400" spc="96" dirty="0">
                <a:solidFill>
                  <a:srgbClr val="665440"/>
                </a:solidFill>
                <a:latin typeface="DM Sans"/>
                <a:ea typeface="DM Sans"/>
                <a:cs typeface="DM Sans"/>
                <a:sym typeface="DM Sans"/>
              </a:rPr>
              <a:t>, 2026 ‘Eating junk foods illustration’. Available at: </a:t>
            </a:r>
            <a:r>
              <a:rPr lang="en-US" sz="2400" u="sng" spc="96" dirty="0">
                <a:solidFill>
                  <a:srgbClr val="665440"/>
                </a:solidFill>
                <a:latin typeface="DM Sans"/>
                <a:ea typeface="DM Sans"/>
                <a:cs typeface="DM Sans"/>
                <a:sym typeface="DM Sans"/>
                <a:hlinkClick r:id="rId6">
                  <a:extLst>
                    <a:ext uri="{A12FA001-AC4F-418D-AE19-62706E023703}">
                      <ahyp:hlinkClr xmlns:ahyp="http://schemas.microsoft.com/office/drawing/2018/hyperlinkcolor" val="tx"/>
                    </a:ext>
                  </a:extLst>
                </a:hlinkClick>
              </a:rPr>
              <a:t>https://iconscout.com/illustrations/eating-junk-food</a:t>
            </a:r>
            <a:endParaRPr lang="en-US" sz="2400" u="sng" spc="96" dirty="0">
              <a:solidFill>
                <a:srgbClr val="665440"/>
              </a:solidFill>
              <a:latin typeface="DM Sans"/>
              <a:ea typeface="DM Sans"/>
              <a:cs typeface="DM Sans"/>
              <a:hlinkClick r:id="rId6">
                <a:extLst>
                  <a:ext uri="{A12FA001-AC4F-418D-AE19-62706E023703}">
                    <ahyp:hlinkClr xmlns:ahyp="http://schemas.microsoft.com/office/drawing/2018/hyperlinkcolor" val="tx"/>
                  </a:ext>
                </a:extLst>
              </a:hlinkClick>
            </a:endParaRPr>
          </a:p>
        </p:txBody>
      </p:sp>
      <p:sp>
        <p:nvSpPr>
          <p:cNvPr id="10" name="TextBox 10"/>
          <p:cNvSpPr txBox="1"/>
          <p:nvPr/>
        </p:nvSpPr>
        <p:spPr>
          <a:xfrm>
            <a:off x="0" y="475934"/>
            <a:ext cx="18288000" cy="1242060"/>
          </a:xfrm>
          <a:prstGeom prst="rect">
            <a:avLst/>
          </a:prstGeom>
        </p:spPr>
        <p:txBody>
          <a:bodyPr lIns="0" tIns="0" rIns="0" bIns="0" rtlCol="0" anchor="t">
            <a:spAutoFit/>
          </a:bodyPr>
          <a:lstStyle/>
          <a:p>
            <a:pPr algn="l">
              <a:lnSpc>
                <a:spcPts val="2400"/>
              </a:lnSpc>
              <a:spcBef>
                <a:spcPct val="0"/>
              </a:spcBef>
            </a:pPr>
            <a:r>
              <a:rPr lang="en-US" sz="2400" spc="96" dirty="0">
                <a:solidFill>
                  <a:srgbClr val="665440"/>
                </a:solidFill>
                <a:latin typeface="DM Sans"/>
                <a:ea typeface="DM Sans"/>
                <a:cs typeface="DM Sans"/>
                <a:sym typeface="DM Sans"/>
              </a:rPr>
              <a:t>Angelino, D., </a:t>
            </a:r>
            <a:r>
              <a:rPr lang="en-US" sz="2400" spc="96" dirty="0" err="1">
                <a:solidFill>
                  <a:srgbClr val="665440"/>
                </a:solidFill>
                <a:latin typeface="DM Sans"/>
                <a:ea typeface="DM Sans"/>
                <a:cs typeface="DM Sans"/>
                <a:sym typeface="DM Sans"/>
              </a:rPr>
              <a:t>Godos</a:t>
            </a:r>
            <a:r>
              <a:rPr lang="en-US" sz="2400" spc="96" dirty="0">
                <a:solidFill>
                  <a:srgbClr val="665440"/>
                </a:solidFill>
                <a:latin typeface="DM Sans"/>
                <a:ea typeface="DM Sans"/>
                <a:cs typeface="DM Sans"/>
                <a:sym typeface="DM Sans"/>
              </a:rPr>
              <a:t>, J., Ghelfi, F., Tieri, M., Titta, L., </a:t>
            </a:r>
            <a:r>
              <a:rPr lang="en-US" sz="2400" spc="96" dirty="0" err="1">
                <a:solidFill>
                  <a:srgbClr val="665440"/>
                </a:solidFill>
                <a:latin typeface="DM Sans"/>
                <a:ea typeface="DM Sans"/>
                <a:cs typeface="DM Sans"/>
                <a:sym typeface="DM Sans"/>
              </a:rPr>
              <a:t>Lafranconi</a:t>
            </a:r>
            <a:r>
              <a:rPr lang="en-US" sz="2400" spc="96" dirty="0">
                <a:solidFill>
                  <a:srgbClr val="665440"/>
                </a:solidFill>
                <a:latin typeface="DM Sans"/>
                <a:ea typeface="DM Sans"/>
                <a:cs typeface="DM Sans"/>
                <a:sym typeface="DM Sans"/>
              </a:rPr>
              <a:t>, A., </a:t>
            </a:r>
            <a:r>
              <a:rPr lang="en-US" sz="2400" spc="96" dirty="0" err="1">
                <a:solidFill>
                  <a:srgbClr val="665440"/>
                </a:solidFill>
                <a:latin typeface="DM Sans"/>
                <a:ea typeface="DM Sans"/>
                <a:cs typeface="DM Sans"/>
                <a:sym typeface="DM Sans"/>
              </a:rPr>
              <a:t>Marventano</a:t>
            </a:r>
            <a:r>
              <a:rPr lang="en-US" sz="2400" spc="96" dirty="0">
                <a:solidFill>
                  <a:srgbClr val="665440"/>
                </a:solidFill>
                <a:latin typeface="DM Sans"/>
                <a:ea typeface="DM Sans"/>
                <a:cs typeface="DM Sans"/>
                <a:sym typeface="DM Sans"/>
              </a:rPr>
              <a:t>, S., Alonzo, E., Gambera, A., Sciacca, S., Buscemi, S., Ray, S., Galvano, F., Del Rio, D. and Grosso, G. (2019) ‘Fruit and vegetable consumption and health outcomes: an umbrella review of observational studies’, </a:t>
            </a:r>
            <a:r>
              <a:rPr lang="en-US" sz="2400" i="1" spc="96" dirty="0">
                <a:solidFill>
                  <a:srgbClr val="665440"/>
                </a:solidFill>
                <a:latin typeface="DM Sans"/>
                <a:ea typeface="DM Sans Italics"/>
                <a:cs typeface="DM Sans Italics"/>
                <a:sym typeface="DM Sans Italics"/>
              </a:rPr>
              <a:t>International Journal of Food Sciences and Nutrition</a:t>
            </a:r>
            <a:r>
              <a:rPr lang="en-US" sz="2400" spc="96" dirty="0">
                <a:solidFill>
                  <a:srgbClr val="665440"/>
                </a:solidFill>
                <a:latin typeface="DM Sans"/>
                <a:ea typeface="DM Sans"/>
                <a:cs typeface="DM Sans"/>
                <a:sym typeface="DM Sans"/>
              </a:rPr>
              <a:t>, Vol 70(6), pp.652–667. DOI: </a:t>
            </a:r>
            <a:r>
              <a:rPr lang="en-US" sz="2400" u="sng" spc="96" dirty="0">
                <a:solidFill>
                  <a:srgbClr val="665440"/>
                </a:solidFill>
                <a:latin typeface="DM Sans"/>
                <a:ea typeface="DM Sans"/>
                <a:cs typeface="DM Sans"/>
                <a:sym typeface="DM Sans"/>
                <a:hlinkClick r:id="rId7">
                  <a:extLst>
                    <a:ext uri="{A12FA001-AC4F-418D-AE19-62706E023703}">
                      <ahyp:hlinkClr xmlns:ahyp="http://schemas.microsoft.com/office/drawing/2018/hyperlinkcolor" val="tx"/>
                    </a:ext>
                  </a:extLst>
                </a:hlinkClick>
              </a:rPr>
              <a:t>https://doi.org/10.1080/09637486.2019.1571021. </a:t>
            </a:r>
            <a:endParaRPr lang="en-US" sz="2400" u="sng" spc="96">
              <a:solidFill>
                <a:srgbClr val="665440"/>
              </a:solidFill>
              <a:latin typeface="DM Sans"/>
              <a:ea typeface="DM Sans"/>
              <a:cs typeface="DM Sans"/>
              <a:hlinkClick r:id="rId7">
                <a:extLst>
                  <a:ext uri="{A12FA001-AC4F-418D-AE19-62706E023703}">
                    <ahyp:hlinkClr xmlns:ahyp="http://schemas.microsoft.com/office/drawing/2018/hyperlinkcolor" val="tx"/>
                  </a:ext>
                </a:extLst>
              </a:hlinkClick>
            </a:endParaRPr>
          </a:p>
        </p:txBody>
      </p:sp>
      <p:sp>
        <p:nvSpPr>
          <p:cNvPr id="11" name="TextBox 11"/>
          <p:cNvSpPr txBox="1"/>
          <p:nvPr/>
        </p:nvSpPr>
        <p:spPr>
          <a:xfrm>
            <a:off x="0" y="4923793"/>
            <a:ext cx="18288000" cy="632460"/>
          </a:xfrm>
          <a:prstGeom prst="rect">
            <a:avLst/>
          </a:prstGeom>
        </p:spPr>
        <p:txBody>
          <a:bodyPr lIns="0" tIns="0" rIns="0" bIns="0" rtlCol="0" anchor="t">
            <a:spAutoFit/>
          </a:bodyPr>
          <a:lstStyle/>
          <a:p>
            <a:pPr algn="l">
              <a:lnSpc>
                <a:spcPts val="2400"/>
              </a:lnSpc>
              <a:spcBef>
                <a:spcPct val="0"/>
              </a:spcBef>
            </a:pPr>
            <a:r>
              <a:rPr lang="en-US" sz="2400" spc="96">
                <a:solidFill>
                  <a:srgbClr val="665440"/>
                </a:solidFill>
                <a:latin typeface="DM Sans"/>
                <a:ea typeface="DM Sans"/>
                <a:cs typeface="DM Sans"/>
                <a:sym typeface="DM Sans"/>
              </a:rPr>
              <a:t>Bulsara, C. (2015). Using a mixed methods approach to enhance and validate your research. Brightwater group research centre, 16, 1-82. </a:t>
            </a:r>
          </a:p>
        </p:txBody>
      </p:sp>
      <p:sp>
        <p:nvSpPr>
          <p:cNvPr id="12" name="TextBox 12"/>
          <p:cNvSpPr txBox="1"/>
          <p:nvPr/>
        </p:nvSpPr>
        <p:spPr>
          <a:xfrm>
            <a:off x="0" y="9349740"/>
            <a:ext cx="18288000" cy="937260"/>
          </a:xfrm>
          <a:prstGeom prst="rect">
            <a:avLst/>
          </a:prstGeom>
        </p:spPr>
        <p:txBody>
          <a:bodyPr lIns="0" tIns="0" rIns="0" bIns="0" rtlCol="0" anchor="t">
            <a:spAutoFit/>
          </a:bodyPr>
          <a:lstStyle/>
          <a:p>
            <a:pPr algn="l">
              <a:lnSpc>
                <a:spcPts val="2400"/>
              </a:lnSpc>
              <a:spcBef>
                <a:spcPct val="0"/>
              </a:spcBef>
            </a:pPr>
            <a:r>
              <a:rPr lang="en-US" sz="2400" spc="96">
                <a:solidFill>
                  <a:srgbClr val="665440"/>
                </a:solidFill>
                <a:latin typeface="DM Sans"/>
                <a:ea typeface="DM Sans"/>
                <a:cs typeface="DM Sans"/>
                <a:sym typeface="DM Sans"/>
              </a:rPr>
              <a:t>National Institute of Health (No Date) ‘Food Frequency Questionnaire’. Available at: </a:t>
            </a:r>
            <a:r>
              <a:rPr lang="en-US" sz="2400" u="sng" spc="96" dirty="0">
                <a:solidFill>
                  <a:srgbClr val="665440"/>
                </a:solidFill>
                <a:latin typeface="DM Sans"/>
                <a:ea typeface="DM Sans"/>
                <a:cs typeface="DM Sans"/>
                <a:sym typeface="DM Sans"/>
                <a:hlinkClick r:id="rId8">
                  <a:extLst>
                    <a:ext uri="{A12FA001-AC4F-418D-AE19-62706E023703}">
                      <ahyp:hlinkClr xmlns:ahyp="http://schemas.microsoft.com/office/drawing/2018/hyperlinkcolor" val="tx"/>
                    </a:ext>
                  </a:extLst>
                </a:hlinkClick>
              </a:rPr>
              <a:t>https://biolincc.nhlbi.nih.gov/media/studies/framoffspring/Forms/Exam%203%20Food%20Frequency%20Questionnaire.pdf?link_time=2018-08-11_23:58:42.966309</a:t>
            </a:r>
            <a:endParaRPr lang="en-US" sz="2400" u="sng" spc="96">
              <a:solidFill>
                <a:srgbClr val="665440"/>
              </a:solidFill>
              <a:latin typeface="DM Sans"/>
              <a:ea typeface="DM Sans"/>
              <a:cs typeface="DM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BE4"/>
        </a:solidFill>
        <a:effectLst/>
      </p:bgPr>
    </p:bg>
    <p:spTree>
      <p:nvGrpSpPr>
        <p:cNvPr id="1" name=""/>
        <p:cNvGrpSpPr/>
        <p:nvPr/>
      </p:nvGrpSpPr>
      <p:grpSpPr>
        <a:xfrm>
          <a:off x="0" y="0"/>
          <a:ext cx="0" cy="0"/>
          <a:chOff x="0" y="0"/>
          <a:chExt cx="0" cy="0"/>
        </a:xfrm>
      </p:grpSpPr>
      <p:sp>
        <p:nvSpPr>
          <p:cNvPr id="2" name="TextBox 2"/>
          <p:cNvSpPr txBox="1"/>
          <p:nvPr/>
        </p:nvSpPr>
        <p:spPr>
          <a:xfrm>
            <a:off x="0" y="1223534"/>
            <a:ext cx="18288000" cy="738728"/>
          </a:xfrm>
          <a:prstGeom prst="rect">
            <a:avLst/>
          </a:prstGeom>
        </p:spPr>
        <p:txBody>
          <a:bodyPr lIns="0" tIns="0" rIns="0" bIns="0" rtlCol="0" anchor="t">
            <a:spAutoFit/>
          </a:bodyPr>
          <a:lstStyle/>
          <a:p>
            <a:pPr algn="l">
              <a:lnSpc>
                <a:spcPts val="2879"/>
              </a:lnSpc>
            </a:pPr>
            <a:r>
              <a:rPr lang="en-US" sz="2400" spc="96">
                <a:solidFill>
                  <a:srgbClr val="665440"/>
                </a:solidFill>
                <a:latin typeface="DM Sans"/>
                <a:ea typeface="DM Sans"/>
                <a:cs typeface="DM Sans"/>
                <a:sym typeface="DM Sans"/>
              </a:rPr>
              <a:t>University of Wales Trinity Saint David (2022) ‘UWTSD ethical guidelines’, UWTSD. Available at: </a:t>
            </a:r>
            <a:r>
              <a:rPr lang="en-US" sz="2400" u="sng" spc="96" dirty="0">
                <a:solidFill>
                  <a:srgbClr val="665440"/>
                </a:solidFill>
                <a:latin typeface="DM Sans"/>
                <a:ea typeface="DM Sans"/>
                <a:cs typeface="DM Sans"/>
                <a:sym typeface="DM Sans"/>
                <a:hlinkClick r:id="rId2">
                  <a:extLst>
                    <a:ext uri="{A12FA001-AC4F-418D-AE19-62706E023703}">
                      <ahyp:hlinkClr xmlns:ahyp="http://schemas.microsoft.com/office/drawing/2018/hyperlinkcolor" val="tx"/>
                    </a:ext>
                  </a:extLst>
                </a:hlinkClick>
              </a:rPr>
              <a:t>https://www.uwtsd.ac.uk/sites/default/files/2024-02/REICoP-July-2022.pdf</a:t>
            </a:r>
            <a:r>
              <a:rPr lang="en-US" sz="2400" spc="96">
                <a:solidFill>
                  <a:srgbClr val="665440"/>
                </a:solidFill>
                <a:latin typeface="DM Sans"/>
                <a:ea typeface="DM Sans"/>
                <a:cs typeface="DM Sans"/>
                <a:sym typeface="DM Sans"/>
              </a:rPr>
              <a:t>. (Accessed 5 May 2026) </a:t>
            </a:r>
            <a:endParaRPr lang="en-US" sz="2400" spc="96">
              <a:solidFill>
                <a:srgbClr val="665440"/>
              </a:solidFill>
              <a:latin typeface="DM Sans"/>
              <a:ea typeface="DM Sans"/>
              <a:cs typeface="DM Sans"/>
            </a:endParaRPr>
          </a:p>
        </p:txBody>
      </p:sp>
      <p:sp>
        <p:nvSpPr>
          <p:cNvPr id="3" name="TextBox 3"/>
          <p:cNvSpPr txBox="1"/>
          <p:nvPr/>
        </p:nvSpPr>
        <p:spPr>
          <a:xfrm>
            <a:off x="0" y="257852"/>
            <a:ext cx="18288000" cy="632460"/>
          </a:xfrm>
          <a:prstGeom prst="rect">
            <a:avLst/>
          </a:prstGeom>
        </p:spPr>
        <p:txBody>
          <a:bodyPr lIns="0" tIns="0" rIns="0" bIns="0" rtlCol="0" anchor="t">
            <a:spAutoFit/>
          </a:bodyPr>
          <a:lstStyle/>
          <a:p>
            <a:pPr algn="l">
              <a:lnSpc>
                <a:spcPts val="2400"/>
              </a:lnSpc>
              <a:spcBef>
                <a:spcPct val="0"/>
              </a:spcBef>
            </a:pPr>
            <a:r>
              <a:rPr lang="en-US" sz="2400" spc="96" dirty="0" err="1">
                <a:solidFill>
                  <a:srgbClr val="665440"/>
                </a:solidFill>
                <a:latin typeface="DM Sans"/>
                <a:ea typeface="DM Sans"/>
                <a:cs typeface="DM Sans"/>
                <a:sym typeface="DM Sans"/>
              </a:rPr>
              <a:t>Pngtree</a:t>
            </a:r>
            <a:r>
              <a:rPr lang="en-US" sz="2400" spc="96" dirty="0">
                <a:solidFill>
                  <a:srgbClr val="665440"/>
                </a:solidFill>
                <a:latin typeface="DM Sans"/>
                <a:ea typeface="DM Sans"/>
                <a:cs typeface="DM Sans"/>
                <a:sym typeface="DM Sans"/>
              </a:rPr>
              <a:t>, 2026 ‘Students On Lunch Break Flat Colour Free PNG and Clipart. Available at: </a:t>
            </a:r>
            <a:r>
              <a:rPr lang="en-US" sz="2400" u="sng" spc="96" dirty="0">
                <a:solidFill>
                  <a:srgbClr val="665440"/>
                </a:solidFill>
                <a:latin typeface="DM Sans"/>
                <a:ea typeface="DM Sans"/>
                <a:cs typeface="DM Sans"/>
                <a:sym typeface="DM Sans"/>
                <a:hlinkClick r:id="rId3">
                  <a:extLst>
                    <a:ext uri="{A12FA001-AC4F-418D-AE19-62706E023703}">
                      <ahyp:hlinkClr xmlns:ahyp="http://schemas.microsoft.com/office/drawing/2018/hyperlinkcolor" val="tx"/>
                    </a:ext>
                  </a:extLst>
                </a:hlinkClick>
              </a:rPr>
              <a:t>https://pngtree.com/freepng/students-on-lunch-break-flat-color_15591202.html</a:t>
            </a:r>
            <a:endParaRPr lang="en-US" sz="2400" u="sng" spc="96" dirty="0">
              <a:solidFill>
                <a:srgbClr val="665440"/>
              </a:solidFill>
              <a:latin typeface="DM Sans"/>
              <a:ea typeface="DM Sans"/>
              <a:cs typeface="DM Sans"/>
              <a:hlinkClick r:id="rId3">
                <a:extLst>
                  <a:ext uri="{A12FA001-AC4F-418D-AE19-62706E023703}">
                    <ahyp:hlinkClr xmlns:ahyp="http://schemas.microsoft.com/office/drawing/2018/hyperlinkcolor" val="tx"/>
                  </a:ext>
                </a:extLst>
              </a:hlinkClick>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1" ma:contentTypeDescription="Create a new document." ma:contentTypeScope="" ma:versionID="be19b03367a595d2ec5e5a334f7b8d42">
  <xsd:schema xmlns:xsd="http://www.w3.org/2001/XMLSchema" xmlns:xs="http://www.w3.org/2001/XMLSchema" xmlns:p="http://schemas.microsoft.com/office/2006/metadata/properties" xmlns:ns3="0085e1a2-9cbf-4b92-866b-21f3c89040b6" targetNamespace="http://schemas.microsoft.com/office/2006/metadata/properties" ma:root="true" ma:fieldsID="970516a106d96b0958f88b13e6359701"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MediaServiceSystemTags" minOccurs="0"/>
                <xsd:element ref="ns3:MediaServiceOCR" minOccurs="0"/>
                <xsd:element ref="ns3:MediaServiceGenerationTime" minOccurs="0"/>
                <xsd:element ref="ns3:MediaServiceEventHashCode" minOccurs="0"/>
                <xsd:element ref="ns3:_activity"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_activity" ma:index="17" nillable="true" ma:displayName="_activity" ma:hidden="true" ma:internalName="_activity">
      <xsd:simpleType>
        <xsd:restriction base="dms:Note"/>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B371E8-DEAC-4ADE-AF2D-B7ADA55D4FF6}">
  <ds:schemaRefs>
    <ds:schemaRef ds:uri="http://purl.org/dc/terms/"/>
    <ds:schemaRef ds:uri="http://schemas.microsoft.com/office/2006/documentManagement/types"/>
    <ds:schemaRef ds:uri="http://purl.org/dc/elements/1.1/"/>
    <ds:schemaRef ds:uri="http://schemas.openxmlformats.org/package/2006/metadata/core-properties"/>
    <ds:schemaRef ds:uri="http://schemas.microsoft.com/office/infopath/2007/PartnerControls"/>
    <ds:schemaRef ds:uri="0085e1a2-9cbf-4b92-866b-21f3c89040b6"/>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ED576B8-1C6C-4466-A69B-B3AD2DA76D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7B65D0B-0129-4AE1-83E8-8DFBD388AC6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2337</Words>
  <Application>Microsoft Office PowerPoint</Application>
  <PresentationFormat>Custom</PresentationFormat>
  <Paragraphs>183</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the common motivators and barriers to university students face in meeting the “A day” fruit and vegatble intake?</dc:title>
  <dc:creator>amelie preece</dc:creator>
  <cp:lastModifiedBy>Amelie Preece (2400928)</cp:lastModifiedBy>
  <cp:revision>78</cp:revision>
  <dcterms:created xsi:type="dcterms:W3CDTF">2006-08-16T00:00:00Z</dcterms:created>
  <dcterms:modified xsi:type="dcterms:W3CDTF">2026-05-08T09:37:24Z</dcterms:modified>
  <dc:identifier>DAHIU38DzhQ</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