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4" r:id="rId8"/>
    <p:sldId id="519" r:id="rId9"/>
    <p:sldId id="265" r:id="rId10"/>
    <p:sldId id="262" r:id="rId11"/>
    <p:sldId id="261" r:id="rId12"/>
    <p:sldId id="526" r:id="rId13"/>
    <p:sldId id="524" r:id="rId14"/>
    <p:sldId id="523" r:id="rId15"/>
    <p:sldId id="527" r:id="rId16"/>
    <p:sldId id="528" r:id="rId17"/>
    <p:sldId id="529" r:id="rId18"/>
    <p:sldId id="530" r:id="rId19"/>
    <p:sldId id="522" r:id="rId20"/>
    <p:sldId id="521" r:id="rId21"/>
    <p:sldId id="534" r:id="rId22"/>
    <p:sldId id="535" r:id="rId23"/>
    <p:sldId id="536" r:id="rId24"/>
    <p:sldId id="520" r:id="rId25"/>
    <p:sldId id="544" r:id="rId26"/>
    <p:sldId id="545" r:id="rId27"/>
    <p:sldId id="546" r:id="rId28"/>
    <p:sldId id="547" r:id="rId29"/>
    <p:sldId id="531" r:id="rId30"/>
    <p:sldId id="533" r:id="rId31"/>
    <p:sldId id="532" r:id="rId32"/>
    <p:sldId id="539" r:id="rId33"/>
    <p:sldId id="537" r:id="rId34"/>
    <p:sldId id="541" r:id="rId35"/>
    <p:sldId id="542" r:id="rId36"/>
    <p:sldId id="543" r:id="rId3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53CD3-4B2B-4DC6-BE55-A74E0E46A1DB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351036-98A7-43DB-AA7E-7071CBAC49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25818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53CD3-4B2B-4DC6-BE55-A74E0E46A1DB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351036-98A7-43DB-AA7E-7071CBAC49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97811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53CD3-4B2B-4DC6-BE55-A74E0E46A1DB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351036-98A7-43DB-AA7E-7071CBAC49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88652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53CD3-4B2B-4DC6-BE55-A74E0E46A1DB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351036-98A7-43DB-AA7E-7071CBAC49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68310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53CD3-4B2B-4DC6-BE55-A74E0E46A1DB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351036-98A7-43DB-AA7E-7071CBAC49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97709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53CD3-4B2B-4DC6-BE55-A74E0E46A1DB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351036-98A7-43DB-AA7E-7071CBAC49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97325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53CD3-4B2B-4DC6-BE55-A74E0E46A1DB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351036-98A7-43DB-AA7E-7071CBAC49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69338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53CD3-4B2B-4DC6-BE55-A74E0E46A1DB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351036-98A7-43DB-AA7E-7071CBAC49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11371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53CD3-4B2B-4DC6-BE55-A74E0E46A1DB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351036-98A7-43DB-AA7E-7071CBAC49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3143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53CD3-4B2B-4DC6-BE55-A74E0E46A1DB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351036-98A7-43DB-AA7E-7071CBAC49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2858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53CD3-4B2B-4DC6-BE55-A74E0E46A1DB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351036-98A7-43DB-AA7E-7071CBAC499C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509379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53CD3-4B2B-4DC6-BE55-A74E0E46A1DB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351036-98A7-43DB-AA7E-7071CBAC49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35122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53CD3-4B2B-4DC6-BE55-A74E0E46A1DB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351036-98A7-43DB-AA7E-7071CBAC499C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345568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53CD3-4B2B-4DC6-BE55-A74E0E46A1DB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351036-98A7-43DB-AA7E-7071CBAC49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3525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53CD3-4B2B-4DC6-BE55-A74E0E46A1DB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351036-98A7-43DB-AA7E-7071CBAC49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02406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53CD3-4B2B-4DC6-BE55-A74E0E46A1DB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351036-98A7-43DB-AA7E-7071CBAC49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8708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453CD3-4B2B-4DC6-BE55-A74E0E46A1DB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3C351036-98A7-43DB-AA7E-7071CBAC49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2514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719F0-992D-4C91-856A-C2D9BC2F9CD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Practical Hand Skills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126D57-4381-40CC-B1A8-BC862887EC6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92258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EA0703-4CDB-4BA2-B06F-E7348109E1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D3B828-26B8-4153-9DB9-FE0AC9432E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930400"/>
            <a:ext cx="8596668" cy="3880773"/>
          </a:xfrm>
        </p:spPr>
        <p:txBody>
          <a:bodyPr>
            <a:normAutofit fontScale="85000" lnSpcReduction="10000"/>
          </a:bodyPr>
          <a:lstStyle/>
          <a:p>
            <a:pPr>
              <a:spcBef>
                <a:spcPct val="20000"/>
              </a:spcBef>
              <a:buClr>
                <a:srgbClr val="990099"/>
              </a:buClr>
              <a:buNone/>
              <a:defRPr/>
            </a:pPr>
            <a:r>
              <a:rPr lang="en-GB" sz="2000" dirty="0"/>
              <a:t>Sports massage may be conducted:</a:t>
            </a:r>
          </a:p>
          <a:p>
            <a:pPr>
              <a:spcBef>
                <a:spcPct val="20000"/>
              </a:spcBef>
              <a:buClr>
                <a:srgbClr val="990099"/>
              </a:buClr>
              <a:buNone/>
              <a:defRPr/>
            </a:pPr>
            <a:endParaRPr lang="en-GB" sz="800" dirty="0"/>
          </a:p>
          <a:p>
            <a:pPr>
              <a:spcBef>
                <a:spcPct val="20000"/>
              </a:spcBef>
              <a:buClr>
                <a:srgbClr val="990099"/>
              </a:buClr>
              <a:buNone/>
              <a:defRPr/>
            </a:pPr>
            <a:r>
              <a:rPr lang="en-GB" sz="2000" b="1" dirty="0"/>
              <a:t>Indoors</a:t>
            </a:r>
            <a:endParaRPr lang="en-GB" sz="2000" dirty="0"/>
          </a:p>
          <a:p>
            <a:pPr>
              <a:spcBef>
                <a:spcPct val="20000"/>
              </a:spcBef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Clinic.</a:t>
            </a:r>
          </a:p>
          <a:p>
            <a:pPr>
              <a:spcBef>
                <a:spcPct val="20000"/>
              </a:spcBef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Sporting venue.</a:t>
            </a:r>
          </a:p>
          <a:p>
            <a:pPr>
              <a:spcBef>
                <a:spcPct val="20000"/>
              </a:spcBef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Changing room.</a:t>
            </a:r>
          </a:p>
          <a:p>
            <a:pPr>
              <a:spcBef>
                <a:spcPct val="20000"/>
              </a:spcBef>
              <a:buClr>
                <a:srgbClr val="990099"/>
              </a:buClr>
              <a:buNone/>
              <a:defRPr/>
            </a:pPr>
            <a:endParaRPr lang="en-GB" sz="800" dirty="0"/>
          </a:p>
          <a:p>
            <a:pPr>
              <a:spcBef>
                <a:spcPct val="20000"/>
              </a:spcBef>
              <a:buClr>
                <a:srgbClr val="990099"/>
              </a:buClr>
              <a:buNone/>
              <a:defRPr/>
            </a:pPr>
            <a:r>
              <a:rPr lang="en-GB" sz="2000" b="1" dirty="0"/>
              <a:t>Outdoors</a:t>
            </a:r>
            <a:endParaRPr lang="en-GB" sz="2000" dirty="0"/>
          </a:p>
          <a:p>
            <a:pPr>
              <a:spcBef>
                <a:spcPct val="20000"/>
              </a:spcBef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Track/pitch side.</a:t>
            </a:r>
          </a:p>
          <a:p>
            <a:pPr>
              <a:spcBef>
                <a:spcPct val="20000"/>
              </a:spcBef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Field (mountain bike, cross country etc.).</a:t>
            </a:r>
          </a:p>
          <a:p>
            <a:pPr>
              <a:spcBef>
                <a:spcPct val="20000"/>
              </a:spcBef>
              <a:buClr>
                <a:srgbClr val="990099"/>
              </a:buClr>
              <a:buFont typeface="Wingdings 2" panose="05020102010507070707" pitchFamily="18" charset="2"/>
              <a:buChar char="¿"/>
              <a:defRPr/>
            </a:pPr>
            <a:endParaRPr lang="en-GB" sz="800" dirty="0"/>
          </a:p>
          <a:p>
            <a:pPr>
              <a:spcBef>
                <a:spcPct val="20000"/>
              </a:spcBef>
              <a:buClr>
                <a:srgbClr val="990099"/>
              </a:buClr>
              <a:buFont typeface="Wingdings 2" panose="05020102010507070707" pitchFamily="18" charset="2"/>
              <a:buChar char="¿"/>
              <a:defRPr/>
            </a:pPr>
            <a:endParaRPr lang="en-GB" sz="800" dirty="0"/>
          </a:p>
          <a:p>
            <a:pPr>
              <a:spcBef>
                <a:spcPct val="20000"/>
              </a:spcBef>
              <a:buClr>
                <a:srgbClr val="990099"/>
              </a:buClr>
              <a:buNone/>
              <a:defRPr/>
            </a:pPr>
            <a:r>
              <a:rPr lang="en-GB" sz="2000" dirty="0"/>
              <a:t>Regardless of location, the sports massage practitioner must always consider:</a:t>
            </a:r>
          </a:p>
          <a:p>
            <a:pPr marL="342900" lvl="6" indent="-342900">
              <a:buClrTx/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Hygiene.</a:t>
            </a:r>
          </a:p>
          <a:p>
            <a:pPr marL="342900" lvl="4" indent="-342900">
              <a:spcBef>
                <a:spcPct val="20000"/>
              </a:spcBef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Safety.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00218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6EBB01-6482-4D47-A808-FCB70A5534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Clinic Treatment Rooms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E11F34-9C5C-43CC-B88C-743C740D12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20000"/>
              </a:spcBef>
              <a:buClr>
                <a:srgbClr val="990099"/>
              </a:buClr>
              <a:buNone/>
              <a:defRPr/>
            </a:pPr>
            <a:r>
              <a:rPr lang="en-GB" dirty="0"/>
              <a:t>The following guidelines should be adhered to:</a:t>
            </a:r>
          </a:p>
          <a:p>
            <a:pPr>
              <a:spcBef>
                <a:spcPct val="20000"/>
              </a:spcBef>
              <a:buFont typeface="Arial" panose="020B0604020202020204" pitchFamily="34" charset="0"/>
              <a:buChar char="•"/>
              <a:defRPr/>
            </a:pPr>
            <a:r>
              <a:rPr lang="en-GB" dirty="0"/>
              <a:t>Room is warm, quiet, private and well-ventilated.</a:t>
            </a:r>
          </a:p>
          <a:p>
            <a:pPr>
              <a:spcBef>
                <a:spcPct val="20000"/>
              </a:spcBef>
              <a:buFont typeface="Arial" panose="020B0604020202020204" pitchFamily="34" charset="0"/>
              <a:buChar char="•"/>
              <a:defRPr/>
            </a:pPr>
            <a:r>
              <a:rPr lang="en-GB" dirty="0"/>
              <a:t>Working area kept scrupulously clean and tidy.</a:t>
            </a:r>
          </a:p>
          <a:p>
            <a:pPr>
              <a:spcBef>
                <a:spcPct val="20000"/>
              </a:spcBef>
              <a:buFont typeface="Arial" panose="020B0604020202020204" pitchFamily="34" charset="0"/>
              <a:buChar char="•"/>
              <a:defRPr/>
            </a:pPr>
            <a:r>
              <a:rPr lang="en-GB" dirty="0"/>
              <a:t>A hand basin or sink should be available.</a:t>
            </a:r>
          </a:p>
          <a:p>
            <a:pPr>
              <a:spcBef>
                <a:spcPct val="20000"/>
              </a:spcBef>
              <a:buFont typeface="Arial" panose="020B0604020202020204" pitchFamily="34" charset="0"/>
              <a:buChar char="•"/>
              <a:defRPr/>
            </a:pPr>
            <a:r>
              <a:rPr lang="en-GB" dirty="0"/>
              <a:t>Toilet facilities for the client’s use should be available and regularly cleaned (shower facilities are advantageous).</a:t>
            </a:r>
          </a:p>
          <a:p>
            <a:pPr>
              <a:spcBef>
                <a:spcPct val="20000"/>
              </a:spcBef>
              <a:buFont typeface="Arial" panose="020B0604020202020204" pitchFamily="34" charset="0"/>
              <a:buChar char="•"/>
              <a:defRPr/>
            </a:pPr>
            <a:r>
              <a:rPr lang="en-GB" dirty="0"/>
              <a:t>A plentiful supply of clean, laundered towels, linen and paper couch roll must be available.</a:t>
            </a:r>
          </a:p>
          <a:p>
            <a:pPr>
              <a:spcBef>
                <a:spcPct val="20000"/>
              </a:spcBef>
              <a:buFont typeface="Arial" panose="020B0604020202020204" pitchFamily="34" charset="0"/>
              <a:buChar char="•"/>
              <a:defRPr/>
            </a:pPr>
            <a:r>
              <a:rPr lang="en-GB" dirty="0"/>
              <a:t>A lined, covered bin must be easily accessible.</a:t>
            </a:r>
          </a:p>
          <a:p>
            <a:pPr algn="ctr">
              <a:spcBef>
                <a:spcPct val="20000"/>
              </a:spcBef>
              <a:buClr>
                <a:srgbClr val="990099"/>
              </a:buClr>
              <a:buNone/>
              <a:defRPr/>
            </a:pPr>
            <a:endParaRPr lang="en-GB" dirty="0"/>
          </a:p>
          <a:p>
            <a:pPr algn="ctr">
              <a:spcBef>
                <a:spcPct val="20000"/>
              </a:spcBef>
              <a:buClr>
                <a:srgbClr val="990099"/>
              </a:buClr>
              <a:buNone/>
              <a:defRPr/>
            </a:pPr>
            <a:r>
              <a:rPr lang="en-GB" dirty="0"/>
              <a:t>As a member of a professional association, a sports massage therapist will be able to access a code of practice for hygiene.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00140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232830-0386-438E-A65E-86F33FCF1F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Non-Clinical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E6D173-EFCE-4572-914A-66A84AE651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20000"/>
              </a:spcBef>
              <a:buClr>
                <a:srgbClr val="990099"/>
              </a:buClr>
              <a:buNone/>
              <a:defRPr/>
            </a:pPr>
            <a:r>
              <a:rPr lang="en-GB" dirty="0"/>
              <a:t>Away from the clinic a sports massage practitioner has to adapt, whilst still maintaining a high level of hygiene and professionalism. </a:t>
            </a:r>
          </a:p>
          <a:p>
            <a:pPr>
              <a:spcBef>
                <a:spcPct val="20000"/>
              </a:spcBef>
              <a:buClr>
                <a:srgbClr val="990099"/>
              </a:buClr>
              <a:buNone/>
              <a:defRPr/>
            </a:pPr>
            <a:endParaRPr lang="en-GB" dirty="0"/>
          </a:p>
          <a:p>
            <a:pPr>
              <a:spcBef>
                <a:spcPct val="20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/>
            </a:pPr>
            <a:r>
              <a:rPr lang="en-GB" dirty="0"/>
              <a:t>Avoid hazards such as doorways, stairs and other busy areas.</a:t>
            </a:r>
          </a:p>
          <a:p>
            <a:pPr>
              <a:spcBef>
                <a:spcPct val="20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/>
            </a:pPr>
            <a:r>
              <a:rPr lang="en-GB" dirty="0"/>
              <a:t>Avoid working directly underneath trees (use a canopy).</a:t>
            </a:r>
          </a:p>
          <a:p>
            <a:pPr>
              <a:spcBef>
                <a:spcPct val="20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/>
            </a:pPr>
            <a:r>
              <a:rPr lang="en-GB" dirty="0"/>
              <a:t>Ensure ground is level and stable.</a:t>
            </a:r>
          </a:p>
          <a:p>
            <a:pPr>
              <a:spcBef>
                <a:spcPct val="20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/>
            </a:pPr>
            <a:r>
              <a:rPr lang="en-GB" dirty="0"/>
              <a:t>Consider the use of a bare couch.</a:t>
            </a:r>
          </a:p>
          <a:p>
            <a:pPr>
              <a:spcBef>
                <a:spcPct val="20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/>
            </a:pPr>
            <a:r>
              <a:rPr lang="en-GB" dirty="0"/>
              <a:t>Towels should be used prudently, massaging through clothing when possible.</a:t>
            </a:r>
          </a:p>
          <a:p>
            <a:pPr>
              <a:spcBef>
                <a:spcPct val="20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/>
            </a:pPr>
            <a:r>
              <a:rPr lang="en-GB" dirty="0"/>
              <a:t>Hands and couch can be kept clean using alcohol wipes.</a:t>
            </a:r>
          </a:p>
          <a:p>
            <a:pPr>
              <a:spcBef>
                <a:spcPct val="20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/>
            </a:pPr>
            <a:r>
              <a:rPr lang="en-GB" dirty="0"/>
              <a:t>If working in a confined area, take regular breaks.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96096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DA5472-6514-4D6D-9107-DF515EF0D7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Couch Set-up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78F2CE-6E73-4B12-8A94-AA35C7D6FB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738558"/>
            <a:ext cx="4894624" cy="3880773"/>
          </a:xfrm>
        </p:spPr>
        <p:txBody>
          <a:bodyPr/>
          <a:lstStyle/>
          <a:p>
            <a:pPr>
              <a:buClr>
                <a:srgbClr val="92D050"/>
              </a:buClr>
            </a:pPr>
            <a:r>
              <a:rPr lang="en-GB" altLang="en-US" dirty="0">
                <a:latin typeface="Arial" panose="020B0604020202020204" pitchFamily="34" charset="0"/>
              </a:rPr>
              <a:t>Couch height can be set at the point where your finger tips touch the top of the couch when standing beside it with arms relaxed at your sides</a:t>
            </a:r>
          </a:p>
          <a:p>
            <a:pPr>
              <a:buClr>
                <a:srgbClr val="92D050"/>
              </a:buClr>
            </a:pPr>
            <a:r>
              <a:rPr lang="en-GB" altLang="en-US" dirty="0">
                <a:latin typeface="Arial" panose="020B0604020202020204" pitchFamily="34" charset="0"/>
              </a:rPr>
              <a:t>At first this may feel a little low.</a:t>
            </a:r>
          </a:p>
          <a:p>
            <a:pPr>
              <a:buClr>
                <a:srgbClr val="92D050"/>
              </a:buClr>
            </a:pPr>
            <a:r>
              <a:rPr lang="en-GB" altLang="en-US" dirty="0">
                <a:latin typeface="Arial" panose="020B0604020202020204" pitchFamily="34" charset="0"/>
              </a:rPr>
              <a:t>This position allows the use of body mechanics to greatest effect using ‘lean’ sooner than ‘press’ to apply pressure.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3217444-67BF-4C97-80FE-F12E68C8D6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5009" b="8820"/>
          <a:stretch>
            <a:fillRect/>
          </a:stretch>
        </p:blipFill>
        <p:spPr bwMode="auto">
          <a:xfrm rot="21440056">
            <a:off x="5651280" y="1833315"/>
            <a:ext cx="3843337" cy="3500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926539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9F9AC1-388F-432B-B5F7-69ADA5BA6B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Kit Required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E12364-923F-437C-8DE0-C011929258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Massage Couch</a:t>
            </a:r>
          </a:p>
          <a:p>
            <a:pPr lvl="1"/>
            <a:r>
              <a:rPr lang="en-US" dirty="0"/>
              <a:t>Purchase of a suitable massage plinth will cost in the region of £200.00</a:t>
            </a:r>
            <a:endParaRPr lang="en-GB" dirty="0"/>
          </a:p>
          <a:p>
            <a:r>
              <a:rPr lang="en-GB" dirty="0"/>
              <a:t>Massage mediums</a:t>
            </a:r>
          </a:p>
          <a:p>
            <a:pPr lvl="1"/>
            <a:r>
              <a:rPr lang="en-GB" dirty="0"/>
              <a:t>Oils, lotions, creams, powders</a:t>
            </a:r>
          </a:p>
          <a:p>
            <a:r>
              <a:rPr lang="en-GB" dirty="0"/>
              <a:t>Towels</a:t>
            </a:r>
          </a:p>
          <a:p>
            <a:r>
              <a:rPr lang="en-GB" dirty="0"/>
              <a:t>Couch Roll</a:t>
            </a:r>
          </a:p>
          <a:p>
            <a:r>
              <a:rPr lang="en-GB" dirty="0"/>
              <a:t>Props</a:t>
            </a:r>
          </a:p>
          <a:p>
            <a:r>
              <a:rPr lang="en-GB" dirty="0"/>
              <a:t>Pillows</a:t>
            </a:r>
          </a:p>
        </p:txBody>
      </p:sp>
    </p:spTree>
    <p:extLst>
      <p:ext uri="{BB962C8B-B14F-4D97-AF65-F5344CB8AC3E}">
        <p14:creationId xmlns:p14="http://schemas.microsoft.com/office/powerpoint/2010/main" val="17893462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1AD6E7-F9F1-49F2-81CC-846F03BCF6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Before you start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A8F984-DF75-46E4-B77B-07C81237D8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Client Assessment form</a:t>
            </a:r>
          </a:p>
          <a:p>
            <a:r>
              <a:rPr lang="en-GB" dirty="0"/>
              <a:t>Contraindications</a:t>
            </a:r>
          </a:p>
          <a:p>
            <a:r>
              <a:rPr lang="en-GB" dirty="0"/>
              <a:t>Informed consent </a:t>
            </a:r>
          </a:p>
          <a:p>
            <a:r>
              <a:rPr lang="en-GB" dirty="0"/>
              <a:t>Explanation of treatment</a:t>
            </a:r>
          </a:p>
          <a:p>
            <a:r>
              <a:rPr lang="en-GB" dirty="0"/>
              <a:t>Explanation of contra-actions</a:t>
            </a:r>
          </a:p>
          <a:p>
            <a:pPr lvl="1"/>
            <a:r>
              <a:rPr lang="en-GB" dirty="0"/>
              <a:t>What can occur after the massage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88760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 Box 5">
            <a:extLst>
              <a:ext uri="{FF2B5EF4-FFF2-40B4-BE49-F238E27FC236}">
                <a16:creationId xmlns:a16="http://schemas.microsoft.com/office/drawing/2014/main" id="{761C3A93-B526-4DD1-B956-431EF2DAB1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246" y="319086"/>
            <a:ext cx="828675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buClr>
                <a:srgbClr val="990099"/>
              </a:buClr>
              <a:buFont typeface="Wingdings 2" panose="05020102010507070707" pitchFamily="18" charset="2"/>
              <a:buNone/>
            </a:pPr>
            <a:r>
              <a:rPr lang="en-GB" altLang="en-US" sz="2800" b="1" dirty="0">
                <a:solidFill>
                  <a:srgbClr val="92D050"/>
                </a:solidFill>
                <a:latin typeface="Arial" panose="020B0604020202020204" pitchFamily="34" charset="0"/>
              </a:rPr>
              <a:t>Draping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4A9930C-8C82-4952-BEFF-53724CF7EB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2121" y="842961"/>
            <a:ext cx="8143875" cy="3724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1085850" indent="-3429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20000"/>
              </a:spcBef>
              <a:buClr>
                <a:srgbClr val="990099"/>
              </a:buClr>
              <a:buFont typeface="Wingdings 2" panose="05020102010507070707" pitchFamily="18" charset="2"/>
              <a:buNone/>
              <a:defRPr/>
            </a:pPr>
            <a:endParaRPr lang="en-GB" sz="800" dirty="0"/>
          </a:p>
          <a:p>
            <a:pPr marL="342900" indent="-342900">
              <a:spcBef>
                <a:spcPct val="20000"/>
              </a:spcBef>
              <a:buFont typeface="Arial" panose="020B0604020202020204" pitchFamily="34" charset="0"/>
              <a:buChar char="•"/>
              <a:defRPr/>
            </a:pPr>
            <a:r>
              <a:rPr lang="en-GB" sz="2000" b="1" dirty="0"/>
              <a:t>Towels should be used to only expose the area which is being treated, </a:t>
            </a:r>
            <a:r>
              <a:rPr lang="en-GB" sz="2000" dirty="0"/>
              <a:t>e.g.</a:t>
            </a:r>
          </a:p>
          <a:p>
            <a:pPr lvl="1" ea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Right leg covered whilst left leg being massaged.</a:t>
            </a:r>
          </a:p>
          <a:p>
            <a:pPr lvl="1" ea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Legs covered whilst back is being massaged.</a:t>
            </a:r>
          </a:p>
          <a:p>
            <a:pPr lvl="1" ea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(Unless the client insists otherwise because “they are too hot etc.”)</a:t>
            </a:r>
          </a:p>
          <a:p>
            <a:pPr marL="342900" indent="-342900">
              <a:spcBef>
                <a:spcPct val="20000"/>
              </a:spcBef>
              <a:buFont typeface="Arial" panose="020B0604020202020204" pitchFamily="34" charset="0"/>
              <a:buChar char="•"/>
              <a:defRPr/>
            </a:pPr>
            <a:endParaRPr lang="en-GB" sz="2000" dirty="0"/>
          </a:p>
          <a:p>
            <a:pPr marL="342900" indent="-342900">
              <a:spcBef>
                <a:spcPct val="20000"/>
              </a:spcBef>
              <a:buFont typeface="Arial" panose="020B0604020202020204" pitchFamily="34" charset="0"/>
              <a:buChar char="•"/>
              <a:defRPr/>
            </a:pPr>
            <a:r>
              <a:rPr lang="en-GB" sz="2000" b="1" dirty="0"/>
              <a:t>Rolled towels/props should be used to support vulnerable joints or aid in client comfort, </a:t>
            </a:r>
            <a:r>
              <a:rPr lang="en-GB" sz="2000" dirty="0"/>
              <a:t>e.g.</a:t>
            </a:r>
          </a:p>
          <a:p>
            <a:pPr lvl="1" eaLnBrk="1" hangingPunct="1">
              <a:spcBef>
                <a:spcPct val="20000"/>
              </a:spcBef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Behind knee whilst lying supine.</a:t>
            </a:r>
          </a:p>
        </p:txBody>
      </p:sp>
      <p:pic>
        <p:nvPicPr>
          <p:cNvPr id="14340" name="Picture 3">
            <a:extLst>
              <a:ext uri="{FF2B5EF4-FFF2-40B4-BE49-F238E27FC236}">
                <a16:creationId xmlns:a16="http://schemas.microsoft.com/office/drawing/2014/main" id="{A1A840F5-2DD6-48E0-A4A3-193A66EF99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166" y="4809824"/>
            <a:ext cx="2638059" cy="17886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1" name="Picture 4">
            <a:extLst>
              <a:ext uri="{FF2B5EF4-FFF2-40B4-BE49-F238E27FC236}">
                <a16:creationId xmlns:a16="http://schemas.microsoft.com/office/drawing/2014/main" id="{AF3C41F5-01C1-4E62-806C-4F2944E710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7022" y="4770804"/>
            <a:ext cx="2638060" cy="18276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07E767-0ED9-4670-A72E-CB5C9AB448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A856C6-E5D9-438E-B274-D4B0124C31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There are many different massage techniques and each should be considered a ‘tool’ with a specific purpose</a:t>
            </a:r>
          </a:p>
          <a:p>
            <a:r>
              <a:rPr lang="en-GB" dirty="0"/>
              <a:t>Effleurage</a:t>
            </a:r>
          </a:p>
          <a:p>
            <a:r>
              <a:rPr lang="en-GB" dirty="0"/>
              <a:t>Petrissage</a:t>
            </a:r>
          </a:p>
          <a:p>
            <a:r>
              <a:rPr lang="en-GB" dirty="0"/>
              <a:t>Tapotement</a:t>
            </a:r>
          </a:p>
          <a:p>
            <a:r>
              <a:rPr lang="en-GB" dirty="0"/>
              <a:t>Compressions</a:t>
            </a:r>
          </a:p>
          <a:p>
            <a:r>
              <a:rPr lang="en-GB" dirty="0"/>
              <a:t>Vibrations</a:t>
            </a:r>
          </a:p>
          <a:p>
            <a:r>
              <a:rPr lang="en-GB" dirty="0"/>
              <a:t>Dermal Lifting</a:t>
            </a:r>
          </a:p>
          <a:p>
            <a:r>
              <a:rPr lang="en-GB" dirty="0"/>
              <a:t>Frictions</a:t>
            </a:r>
          </a:p>
        </p:txBody>
      </p:sp>
    </p:spTree>
    <p:extLst>
      <p:ext uri="{BB962C8B-B14F-4D97-AF65-F5344CB8AC3E}">
        <p14:creationId xmlns:p14="http://schemas.microsoft.com/office/powerpoint/2010/main" val="22942622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4AF994-4DE1-499D-A02E-7F71E0A61B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Effleurage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E6DB12-51FB-4CAB-90CA-6F05D28582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674055"/>
            <a:ext cx="8596668" cy="4367307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u="sng" dirty="0"/>
              <a:t>Technical Description</a:t>
            </a:r>
          </a:p>
          <a:p>
            <a:r>
              <a:rPr lang="en-GB" dirty="0"/>
              <a:t>Skin stroked with pressure towards heart. Applied with hand, hands or forearm. Pressure kept constant &amp; contact area is mainly broad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u="sng" dirty="0"/>
              <a:t>Physiological Effects</a:t>
            </a:r>
          </a:p>
          <a:p>
            <a:pPr marL="0" indent="0">
              <a:buNone/>
            </a:pPr>
            <a:r>
              <a:rPr lang="en-GB" dirty="0"/>
              <a:t>Friction</a:t>
            </a:r>
          </a:p>
          <a:p>
            <a:r>
              <a:rPr lang="en-GB" dirty="0"/>
              <a:t>Warms skin, subcutaneous &amp; muscle tissue</a:t>
            </a:r>
          </a:p>
          <a:p>
            <a:pPr lvl="1"/>
            <a:r>
              <a:rPr lang="en-GB" dirty="0"/>
              <a:t>Increases permeability</a:t>
            </a:r>
          </a:p>
          <a:p>
            <a:pPr lvl="1"/>
            <a:r>
              <a:rPr lang="en-GB" dirty="0"/>
              <a:t>Increase in cell metabolism</a:t>
            </a:r>
          </a:p>
          <a:p>
            <a:pPr lvl="1"/>
            <a:r>
              <a:rPr lang="en-GB" dirty="0"/>
              <a:t>Speeds removal of waste &amp; supply of nutrients</a:t>
            </a:r>
          </a:p>
          <a:p>
            <a:pPr marL="0" indent="0">
              <a:buNone/>
            </a:pPr>
            <a:r>
              <a:rPr lang="en-GB" dirty="0"/>
              <a:t>Mechanical</a:t>
            </a:r>
          </a:p>
          <a:p>
            <a:r>
              <a:rPr lang="en-GB" dirty="0"/>
              <a:t>Improves venous &amp; lymphatic flow</a:t>
            </a:r>
          </a:p>
          <a:p>
            <a:r>
              <a:rPr lang="en-GB" dirty="0"/>
              <a:t>One way valves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All hand movements do the same just deeper ones go further into the cells.</a:t>
            </a:r>
          </a:p>
        </p:txBody>
      </p:sp>
    </p:spTree>
    <p:extLst>
      <p:ext uri="{BB962C8B-B14F-4D97-AF65-F5344CB8AC3E}">
        <p14:creationId xmlns:p14="http://schemas.microsoft.com/office/powerpoint/2010/main" val="38318819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268B6D-B59C-43BD-A001-9533824672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Effleurage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68011F-C47A-48FA-835D-C50759E9E4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219417" cy="3880773"/>
          </a:xfrm>
        </p:spPr>
        <p:txBody>
          <a:bodyPr/>
          <a:lstStyle/>
          <a:p>
            <a:r>
              <a:rPr lang="en-GB" dirty="0"/>
              <a:t>Half  Moon</a:t>
            </a:r>
          </a:p>
          <a:p>
            <a:r>
              <a:rPr lang="en-GB" dirty="0"/>
              <a:t>Figure 8</a:t>
            </a:r>
          </a:p>
          <a:p>
            <a:r>
              <a:rPr lang="en-GB" dirty="0"/>
              <a:t>Rotary</a:t>
            </a:r>
          </a:p>
          <a:p>
            <a:r>
              <a:rPr lang="en-GB" dirty="0"/>
              <a:t>Flat Hand</a:t>
            </a:r>
          </a:p>
          <a:p>
            <a:r>
              <a:rPr lang="en-GB" dirty="0"/>
              <a:t>V</a:t>
            </a:r>
          </a:p>
          <a:p>
            <a:r>
              <a:rPr lang="en-GB" dirty="0"/>
              <a:t>Cam &amp; Spindle</a:t>
            </a:r>
          </a:p>
          <a:p>
            <a:r>
              <a:rPr lang="en-GB" dirty="0"/>
              <a:t>Reverse Cam</a:t>
            </a:r>
          </a:p>
          <a:p>
            <a:r>
              <a:rPr lang="en-GB" dirty="0"/>
              <a:t>Opposing Glide</a:t>
            </a:r>
          </a:p>
          <a:p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DD7F457-6A60-4AB9-B8E3-084873EB1377}"/>
              </a:ext>
            </a:extLst>
          </p:cNvPr>
          <p:cNvSpPr txBox="1">
            <a:spLocks/>
          </p:cNvSpPr>
          <p:nvPr/>
        </p:nvSpPr>
        <p:spPr>
          <a:xfrm>
            <a:off x="4656147" y="2160588"/>
            <a:ext cx="3219417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Forearm</a:t>
            </a:r>
          </a:p>
          <a:p>
            <a:r>
              <a:rPr lang="en-GB" dirty="0"/>
              <a:t>Heel &amp; Thumb</a:t>
            </a:r>
          </a:p>
          <a:p>
            <a:r>
              <a:rPr lang="en-GB" dirty="0"/>
              <a:t>Butterfly</a:t>
            </a:r>
          </a:p>
          <a:p>
            <a:r>
              <a:rPr lang="en-GB" dirty="0"/>
              <a:t>Reverse Butterfly</a:t>
            </a:r>
          </a:p>
          <a:p>
            <a:r>
              <a:rPr lang="en-GB" dirty="0"/>
              <a:t>Bilateral </a:t>
            </a:r>
          </a:p>
          <a:p>
            <a:r>
              <a:rPr lang="en-GB" dirty="0"/>
              <a:t>Rake</a:t>
            </a:r>
          </a:p>
          <a:p>
            <a:r>
              <a:rPr lang="en-GB" dirty="0"/>
              <a:t>Reverse Rake</a:t>
            </a:r>
          </a:p>
          <a:p>
            <a:r>
              <a:rPr lang="en-GB" dirty="0"/>
              <a:t>Pisiform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06798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5D293B-6682-4339-85D2-F261A7E014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Half Moon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6DFE8D-FAE6-451F-B63A-D03D33941A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4049411" cy="3880773"/>
          </a:xfrm>
        </p:spPr>
        <p:txBody>
          <a:bodyPr/>
          <a:lstStyle/>
          <a:p>
            <a:r>
              <a:rPr lang="en-GB" dirty="0"/>
              <a:t>Only on the back</a:t>
            </a:r>
          </a:p>
          <a:p>
            <a:r>
              <a:rPr lang="en-GB" dirty="0"/>
              <a:t>Apply oil where you are going to work</a:t>
            </a:r>
          </a:p>
          <a:p>
            <a:r>
              <a:rPr lang="en-GB" dirty="0"/>
              <a:t>Side stance (Wide)</a:t>
            </a:r>
          </a:p>
          <a:p>
            <a:r>
              <a:rPr lang="en-GB" dirty="0"/>
              <a:t>Hands in full flat position</a:t>
            </a:r>
          </a:p>
          <a:p>
            <a:r>
              <a:rPr lang="en-GB" dirty="0"/>
              <a:t>One hand does a full circle – Inward movement</a:t>
            </a:r>
          </a:p>
          <a:p>
            <a:r>
              <a:rPr lang="en-GB" dirty="0"/>
              <a:t>Other hand 10 to, to 10 past – Put a hat on circle</a:t>
            </a:r>
          </a:p>
          <a:p>
            <a:r>
              <a:rPr lang="en-GB" dirty="0"/>
              <a:t>Light Friction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067268E-2C45-4F6A-91D1-FA681608027F}"/>
              </a:ext>
            </a:extLst>
          </p:cNvPr>
          <p:cNvSpPr txBox="1">
            <a:spLocks/>
          </p:cNvSpPr>
          <p:nvPr/>
        </p:nvSpPr>
        <p:spPr>
          <a:xfrm>
            <a:off x="5305605" y="2140686"/>
            <a:ext cx="3528906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Only used on the back</a:t>
            </a:r>
          </a:p>
          <a:p>
            <a:r>
              <a:rPr lang="en-GB"/>
              <a:t>Side stance</a:t>
            </a:r>
          </a:p>
          <a:p>
            <a:r>
              <a:rPr lang="en-GB"/>
              <a:t>Outward movement to start</a:t>
            </a:r>
          </a:p>
          <a:p>
            <a:r>
              <a:rPr lang="en-GB"/>
              <a:t>Other hand follows</a:t>
            </a:r>
          </a:p>
          <a:p>
            <a:r>
              <a:rPr lang="en-GB"/>
              <a:t>Very light technique</a:t>
            </a:r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58854A1-930E-4DE8-AE72-2170348B767B}"/>
              </a:ext>
            </a:extLst>
          </p:cNvPr>
          <p:cNvSpPr txBox="1">
            <a:spLocks/>
          </p:cNvSpPr>
          <p:nvPr/>
        </p:nvSpPr>
        <p:spPr>
          <a:xfrm>
            <a:off x="5381929" y="609600"/>
            <a:ext cx="2136204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Figure 8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59182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ED26B2-C57C-433B-82E3-37E5A1CE0D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2642641" cy="1320800"/>
          </a:xfrm>
        </p:spPr>
        <p:txBody>
          <a:bodyPr/>
          <a:lstStyle/>
          <a:p>
            <a:r>
              <a:rPr lang="en-GB" dirty="0"/>
              <a:t>Flat Hand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487-E1E3-4CB5-AB8E-1F039B4B42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4133817" cy="3880773"/>
          </a:xfrm>
        </p:spPr>
        <p:txBody>
          <a:bodyPr/>
          <a:lstStyle/>
          <a:p>
            <a:r>
              <a:rPr lang="en-GB" dirty="0"/>
              <a:t>Light to medium technique</a:t>
            </a:r>
          </a:p>
          <a:p>
            <a:r>
              <a:rPr lang="en-GB" dirty="0"/>
              <a:t>Good for creating friction</a:t>
            </a:r>
          </a:p>
          <a:p>
            <a:r>
              <a:rPr lang="en-GB" dirty="0"/>
              <a:t>Lunge stance</a:t>
            </a:r>
          </a:p>
          <a:p>
            <a:r>
              <a:rPr lang="en-GB" dirty="0"/>
              <a:t>Nearest hand is the base, other hand rests on top</a:t>
            </a:r>
          </a:p>
          <a:p>
            <a:r>
              <a:rPr lang="en-GB" dirty="0"/>
              <a:t>Use body – Rocking &amp; driving</a:t>
            </a:r>
          </a:p>
          <a:p>
            <a:r>
              <a:rPr lang="en-GB" dirty="0"/>
              <a:t>Arms &amp; shoulders stay firm</a:t>
            </a:r>
          </a:p>
          <a:p>
            <a:r>
              <a:rPr lang="en-GB" dirty="0"/>
              <a:t>All up the back &amp; round shoulders 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A33B48D-39AF-4DE7-86FD-D0F47F58ABFD}"/>
              </a:ext>
            </a:extLst>
          </p:cNvPr>
          <p:cNvSpPr txBox="1">
            <a:spLocks/>
          </p:cNvSpPr>
          <p:nvPr/>
        </p:nvSpPr>
        <p:spPr>
          <a:xfrm>
            <a:off x="4975667" y="2154753"/>
            <a:ext cx="4133817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Light to medium technique</a:t>
            </a:r>
          </a:p>
          <a:p>
            <a:r>
              <a:rPr lang="en-GB" dirty="0"/>
              <a:t>Lunge technique</a:t>
            </a:r>
          </a:p>
          <a:p>
            <a:r>
              <a:rPr lang="en-GB" dirty="0"/>
              <a:t>Inside hand in V shape</a:t>
            </a:r>
          </a:p>
          <a:p>
            <a:r>
              <a:rPr lang="en-GB" dirty="0"/>
              <a:t>Outer hand – Smaller V</a:t>
            </a:r>
          </a:p>
          <a:p>
            <a:r>
              <a:rPr lang="en-GB" dirty="0"/>
              <a:t>As soon as top hand catches the scapula stop</a:t>
            </a:r>
          </a:p>
          <a:p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8E81559-C1E7-4029-8755-1AFD95172E83}"/>
              </a:ext>
            </a:extLst>
          </p:cNvPr>
          <p:cNvSpPr txBox="1">
            <a:spLocks/>
          </p:cNvSpPr>
          <p:nvPr/>
        </p:nvSpPr>
        <p:spPr>
          <a:xfrm>
            <a:off x="5140439" y="609600"/>
            <a:ext cx="2642641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V</a:t>
            </a:r>
          </a:p>
        </p:txBody>
      </p:sp>
    </p:spTree>
    <p:extLst>
      <p:ext uri="{BB962C8B-B14F-4D97-AF65-F5344CB8AC3E}">
        <p14:creationId xmlns:p14="http://schemas.microsoft.com/office/powerpoint/2010/main" val="19502833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6B8A6-A773-44AF-A7CD-FBA416849B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2572303" cy="1320800"/>
          </a:xfrm>
        </p:spPr>
        <p:txBody>
          <a:bodyPr/>
          <a:lstStyle/>
          <a:p>
            <a:r>
              <a:rPr lang="en-GB" dirty="0"/>
              <a:t>Cam &amp; Spindle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1CAF91-5CBC-4D5F-8AED-4D3C21ACC0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528906" cy="3880773"/>
          </a:xfrm>
        </p:spPr>
        <p:txBody>
          <a:bodyPr/>
          <a:lstStyle/>
          <a:p>
            <a:r>
              <a:rPr lang="en-GB" dirty="0"/>
              <a:t>Deep technique</a:t>
            </a:r>
          </a:p>
          <a:p>
            <a:r>
              <a:rPr lang="en-GB" dirty="0"/>
              <a:t>Lunge stance</a:t>
            </a:r>
          </a:p>
          <a:p>
            <a:r>
              <a:rPr lang="en-GB" dirty="0"/>
              <a:t>Inside hand in a fist shape</a:t>
            </a:r>
          </a:p>
          <a:p>
            <a:r>
              <a:rPr lang="en-GB" dirty="0"/>
              <a:t>Outside hand glides &amp; stops at scapula</a:t>
            </a:r>
          </a:p>
          <a:p>
            <a:r>
              <a:rPr lang="en-GB" dirty="0"/>
              <a:t>Thumb sits in fist</a:t>
            </a:r>
          </a:p>
          <a:p>
            <a:r>
              <a:rPr lang="en-GB" dirty="0"/>
              <a:t>Arms &amp; shoulders stay firm</a:t>
            </a:r>
          </a:p>
          <a:p>
            <a:r>
              <a:rPr lang="en-GB" dirty="0"/>
              <a:t>Use body – weight transfer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DF6D6F5D-6950-427A-8618-EB20724CB73C}"/>
              </a:ext>
            </a:extLst>
          </p:cNvPr>
          <p:cNvSpPr txBox="1">
            <a:spLocks/>
          </p:cNvSpPr>
          <p:nvPr/>
        </p:nvSpPr>
        <p:spPr>
          <a:xfrm>
            <a:off x="5106312" y="609600"/>
            <a:ext cx="2687190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Reverse Cam &amp; Spindle 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3D768600-9175-4F64-B79A-DE22C10787F2}"/>
              </a:ext>
            </a:extLst>
          </p:cNvPr>
          <p:cNvSpPr txBox="1">
            <a:spLocks/>
          </p:cNvSpPr>
          <p:nvPr/>
        </p:nvSpPr>
        <p:spPr>
          <a:xfrm>
            <a:off x="5089899" y="2160588"/>
            <a:ext cx="3528906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Same hand shape as Cam &amp; Spindle</a:t>
            </a:r>
          </a:p>
          <a:p>
            <a:r>
              <a:rPr lang="en-GB" dirty="0"/>
              <a:t>Front side of bench</a:t>
            </a:r>
          </a:p>
          <a:p>
            <a:r>
              <a:rPr lang="en-GB" dirty="0"/>
              <a:t>Round &amp; onto neck</a:t>
            </a:r>
          </a:p>
          <a:p>
            <a:r>
              <a:rPr lang="en-GB" dirty="0"/>
              <a:t>If tight space get client to put thumb in waistband to pull scapula to the side</a:t>
            </a:r>
          </a:p>
        </p:txBody>
      </p:sp>
    </p:spTree>
    <p:extLst>
      <p:ext uri="{BB962C8B-B14F-4D97-AF65-F5344CB8AC3E}">
        <p14:creationId xmlns:p14="http://schemas.microsoft.com/office/powerpoint/2010/main" val="9593727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6B8A6-A773-44AF-A7CD-FBA416849B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2572303" cy="1320800"/>
          </a:xfrm>
        </p:spPr>
        <p:txBody>
          <a:bodyPr/>
          <a:lstStyle/>
          <a:p>
            <a:r>
              <a:rPr lang="en-GB" dirty="0"/>
              <a:t>Opposing Glide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1CAF91-5CBC-4D5F-8AED-4D3C21ACC0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528906" cy="3880773"/>
          </a:xfrm>
        </p:spPr>
        <p:txBody>
          <a:bodyPr/>
          <a:lstStyle/>
          <a:p>
            <a:r>
              <a:rPr lang="en-GB" dirty="0"/>
              <a:t>Side stance</a:t>
            </a:r>
          </a:p>
          <a:p>
            <a:r>
              <a:rPr lang="en-GB" dirty="0"/>
              <a:t>Hand close (prey position)</a:t>
            </a:r>
          </a:p>
          <a:p>
            <a:r>
              <a:rPr lang="en-GB" dirty="0"/>
              <a:t>Mid thoracic area</a:t>
            </a:r>
          </a:p>
          <a:p>
            <a:r>
              <a:rPr lang="en-GB" dirty="0"/>
              <a:t>Heels of hand on your side of the client, fingers over spine</a:t>
            </a:r>
          </a:p>
          <a:p>
            <a:r>
              <a:rPr lang="en-GB" dirty="0"/>
              <a:t>Separate heels of hands, pivoting from fingers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DF6D6F5D-6950-427A-8618-EB20724CB73C}"/>
              </a:ext>
            </a:extLst>
          </p:cNvPr>
          <p:cNvSpPr txBox="1">
            <a:spLocks/>
          </p:cNvSpPr>
          <p:nvPr/>
        </p:nvSpPr>
        <p:spPr>
          <a:xfrm>
            <a:off x="5106312" y="609600"/>
            <a:ext cx="2687190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Forearm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3D768600-9175-4F64-B79A-DE22C10787F2}"/>
              </a:ext>
            </a:extLst>
          </p:cNvPr>
          <p:cNvSpPr txBox="1">
            <a:spLocks/>
          </p:cNvSpPr>
          <p:nvPr/>
        </p:nvSpPr>
        <p:spPr>
          <a:xfrm>
            <a:off x="5089899" y="2160588"/>
            <a:ext cx="3528906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Lunge stance</a:t>
            </a:r>
          </a:p>
          <a:p>
            <a:r>
              <a:rPr lang="en-GB" dirty="0"/>
              <a:t>Use the ulna border, thumb up</a:t>
            </a:r>
          </a:p>
          <a:p>
            <a:r>
              <a:rPr lang="en-GB" dirty="0"/>
              <a:t>Only hand on wrist</a:t>
            </a:r>
          </a:p>
          <a:p>
            <a:r>
              <a:rPr lang="en-GB" dirty="0"/>
              <a:t>As you get to a bony area, reduce pressure</a:t>
            </a:r>
          </a:p>
          <a:p>
            <a:r>
              <a:rPr lang="en-GB" dirty="0"/>
              <a:t>Interior angle of scapula</a:t>
            </a:r>
          </a:p>
        </p:txBody>
      </p:sp>
    </p:spTree>
    <p:extLst>
      <p:ext uri="{BB962C8B-B14F-4D97-AF65-F5344CB8AC3E}">
        <p14:creationId xmlns:p14="http://schemas.microsoft.com/office/powerpoint/2010/main" val="37477332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6B8A6-A773-44AF-A7CD-FBA416849B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2572303" cy="1320800"/>
          </a:xfrm>
        </p:spPr>
        <p:txBody>
          <a:bodyPr/>
          <a:lstStyle/>
          <a:p>
            <a:r>
              <a:rPr lang="en-GB" dirty="0"/>
              <a:t>Heel &amp; Thumb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1CAF91-5CBC-4D5F-8AED-4D3C21ACC0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528906" cy="3880773"/>
          </a:xfrm>
        </p:spPr>
        <p:txBody>
          <a:bodyPr/>
          <a:lstStyle/>
          <a:p>
            <a:r>
              <a:rPr lang="en-GB" dirty="0"/>
              <a:t>Opposite side of the body</a:t>
            </a:r>
          </a:p>
          <a:p>
            <a:r>
              <a:rPr lang="en-GB" dirty="0"/>
              <a:t>Fingers on the scapula</a:t>
            </a:r>
          </a:p>
          <a:p>
            <a:r>
              <a:rPr lang="en-GB" dirty="0"/>
              <a:t>Thumb – finger tip balance</a:t>
            </a:r>
          </a:p>
          <a:p>
            <a:r>
              <a:rPr lang="en-GB" dirty="0"/>
              <a:t>Heel, then thumb</a:t>
            </a:r>
          </a:p>
          <a:p>
            <a:r>
              <a:rPr lang="en-GB" dirty="0"/>
              <a:t>Slide down the thumb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DF6D6F5D-6950-427A-8618-EB20724CB73C}"/>
              </a:ext>
            </a:extLst>
          </p:cNvPr>
          <p:cNvSpPr txBox="1">
            <a:spLocks/>
          </p:cNvSpPr>
          <p:nvPr/>
        </p:nvSpPr>
        <p:spPr>
          <a:xfrm>
            <a:off x="5106312" y="609600"/>
            <a:ext cx="2687190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Butterfly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3D768600-9175-4F64-B79A-DE22C10787F2}"/>
              </a:ext>
            </a:extLst>
          </p:cNvPr>
          <p:cNvSpPr txBox="1">
            <a:spLocks/>
          </p:cNvSpPr>
          <p:nvPr/>
        </p:nvSpPr>
        <p:spPr>
          <a:xfrm>
            <a:off x="5089899" y="2160588"/>
            <a:ext cx="3528906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Extremely deep (Potentially)</a:t>
            </a:r>
          </a:p>
          <a:p>
            <a:r>
              <a:rPr lang="en-GB" dirty="0"/>
              <a:t>Thumbs together &amp; fingers spread (fan)</a:t>
            </a:r>
          </a:p>
          <a:p>
            <a:r>
              <a:rPr lang="en-GB" dirty="0"/>
              <a:t>Thumbs straight, one on top of the other</a:t>
            </a:r>
          </a:p>
          <a:p>
            <a:r>
              <a:rPr lang="en-GB" dirty="0"/>
              <a:t>Press &amp; move (inch to inch &amp; half movement</a:t>
            </a:r>
          </a:p>
          <a:p>
            <a:r>
              <a:rPr lang="en-GB" dirty="0"/>
              <a:t>Targeting very tight spot</a:t>
            </a:r>
          </a:p>
          <a:p>
            <a:r>
              <a:rPr lang="en-GB" dirty="0"/>
              <a:t>FINGERS DON’T MOVE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33603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6B8A6-A773-44AF-A7CD-FBA416849B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2572303" cy="1320800"/>
          </a:xfrm>
        </p:spPr>
        <p:txBody>
          <a:bodyPr/>
          <a:lstStyle/>
          <a:p>
            <a:r>
              <a:rPr lang="en-GB" dirty="0"/>
              <a:t>Reverse Butterfly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1CAF91-5CBC-4D5F-8AED-4D3C21ACC0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528906" cy="3880773"/>
          </a:xfrm>
        </p:spPr>
        <p:txBody>
          <a:bodyPr/>
          <a:lstStyle/>
          <a:p>
            <a:r>
              <a:rPr lang="en-GB" dirty="0"/>
              <a:t>Thumbs towards you</a:t>
            </a:r>
          </a:p>
          <a:p>
            <a:r>
              <a:rPr lang="en-GB" dirty="0"/>
              <a:t>Maintain finger cage</a:t>
            </a:r>
          </a:p>
          <a:p>
            <a:r>
              <a:rPr lang="en-GB" dirty="0"/>
              <a:t>Tissue must be warmed up first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DF6D6F5D-6950-427A-8618-EB20724CB73C}"/>
              </a:ext>
            </a:extLst>
          </p:cNvPr>
          <p:cNvSpPr txBox="1">
            <a:spLocks/>
          </p:cNvSpPr>
          <p:nvPr/>
        </p:nvSpPr>
        <p:spPr>
          <a:xfrm>
            <a:off x="5106312" y="609600"/>
            <a:ext cx="2687190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Bilateral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3D768600-9175-4F64-B79A-DE22C10787F2}"/>
              </a:ext>
            </a:extLst>
          </p:cNvPr>
          <p:cNvSpPr txBox="1">
            <a:spLocks/>
          </p:cNvSpPr>
          <p:nvPr/>
        </p:nvSpPr>
        <p:spPr>
          <a:xfrm>
            <a:off x="5089899" y="2160588"/>
            <a:ext cx="3528906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Position yourself on the top of the bed – Mini lunge</a:t>
            </a:r>
          </a:p>
          <a:p>
            <a:r>
              <a:rPr lang="en-GB" dirty="0"/>
              <a:t>Double flat hand either side of the spine on scapula</a:t>
            </a:r>
          </a:p>
          <a:p>
            <a:r>
              <a:rPr lang="en-GB" dirty="0"/>
              <a:t>Hands down to bottom of trunk, then lift fingers</a:t>
            </a:r>
          </a:p>
          <a:p>
            <a:r>
              <a:rPr lang="en-GB" dirty="0"/>
              <a:t>Pull back – small opposing  glide &amp; draw hand back</a:t>
            </a:r>
          </a:p>
          <a:p>
            <a:r>
              <a:rPr lang="en-GB" dirty="0"/>
              <a:t>Opposing glide down shoulders, pull together &amp; up neck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55760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6B8A6-A773-44AF-A7CD-FBA416849B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2572303" cy="1320800"/>
          </a:xfrm>
        </p:spPr>
        <p:txBody>
          <a:bodyPr/>
          <a:lstStyle/>
          <a:p>
            <a:r>
              <a:rPr lang="en-GB" dirty="0"/>
              <a:t>Rotary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1CAF91-5CBC-4D5F-8AED-4D3C21ACC0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528906" cy="3880773"/>
          </a:xfrm>
        </p:spPr>
        <p:txBody>
          <a:bodyPr/>
          <a:lstStyle/>
          <a:p>
            <a:r>
              <a:rPr lang="en-GB" dirty="0"/>
              <a:t>Light technique for arms &amp; legs</a:t>
            </a:r>
          </a:p>
          <a:p>
            <a:r>
              <a:rPr lang="en-GB" dirty="0"/>
              <a:t>Great to use early as a warm up</a:t>
            </a:r>
          </a:p>
          <a:p>
            <a:r>
              <a:rPr lang="en-GB" dirty="0"/>
              <a:t>Lunge position</a:t>
            </a:r>
          </a:p>
          <a:p>
            <a:r>
              <a:rPr lang="en-GB" dirty="0"/>
              <a:t>V shape with hands &amp; split</a:t>
            </a:r>
          </a:p>
          <a:p>
            <a:r>
              <a:rPr lang="en-GB" dirty="0"/>
              <a:t>One hand after another</a:t>
            </a:r>
          </a:p>
          <a:p>
            <a:r>
              <a:rPr lang="en-GB" dirty="0"/>
              <a:t>Pressure through palms</a:t>
            </a:r>
          </a:p>
          <a:p>
            <a:r>
              <a:rPr lang="en-GB" dirty="0"/>
              <a:t>Slight arm bend</a:t>
            </a:r>
          </a:p>
          <a:p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DF6D6F5D-6950-427A-8618-EB20724CB73C}"/>
              </a:ext>
            </a:extLst>
          </p:cNvPr>
          <p:cNvSpPr txBox="1">
            <a:spLocks/>
          </p:cNvSpPr>
          <p:nvPr/>
        </p:nvSpPr>
        <p:spPr>
          <a:xfrm>
            <a:off x="5106312" y="609600"/>
            <a:ext cx="2687190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Pisiform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3D768600-9175-4F64-B79A-DE22C10787F2}"/>
              </a:ext>
            </a:extLst>
          </p:cNvPr>
          <p:cNvSpPr txBox="1">
            <a:spLocks/>
          </p:cNvSpPr>
          <p:nvPr/>
        </p:nvSpPr>
        <p:spPr>
          <a:xfrm>
            <a:off x="5089899" y="2160588"/>
            <a:ext cx="3528906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Outside of wrist, bony part</a:t>
            </a:r>
          </a:p>
          <a:p>
            <a:r>
              <a:rPr lang="en-GB" dirty="0"/>
              <a:t>Inside hand in v shape to guide – no pressure</a:t>
            </a:r>
          </a:p>
          <a:p>
            <a:r>
              <a:rPr lang="en-GB" dirty="0"/>
              <a:t>Pisiform sits in the V</a:t>
            </a:r>
          </a:p>
          <a:p>
            <a:r>
              <a:rPr lang="en-GB" dirty="0"/>
              <a:t>Drop body weight into pisiform</a:t>
            </a:r>
          </a:p>
          <a:p>
            <a:r>
              <a:rPr lang="en-GB" dirty="0"/>
              <a:t>V pushes up the body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96651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9E3599-5494-4CAC-B559-3CF14E6A8B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Petrissage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6B0998-31A4-4D49-85CD-5F96691B60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Technical Description</a:t>
            </a:r>
          </a:p>
          <a:p>
            <a:r>
              <a:rPr lang="en-GB" dirty="0"/>
              <a:t>Two hands move inwardly moving circles, which intersect. The points of the intersection are pinched together during the movement between the finger &amp; thumb. A ‘wringing’ or torque is placed upon the soft tissue, kneading the tissue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Physical Effects</a:t>
            </a:r>
          </a:p>
          <a:p>
            <a:r>
              <a:rPr lang="en-GB" dirty="0"/>
              <a:t>Friction &amp; mechanical as for effleurage</a:t>
            </a:r>
          </a:p>
          <a:p>
            <a:r>
              <a:rPr lang="en-GB" dirty="0"/>
              <a:t>Stretches some muscles – those you can ‘pick up’</a:t>
            </a:r>
          </a:p>
          <a:p>
            <a:r>
              <a:rPr lang="en-GB" dirty="0"/>
              <a:t>Reduce tension in muscle fascia.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476845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8BBE8-8EC0-4BBC-AE5B-399DB4ECC3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Petrissage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587793-B01C-4193-B4BA-BAF5248998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Can only be used on muscles you can pick up &amp; get both sides of</a:t>
            </a:r>
          </a:p>
          <a:p>
            <a:r>
              <a:rPr lang="en-GB" dirty="0"/>
              <a:t>Pick up the muscle, fingers of one hand &amp; thumb of the other hand</a:t>
            </a:r>
          </a:p>
          <a:p>
            <a:r>
              <a:rPr lang="en-GB" dirty="0"/>
              <a:t>Squeeze between the two</a:t>
            </a:r>
          </a:p>
          <a:p>
            <a:endParaRPr lang="en-GB" dirty="0"/>
          </a:p>
          <a:p>
            <a:r>
              <a:rPr lang="en-GB" dirty="0"/>
              <a:t>Areas to use this on:</a:t>
            </a:r>
          </a:p>
          <a:p>
            <a:pPr lvl="1"/>
            <a:r>
              <a:rPr lang="en-GB" dirty="0"/>
              <a:t>Upper traps – Opposite side of body</a:t>
            </a:r>
          </a:p>
          <a:p>
            <a:pPr lvl="1"/>
            <a:r>
              <a:rPr lang="en-GB" dirty="0"/>
              <a:t>Latissimus dorsi – Opposite side of body</a:t>
            </a:r>
          </a:p>
          <a:p>
            <a:pPr lvl="1"/>
            <a:r>
              <a:rPr lang="en-GB" dirty="0"/>
              <a:t>Triceps – Same side of body</a:t>
            </a:r>
          </a:p>
          <a:p>
            <a:pPr lvl="1"/>
            <a:r>
              <a:rPr lang="en-GB" dirty="0"/>
              <a:t>Posterior deltoids – Same side of body</a:t>
            </a:r>
          </a:p>
        </p:txBody>
      </p:sp>
    </p:spTree>
    <p:extLst>
      <p:ext uri="{BB962C8B-B14F-4D97-AF65-F5344CB8AC3E}">
        <p14:creationId xmlns:p14="http://schemas.microsoft.com/office/powerpoint/2010/main" val="106014974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056EDE-A5B2-48A8-9EFC-0E80AC111F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Tapotement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A70649-687A-4454-B1A7-A4C04A61C1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Technical Description</a:t>
            </a:r>
          </a:p>
          <a:p>
            <a:r>
              <a:rPr lang="en-GB" dirty="0"/>
              <a:t>Percussion techniques. Contact with skin &amp;/or through clothing is either direct or deflected. Dynamic &amp; noisy. Applied with one or two hands.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Physical Effects</a:t>
            </a:r>
          </a:p>
          <a:p>
            <a:r>
              <a:rPr lang="en-GB" dirty="0"/>
              <a:t>Stimulates sensory nerve endings via receptors in the skin.</a:t>
            </a:r>
          </a:p>
          <a:p>
            <a:r>
              <a:rPr lang="en-GB" dirty="0"/>
              <a:t>Stimulates autonomic nervous system – fight or flight mechanism</a:t>
            </a:r>
          </a:p>
          <a:p>
            <a:r>
              <a:rPr lang="en-GB" dirty="0"/>
              <a:t>Creates erythema of the skin – draws circulation to the skin</a:t>
            </a:r>
          </a:p>
          <a:p>
            <a:r>
              <a:rPr lang="en-GB" dirty="0"/>
              <a:t>Invigorates physically and mentally</a:t>
            </a:r>
          </a:p>
        </p:txBody>
      </p:sp>
    </p:spTree>
    <p:extLst>
      <p:ext uri="{BB962C8B-B14F-4D97-AF65-F5344CB8AC3E}">
        <p14:creationId xmlns:p14="http://schemas.microsoft.com/office/powerpoint/2010/main" val="28390003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6B8A6-A773-44AF-A7CD-FBA416849B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2572303" cy="1320800"/>
          </a:xfrm>
        </p:spPr>
        <p:txBody>
          <a:bodyPr/>
          <a:lstStyle/>
          <a:p>
            <a:r>
              <a:rPr lang="en-GB" dirty="0"/>
              <a:t>Hacking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1CAF91-5CBC-4D5F-8AED-4D3C21ACC0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528906" cy="3880773"/>
          </a:xfrm>
        </p:spPr>
        <p:txBody>
          <a:bodyPr/>
          <a:lstStyle/>
          <a:p>
            <a:r>
              <a:rPr lang="en-GB" dirty="0"/>
              <a:t>Soft or hard pressure</a:t>
            </a:r>
          </a:p>
          <a:p>
            <a:r>
              <a:rPr lang="en-GB" dirty="0"/>
              <a:t>Wide side stance</a:t>
            </a:r>
          </a:p>
          <a:p>
            <a:r>
              <a:rPr lang="en-GB" dirty="0"/>
              <a:t>Edge of hand</a:t>
            </a:r>
          </a:p>
          <a:p>
            <a:r>
              <a:rPr lang="en-GB" dirty="0"/>
              <a:t>Chopping action</a:t>
            </a:r>
          </a:p>
          <a:p>
            <a:r>
              <a:rPr lang="en-GB" dirty="0"/>
              <a:t>Avoid fingers</a:t>
            </a:r>
          </a:p>
          <a:p>
            <a:r>
              <a:rPr lang="en-GB" dirty="0"/>
              <a:t>Avoid scapula</a:t>
            </a:r>
          </a:p>
          <a:p>
            <a:r>
              <a:rPr lang="en-GB" dirty="0"/>
              <a:t>Can use on legs but be careful of bony areas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DF6D6F5D-6950-427A-8618-EB20724CB73C}"/>
              </a:ext>
            </a:extLst>
          </p:cNvPr>
          <p:cNvSpPr txBox="1">
            <a:spLocks/>
          </p:cNvSpPr>
          <p:nvPr/>
        </p:nvSpPr>
        <p:spPr>
          <a:xfrm>
            <a:off x="5106312" y="609600"/>
            <a:ext cx="2687190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Cupping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3D768600-9175-4F64-B79A-DE22C10787F2}"/>
              </a:ext>
            </a:extLst>
          </p:cNvPr>
          <p:cNvSpPr txBox="1">
            <a:spLocks/>
          </p:cNvSpPr>
          <p:nvPr/>
        </p:nvSpPr>
        <p:spPr>
          <a:xfrm>
            <a:off x="5089899" y="2160588"/>
            <a:ext cx="3528906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Bridge hand – bowl shaped</a:t>
            </a:r>
          </a:p>
          <a:p>
            <a:r>
              <a:rPr lang="en-GB" dirty="0"/>
              <a:t>When hit it should make a cupping  noise</a:t>
            </a:r>
          </a:p>
          <a:p>
            <a:r>
              <a:rPr lang="en-GB" dirty="0"/>
              <a:t>Same or opposite side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281432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6B8A6-A773-44AF-A7CD-FBA416849B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2572303" cy="1320800"/>
          </a:xfrm>
        </p:spPr>
        <p:txBody>
          <a:bodyPr/>
          <a:lstStyle/>
          <a:p>
            <a:r>
              <a:rPr lang="en-GB" dirty="0"/>
              <a:t>Slapping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1CAF91-5CBC-4D5F-8AED-4D3C21ACC0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528906" cy="3880773"/>
          </a:xfrm>
        </p:spPr>
        <p:txBody>
          <a:bodyPr/>
          <a:lstStyle/>
          <a:p>
            <a:r>
              <a:rPr lang="en-GB" dirty="0"/>
              <a:t>One or two hands</a:t>
            </a:r>
          </a:p>
          <a:p>
            <a:r>
              <a:rPr lang="en-GB" dirty="0"/>
              <a:t>Glancing blows with palm of the hand</a:t>
            </a:r>
          </a:p>
          <a:p>
            <a:r>
              <a:rPr lang="en-GB" dirty="0"/>
              <a:t>Like combine harvester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DF6D6F5D-6950-427A-8618-EB20724CB73C}"/>
              </a:ext>
            </a:extLst>
          </p:cNvPr>
          <p:cNvSpPr txBox="1">
            <a:spLocks/>
          </p:cNvSpPr>
          <p:nvPr/>
        </p:nvSpPr>
        <p:spPr>
          <a:xfrm>
            <a:off x="5106312" y="609600"/>
            <a:ext cx="2687190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Flicking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3D768600-9175-4F64-B79A-DE22C10787F2}"/>
              </a:ext>
            </a:extLst>
          </p:cNvPr>
          <p:cNvSpPr txBox="1">
            <a:spLocks/>
          </p:cNvSpPr>
          <p:nvPr/>
        </p:nvSpPr>
        <p:spPr>
          <a:xfrm>
            <a:off x="5089899" y="2160588"/>
            <a:ext cx="3528906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Fingers tips</a:t>
            </a:r>
          </a:p>
          <a:p>
            <a:r>
              <a:rPr lang="en-GB" dirty="0"/>
              <a:t>Similar to slapping</a:t>
            </a:r>
          </a:p>
          <a:p>
            <a:r>
              <a:rPr lang="en-GB" dirty="0"/>
              <a:t>Like you are dusting off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566053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53E1BF-96CB-425B-9D82-4EA746837F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Compressions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4BD45F-84DF-44B4-9258-E24D70021C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930400"/>
            <a:ext cx="8596668" cy="388077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Technical Description</a:t>
            </a:r>
          </a:p>
          <a:p>
            <a:r>
              <a:rPr lang="en-GB" dirty="0"/>
              <a:t>Direct, usually static pressure applied by thumb, heel of hand or elbow into muscle &amp;/or connective tissue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Physiological Effects</a:t>
            </a:r>
          </a:p>
          <a:p>
            <a:r>
              <a:rPr lang="en-GB" dirty="0"/>
              <a:t>Decrease muscle tension resulting in restored functional length (GTO –Inverse Stretch Reflex)</a:t>
            </a:r>
          </a:p>
          <a:p>
            <a:r>
              <a:rPr lang="en-GB" dirty="0"/>
              <a:t>Reduction in muscle tone – Pressure gradient (molecular dispersion)</a:t>
            </a:r>
          </a:p>
          <a:p>
            <a:r>
              <a:rPr lang="en-GB" dirty="0"/>
              <a:t>Restore mobility of adhered tissues – specific mechanical pressure (restoring resting length)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568592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B53193-EC00-4D04-A35B-105F3ACCE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515E71-6F97-469E-BC73-69FB904B1D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930401"/>
            <a:ext cx="8596668" cy="4110962"/>
          </a:xfrm>
        </p:spPr>
        <p:txBody>
          <a:bodyPr/>
          <a:lstStyle/>
          <a:p>
            <a:r>
              <a:rPr lang="en-GB" dirty="0"/>
              <a:t>Thumb, Finger, Fist, Elbow, Heel of hand</a:t>
            </a:r>
          </a:p>
          <a:p>
            <a:r>
              <a:rPr lang="en-GB" dirty="0"/>
              <a:t>Hold 8-10 seconds with same pressure</a:t>
            </a:r>
          </a:p>
          <a:p>
            <a:r>
              <a:rPr lang="en-GB" dirty="0"/>
              <a:t>Pressure off but lose contact with skin</a:t>
            </a:r>
          </a:p>
          <a:p>
            <a:r>
              <a:rPr lang="en-GB" dirty="0"/>
              <a:t>Repeat 3 times (one application)</a:t>
            </a:r>
          </a:p>
          <a:p>
            <a:endParaRPr lang="en-GB" dirty="0"/>
          </a:p>
          <a:p>
            <a:r>
              <a:rPr lang="en-GB" dirty="0"/>
              <a:t>Tendo-muscular Junction – Release muscle as a whole</a:t>
            </a:r>
          </a:p>
          <a:p>
            <a:r>
              <a:rPr lang="en-GB" dirty="0"/>
              <a:t>Muscle Belly – Full ROM but client complains of feeling stiff</a:t>
            </a:r>
          </a:p>
          <a:p>
            <a:r>
              <a:rPr lang="en-GB" dirty="0"/>
              <a:t>Specific Restriction – Tight bundle of fibres (knot in a muscle)</a:t>
            </a:r>
          </a:p>
        </p:txBody>
      </p:sp>
    </p:spTree>
    <p:extLst>
      <p:ext uri="{BB962C8B-B14F-4D97-AF65-F5344CB8AC3E}">
        <p14:creationId xmlns:p14="http://schemas.microsoft.com/office/powerpoint/2010/main" val="317598761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3F3D61-8C66-45AC-9D0E-CBB241B2CA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3437BB-6E7F-4497-8188-439F203DE1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Hit fibres at 90 degrees</a:t>
            </a:r>
          </a:p>
          <a:p>
            <a:r>
              <a:rPr lang="en-GB" dirty="0"/>
              <a:t>Need to know ‘run’ of fibres</a:t>
            </a:r>
          </a:p>
          <a:p>
            <a:r>
              <a:rPr lang="en-GB" dirty="0"/>
              <a:t>Better results when structures being compressed are on a stretch</a:t>
            </a:r>
          </a:p>
          <a:p>
            <a:r>
              <a:rPr lang="en-GB" dirty="0"/>
              <a:t>Useful post injury</a:t>
            </a:r>
          </a:p>
          <a:p>
            <a:pPr lvl="1"/>
            <a:r>
              <a:rPr lang="en-GB" dirty="0"/>
              <a:t>Applied around injury site</a:t>
            </a:r>
          </a:p>
          <a:p>
            <a:pPr lvl="1"/>
            <a:r>
              <a:rPr lang="en-GB" dirty="0"/>
              <a:t>After 1</a:t>
            </a:r>
            <a:r>
              <a:rPr lang="en-GB" baseline="30000" dirty="0"/>
              <a:t>st</a:t>
            </a:r>
            <a:r>
              <a:rPr lang="en-GB" dirty="0"/>
              <a:t> 3 days</a:t>
            </a:r>
          </a:p>
          <a:p>
            <a:pPr lvl="1"/>
            <a:r>
              <a:rPr lang="en-GB" dirty="0"/>
              <a:t>Not increasing blood flow so can be useful above/below injury site</a:t>
            </a:r>
          </a:p>
          <a:p>
            <a:r>
              <a:rPr lang="en-GB" dirty="0"/>
              <a:t>Use in conjunction with stretching</a:t>
            </a:r>
          </a:p>
        </p:txBody>
      </p:sp>
    </p:spTree>
    <p:extLst>
      <p:ext uri="{BB962C8B-B14F-4D97-AF65-F5344CB8AC3E}">
        <p14:creationId xmlns:p14="http://schemas.microsoft.com/office/powerpoint/2010/main" val="388175733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B0D422-3631-4A15-9AB3-0F8A64BD6D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23668"/>
            <a:ext cx="2628574" cy="1320800"/>
          </a:xfrm>
        </p:spPr>
        <p:txBody>
          <a:bodyPr/>
          <a:lstStyle/>
          <a:p>
            <a:r>
              <a:rPr lang="en-GB" dirty="0"/>
              <a:t>Lower Back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414AD-A701-4B87-8DA2-927A2FAD6A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944469"/>
            <a:ext cx="3402297" cy="4096894"/>
          </a:xfrm>
        </p:spPr>
        <p:txBody>
          <a:bodyPr/>
          <a:lstStyle/>
          <a:p>
            <a:r>
              <a:rPr lang="en-GB" dirty="0"/>
              <a:t>Heel of hand</a:t>
            </a:r>
          </a:p>
          <a:p>
            <a:pPr lvl="1"/>
            <a:r>
              <a:rPr lang="en-GB" dirty="0"/>
              <a:t>Reinforce with other hand</a:t>
            </a:r>
          </a:p>
          <a:p>
            <a:pPr lvl="1"/>
            <a:r>
              <a:rPr lang="en-GB" dirty="0"/>
              <a:t>Not deep but large surface area</a:t>
            </a:r>
          </a:p>
          <a:p>
            <a:pPr lvl="1"/>
            <a:endParaRPr lang="en-GB" dirty="0"/>
          </a:p>
          <a:p>
            <a:r>
              <a:rPr lang="en-GB" dirty="0"/>
              <a:t>Fist</a:t>
            </a:r>
          </a:p>
          <a:p>
            <a:pPr lvl="1"/>
            <a:r>
              <a:rPr lang="en-GB" dirty="0"/>
              <a:t>Looks like cam &amp; spindle</a:t>
            </a:r>
          </a:p>
          <a:p>
            <a:pPr lvl="1"/>
            <a:endParaRPr lang="en-GB" dirty="0"/>
          </a:p>
          <a:p>
            <a:r>
              <a:rPr lang="en-GB" dirty="0"/>
              <a:t>Thumb</a:t>
            </a:r>
          </a:p>
          <a:p>
            <a:pPr lvl="1"/>
            <a:r>
              <a:rPr lang="en-GB" dirty="0"/>
              <a:t>Butterfly or reverse butterfly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A0025B0-FD7C-4258-A860-F814E74C8D2C}"/>
              </a:ext>
            </a:extLst>
          </p:cNvPr>
          <p:cNvSpPr txBox="1">
            <a:spLocks/>
          </p:cNvSpPr>
          <p:nvPr/>
        </p:nvSpPr>
        <p:spPr>
          <a:xfrm>
            <a:off x="5373599" y="623668"/>
            <a:ext cx="2628574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Upper Back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8B339A0B-3D45-41AD-BF26-C7C108DFCE69}"/>
              </a:ext>
            </a:extLst>
          </p:cNvPr>
          <p:cNvSpPr txBox="1">
            <a:spLocks/>
          </p:cNvSpPr>
          <p:nvPr/>
        </p:nvSpPr>
        <p:spPr>
          <a:xfrm>
            <a:off x="4986737" y="1944468"/>
            <a:ext cx="3402297" cy="40968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Thumb</a:t>
            </a:r>
          </a:p>
          <a:p>
            <a:pPr lvl="1"/>
            <a:r>
              <a:rPr lang="en-GB" dirty="0"/>
              <a:t>Reverse butterfly</a:t>
            </a:r>
          </a:p>
          <a:p>
            <a:pPr lvl="1"/>
            <a:endParaRPr lang="en-GB" dirty="0"/>
          </a:p>
          <a:p>
            <a:r>
              <a:rPr lang="en-GB" dirty="0"/>
              <a:t>Fist</a:t>
            </a:r>
          </a:p>
          <a:p>
            <a:pPr lvl="1"/>
            <a:r>
              <a:rPr lang="en-GB" dirty="0"/>
              <a:t>Depends on size of individual (between scapula &amp; neck)</a:t>
            </a:r>
          </a:p>
          <a:p>
            <a:pPr lvl="1"/>
            <a:endParaRPr lang="en-GB" dirty="0"/>
          </a:p>
          <a:p>
            <a:r>
              <a:rPr lang="en-GB" dirty="0"/>
              <a:t>Flat hand</a:t>
            </a:r>
          </a:p>
          <a:p>
            <a:pPr lvl="1"/>
            <a:r>
              <a:rPr lang="en-GB" dirty="0"/>
              <a:t>Not very deep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747927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B0D422-3631-4A15-9AB3-0F8A64BD6D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23668"/>
            <a:ext cx="2628574" cy="1320800"/>
          </a:xfrm>
        </p:spPr>
        <p:txBody>
          <a:bodyPr/>
          <a:lstStyle/>
          <a:p>
            <a:r>
              <a:rPr lang="en-GB" dirty="0"/>
              <a:t>Hamstrings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414AD-A701-4B87-8DA2-927A2FAD6A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944469"/>
            <a:ext cx="3402297" cy="40968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TMJ – Lift foot up to find tendons behind the knee</a:t>
            </a:r>
          </a:p>
          <a:p>
            <a:r>
              <a:rPr lang="en-GB" dirty="0"/>
              <a:t>Thumb</a:t>
            </a:r>
          </a:p>
          <a:p>
            <a:pPr lvl="1"/>
            <a:r>
              <a:rPr lang="en-GB" dirty="0"/>
              <a:t>Butterfly or reverse butterfly</a:t>
            </a:r>
          </a:p>
          <a:p>
            <a:pPr lvl="1"/>
            <a:endParaRPr lang="en-GB" dirty="0"/>
          </a:p>
          <a:p>
            <a:pPr marL="0" indent="0">
              <a:buNone/>
            </a:pPr>
            <a:r>
              <a:rPr lang="en-GB" dirty="0"/>
              <a:t>Belly</a:t>
            </a:r>
          </a:p>
          <a:p>
            <a:r>
              <a:rPr lang="en-GB" dirty="0"/>
              <a:t>Fist</a:t>
            </a:r>
          </a:p>
          <a:p>
            <a:pPr lvl="1"/>
            <a:r>
              <a:rPr lang="en-GB" dirty="0"/>
              <a:t>Looks like cam &amp; spindle</a:t>
            </a:r>
          </a:p>
          <a:p>
            <a:pPr lvl="1"/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A0025B0-FD7C-4258-A860-F814E74C8D2C}"/>
              </a:ext>
            </a:extLst>
          </p:cNvPr>
          <p:cNvSpPr txBox="1">
            <a:spLocks/>
          </p:cNvSpPr>
          <p:nvPr/>
        </p:nvSpPr>
        <p:spPr>
          <a:xfrm>
            <a:off x="5373599" y="623668"/>
            <a:ext cx="2628574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Glutes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8B339A0B-3D45-41AD-BF26-C7C108DFCE69}"/>
              </a:ext>
            </a:extLst>
          </p:cNvPr>
          <p:cNvSpPr txBox="1">
            <a:spLocks/>
          </p:cNvSpPr>
          <p:nvPr/>
        </p:nvSpPr>
        <p:spPr>
          <a:xfrm>
            <a:off x="4986737" y="1944468"/>
            <a:ext cx="3402297" cy="40968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Side Lie</a:t>
            </a:r>
          </a:p>
          <a:p>
            <a:r>
              <a:rPr lang="en-GB" dirty="0"/>
              <a:t>Elbow</a:t>
            </a:r>
          </a:p>
          <a:p>
            <a:pPr lvl="1"/>
            <a:r>
              <a:rPr lang="en-GB" dirty="0"/>
              <a:t>In-between greater trochanter &amp; iliac crest</a:t>
            </a:r>
          </a:p>
          <a:p>
            <a:pPr lvl="1"/>
            <a:r>
              <a:rPr lang="en-GB" dirty="0"/>
              <a:t>Hand makes a V – Place elbow in the gap</a:t>
            </a:r>
          </a:p>
          <a:p>
            <a:pPr lvl="1"/>
            <a:r>
              <a:rPr lang="en-GB" dirty="0"/>
              <a:t>Body weight through elbow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832765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136EFE-E220-45F0-BD3A-195CC5620A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Vibrations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202AD9-21D7-40C6-8872-24C0E323DB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Technical Description</a:t>
            </a:r>
          </a:p>
          <a:p>
            <a:r>
              <a:rPr lang="en-GB" dirty="0"/>
              <a:t>Shaking a relaxed muscle or muscle group  of a limb. Usually by distal tendon. Rocking the whole body at a set rate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Physiological Effects</a:t>
            </a:r>
          </a:p>
          <a:p>
            <a:r>
              <a:rPr lang="en-GB" dirty="0"/>
              <a:t>Reduction of tone in health muscle</a:t>
            </a:r>
          </a:p>
          <a:p>
            <a:pPr lvl="1"/>
            <a:r>
              <a:rPr lang="en-GB" dirty="0"/>
              <a:t>Via nerve pathways</a:t>
            </a:r>
          </a:p>
          <a:p>
            <a:r>
              <a:rPr lang="en-GB" dirty="0"/>
              <a:t>Calming of the mind</a:t>
            </a:r>
          </a:p>
          <a:p>
            <a:pPr lvl="1"/>
            <a:r>
              <a:rPr lang="en-GB" dirty="0"/>
              <a:t>Use the bodies natural frequencies</a:t>
            </a:r>
          </a:p>
          <a:p>
            <a:pPr lvl="1"/>
            <a:r>
              <a:rPr lang="en-GB" dirty="0"/>
              <a:t>Mesmerise, encourages client vulnerability </a:t>
            </a:r>
          </a:p>
          <a:p>
            <a:r>
              <a:rPr lang="en-GB" dirty="0"/>
              <a:t>When applied vigorously it may increase tone &amp; awareness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167946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5F9C0-E48B-4660-BC17-E14D087B8F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Dermal Lifting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157301-8A1D-46BD-8ADF-F664BFF49E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930400"/>
            <a:ext cx="8596668" cy="388077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Technical Description</a:t>
            </a:r>
          </a:p>
          <a:p>
            <a:r>
              <a:rPr lang="en-GB" dirty="0"/>
              <a:t>The lifting/rolling of skin (dermal layers) &amp; subcutaneous layers away from the muscle &amp; skeletal structures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Physiological Effects</a:t>
            </a:r>
          </a:p>
          <a:p>
            <a:r>
              <a:rPr lang="en-GB" dirty="0"/>
              <a:t>Erythema of skin</a:t>
            </a:r>
          </a:p>
          <a:p>
            <a:pPr lvl="1"/>
            <a:r>
              <a:rPr lang="en-GB" dirty="0"/>
              <a:t>Increased circulation in the skin capillaries</a:t>
            </a:r>
          </a:p>
          <a:p>
            <a:pPr lvl="1"/>
            <a:r>
              <a:rPr lang="en-GB" dirty="0"/>
              <a:t>Friction between the tissue layers</a:t>
            </a:r>
          </a:p>
          <a:p>
            <a:r>
              <a:rPr lang="en-GB" dirty="0"/>
              <a:t>Restores mobility to soft tissues that have become adhered </a:t>
            </a:r>
          </a:p>
          <a:p>
            <a:r>
              <a:rPr lang="en-GB" dirty="0"/>
              <a:t>Aids reduction of subcutaneous lipids when combined with exercise</a:t>
            </a:r>
          </a:p>
        </p:txBody>
      </p:sp>
    </p:spTree>
    <p:extLst>
      <p:ext uri="{BB962C8B-B14F-4D97-AF65-F5344CB8AC3E}">
        <p14:creationId xmlns:p14="http://schemas.microsoft.com/office/powerpoint/2010/main" val="119979989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D8F528-7A50-4218-83E1-8763A5C445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Frictions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C10FDA-2C8A-4332-81C6-460C40D185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930400"/>
            <a:ext cx="8596668" cy="388077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Technical Description</a:t>
            </a:r>
          </a:p>
          <a:p>
            <a:r>
              <a:rPr lang="en-GB" dirty="0"/>
              <a:t>Cross-fibre rubbing over a muscle, tendon or ligament. The stroke is usually applied in the same direction. Friction can be applied using the thumb, fingers or knuckles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Physiological Effects</a:t>
            </a:r>
          </a:p>
          <a:p>
            <a:r>
              <a:rPr lang="en-GB" dirty="0"/>
              <a:t>Trauma to soft tissue</a:t>
            </a:r>
          </a:p>
          <a:p>
            <a:r>
              <a:rPr lang="en-GB" dirty="0"/>
              <a:t>Damage to immature scar tissue</a:t>
            </a:r>
          </a:p>
          <a:p>
            <a:r>
              <a:rPr lang="en-GB" dirty="0"/>
              <a:t>Damage to blood vessels</a:t>
            </a:r>
          </a:p>
          <a:p>
            <a:r>
              <a:rPr lang="en-GB" dirty="0"/>
              <a:t>Acute inflammatory response</a:t>
            </a:r>
          </a:p>
          <a:p>
            <a:r>
              <a:rPr lang="en-GB" dirty="0"/>
              <a:t>Purpose – Remodelling of scar tissue (collagen fibres)</a:t>
            </a:r>
          </a:p>
        </p:txBody>
      </p:sp>
    </p:spTree>
    <p:extLst>
      <p:ext uri="{BB962C8B-B14F-4D97-AF65-F5344CB8AC3E}">
        <p14:creationId xmlns:p14="http://schemas.microsoft.com/office/powerpoint/2010/main" val="303647482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A82A82B-0E64-4D23-BD5F-D647AE2091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Stretching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0ED5A82-2B55-45D3-8688-84F46CD3A63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504446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2F5BD1-E96B-4727-8896-B58A4140DF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3810260" cy="951914"/>
          </a:xfrm>
        </p:spPr>
        <p:txBody>
          <a:bodyPr/>
          <a:lstStyle/>
          <a:p>
            <a:r>
              <a:rPr lang="en-GB" dirty="0"/>
              <a:t>Hamstrings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708E6C-3D53-4CFF-A72C-92D96C9D90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48380"/>
            <a:ext cx="3810260" cy="4100020"/>
          </a:xfrm>
        </p:spPr>
        <p:txBody>
          <a:bodyPr/>
          <a:lstStyle/>
          <a:p>
            <a:r>
              <a:rPr lang="en-GB" dirty="0"/>
              <a:t>Leg across midline towards opposite shoulder</a:t>
            </a:r>
          </a:p>
          <a:p>
            <a:r>
              <a:rPr lang="en-GB" dirty="0"/>
              <a:t>Left hand, left leg </a:t>
            </a:r>
          </a:p>
          <a:p>
            <a:r>
              <a:rPr lang="en-GB" dirty="0"/>
              <a:t>Straight arm</a:t>
            </a:r>
          </a:p>
          <a:p>
            <a:r>
              <a:rPr lang="en-GB" dirty="0"/>
              <a:t>Block other leg above knee</a:t>
            </a:r>
          </a:p>
          <a:p>
            <a:r>
              <a:rPr lang="en-GB" dirty="0"/>
              <a:t>Find resistance barrier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C18C014-C36E-4587-921D-FC9F0BD3BC10}"/>
              </a:ext>
            </a:extLst>
          </p:cNvPr>
          <p:cNvSpPr txBox="1">
            <a:spLocks/>
          </p:cNvSpPr>
          <p:nvPr/>
        </p:nvSpPr>
        <p:spPr>
          <a:xfrm>
            <a:off x="5542411" y="609600"/>
            <a:ext cx="3810260" cy="95191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Gastrocnemius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05D4F3D-3F15-443A-8B30-61582CA31A3F}"/>
              </a:ext>
            </a:extLst>
          </p:cNvPr>
          <p:cNvSpPr txBox="1">
            <a:spLocks/>
          </p:cNvSpPr>
          <p:nvPr/>
        </p:nvSpPr>
        <p:spPr>
          <a:xfrm>
            <a:off x="5204786" y="2148380"/>
            <a:ext cx="3810260" cy="41000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Supine</a:t>
            </a:r>
          </a:p>
          <a:p>
            <a:r>
              <a:rPr lang="en-GB" dirty="0"/>
              <a:t>Cup heel with toes on forearm</a:t>
            </a:r>
          </a:p>
          <a:p>
            <a:r>
              <a:rPr lang="en-GB" dirty="0"/>
              <a:t>Block just below the knee</a:t>
            </a:r>
          </a:p>
          <a:p>
            <a:r>
              <a:rPr lang="en-GB" dirty="0"/>
              <a:t>Low lunge position</a:t>
            </a:r>
          </a:p>
          <a:p>
            <a:r>
              <a:rPr lang="en-GB" dirty="0"/>
              <a:t>Calf stays on the couch</a:t>
            </a:r>
          </a:p>
          <a:p>
            <a:r>
              <a:rPr lang="en-GB" dirty="0"/>
              <a:t>Lift heel – lean away from foot</a:t>
            </a:r>
          </a:p>
        </p:txBody>
      </p:sp>
    </p:spTree>
    <p:extLst>
      <p:ext uri="{BB962C8B-B14F-4D97-AF65-F5344CB8AC3E}">
        <p14:creationId xmlns:p14="http://schemas.microsoft.com/office/powerpoint/2010/main" val="61944421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2F5BD1-E96B-4727-8896-B58A4140DF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3810260" cy="951914"/>
          </a:xfrm>
        </p:spPr>
        <p:txBody>
          <a:bodyPr/>
          <a:lstStyle/>
          <a:p>
            <a:r>
              <a:rPr lang="en-GB" dirty="0"/>
              <a:t>Soleus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708E6C-3D53-4CFF-A72C-92D96C9D90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48380"/>
            <a:ext cx="3810260" cy="4100020"/>
          </a:xfrm>
        </p:spPr>
        <p:txBody>
          <a:bodyPr/>
          <a:lstStyle/>
          <a:p>
            <a:r>
              <a:rPr lang="en-GB" dirty="0"/>
              <a:t>Prone</a:t>
            </a:r>
          </a:p>
          <a:p>
            <a:r>
              <a:rPr lang="en-GB" dirty="0"/>
              <a:t>Knee bent </a:t>
            </a:r>
          </a:p>
          <a:p>
            <a:r>
              <a:rPr lang="en-GB" dirty="0"/>
              <a:t>Forefoot on sternum</a:t>
            </a:r>
          </a:p>
          <a:p>
            <a:r>
              <a:rPr lang="en-GB" dirty="0"/>
              <a:t>Hand on heel (back of foot)</a:t>
            </a:r>
          </a:p>
          <a:p>
            <a:r>
              <a:rPr lang="en-GB" dirty="0"/>
              <a:t>Use chest to push toes towards knees</a:t>
            </a:r>
          </a:p>
          <a:p>
            <a:r>
              <a:rPr lang="en-GB" dirty="0"/>
              <a:t>Other hand on bench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C18C014-C36E-4587-921D-FC9F0BD3BC10}"/>
              </a:ext>
            </a:extLst>
          </p:cNvPr>
          <p:cNvSpPr txBox="1">
            <a:spLocks/>
          </p:cNvSpPr>
          <p:nvPr/>
        </p:nvSpPr>
        <p:spPr>
          <a:xfrm>
            <a:off x="5542411" y="609600"/>
            <a:ext cx="3810260" cy="95191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Quadriceps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05D4F3D-3F15-443A-8B30-61582CA31A3F}"/>
              </a:ext>
            </a:extLst>
          </p:cNvPr>
          <p:cNvSpPr txBox="1">
            <a:spLocks/>
          </p:cNvSpPr>
          <p:nvPr/>
        </p:nvSpPr>
        <p:spPr>
          <a:xfrm>
            <a:off x="5204786" y="2148380"/>
            <a:ext cx="3810260" cy="41000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Prone</a:t>
            </a:r>
          </a:p>
          <a:p>
            <a:r>
              <a:rPr lang="en-GB" dirty="0"/>
              <a:t>Foot in armpit</a:t>
            </a:r>
          </a:p>
          <a:p>
            <a:r>
              <a:rPr lang="en-GB" dirty="0"/>
              <a:t>Inside arm on knee, other arm on sacrum</a:t>
            </a:r>
          </a:p>
          <a:p>
            <a:r>
              <a:rPr lang="en-GB" dirty="0"/>
              <a:t>Lean into stretch</a:t>
            </a:r>
          </a:p>
          <a:p>
            <a:r>
              <a:rPr lang="en-GB" dirty="0"/>
              <a:t>Lift knee for extra stretch</a:t>
            </a:r>
          </a:p>
        </p:txBody>
      </p:sp>
    </p:spTree>
    <p:extLst>
      <p:ext uri="{BB962C8B-B14F-4D97-AF65-F5344CB8AC3E}">
        <p14:creationId xmlns:p14="http://schemas.microsoft.com/office/powerpoint/2010/main" val="321888627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2F5BD1-E96B-4727-8896-B58A4140DF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3810260" cy="951914"/>
          </a:xfrm>
        </p:spPr>
        <p:txBody>
          <a:bodyPr/>
          <a:lstStyle/>
          <a:p>
            <a:r>
              <a:rPr lang="en-GB" dirty="0"/>
              <a:t>Hip &amp; Quad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708E6C-3D53-4CFF-A72C-92D96C9D90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48380"/>
            <a:ext cx="3810260" cy="4100020"/>
          </a:xfrm>
        </p:spPr>
        <p:txBody>
          <a:bodyPr/>
          <a:lstStyle/>
          <a:p>
            <a:r>
              <a:rPr lang="en-GB" dirty="0"/>
              <a:t>Side lie – Back to you</a:t>
            </a:r>
          </a:p>
          <a:p>
            <a:r>
              <a:rPr lang="en-GB" dirty="0"/>
              <a:t>Bottom leg bent &amp; towards chest where they hold it</a:t>
            </a:r>
          </a:p>
          <a:p>
            <a:r>
              <a:rPr lang="en-GB" dirty="0"/>
              <a:t>Top foot – Bend &amp; place on inside hip</a:t>
            </a:r>
          </a:p>
          <a:p>
            <a:r>
              <a:rPr lang="en-GB" dirty="0"/>
              <a:t>Hand on waistband, hand on knee (same level as hip)</a:t>
            </a:r>
          </a:p>
          <a:p>
            <a:r>
              <a:rPr lang="en-GB" dirty="0"/>
              <a:t>Use hip to push towards bottom</a:t>
            </a:r>
          </a:p>
          <a:p>
            <a:r>
              <a:rPr lang="en-GB" dirty="0"/>
              <a:t>Pull knee back</a:t>
            </a:r>
          </a:p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C18C014-C36E-4587-921D-FC9F0BD3BC10}"/>
              </a:ext>
            </a:extLst>
          </p:cNvPr>
          <p:cNvSpPr txBox="1">
            <a:spLocks/>
          </p:cNvSpPr>
          <p:nvPr/>
        </p:nvSpPr>
        <p:spPr>
          <a:xfrm>
            <a:off x="5542411" y="609600"/>
            <a:ext cx="3810260" cy="95191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Glutes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05D4F3D-3F15-443A-8B30-61582CA31A3F}"/>
              </a:ext>
            </a:extLst>
          </p:cNvPr>
          <p:cNvSpPr txBox="1">
            <a:spLocks/>
          </p:cNvSpPr>
          <p:nvPr/>
        </p:nvSpPr>
        <p:spPr>
          <a:xfrm>
            <a:off x="5204786" y="2148380"/>
            <a:ext cx="3810260" cy="41000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Supine</a:t>
            </a:r>
          </a:p>
          <a:p>
            <a:r>
              <a:rPr lang="en-GB" dirty="0"/>
              <a:t>Opposite leg towards you</a:t>
            </a:r>
          </a:p>
          <a:p>
            <a:r>
              <a:rPr lang="en-GB" dirty="0"/>
              <a:t>Bend knee &amp; hip 90 degrees</a:t>
            </a:r>
          </a:p>
          <a:p>
            <a:r>
              <a:rPr lang="en-GB" dirty="0"/>
              <a:t>Externally rotate hip</a:t>
            </a:r>
          </a:p>
          <a:p>
            <a:r>
              <a:rPr lang="en-GB" dirty="0"/>
              <a:t>Hand on knee to block</a:t>
            </a:r>
          </a:p>
          <a:p>
            <a:r>
              <a:rPr lang="en-GB" dirty="0"/>
              <a:t>Use body weight to push down on knee</a:t>
            </a:r>
          </a:p>
          <a:p>
            <a:r>
              <a:rPr lang="en-GB" dirty="0"/>
              <a:t>Can take it across or up body</a:t>
            </a:r>
          </a:p>
        </p:txBody>
      </p:sp>
    </p:spTree>
    <p:extLst>
      <p:ext uri="{BB962C8B-B14F-4D97-AF65-F5344CB8AC3E}">
        <p14:creationId xmlns:p14="http://schemas.microsoft.com/office/powerpoint/2010/main" val="165751782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2F5BD1-E96B-4727-8896-B58A4140DF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3810260" cy="951914"/>
          </a:xfrm>
        </p:spPr>
        <p:txBody>
          <a:bodyPr>
            <a:normAutofit fontScale="90000"/>
          </a:bodyPr>
          <a:lstStyle/>
          <a:p>
            <a:r>
              <a:rPr lang="en-GB" dirty="0"/>
              <a:t>Pectorals/Anterior Deltoids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708E6C-3D53-4CFF-A72C-92D96C9D90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48380"/>
            <a:ext cx="3810260" cy="4100020"/>
          </a:xfrm>
        </p:spPr>
        <p:txBody>
          <a:bodyPr/>
          <a:lstStyle/>
          <a:p>
            <a:r>
              <a:rPr lang="en-GB" dirty="0"/>
              <a:t>Seated on a chair</a:t>
            </a:r>
          </a:p>
          <a:p>
            <a:r>
              <a:rPr lang="en-GB" dirty="0"/>
              <a:t>Take arm to 90 degrees, elbow level with shoulder</a:t>
            </a:r>
          </a:p>
          <a:p>
            <a:r>
              <a:rPr lang="en-GB" dirty="0"/>
              <a:t>Forearms rest in crook of elbow</a:t>
            </a:r>
          </a:p>
          <a:p>
            <a:r>
              <a:rPr lang="en-GB" dirty="0"/>
              <a:t>Spare hand on scapula</a:t>
            </a:r>
          </a:p>
          <a:p>
            <a:r>
              <a:rPr lang="en-GB" dirty="0"/>
              <a:t>Rotate arm &amp; pull back</a:t>
            </a:r>
          </a:p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C18C014-C36E-4587-921D-FC9F0BD3BC10}"/>
              </a:ext>
            </a:extLst>
          </p:cNvPr>
          <p:cNvSpPr txBox="1">
            <a:spLocks/>
          </p:cNvSpPr>
          <p:nvPr/>
        </p:nvSpPr>
        <p:spPr>
          <a:xfrm>
            <a:off x="5542411" y="609600"/>
            <a:ext cx="3810260" cy="95191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Triceps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05D4F3D-3F15-443A-8B30-61582CA31A3F}"/>
              </a:ext>
            </a:extLst>
          </p:cNvPr>
          <p:cNvSpPr txBox="1">
            <a:spLocks/>
          </p:cNvSpPr>
          <p:nvPr/>
        </p:nvSpPr>
        <p:spPr>
          <a:xfrm>
            <a:off x="5204786" y="2148380"/>
            <a:ext cx="3810260" cy="41000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Seated</a:t>
            </a:r>
          </a:p>
          <a:p>
            <a:r>
              <a:rPr lang="en-GB" dirty="0"/>
              <a:t>Place their hand down their back</a:t>
            </a:r>
          </a:p>
          <a:p>
            <a:r>
              <a:rPr lang="en-GB" dirty="0"/>
              <a:t>Your forearm resting on their upper arm</a:t>
            </a:r>
          </a:p>
          <a:p>
            <a:r>
              <a:rPr lang="en-GB" dirty="0"/>
              <a:t>Hand under armpit</a:t>
            </a:r>
          </a:p>
          <a:p>
            <a:r>
              <a:rPr lang="en-GB" dirty="0"/>
              <a:t>Push up &amp; towards the middle</a:t>
            </a:r>
          </a:p>
          <a:p>
            <a:r>
              <a:rPr lang="en-GB" dirty="0"/>
              <a:t>Other hand on wrist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669126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288</TotalTime>
  <Words>2022</Words>
  <Application>Microsoft Office PowerPoint</Application>
  <PresentationFormat>Widescreen</PresentationFormat>
  <Paragraphs>389</Paragraphs>
  <Slides>36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1" baseType="lpstr">
      <vt:lpstr>Arial</vt:lpstr>
      <vt:lpstr>Trebuchet MS</vt:lpstr>
      <vt:lpstr>Wingdings 2</vt:lpstr>
      <vt:lpstr>Wingdings 3</vt:lpstr>
      <vt:lpstr>Facet</vt:lpstr>
      <vt:lpstr>Practical Hand Skills</vt:lpstr>
      <vt:lpstr>Environment</vt:lpstr>
      <vt:lpstr>Clinic Treatment Rooms</vt:lpstr>
      <vt:lpstr>Non-Clinical Environment</vt:lpstr>
      <vt:lpstr>Couch Set-up</vt:lpstr>
      <vt:lpstr>Kit Required</vt:lpstr>
      <vt:lpstr>Before you start</vt:lpstr>
      <vt:lpstr>PowerPoint Presentation</vt:lpstr>
      <vt:lpstr>Techniques</vt:lpstr>
      <vt:lpstr>Effleurage</vt:lpstr>
      <vt:lpstr>Effleurage Techniques</vt:lpstr>
      <vt:lpstr>Half Moon</vt:lpstr>
      <vt:lpstr>Flat Hand</vt:lpstr>
      <vt:lpstr>Cam &amp; Spindle </vt:lpstr>
      <vt:lpstr>Opposing Glide</vt:lpstr>
      <vt:lpstr>Heel &amp; Thumb </vt:lpstr>
      <vt:lpstr>Reverse Butterfly</vt:lpstr>
      <vt:lpstr>Rotary</vt:lpstr>
      <vt:lpstr>Petrissage</vt:lpstr>
      <vt:lpstr>Petrissage </vt:lpstr>
      <vt:lpstr>Tapotement </vt:lpstr>
      <vt:lpstr>Hacking</vt:lpstr>
      <vt:lpstr>Slapping</vt:lpstr>
      <vt:lpstr>Compressions</vt:lpstr>
      <vt:lpstr>Techniques</vt:lpstr>
      <vt:lpstr>Application</vt:lpstr>
      <vt:lpstr>Lower Back</vt:lpstr>
      <vt:lpstr>Hamstrings</vt:lpstr>
      <vt:lpstr>Vibrations</vt:lpstr>
      <vt:lpstr>Dermal Lifting</vt:lpstr>
      <vt:lpstr>Frictions</vt:lpstr>
      <vt:lpstr>Stretching </vt:lpstr>
      <vt:lpstr>Hamstrings</vt:lpstr>
      <vt:lpstr>Soleus</vt:lpstr>
      <vt:lpstr>Hip &amp; Quad</vt:lpstr>
      <vt:lpstr>Pectorals/Anterior Deltoids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Practical Hand Skills</dc:title>
  <dc:creator>Gemma Petty</dc:creator>
  <cp:lastModifiedBy>Gemma Petty</cp:lastModifiedBy>
  <cp:revision>24</cp:revision>
  <dcterms:created xsi:type="dcterms:W3CDTF">2020-01-25T11:33:49Z</dcterms:created>
  <dcterms:modified xsi:type="dcterms:W3CDTF">2020-02-27T18:15:34Z</dcterms:modified>
</cp:coreProperties>
</file>