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45D9CF-88EB-8C3F-295B-7FC7FF17769D}" v="141" dt="2025-10-18T19:47:51.438"/>
    <p1510:client id="{ABD996F8-2DBF-B24B-A574-F8E53E0DDE9A}" v="175" dt="2025-10-19T09:52:37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miprobation.justiceinspectorates.gov.uk/publications/adultification-bias/" TargetMode="External"/><Relationship Id="rId2" Type="http://schemas.openxmlformats.org/officeDocument/2006/relationships/hyperlink" Target="https://www.basw.co.uk/about-basw/code-ethic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qip.org.uk/national-programmes" TargetMode="External"/><Relationship Id="rId3" Type="http://schemas.openxmlformats.org/officeDocument/2006/relationships/hyperlink" Target="https://www.legislation.gov.uk/" TargetMode="External"/><Relationship Id="rId7" Type="http://schemas.openxmlformats.org/officeDocument/2006/relationships/hyperlink" Target="https://doi.org/10.1080/09540253.2018.1484444" TargetMode="External"/><Relationship Id="rId2" Type="http://schemas.openxmlformats.org/officeDocument/2006/relationships/hyperlink" Target="https://www.ddscp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esearchinpractice.org.uk/media/1123/difficult_age_rip_2014.pdf" TargetMode="External"/><Relationship Id="rId11" Type="http://schemas.openxmlformats.org/officeDocument/2006/relationships/hyperlink" Target="https://www.gov.uk/government/statistics/youth-justice-statistics-2019-to-2020" TargetMode="External"/><Relationship Id="rId5" Type="http://schemas.openxmlformats.org/officeDocument/2006/relationships/hyperlink" Target="https://www.gov.uk/government/publications" TargetMode="External"/><Relationship Id="rId10" Type="http://schemas.openxmlformats.org/officeDocument/2006/relationships/hyperlink" Target="https://www.scie.org.uk/" TargetMode="External"/><Relationship Id="rId4" Type="http://schemas.openxmlformats.org/officeDocument/2006/relationships/hyperlink" Target="https://doi.org/10.1111/cfs.12356" TargetMode="External"/><Relationship Id="rId9" Type="http://schemas.openxmlformats.org/officeDocument/2006/relationships/hyperlink" Target="https://www.gov.uk/government/publications/covid-19-mental-health-and-wellbeing-surveillance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7945" y="1049294"/>
            <a:ext cx="9144000" cy="2387600"/>
          </a:xfrm>
        </p:spPr>
        <p:txBody>
          <a:bodyPr>
            <a:normAutofit/>
          </a:bodyPr>
          <a:lstStyle/>
          <a:p>
            <a:r>
              <a:rPr lang="en-GB" sz="2400" b="1" dirty="0"/>
              <a:t>Module name-</a:t>
            </a:r>
            <a:r>
              <a:rPr lang="en-GB" b="1" dirty="0">
                <a:solidFill>
                  <a:srgbClr val="1D2125"/>
                </a:solidFill>
              </a:rPr>
              <a:t> </a:t>
            </a:r>
            <a:r>
              <a:rPr lang="en-GB" sz="2400" b="1" dirty="0">
                <a:solidFill>
                  <a:srgbClr val="1D2125"/>
                </a:solidFill>
              </a:rPr>
              <a:t>Protecting and Supporting Families in Health and Care (BMHP5021_BIRM)</a:t>
            </a:r>
            <a:endParaRPr lang="en-GB" sz="2400" dirty="0"/>
          </a:p>
          <a:p>
            <a:pPr algn="l"/>
            <a:r>
              <a:rPr lang="en-GB" sz="2400" dirty="0">
                <a:solidFill>
                  <a:srgbClr val="1D2125"/>
                </a:solidFill>
                <a:ea typeface="+mj-lt"/>
                <a:cs typeface="+mj-lt"/>
              </a:rPr>
              <a:t>.</a:t>
            </a:r>
            <a:endParaRPr lang="en-GB" sz="2400" dirty="0"/>
          </a:p>
          <a:p>
            <a:r>
              <a:rPr lang="en-GB" sz="2400" b="1" dirty="0"/>
              <a:t>Lecturer name-Robert </a:t>
            </a:r>
            <a:r>
              <a:rPr lang="en-GB" sz="2400" b="1" dirty="0" err="1"/>
              <a:t>Nartowski</a:t>
            </a:r>
            <a:br>
              <a:rPr lang="en-GB" sz="2400" b="1" dirty="0"/>
            </a:br>
            <a:r>
              <a:rPr lang="en-GB" sz="2400" b="1" dirty="0"/>
              <a:t>Assignment Title-Component 1(Group Discussion)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/>
              <a:t>Farhat Jabeen(2330976) -Police officer </a:t>
            </a:r>
          </a:p>
          <a:p>
            <a:r>
              <a:rPr lang="en-GB" b="1" dirty="0"/>
              <a:t>Cherry spencer(2315880) -Mental health practitioner</a:t>
            </a:r>
          </a:p>
          <a:p>
            <a:r>
              <a:rPr lang="en-GB" b="1" dirty="0"/>
              <a:t>Agnes </a:t>
            </a:r>
            <a:r>
              <a:rPr lang="en-GB" b="1" dirty="0" err="1"/>
              <a:t>Boasiako</a:t>
            </a:r>
            <a:r>
              <a:rPr lang="en-GB" b="1" dirty="0"/>
              <a:t>(2334150) -Social worker</a:t>
            </a:r>
          </a:p>
          <a:p>
            <a:r>
              <a:rPr lang="en-GB" b="1" dirty="0"/>
              <a:t>Caroline Zeini(2331122)-GP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BD496B-1B14-6114-2175-078B603CA17B}"/>
              </a:ext>
            </a:extLst>
          </p:cNvPr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F01A79-0BAF-667E-2EE1-5F1445AE8E1C}"/>
              </a:ext>
            </a:extLst>
          </p:cNvPr>
          <p:cNvSpPr txBox="1"/>
          <p:nvPr/>
        </p:nvSpPr>
        <p:spPr>
          <a:xfrm>
            <a:off x="1565753" y="2030261"/>
            <a:ext cx="9478027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Birmingham Safeguarding Children Partnership (2023) </a:t>
            </a:r>
            <a:r>
              <a:rPr lang="en-US" sz="1400" i="1" dirty="0"/>
              <a:t>Child Safeguarding Practice Review: Adult A / Child A (BSCP 2020/21-02).</a:t>
            </a:r>
            <a:r>
              <a:rPr lang="en-US" sz="1400" dirty="0"/>
              <a:t> Birmingham: Birmingham Safeguarding Children Partnership.</a:t>
            </a:r>
          </a:p>
          <a:p>
            <a:r>
              <a:rPr lang="en-US" sz="1400" dirty="0"/>
              <a:t>British Association of Social Workers (2021) </a:t>
            </a:r>
            <a:r>
              <a:rPr lang="en-US" sz="1400" i="1" dirty="0"/>
              <a:t>Code of ethics for social work.</a:t>
            </a:r>
            <a:r>
              <a:rPr lang="en-US" sz="1400" dirty="0"/>
              <a:t> Birmingham: BASW. Available at: </a:t>
            </a:r>
            <a:r>
              <a:rPr lang="en-US" sz="1400" dirty="0">
                <a:hlinkClick r:id="rId2"/>
              </a:rPr>
              <a:t>https://www.basw.co.uk/about-basw/code-ethics</a:t>
            </a:r>
            <a:r>
              <a:rPr lang="en-US" sz="1400" dirty="0"/>
              <a:t> (Accessed: 11 October 2025).</a:t>
            </a:r>
          </a:p>
          <a:p>
            <a:r>
              <a:rPr lang="en-US" sz="1400" err="1"/>
              <a:t>Cafcass</a:t>
            </a:r>
            <a:r>
              <a:rPr lang="en-US" sz="1400" dirty="0"/>
              <a:t> (2024) </a:t>
            </a:r>
            <a:r>
              <a:rPr lang="en-US" sz="1400" i="1" dirty="0"/>
              <a:t>Home Conditions – Assessment Tool.</a:t>
            </a:r>
            <a:r>
              <a:rPr lang="en-US" sz="1400" dirty="0"/>
              <a:t> Available at: https://www.cafcass.gov.uk (Accessed: 18 October 2025).</a:t>
            </a:r>
          </a:p>
          <a:p>
            <a:r>
              <a:rPr lang="en-US" sz="1400" dirty="0"/>
              <a:t>Davis, J. (2022) </a:t>
            </a:r>
            <a:r>
              <a:rPr lang="en-US" sz="1400" i="1" dirty="0"/>
              <a:t>Adultification bias within child protection and safeguarding.</a:t>
            </a:r>
            <a:r>
              <a:rPr lang="en-US" sz="1400" dirty="0"/>
              <a:t> [online] HM Inspectorate of Probation. Available at: </a:t>
            </a:r>
            <a:r>
              <a:rPr lang="en-US" sz="1400" dirty="0">
                <a:hlinkClick r:id="rId3"/>
              </a:rPr>
              <a:t>https://hmiprobation.justiceinspectorates.gov.uk/publications/adultification-bias/</a:t>
            </a:r>
            <a:r>
              <a:rPr lang="en-US" sz="1400" dirty="0"/>
              <a:t> (Accessed: 18 October 2025).</a:t>
            </a:r>
          </a:p>
          <a:p>
            <a:r>
              <a:rPr lang="en-US" sz="1400" dirty="0"/>
              <a:t>Department for Education (DfE) (2023) </a:t>
            </a:r>
            <a:r>
              <a:rPr lang="en-US" sz="1400" i="1" dirty="0"/>
              <a:t>Working Together to Safeguard Children: Statutory Guidance.</a:t>
            </a:r>
            <a:r>
              <a:rPr lang="en-US" sz="1400" dirty="0"/>
              <a:t> [online] Available at: https://www.gov.uk/government/publications/working-together-to-safeguard-children (Accessed: 18 October 2025).</a:t>
            </a:r>
          </a:p>
          <a:p>
            <a:r>
              <a:rPr lang="en-US" sz="1400" dirty="0"/>
              <a:t>Department for Education (DfE) (2024) </a:t>
            </a:r>
            <a:r>
              <a:rPr lang="en-US" sz="1400" i="1" dirty="0"/>
              <a:t>Information sharing advice for safeguarding practitioners.</a:t>
            </a:r>
            <a:r>
              <a:rPr lang="en-US" sz="1400" dirty="0"/>
              <a:t> [online] Available at: </a:t>
            </a:r>
            <a:r>
              <a:rPr lang="en-US" sz="1400" dirty="0">
                <a:hlinkClick r:id="rId4"/>
              </a:rPr>
              <a:t>https://www.gov.uk/government/publications</a:t>
            </a:r>
            <a:r>
              <a:rPr lang="en-US" sz="1400" dirty="0"/>
              <a:t> (Accessed: 18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783955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B64FFDA-5A1B-3DA9-4FD6-428D3CE64CE5}"/>
              </a:ext>
            </a:extLst>
          </p:cNvPr>
          <p:cNvSpPr txBox="1"/>
          <p:nvPr/>
        </p:nvSpPr>
        <p:spPr>
          <a:xfrm>
            <a:off x="1179226" y="792870"/>
            <a:ext cx="9833548" cy="55749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2"/>
                </a:solidFill>
              </a:rPr>
              <a:t>References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chemeClr val="tx2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927CE39-8135-5AF2-8C3F-C7930F20E12E}"/>
              </a:ext>
            </a:extLst>
          </p:cNvPr>
          <p:cNvSpPr txBox="1"/>
          <p:nvPr/>
        </p:nvSpPr>
        <p:spPr>
          <a:xfrm>
            <a:off x="1179534" y="1184753"/>
            <a:ext cx="9697232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Derby &amp; Derbyshire Safeguarding Children Partnership (2024) </a:t>
            </a:r>
            <a:r>
              <a:rPr lang="en-US" sz="1200" i="1" dirty="0"/>
              <a:t>Local Child Safeguarding Practice Review (LCSPR): TDS20 “Theo” (Final, 14 March/July 2024).</a:t>
            </a:r>
            <a:r>
              <a:rPr lang="en-US" sz="1200" dirty="0"/>
              <a:t> Available at: </a:t>
            </a:r>
            <a:r>
              <a:rPr lang="en-US" sz="1200" dirty="0">
                <a:hlinkClick r:id="rId2"/>
              </a:rPr>
              <a:t>https://www.ddscp.org.uk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Domestic Abuse Act 2021 and Statutory Guidance (2021) [online] Available at: </a:t>
            </a:r>
            <a:r>
              <a:rPr lang="en-US" sz="1200" dirty="0">
                <a:hlinkClick r:id="rId3"/>
              </a:rPr>
              <a:t>https://www.legislation.gov.uk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Epstein, R., Blake, J.J. and González, T. (no date) </a:t>
            </a:r>
            <a:r>
              <a:rPr lang="en-US" sz="1200" i="1" dirty="0"/>
              <a:t>Girlhood Interrupted: The Erasure of Black Girls’ Childhood.</a:t>
            </a:r>
            <a:r>
              <a:rPr lang="en-US" sz="1200" dirty="0"/>
              <a:t> [online] Available at: https://www.law.georgetown.edu (Accessed: 18 October 2025).</a:t>
            </a:r>
          </a:p>
          <a:p>
            <a:r>
              <a:rPr lang="en-US" sz="1200" dirty="0"/>
              <a:t>Firmin, C. (2019) ‘Contextual Safeguarding: A framework for responding to the extra-familial abuse of children’, </a:t>
            </a:r>
            <a:r>
              <a:rPr lang="en-US" sz="1200" i="1" dirty="0"/>
              <a:t>Child &amp; Family Social Work</a:t>
            </a:r>
            <a:r>
              <a:rPr lang="en-US" sz="1200" dirty="0"/>
              <a:t>, 24(1), pp. 123–132. Available at: </a:t>
            </a:r>
            <a:r>
              <a:rPr lang="en-US" sz="1200" dirty="0">
                <a:hlinkClick r:id="rId4"/>
              </a:rPr>
              <a:t>https://doi.org/10.1111/cfs.12356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GOV.UK (2022) </a:t>
            </a:r>
            <a:r>
              <a:rPr lang="en-US" sz="1200" i="1" dirty="0"/>
              <a:t>The independent review of children’s social care: Final report.</a:t>
            </a:r>
            <a:r>
              <a:rPr lang="en-US" sz="1200" dirty="0"/>
              <a:t> [online] Available at: https://www.gov.uk/government/publications/the-independent-review-of-childrens-social-care-final-report (Accessed: 18 October 2025).</a:t>
            </a:r>
          </a:p>
          <a:p>
            <a:r>
              <a:rPr lang="en-US" sz="1200" dirty="0"/>
              <a:t>GOV.UK (2024) </a:t>
            </a:r>
            <a:r>
              <a:rPr lang="en-US" sz="1200" i="1" dirty="0"/>
              <a:t>Working together to improve school attendance: Statutory guidance for maintained schools, academies, independent schools and local authorities.</a:t>
            </a:r>
            <a:r>
              <a:rPr lang="en-US" sz="1200" dirty="0"/>
              <a:t> [online] Available at: </a:t>
            </a:r>
            <a:r>
              <a:rPr lang="en-US" sz="1200" dirty="0">
                <a:hlinkClick r:id="rId5"/>
              </a:rPr>
              <a:t>https://www.gov.uk/government/publications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Hanson, E. and Holmes, D. (2014) </a:t>
            </a:r>
            <a:r>
              <a:rPr lang="en-US" sz="1200" i="1" dirty="0"/>
              <a:t>That Difficult Age: Developing a more effective response to risks in adolescence.</a:t>
            </a:r>
            <a:r>
              <a:rPr lang="en-US" sz="1200" dirty="0"/>
              <a:t> [pdf] Research in Practice. Available at: </a:t>
            </a:r>
            <a:r>
              <a:rPr lang="en-US" sz="1200" dirty="0">
                <a:hlinkClick r:id="rId6"/>
              </a:rPr>
              <a:t>https://www.researchinpractice.org.uk/media/1123/difficult_age_rip_2014.pdf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Johansson, T. and </a:t>
            </a:r>
            <a:r>
              <a:rPr lang="en-US" sz="1200" err="1"/>
              <a:t>Lunneblad</a:t>
            </a:r>
            <a:r>
              <a:rPr lang="en-US" sz="1200" dirty="0"/>
              <a:t>, J. (2018) ‘Gendered violence in schools: The adultification of girls and the </a:t>
            </a:r>
            <a:r>
              <a:rPr lang="en-US" sz="1200" err="1"/>
              <a:t>marginalisation</a:t>
            </a:r>
            <a:r>
              <a:rPr lang="en-US" sz="1200" dirty="0"/>
              <a:t> of boys’, </a:t>
            </a:r>
            <a:r>
              <a:rPr lang="en-US" sz="1200" i="1" dirty="0"/>
              <a:t>Gender and Education</a:t>
            </a:r>
            <a:r>
              <a:rPr lang="en-US" sz="1200" dirty="0"/>
              <a:t>, 30(7), pp. 899–915. Available at: </a:t>
            </a:r>
            <a:r>
              <a:rPr lang="en-US" sz="1200" dirty="0">
                <a:hlinkClick r:id="rId7"/>
              </a:rPr>
              <a:t>https://doi.org/10.1080/09540253.2018.1484444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Knight, M. </a:t>
            </a:r>
            <a:r>
              <a:rPr lang="en-US" sz="1200" i="1" dirty="0"/>
              <a:t>et al.</a:t>
            </a:r>
            <a:r>
              <a:rPr lang="en-US" sz="1200" dirty="0"/>
              <a:t> (2020) </a:t>
            </a:r>
            <a:r>
              <a:rPr lang="en-US" sz="1200" i="1" dirty="0"/>
              <a:t>Saving Lives, Improving Mothers’ Care: Maternal, Newborn and Infant Clinical Outcome Review </a:t>
            </a:r>
            <a:r>
              <a:rPr lang="en-US" sz="1200" i="1" err="1"/>
              <a:t>Programme</a:t>
            </a:r>
            <a:r>
              <a:rPr lang="en-US" sz="1200" i="1" dirty="0"/>
              <a:t>.</a:t>
            </a:r>
            <a:r>
              <a:rPr lang="en-US" sz="1200" dirty="0"/>
              <a:t> Available at: </a:t>
            </a:r>
            <a:r>
              <a:rPr lang="en-US" sz="1200" dirty="0">
                <a:hlinkClick r:id="rId8"/>
              </a:rPr>
              <a:t>https://www.hqip.org.uk/national-programmes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NSPCC Learning (no date) </a:t>
            </a:r>
            <a:r>
              <a:rPr lang="en-US" sz="1200" i="1" dirty="0"/>
              <a:t>Recently published case reviews; Voice of the Child; Housing: learning from case reviews; Neglect: learning from case reviews.</a:t>
            </a:r>
            <a:r>
              <a:rPr lang="en-US" sz="1200" dirty="0"/>
              <a:t> [online] Available at: https://learning.nspcc.org.uk (Accessed: 18 October 2025).</a:t>
            </a:r>
          </a:p>
          <a:p>
            <a:r>
              <a:rPr lang="en-US" sz="1200" dirty="0"/>
              <a:t>Public Health England (2021) </a:t>
            </a:r>
            <a:r>
              <a:rPr lang="en-US" sz="1200" i="1" dirty="0"/>
              <a:t>The impact of COVID-19 on children and young people’s mental health.</a:t>
            </a:r>
            <a:r>
              <a:rPr lang="en-US" sz="1200" dirty="0"/>
              <a:t> [online] Available at: </a:t>
            </a:r>
            <a:r>
              <a:rPr lang="en-US" sz="1200" dirty="0">
                <a:hlinkClick r:id="rId9"/>
              </a:rPr>
              <a:t>https://www.gov.uk/government/publications/covid-19-mental-health-and-wellbeing-surveillance-report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Think child, think parent, think family (2009) [online] Available at: </a:t>
            </a:r>
            <a:r>
              <a:rPr lang="en-US" sz="1200" dirty="0">
                <a:hlinkClick r:id="rId10"/>
              </a:rPr>
              <a:t>https://www.scie.org.uk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Working Together to Safeguard Children (2023) </a:t>
            </a:r>
            <a:r>
              <a:rPr lang="en-US" sz="1200" i="1" dirty="0"/>
              <a:t>A guide to multi-agency working to help, protect and promote the welfare of children.</a:t>
            </a:r>
            <a:r>
              <a:rPr lang="en-US" sz="1200" dirty="0"/>
              <a:t> [online] Available at: https://www.gov.uk/government/publications/working-together-to-safeguard-children (Accessed: 18 October 2025).</a:t>
            </a:r>
          </a:p>
          <a:p>
            <a:r>
              <a:rPr lang="en-US" sz="1200" dirty="0"/>
              <a:t>Youth Justice Board for England and Wales (2021) </a:t>
            </a:r>
            <a:r>
              <a:rPr lang="en-US" sz="1200" i="1" dirty="0"/>
              <a:t>Youth Justice Statistics: 2019 to 2020.</a:t>
            </a:r>
            <a:r>
              <a:rPr lang="en-US" sz="1200" dirty="0"/>
              <a:t> [pdf] Ministry of Justice. Available at: </a:t>
            </a:r>
            <a:r>
              <a:rPr lang="en-US" sz="1200" dirty="0">
                <a:hlinkClick r:id="rId11"/>
              </a:rPr>
              <a:t>https://www.gov.uk/government/statistics/youth-justice-statistics-2019-to-2020</a:t>
            </a:r>
            <a:r>
              <a:rPr lang="en-US" sz="1200" dirty="0"/>
              <a:t> (Accessed: 18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2506516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Module name- Protecting and Supporting Families in Health and Care (BMHP5021_BIRM) . Lecturer name-Robert Nartowski Assignment Title-Component 1(Group Discussion)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143</cp:revision>
  <dcterms:created xsi:type="dcterms:W3CDTF">2025-10-18T18:56:35Z</dcterms:created>
  <dcterms:modified xsi:type="dcterms:W3CDTF">2025-10-19T10:26:31Z</dcterms:modified>
</cp:coreProperties>
</file>