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sldIdLst>
    <p:sldId id="256" r:id="rId2"/>
    <p:sldId id="257" r:id="rId3"/>
    <p:sldId id="258" r:id="rId4"/>
    <p:sldId id="259" r:id="rId5"/>
    <p:sldId id="265" r:id="rId6"/>
    <p:sldId id="264" r:id="rId7"/>
    <p:sldId id="260" r:id="rId8"/>
    <p:sldId id="270" r:id="rId9"/>
    <p:sldId id="261" r:id="rId10"/>
    <p:sldId id="262" r:id="rId11"/>
    <p:sldId id="263" r:id="rId12"/>
    <p:sldId id="271" r:id="rId13"/>
    <p:sldId id="266" r:id="rId14"/>
    <p:sldId id="267" r:id="rId15"/>
    <p:sldId id="268" r:id="rId16"/>
    <p:sldId id="269" r:id="rId17"/>
    <p:sldId id="272"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06" autoAdjust="0"/>
    <p:restoredTop sz="94660"/>
  </p:normalViewPr>
  <p:slideViewPr>
    <p:cSldViewPr>
      <p:cViewPr varScale="1">
        <p:scale>
          <a:sx n="104" d="100"/>
          <a:sy n="104" d="100"/>
        </p:scale>
        <p:origin x="714" y="6"/>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2029393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202233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4070406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725A48-045C-428D-AA1A-431997F9CA9C}" type="datetimeFigureOut">
              <a:rPr lang="en-GB" smtClean="0"/>
              <a:t>01/10/2016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3507082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725A48-045C-428D-AA1A-431997F9CA9C}" type="datetimeFigureOut">
              <a:rPr lang="en-GB" smtClean="0"/>
              <a:t>01/10/2016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2515975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3359524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616722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13281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C725A48-045C-428D-AA1A-431997F9CA9C}" type="datetimeFigureOut">
              <a:rPr lang="en-GB" smtClean="0"/>
              <a:t>01/10/2016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3991713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C725A48-045C-428D-AA1A-431997F9CA9C}" type="datetimeFigureOut">
              <a:rPr lang="en-GB" smtClean="0"/>
              <a:t>01/10/2016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403659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672121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18904722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1773911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3619321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495331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2692856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725A48-045C-428D-AA1A-431997F9CA9C}" type="datetimeFigureOut">
              <a:rPr lang="en-GB" smtClean="0"/>
              <a:t>01/10/2016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C30122-6A5F-4A9B-B974-E5DC2AADE4C3}" type="slidenum">
              <a:rPr lang="en-GB" smtClean="0"/>
              <a:t>‹#›</a:t>
            </a:fld>
            <a:endParaRPr lang="en-GB"/>
          </a:p>
        </p:txBody>
      </p:sp>
    </p:spTree>
    <p:extLst>
      <p:ext uri="{BB962C8B-B14F-4D97-AF65-F5344CB8AC3E}">
        <p14:creationId xmlns:p14="http://schemas.microsoft.com/office/powerpoint/2010/main" val="3942546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C725A48-045C-428D-AA1A-431997F9CA9C}" type="datetimeFigureOut">
              <a:rPr lang="en-GB" smtClean="0"/>
              <a:t>01/10/2016</a:t>
            </a:fld>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5DC30122-6A5F-4A9B-B974-E5DC2AADE4C3}" type="slidenum">
              <a:rPr lang="en-GB" smtClean="0"/>
              <a:t>‹#›</a:t>
            </a:fld>
            <a:endParaRPr lang="en-GB"/>
          </a:p>
        </p:txBody>
      </p:sp>
    </p:spTree>
    <p:extLst>
      <p:ext uri="{BB962C8B-B14F-4D97-AF65-F5344CB8AC3E}">
        <p14:creationId xmlns:p14="http://schemas.microsoft.com/office/powerpoint/2010/main" val="3880858262"/>
      </p:ext>
    </p:extLst>
  </p:cSld>
  <p:clrMap bg1="dk1" tx1="lt1" bg2="dk2" tx2="lt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 id="2147483963" r:id="rId15"/>
    <p:sldLayoutId id="2147483964" r:id="rId16"/>
    <p:sldLayoutId id="2147483965"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55776" y="4581128"/>
            <a:ext cx="4968552" cy="1300708"/>
          </a:xfrm>
        </p:spPr>
        <p:txBody>
          <a:bodyPr>
            <a:normAutofit/>
          </a:bodyPr>
          <a:lstStyle/>
          <a:p>
            <a:r>
              <a:rPr lang="en-GB" sz="2800" i="1" dirty="0"/>
              <a:t>Why &amp; What &amp; so on   </a:t>
            </a:r>
          </a:p>
        </p:txBody>
      </p:sp>
      <p:sp>
        <p:nvSpPr>
          <p:cNvPr id="6" name="Rectangle 5"/>
          <p:cNvSpPr/>
          <p:nvPr/>
        </p:nvSpPr>
        <p:spPr>
          <a:xfrm>
            <a:off x="658951" y="1988840"/>
            <a:ext cx="7560840" cy="2246769"/>
          </a:xfrm>
          <a:prstGeom prst="rect">
            <a:avLst/>
          </a:prstGeom>
        </p:spPr>
        <p:txBody>
          <a:bodyPr wrap="square">
            <a:spAutoFit/>
          </a:bodyPr>
          <a:lstStyle/>
          <a:p>
            <a:pPr marL="36576" indent="0">
              <a:buNone/>
            </a:pPr>
            <a:r>
              <a:rPr lang="en-GB" sz="2800" dirty="0"/>
              <a:t>What more proper place could there be than a university, for experimenting, innovating, exploring your art and your craft to the point of producing a creative whole without compromise? (Emma Darwin) </a:t>
            </a:r>
            <a:endParaRPr lang="en-GB" sz="2800" b="1" dirty="0"/>
          </a:p>
        </p:txBody>
      </p:sp>
      <p:sp>
        <p:nvSpPr>
          <p:cNvPr id="7" name="Rectangle 6"/>
          <p:cNvSpPr/>
          <p:nvPr/>
        </p:nvSpPr>
        <p:spPr>
          <a:xfrm>
            <a:off x="311021" y="476672"/>
            <a:ext cx="8568952" cy="769441"/>
          </a:xfrm>
          <a:prstGeom prst="rect">
            <a:avLst/>
          </a:prstGeom>
        </p:spPr>
        <p:txBody>
          <a:bodyPr wrap="square">
            <a:spAutoFit/>
          </a:bodyPr>
          <a:lstStyle/>
          <a:p>
            <a:r>
              <a:rPr lang="en-GB" sz="4400" dirty="0">
                <a:solidFill>
                  <a:srgbClr val="FFFF00"/>
                </a:solidFill>
                <a:latin typeface="18thCentury" pitchFamily="2" charset="0"/>
              </a:rPr>
              <a:t>CREATIVE WRITING RESEARCH </a:t>
            </a:r>
          </a:p>
        </p:txBody>
      </p:sp>
      <p:sp>
        <p:nvSpPr>
          <p:cNvPr id="8" name="Rectangle 7"/>
          <p:cNvSpPr/>
          <p:nvPr/>
        </p:nvSpPr>
        <p:spPr>
          <a:xfrm>
            <a:off x="5004048" y="6309320"/>
            <a:ext cx="3900860" cy="369332"/>
          </a:xfrm>
          <a:prstGeom prst="rect">
            <a:avLst/>
          </a:prstGeom>
        </p:spPr>
        <p:txBody>
          <a:bodyPr wrap="square">
            <a:spAutoFit/>
          </a:bodyPr>
          <a:lstStyle/>
          <a:p>
            <a:r>
              <a:rPr lang="en-GB" dirty="0">
                <a:solidFill>
                  <a:srgbClr val="FFFF00"/>
                </a:solidFill>
                <a:effectLst/>
              </a:rPr>
              <a:t>THE UNIVERSITY &amp; THE WRITER </a:t>
            </a:r>
            <a:endParaRPr lang="en-GB" dirty="0">
              <a:solidFill>
                <a:srgbClr val="FFFF00"/>
              </a:solidFill>
            </a:endParaRPr>
          </a:p>
        </p:txBody>
      </p:sp>
    </p:spTree>
    <p:extLst>
      <p:ext uri="{BB962C8B-B14F-4D97-AF65-F5344CB8AC3E}">
        <p14:creationId xmlns:p14="http://schemas.microsoft.com/office/powerpoint/2010/main" val="4200608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22029"/>
            <a:ext cx="7056784" cy="1628800"/>
          </a:xfrm>
        </p:spPr>
        <p:txBody>
          <a:bodyPr>
            <a:normAutofit fontScale="90000"/>
          </a:bodyPr>
          <a:lstStyle/>
          <a:p>
            <a:r>
              <a:rPr lang="en-GB" sz="4000" i="1" dirty="0">
                <a:effectLst/>
              </a:rPr>
              <a:t>Academic research: extracts from TSD </a:t>
            </a:r>
            <a:r>
              <a:rPr lang="en-GB" sz="4000" i="1" dirty="0"/>
              <a:t>module outline (CSEN7038)</a:t>
            </a:r>
            <a:endParaRPr lang="en-GB" sz="4000" i="1" dirty="0">
              <a:effectLst/>
            </a:endParaRPr>
          </a:p>
        </p:txBody>
      </p:sp>
      <p:sp>
        <p:nvSpPr>
          <p:cNvPr id="3" name="Content Placeholder 2"/>
          <p:cNvSpPr>
            <a:spLocks noGrp="1"/>
          </p:cNvSpPr>
          <p:nvPr>
            <p:ph idx="1"/>
          </p:nvPr>
        </p:nvSpPr>
        <p:spPr>
          <a:xfrm>
            <a:off x="395536" y="1844824"/>
            <a:ext cx="8208912" cy="4501959"/>
          </a:xfrm>
        </p:spPr>
        <p:txBody>
          <a:bodyPr>
            <a:noAutofit/>
          </a:bodyPr>
          <a:lstStyle/>
          <a:p>
            <a:pPr marL="0" indent="0">
              <a:buNone/>
            </a:pPr>
            <a:r>
              <a:rPr lang="en-GB" sz="2400" dirty="0">
                <a:effectLst/>
              </a:rPr>
              <a:t>The module offers guidance and instruction in most aspects of the </a:t>
            </a:r>
            <a:r>
              <a:rPr lang="en-GB" sz="2400" dirty="0">
                <a:solidFill>
                  <a:srgbClr val="FFFF00"/>
                </a:solidFill>
                <a:effectLst/>
              </a:rPr>
              <a:t>process of research, from the consultation of printed and electronic resources in libraries or elsewhere to the presentation of a piece of scholarly work</a:t>
            </a:r>
            <a:r>
              <a:rPr lang="en-GB" sz="2400" dirty="0">
                <a:effectLst/>
              </a:rPr>
              <a:t>. In various ways the module incorporates skills training for research students as required by the research councils, including the Arts and Humanities Research Council (AHRC). Although this training as outlined by the research councils is primarily aimed at those registered for research degrees such as MPhil and PhD, it is also of direct benefit to MA students who are expected to conduct research and are required to write a dissertation as part of their assessed work. </a:t>
            </a:r>
          </a:p>
        </p:txBody>
      </p:sp>
      <p:sp>
        <p:nvSpPr>
          <p:cNvPr id="4" name="Rectangle 3"/>
          <p:cNvSpPr/>
          <p:nvPr/>
        </p:nvSpPr>
        <p:spPr>
          <a:xfrm>
            <a:off x="186943" y="260648"/>
            <a:ext cx="1648208" cy="769441"/>
          </a:xfrm>
          <a:prstGeom prst="rect">
            <a:avLst/>
          </a:prstGeom>
        </p:spPr>
        <p:txBody>
          <a:bodyPr wrap="none">
            <a:spAutoFit/>
          </a:bodyPr>
          <a:lstStyle/>
          <a:p>
            <a:r>
              <a:rPr lang="en-GB" sz="4400" dirty="0">
                <a:solidFill>
                  <a:srgbClr val="FFFF00"/>
                </a:solidFill>
                <a:latin typeface="18thCentury" pitchFamily="2" charset="0"/>
              </a:rPr>
              <a:t>WHY?</a:t>
            </a:r>
            <a:r>
              <a:rPr lang="en-GB" sz="3200" dirty="0">
                <a:solidFill>
                  <a:srgbClr val="FFFF00"/>
                </a:solidFill>
                <a:latin typeface="Arabic Typesetting" panose="03020402040406030203" pitchFamily="66" charset="-78"/>
                <a:cs typeface="Arabic Typesetting" panose="03020402040406030203" pitchFamily="66" charset="-78"/>
              </a:rPr>
              <a:t> </a:t>
            </a:r>
            <a:endParaRPr lang="en-GB" sz="2400" dirty="0">
              <a:latin typeface="Arabic Typesetting" panose="03020402040406030203" pitchFamily="66" charset="-78"/>
              <a:cs typeface="Arabic Typesetting" panose="03020402040406030203" pitchFamily="66" charset="-78"/>
            </a:endParaRPr>
          </a:p>
        </p:txBody>
      </p:sp>
      <p:sp>
        <p:nvSpPr>
          <p:cNvPr id="5" name="Rectangle 4"/>
          <p:cNvSpPr/>
          <p:nvPr/>
        </p:nvSpPr>
        <p:spPr>
          <a:xfrm>
            <a:off x="6747487" y="6277962"/>
            <a:ext cx="2076209" cy="369332"/>
          </a:xfrm>
          <a:prstGeom prst="rect">
            <a:avLst/>
          </a:prstGeom>
        </p:spPr>
        <p:txBody>
          <a:bodyPr wrap="none">
            <a:spAutoFit/>
          </a:bodyPr>
          <a:lstStyle/>
          <a:p>
            <a:r>
              <a:rPr lang="en-GB" dirty="0">
                <a:solidFill>
                  <a:srgbClr val="FFFF00"/>
                </a:solidFill>
                <a:effectLst/>
              </a:rPr>
              <a:t>THE UNIVERSITY</a:t>
            </a:r>
            <a:endParaRPr lang="en-GB" dirty="0">
              <a:solidFill>
                <a:srgbClr val="FFFF00"/>
              </a:solidFill>
            </a:endParaRPr>
          </a:p>
        </p:txBody>
      </p:sp>
    </p:spTree>
    <p:extLst>
      <p:ext uri="{BB962C8B-B14F-4D97-AF65-F5344CB8AC3E}">
        <p14:creationId xmlns:p14="http://schemas.microsoft.com/office/powerpoint/2010/main" val="3916314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9036"/>
            <a:ext cx="8424936" cy="6696744"/>
          </a:xfrm>
        </p:spPr>
        <p:txBody>
          <a:bodyPr>
            <a:noAutofit/>
          </a:bodyPr>
          <a:lstStyle/>
          <a:p>
            <a:pPr marL="0" indent="0">
              <a:spcBef>
                <a:spcPts val="0"/>
              </a:spcBef>
              <a:buNone/>
            </a:pPr>
            <a:r>
              <a:rPr lang="en-GB" sz="2400" dirty="0">
                <a:effectLst/>
              </a:rPr>
              <a:t>The module also contains information about the production and transmission of texts. </a:t>
            </a:r>
            <a:r>
              <a:rPr lang="en-GB" sz="2400" dirty="0">
                <a:solidFill>
                  <a:srgbClr val="FFFF00"/>
                </a:solidFill>
                <a:effectLst/>
              </a:rPr>
              <a:t>By thus building your understanding of the condition of the literary text and what we call textual history, you will be better able to appreciate editorial problems, and better equipped to make judgements about the roles and decisions of editors, in making accessible to a wider readership, scholarly editions of literary texts</a:t>
            </a:r>
            <a:r>
              <a:rPr lang="en-GB" sz="2400" dirty="0">
                <a:effectLst/>
              </a:rPr>
              <a:t>. You will also be encouraged to think about historical and linguistic issues in literary research. </a:t>
            </a:r>
            <a:r>
              <a:rPr lang="en-GB" sz="2400" dirty="0">
                <a:solidFill>
                  <a:srgbClr val="FFFF00"/>
                </a:solidFill>
                <a:effectLst/>
              </a:rPr>
              <a:t>Such issues as these may influence your ways of assessing literary evidence</a:t>
            </a:r>
            <a:r>
              <a:rPr lang="en-GB" sz="2400" dirty="0">
                <a:effectLst/>
              </a:rPr>
              <a:t>. </a:t>
            </a:r>
          </a:p>
          <a:p>
            <a:pPr marL="0" indent="0">
              <a:spcBef>
                <a:spcPts val="0"/>
              </a:spcBef>
              <a:buNone/>
            </a:pPr>
            <a:endParaRPr lang="en-GB" sz="1100" dirty="0">
              <a:effectLst/>
            </a:endParaRPr>
          </a:p>
          <a:p>
            <a:pPr marL="0" indent="0">
              <a:spcBef>
                <a:spcPts val="0"/>
              </a:spcBef>
              <a:buNone/>
            </a:pPr>
            <a:endParaRPr lang="en-GB" sz="1100" dirty="0"/>
          </a:p>
          <a:p>
            <a:pPr marL="0" indent="0">
              <a:spcBef>
                <a:spcPts val="0"/>
              </a:spcBef>
              <a:buNone/>
            </a:pPr>
            <a:endParaRPr lang="en-GB" sz="1100" dirty="0">
              <a:effectLst/>
            </a:endParaRPr>
          </a:p>
          <a:p>
            <a:pPr marL="0" indent="0">
              <a:spcBef>
                <a:spcPts val="0"/>
              </a:spcBef>
              <a:buNone/>
            </a:pPr>
            <a:r>
              <a:rPr lang="en-GB" sz="2400" dirty="0">
                <a:effectLst/>
              </a:rPr>
              <a:t>Some direction on academic writing, the use of style sheets and manuals, and the methods of preparing, presenting, and publishing fully documented and referenced scholarly work will also be provided. And the module aims to build understanding of research and the ways in which it is defined, and of the institutional, evaluative, and financial contexts, at the national and international level, in which research is currently undertaken.</a:t>
            </a:r>
          </a:p>
        </p:txBody>
      </p:sp>
      <p:sp>
        <p:nvSpPr>
          <p:cNvPr id="6" name="Rectangle 5"/>
          <p:cNvSpPr/>
          <p:nvPr/>
        </p:nvSpPr>
        <p:spPr>
          <a:xfrm>
            <a:off x="6747487" y="6277962"/>
            <a:ext cx="2076209" cy="369332"/>
          </a:xfrm>
          <a:prstGeom prst="rect">
            <a:avLst/>
          </a:prstGeom>
        </p:spPr>
        <p:txBody>
          <a:bodyPr wrap="none">
            <a:spAutoFit/>
          </a:bodyPr>
          <a:lstStyle/>
          <a:p>
            <a:r>
              <a:rPr lang="en-GB" dirty="0">
                <a:solidFill>
                  <a:srgbClr val="FFFF00"/>
                </a:solidFill>
                <a:effectLst/>
              </a:rPr>
              <a:t>THE UNIVERSITY</a:t>
            </a:r>
            <a:endParaRPr lang="en-GB" dirty="0">
              <a:solidFill>
                <a:srgbClr val="FFFF00"/>
              </a:solidFill>
            </a:endParaRPr>
          </a:p>
        </p:txBody>
      </p:sp>
    </p:spTree>
    <p:extLst>
      <p:ext uri="{BB962C8B-B14F-4D97-AF65-F5344CB8AC3E}">
        <p14:creationId xmlns:p14="http://schemas.microsoft.com/office/powerpoint/2010/main" val="2204123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051720" y="260648"/>
            <a:ext cx="6552728" cy="864096"/>
          </a:xfrm>
        </p:spPr>
        <p:txBody>
          <a:bodyPr>
            <a:normAutofit fontScale="90000"/>
          </a:bodyPr>
          <a:lstStyle/>
          <a:p>
            <a:r>
              <a:rPr lang="en-GB" sz="4000" i="1" dirty="0">
                <a:effectLst/>
              </a:rPr>
              <a:t>A methodology for creative writing</a:t>
            </a:r>
            <a:r>
              <a:rPr lang="en-GB" sz="4000" i="1" dirty="0"/>
              <a:t>?</a:t>
            </a:r>
          </a:p>
        </p:txBody>
      </p:sp>
      <p:sp>
        <p:nvSpPr>
          <p:cNvPr id="2" name="Content Placeholder 1"/>
          <p:cNvSpPr>
            <a:spLocks noGrp="1"/>
          </p:cNvSpPr>
          <p:nvPr>
            <p:ph idx="1"/>
          </p:nvPr>
        </p:nvSpPr>
        <p:spPr>
          <a:xfrm>
            <a:off x="260260" y="1268760"/>
            <a:ext cx="8496944" cy="5184576"/>
          </a:xfrm>
        </p:spPr>
        <p:txBody>
          <a:bodyPr>
            <a:normAutofit fontScale="85000" lnSpcReduction="10000"/>
          </a:bodyPr>
          <a:lstStyle/>
          <a:p>
            <a:pPr marL="18288" indent="0">
              <a:buNone/>
            </a:pPr>
            <a:r>
              <a:rPr lang="en-GB" sz="2800" dirty="0">
                <a:effectLst/>
              </a:rPr>
              <a:t>why bother with a methodology at all? The creative arts remains a marginalised discipline, despite the healthy 7% of the higher education market it maintained in 2007 (</a:t>
            </a:r>
            <a:r>
              <a:rPr lang="en-GB" sz="2800" i="1" dirty="0">
                <a:effectLst/>
              </a:rPr>
              <a:t>Department of Education Employment and Workplace Relations</a:t>
            </a:r>
            <a:r>
              <a:rPr lang="en-GB" sz="2800" dirty="0">
                <a:effectLst/>
              </a:rPr>
              <a:t> 2008). This may not sound like much, but compared with Engineering’s 5%, Information Technology’s 6% or even Education’s 11% and Health’s 12%, </a:t>
            </a:r>
            <a:r>
              <a:rPr lang="en-GB" sz="2800" dirty="0">
                <a:solidFill>
                  <a:srgbClr val="FFFF00"/>
                </a:solidFill>
                <a:effectLst/>
              </a:rPr>
              <a:t>the creative arts have significant market share, but despite progress over the last twenty years, remains a site where research outputs are not taken as seriously as those in engineering or other disciplines</a:t>
            </a:r>
            <a:r>
              <a:rPr lang="en-GB" sz="2400" dirty="0">
                <a:solidFill>
                  <a:srgbClr val="FFFF00"/>
                </a:solidFill>
                <a:effectLst/>
              </a:rPr>
              <a:t>.</a:t>
            </a:r>
          </a:p>
          <a:p>
            <a:pPr marL="18288" indent="0">
              <a:buNone/>
            </a:pPr>
            <a:endParaRPr lang="en-GB" sz="1200" dirty="0">
              <a:effectLst/>
            </a:endParaRPr>
          </a:p>
          <a:p>
            <a:pPr marL="18288" indent="0" algn="r">
              <a:buNone/>
            </a:pPr>
            <a:r>
              <a:rPr lang="en-GB" sz="2000" dirty="0">
                <a:effectLst/>
              </a:rPr>
              <a:t>Nicola Boyd, ‘A Creative Writing Research Methodology: new directions, Strange Loops and tornados’,</a:t>
            </a:r>
            <a:r>
              <a:rPr lang="en-GB" sz="2000" i="1" dirty="0">
                <a:effectLst/>
              </a:rPr>
              <a:t>  Margins and Mainstreams: Refereed conference papers of the 14th Annual AAWP Conference, 2009</a:t>
            </a:r>
            <a:endParaRPr lang="en-GB" sz="2000" dirty="0"/>
          </a:p>
        </p:txBody>
      </p:sp>
      <p:sp>
        <p:nvSpPr>
          <p:cNvPr id="6" name="Rectangle 5"/>
          <p:cNvSpPr/>
          <p:nvPr/>
        </p:nvSpPr>
        <p:spPr>
          <a:xfrm>
            <a:off x="6804248" y="6455183"/>
            <a:ext cx="2076209" cy="369332"/>
          </a:xfrm>
          <a:prstGeom prst="rect">
            <a:avLst/>
          </a:prstGeom>
        </p:spPr>
        <p:txBody>
          <a:bodyPr wrap="none">
            <a:spAutoFit/>
          </a:bodyPr>
          <a:lstStyle/>
          <a:p>
            <a:r>
              <a:rPr lang="en-GB" dirty="0">
                <a:solidFill>
                  <a:srgbClr val="FFFF00"/>
                </a:solidFill>
                <a:effectLst/>
              </a:rPr>
              <a:t>THE UNIVERSITY</a:t>
            </a:r>
            <a:endParaRPr lang="en-GB" dirty="0">
              <a:solidFill>
                <a:srgbClr val="FFFF00"/>
              </a:solidFill>
            </a:endParaRPr>
          </a:p>
        </p:txBody>
      </p:sp>
      <p:sp>
        <p:nvSpPr>
          <p:cNvPr id="7" name="Rectangle 6"/>
          <p:cNvSpPr/>
          <p:nvPr/>
        </p:nvSpPr>
        <p:spPr>
          <a:xfrm>
            <a:off x="186943" y="260648"/>
            <a:ext cx="1662635" cy="769441"/>
          </a:xfrm>
          <a:prstGeom prst="rect">
            <a:avLst/>
          </a:prstGeom>
        </p:spPr>
        <p:txBody>
          <a:bodyPr wrap="none">
            <a:spAutoFit/>
          </a:bodyPr>
          <a:lstStyle/>
          <a:p>
            <a:r>
              <a:rPr lang="en-GB" sz="4400" dirty="0">
                <a:solidFill>
                  <a:srgbClr val="FFFF00"/>
                </a:solidFill>
                <a:latin typeface="18thCentury" pitchFamily="2" charset="0"/>
              </a:rPr>
              <a:t>WHY? </a:t>
            </a:r>
          </a:p>
        </p:txBody>
      </p:sp>
    </p:spTree>
    <p:extLst>
      <p:ext uri="{BB962C8B-B14F-4D97-AF65-F5344CB8AC3E}">
        <p14:creationId xmlns:p14="http://schemas.microsoft.com/office/powerpoint/2010/main" val="3952007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3392" y="552555"/>
            <a:ext cx="8208912" cy="6093296"/>
          </a:xfrm>
        </p:spPr>
        <p:txBody>
          <a:bodyPr>
            <a:normAutofit fontScale="92500" lnSpcReduction="10000"/>
          </a:bodyPr>
          <a:lstStyle/>
          <a:p>
            <a:pPr marL="18288" indent="0">
              <a:buNone/>
            </a:pPr>
            <a:r>
              <a:rPr lang="en-GB" sz="2400" dirty="0">
                <a:effectLst/>
              </a:rPr>
              <a:t>                       Creative arts and creative writing specifically, have shied away from the idea of methodology until recent years. Some academics, have tried to </a:t>
            </a:r>
            <a:r>
              <a:rPr lang="en-GB" sz="2400" dirty="0">
                <a:solidFill>
                  <a:srgbClr val="FFFF00"/>
                </a:solidFill>
                <a:effectLst/>
              </a:rPr>
              <a:t>shoehorn creative arts into existing methodologies or disciplinary frameworks</a:t>
            </a:r>
            <a:r>
              <a:rPr lang="en-GB" sz="2400" dirty="0">
                <a:effectLst/>
              </a:rPr>
              <a:t>. While other academics support the view that </a:t>
            </a:r>
            <a:r>
              <a:rPr lang="en-GB" sz="2400" dirty="0">
                <a:solidFill>
                  <a:srgbClr val="FFFF00"/>
                </a:solidFill>
                <a:effectLst/>
              </a:rPr>
              <a:t>practice itself is the centre of all research in the Arts </a:t>
            </a:r>
            <a:r>
              <a:rPr lang="en-GB" sz="2400" dirty="0">
                <a:effectLst/>
              </a:rPr>
              <a:t>and thus put forward practice as the discipline’s central Methodology.</a:t>
            </a:r>
          </a:p>
          <a:p>
            <a:pPr marL="18288" indent="0">
              <a:buNone/>
            </a:pPr>
            <a:r>
              <a:rPr lang="en-GB" dirty="0">
                <a:effectLst/>
              </a:rPr>
              <a:t> </a:t>
            </a:r>
          </a:p>
          <a:p>
            <a:pPr marL="18288" indent="0">
              <a:buNone/>
            </a:pPr>
            <a:r>
              <a:rPr lang="en-GB" sz="2400" dirty="0">
                <a:effectLst/>
              </a:rPr>
              <a:t>It appears that </a:t>
            </a:r>
            <a:r>
              <a:rPr lang="en-GB" sz="2400" dirty="0">
                <a:solidFill>
                  <a:srgbClr val="FFFF00"/>
                </a:solidFill>
                <a:effectLst/>
              </a:rPr>
              <a:t>there is a need in creative arts to dispel the mythology that we are unable to articulate what we do, that we are muse-ridden and irrational</a:t>
            </a:r>
            <a:r>
              <a:rPr lang="en-GB" sz="2400" dirty="0">
                <a:effectLst/>
              </a:rPr>
              <a:t>. We may not have hit on the right methodology to comprehensively describe how we research, but I and others are making the attempt. In this work, I am looking to describe the research practice of writers (in particular), but Arts in general, irrespective of the form the output takes – scholarly, creative or a combination of both.           (Boyd, 2009)</a:t>
            </a:r>
            <a:r>
              <a:rPr lang="en-GB" sz="2200" dirty="0">
                <a:effectLst/>
              </a:rPr>
              <a:t> </a:t>
            </a:r>
            <a:endParaRPr lang="en-GB" sz="2200" dirty="0"/>
          </a:p>
        </p:txBody>
      </p:sp>
      <p:sp>
        <p:nvSpPr>
          <p:cNvPr id="4" name="Rectangle 3"/>
          <p:cNvSpPr/>
          <p:nvPr/>
        </p:nvSpPr>
        <p:spPr>
          <a:xfrm>
            <a:off x="293392" y="188640"/>
            <a:ext cx="1408276" cy="646331"/>
          </a:xfrm>
          <a:prstGeom prst="rect">
            <a:avLst/>
          </a:prstGeom>
        </p:spPr>
        <p:txBody>
          <a:bodyPr wrap="square">
            <a:spAutoFit/>
          </a:bodyPr>
          <a:lstStyle/>
          <a:p>
            <a:r>
              <a:rPr lang="en-GB" sz="3600" dirty="0">
                <a:solidFill>
                  <a:srgbClr val="FFFF00"/>
                </a:solidFill>
              </a:rPr>
              <a:t>WHY</a:t>
            </a:r>
            <a:r>
              <a:rPr lang="en-GB" sz="2400" dirty="0">
                <a:solidFill>
                  <a:srgbClr val="FFFF00"/>
                </a:solidFill>
              </a:rPr>
              <a:t>? </a:t>
            </a:r>
            <a:endParaRPr lang="en-GB" dirty="0">
              <a:solidFill>
                <a:srgbClr val="FFFF00"/>
              </a:solidFill>
            </a:endParaRPr>
          </a:p>
        </p:txBody>
      </p:sp>
      <p:sp>
        <p:nvSpPr>
          <p:cNvPr id="5" name="Rectangle 4"/>
          <p:cNvSpPr/>
          <p:nvPr/>
        </p:nvSpPr>
        <p:spPr>
          <a:xfrm>
            <a:off x="6747487" y="6321379"/>
            <a:ext cx="2076209" cy="369332"/>
          </a:xfrm>
          <a:prstGeom prst="rect">
            <a:avLst/>
          </a:prstGeom>
        </p:spPr>
        <p:txBody>
          <a:bodyPr wrap="none">
            <a:spAutoFit/>
          </a:bodyPr>
          <a:lstStyle/>
          <a:p>
            <a:r>
              <a:rPr lang="en-GB" dirty="0">
                <a:solidFill>
                  <a:srgbClr val="FFFF00"/>
                </a:solidFill>
                <a:effectLst/>
              </a:rPr>
              <a:t>THE UNIVERSITY</a:t>
            </a:r>
            <a:endParaRPr lang="en-GB" dirty="0">
              <a:solidFill>
                <a:srgbClr val="FFFF00"/>
              </a:solidFill>
            </a:endParaRPr>
          </a:p>
        </p:txBody>
      </p:sp>
    </p:spTree>
    <p:extLst>
      <p:ext uri="{BB962C8B-B14F-4D97-AF65-F5344CB8AC3E}">
        <p14:creationId xmlns:p14="http://schemas.microsoft.com/office/powerpoint/2010/main" val="120725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27784" y="135977"/>
            <a:ext cx="5527576" cy="914400"/>
          </a:xfrm>
        </p:spPr>
        <p:txBody>
          <a:bodyPr/>
          <a:lstStyle/>
          <a:p>
            <a:r>
              <a:rPr lang="en-GB" sz="4000" i="1" dirty="0">
                <a:effectLst/>
              </a:rPr>
              <a:t>Consider</a:t>
            </a:r>
            <a:r>
              <a:rPr lang="en-GB" sz="3600" dirty="0">
                <a:effectLst/>
              </a:rPr>
              <a:t> </a:t>
            </a:r>
            <a:endParaRPr lang="en-GB" dirty="0"/>
          </a:p>
        </p:txBody>
      </p:sp>
      <p:sp>
        <p:nvSpPr>
          <p:cNvPr id="2" name="Content Placeholder 1"/>
          <p:cNvSpPr>
            <a:spLocks noGrp="1"/>
          </p:cNvSpPr>
          <p:nvPr>
            <p:ph idx="1"/>
          </p:nvPr>
        </p:nvSpPr>
        <p:spPr>
          <a:xfrm>
            <a:off x="395536" y="1412776"/>
            <a:ext cx="8064896" cy="4464496"/>
          </a:xfrm>
        </p:spPr>
        <p:txBody>
          <a:bodyPr>
            <a:normAutofit fontScale="85000" lnSpcReduction="20000"/>
          </a:bodyPr>
          <a:lstStyle/>
          <a:p>
            <a:pPr>
              <a:buFont typeface="Arial" panose="020B0604020202020204" pitchFamily="34" charset="0"/>
              <a:buChar char="•"/>
            </a:pPr>
            <a:r>
              <a:rPr lang="en-GB" sz="2800" dirty="0">
                <a:effectLst/>
              </a:rPr>
              <a:t>The number of people who say ‘you can’t teach Creative writing’ </a:t>
            </a:r>
          </a:p>
          <a:p>
            <a:pPr>
              <a:buFont typeface="Arial" panose="020B0604020202020204" pitchFamily="34" charset="0"/>
              <a:buChar char="•"/>
            </a:pPr>
            <a:r>
              <a:rPr lang="en-GB" sz="2800" dirty="0">
                <a:effectLst/>
              </a:rPr>
              <a:t>The number of people who ask what the point of a (postgraduate) degree in Creative writing is?</a:t>
            </a:r>
          </a:p>
          <a:p>
            <a:pPr>
              <a:buFont typeface="Arial" panose="020B0604020202020204" pitchFamily="34" charset="0"/>
              <a:buChar char="•"/>
            </a:pPr>
            <a:r>
              <a:rPr lang="en-GB" sz="2800" dirty="0"/>
              <a:t>The number of university managers who ask what the point of a (postgraduate) degree in Creative writing is?</a:t>
            </a:r>
            <a:endParaRPr lang="en-GB" sz="2800" dirty="0">
              <a:effectLst/>
            </a:endParaRPr>
          </a:p>
          <a:p>
            <a:pPr>
              <a:buFont typeface="Arial" panose="020B0604020202020204" pitchFamily="34" charset="0"/>
              <a:buChar char="•"/>
            </a:pPr>
            <a:r>
              <a:rPr lang="en-GB" sz="2800" dirty="0">
                <a:effectLst/>
              </a:rPr>
              <a:t>Why the Creative writing A level was scrapped in England after just 4 years.</a:t>
            </a:r>
          </a:p>
          <a:p>
            <a:pPr>
              <a:buFont typeface="Arial" panose="020B0604020202020204" pitchFamily="34" charset="0"/>
              <a:buChar char="•"/>
            </a:pPr>
            <a:r>
              <a:rPr lang="en-GB" sz="2800" dirty="0">
                <a:effectLst/>
              </a:rPr>
              <a:t>Why funding for visiting speakers is dropping</a:t>
            </a:r>
          </a:p>
          <a:p>
            <a:pPr>
              <a:buFont typeface="Arial" panose="020B0604020202020204" pitchFamily="34" charset="0"/>
              <a:buChar char="•"/>
            </a:pPr>
            <a:r>
              <a:rPr lang="en-GB" sz="2800" dirty="0">
                <a:effectLst/>
              </a:rPr>
              <a:t>Why reading in schools is so often seen as ‘decoding’ symbols on a page</a:t>
            </a:r>
          </a:p>
          <a:p>
            <a:pPr marL="18288" indent="0">
              <a:buNone/>
            </a:pPr>
            <a:endParaRPr lang="en-GB" dirty="0">
              <a:effectLst/>
            </a:endParaRPr>
          </a:p>
        </p:txBody>
      </p:sp>
      <p:sp>
        <p:nvSpPr>
          <p:cNvPr id="5" name="Rectangle 4"/>
          <p:cNvSpPr/>
          <p:nvPr/>
        </p:nvSpPr>
        <p:spPr>
          <a:xfrm>
            <a:off x="6747487" y="6277962"/>
            <a:ext cx="2076209" cy="369332"/>
          </a:xfrm>
          <a:prstGeom prst="rect">
            <a:avLst/>
          </a:prstGeom>
        </p:spPr>
        <p:txBody>
          <a:bodyPr wrap="none">
            <a:spAutoFit/>
          </a:bodyPr>
          <a:lstStyle/>
          <a:p>
            <a:r>
              <a:rPr lang="en-GB" dirty="0">
                <a:solidFill>
                  <a:srgbClr val="FFFF00"/>
                </a:solidFill>
                <a:effectLst/>
              </a:rPr>
              <a:t>THE UNIVERSITY</a:t>
            </a:r>
            <a:endParaRPr lang="en-GB" dirty="0">
              <a:solidFill>
                <a:srgbClr val="FFFF00"/>
              </a:solidFill>
            </a:endParaRPr>
          </a:p>
        </p:txBody>
      </p:sp>
      <p:sp>
        <p:nvSpPr>
          <p:cNvPr id="6" name="Rectangle 5"/>
          <p:cNvSpPr/>
          <p:nvPr/>
        </p:nvSpPr>
        <p:spPr>
          <a:xfrm>
            <a:off x="323528" y="332656"/>
            <a:ext cx="1975221" cy="769441"/>
          </a:xfrm>
          <a:prstGeom prst="rect">
            <a:avLst/>
          </a:prstGeom>
        </p:spPr>
        <p:txBody>
          <a:bodyPr wrap="none">
            <a:spAutoFit/>
          </a:bodyPr>
          <a:lstStyle/>
          <a:p>
            <a:r>
              <a:rPr lang="en-GB" sz="4400" dirty="0">
                <a:solidFill>
                  <a:srgbClr val="FFFF00"/>
                </a:solidFill>
                <a:latin typeface="18thCentury" pitchFamily="2" charset="0"/>
              </a:rPr>
              <a:t>WHAT?</a:t>
            </a:r>
            <a:r>
              <a:rPr lang="en-GB" sz="3200" dirty="0">
                <a:solidFill>
                  <a:srgbClr val="FFFF00"/>
                </a:solidFill>
                <a:latin typeface="Arabic Typesetting" panose="03020402040406030203" pitchFamily="66" charset="-78"/>
                <a:cs typeface="Arabic Typesetting" panose="03020402040406030203" pitchFamily="66" charset="-78"/>
              </a:rPr>
              <a:t> </a:t>
            </a:r>
            <a:endParaRPr lang="en-GB" sz="2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738099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635896" y="404664"/>
            <a:ext cx="4968552" cy="914400"/>
          </a:xfrm>
        </p:spPr>
        <p:txBody>
          <a:bodyPr/>
          <a:lstStyle/>
          <a:p>
            <a:r>
              <a:rPr lang="en-GB" i="1" dirty="0">
                <a:effectLst/>
              </a:rPr>
              <a:t>Considering that …</a:t>
            </a:r>
          </a:p>
        </p:txBody>
      </p:sp>
      <p:sp>
        <p:nvSpPr>
          <p:cNvPr id="2" name="Content Placeholder 1"/>
          <p:cNvSpPr>
            <a:spLocks noGrp="1"/>
          </p:cNvSpPr>
          <p:nvPr>
            <p:ph idx="1"/>
          </p:nvPr>
        </p:nvSpPr>
        <p:spPr>
          <a:xfrm>
            <a:off x="395536" y="1916832"/>
            <a:ext cx="8208912" cy="4010744"/>
          </a:xfrm>
        </p:spPr>
        <p:txBody>
          <a:bodyPr>
            <a:normAutofit/>
          </a:bodyPr>
          <a:lstStyle/>
          <a:p>
            <a:pPr marL="18288" indent="0">
              <a:buNone/>
            </a:pPr>
            <a:r>
              <a:rPr lang="en-GB" sz="2400" dirty="0">
                <a:effectLst/>
              </a:rPr>
              <a:t>Writing can, and should be, a rigorous and exacting intellectual process requiring constant critical appraisal, editing, re-working, testing, more editing, reflection, editing again, reworking, more editing, more reflection, more critical appraisal and so on. In arts-based practices, the process is as important as the outcome. It is not just about 'output'. In this it is similar to the most rigorous of scientific and mathematical research. They too show their workings… (</a:t>
            </a:r>
            <a:r>
              <a:rPr lang="en-GB" sz="2400" dirty="0" err="1">
                <a:effectLst/>
              </a:rPr>
              <a:t>Avieson</a:t>
            </a:r>
            <a:r>
              <a:rPr lang="en-GB" sz="2400" dirty="0">
                <a:effectLst/>
              </a:rPr>
              <a:t> 2008) </a:t>
            </a:r>
          </a:p>
          <a:p>
            <a:pPr marL="18288" indent="0">
              <a:buNone/>
            </a:pPr>
            <a:endParaRPr lang="en-GB" dirty="0"/>
          </a:p>
        </p:txBody>
      </p:sp>
      <p:sp>
        <p:nvSpPr>
          <p:cNvPr id="5" name="Rectangle 4"/>
          <p:cNvSpPr/>
          <p:nvPr/>
        </p:nvSpPr>
        <p:spPr>
          <a:xfrm>
            <a:off x="6747487" y="6277962"/>
            <a:ext cx="1580882" cy="369332"/>
          </a:xfrm>
          <a:prstGeom prst="rect">
            <a:avLst/>
          </a:prstGeom>
        </p:spPr>
        <p:txBody>
          <a:bodyPr wrap="none">
            <a:spAutoFit/>
          </a:bodyPr>
          <a:lstStyle/>
          <a:p>
            <a:r>
              <a:rPr lang="en-GB" dirty="0">
                <a:solidFill>
                  <a:srgbClr val="FFFF00"/>
                </a:solidFill>
                <a:effectLst/>
              </a:rPr>
              <a:t>THE WRITER</a:t>
            </a:r>
            <a:endParaRPr lang="en-GB" dirty="0">
              <a:solidFill>
                <a:srgbClr val="FFFF00"/>
              </a:solidFill>
            </a:endParaRPr>
          </a:p>
        </p:txBody>
      </p:sp>
      <p:sp>
        <p:nvSpPr>
          <p:cNvPr id="6" name="Rectangle 5"/>
          <p:cNvSpPr/>
          <p:nvPr/>
        </p:nvSpPr>
        <p:spPr>
          <a:xfrm>
            <a:off x="539552" y="476672"/>
            <a:ext cx="1989647" cy="769441"/>
          </a:xfrm>
          <a:prstGeom prst="rect">
            <a:avLst/>
          </a:prstGeom>
        </p:spPr>
        <p:txBody>
          <a:bodyPr wrap="none">
            <a:spAutoFit/>
          </a:bodyPr>
          <a:lstStyle/>
          <a:p>
            <a:r>
              <a:rPr lang="en-GB" sz="4400" dirty="0">
                <a:solidFill>
                  <a:srgbClr val="FFFF00"/>
                </a:solidFill>
                <a:latin typeface="18thCentury" pitchFamily="2" charset="0"/>
              </a:rPr>
              <a:t>WHAT? </a:t>
            </a:r>
          </a:p>
        </p:txBody>
      </p:sp>
    </p:spTree>
    <p:extLst>
      <p:ext uri="{BB962C8B-B14F-4D97-AF65-F5344CB8AC3E}">
        <p14:creationId xmlns:p14="http://schemas.microsoft.com/office/powerpoint/2010/main" val="3362756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12776"/>
            <a:ext cx="8003232" cy="4925144"/>
          </a:xfrm>
        </p:spPr>
        <p:txBody>
          <a:bodyPr>
            <a:normAutofit fontScale="92500" lnSpcReduction="20000"/>
          </a:bodyPr>
          <a:lstStyle/>
          <a:p>
            <a:pPr marL="36576" indent="0">
              <a:buNone/>
            </a:pPr>
            <a:r>
              <a:rPr lang="en-GB" sz="2800" dirty="0"/>
              <a:t>Creative Writing (henceforth 'CW'), as an academic discipline, is the study of creative and imaginative work-in-progress, and so </a:t>
            </a:r>
            <a:r>
              <a:rPr lang="en-GB" sz="2800" dirty="0">
                <a:solidFill>
                  <a:srgbClr val="FFFF00"/>
                </a:solidFill>
              </a:rPr>
              <a:t>research is “practice-led”, </a:t>
            </a:r>
            <a:r>
              <a:rPr lang="en-GB" sz="2800" dirty="0"/>
              <a:t>using the act of writing creatively as a research process, as well as studying the process and product of that writing. </a:t>
            </a:r>
          </a:p>
          <a:p>
            <a:pPr marL="36576" indent="0">
              <a:buNone/>
            </a:pPr>
            <a:endParaRPr lang="en-GB" sz="1800" dirty="0"/>
          </a:p>
          <a:p>
            <a:pPr marL="36576" indent="0">
              <a:buNone/>
            </a:pPr>
            <a:r>
              <a:rPr lang="en-GB" sz="2800" dirty="0"/>
              <a:t>It does this by means of some sort of large-scale creative piece – long fiction, life-writing, a poetry or short fiction collection, perhaps something in the new media – and some kind of commentary, critical essay or exegesis. </a:t>
            </a:r>
          </a:p>
          <a:p>
            <a:pPr marL="36576" indent="0" algn="r">
              <a:buNone/>
            </a:pPr>
            <a:r>
              <a:rPr lang="en-GB" sz="2400" dirty="0"/>
              <a:t>- Emma Darwin, ‘That Itch of Writing’ (blog)</a:t>
            </a:r>
          </a:p>
        </p:txBody>
      </p:sp>
      <p:sp>
        <p:nvSpPr>
          <p:cNvPr id="4" name="Rectangle 3"/>
          <p:cNvSpPr/>
          <p:nvPr/>
        </p:nvSpPr>
        <p:spPr>
          <a:xfrm>
            <a:off x="7236296" y="6279815"/>
            <a:ext cx="1580882" cy="369332"/>
          </a:xfrm>
          <a:prstGeom prst="rect">
            <a:avLst/>
          </a:prstGeom>
        </p:spPr>
        <p:txBody>
          <a:bodyPr wrap="none">
            <a:spAutoFit/>
          </a:bodyPr>
          <a:lstStyle/>
          <a:p>
            <a:r>
              <a:rPr lang="en-GB" dirty="0">
                <a:solidFill>
                  <a:srgbClr val="FFFF00"/>
                </a:solidFill>
                <a:effectLst/>
              </a:rPr>
              <a:t>THE WRITER</a:t>
            </a:r>
            <a:endParaRPr lang="en-GB" dirty="0">
              <a:solidFill>
                <a:srgbClr val="FFFF00"/>
              </a:solidFill>
            </a:endParaRPr>
          </a:p>
        </p:txBody>
      </p:sp>
      <p:sp>
        <p:nvSpPr>
          <p:cNvPr id="5" name="Rectangle 4"/>
          <p:cNvSpPr/>
          <p:nvPr/>
        </p:nvSpPr>
        <p:spPr>
          <a:xfrm>
            <a:off x="395536" y="332108"/>
            <a:ext cx="1975221" cy="769441"/>
          </a:xfrm>
          <a:prstGeom prst="rect">
            <a:avLst/>
          </a:prstGeom>
        </p:spPr>
        <p:txBody>
          <a:bodyPr wrap="none">
            <a:spAutoFit/>
          </a:bodyPr>
          <a:lstStyle/>
          <a:p>
            <a:r>
              <a:rPr lang="en-GB" sz="4400" dirty="0">
                <a:solidFill>
                  <a:srgbClr val="FFFF00"/>
                </a:solidFill>
                <a:latin typeface="18thCentury" pitchFamily="2" charset="0"/>
              </a:rPr>
              <a:t>WHAT?</a:t>
            </a:r>
            <a:r>
              <a:rPr lang="en-GB" sz="3200" dirty="0">
                <a:solidFill>
                  <a:srgbClr val="FFFF00"/>
                </a:solidFill>
                <a:latin typeface="Arabic Typesetting" panose="03020402040406030203" pitchFamily="66" charset="-78"/>
                <a:cs typeface="Arabic Typesetting" panose="03020402040406030203" pitchFamily="66" charset="-78"/>
              </a:rPr>
              <a:t> </a:t>
            </a:r>
            <a:endParaRPr lang="en-GB" sz="2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41353359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112240"/>
            <a:ext cx="8712968" cy="5765313"/>
          </a:xfrm>
        </p:spPr>
        <p:txBody>
          <a:bodyPr>
            <a:normAutofit fontScale="92500"/>
          </a:bodyPr>
          <a:lstStyle/>
          <a:p>
            <a:pPr marL="18288" indent="0">
              <a:buNone/>
            </a:pPr>
            <a:r>
              <a:rPr lang="en-GB" sz="2400" dirty="0">
                <a:effectLst/>
              </a:rPr>
              <a:t>…</a:t>
            </a:r>
            <a:r>
              <a:rPr lang="en-GB" sz="2400" dirty="0">
                <a:solidFill>
                  <a:srgbClr val="FFFF00"/>
                </a:solidFill>
                <a:effectLst/>
              </a:rPr>
              <a:t>firstly</a:t>
            </a:r>
            <a:r>
              <a:rPr lang="en-GB" sz="2400" dirty="0">
                <a:effectLst/>
              </a:rPr>
              <a:t> research which is initiated in practice, where questions, problems, challenges are identified and formed by the needs of practice and practitioners; and </a:t>
            </a:r>
            <a:r>
              <a:rPr lang="en-GB" sz="2400" dirty="0">
                <a:solidFill>
                  <a:srgbClr val="FFFF00"/>
                </a:solidFill>
                <a:effectLst/>
              </a:rPr>
              <a:t>secondly</a:t>
            </a:r>
            <a:r>
              <a:rPr lang="en-GB" sz="2400" dirty="0">
                <a:effectLst/>
              </a:rPr>
              <a:t>, that the research strategy is carried out through practice, using predominantly methodologies and specific methods familiar to us as practitioners. (</a:t>
            </a:r>
            <a:r>
              <a:rPr lang="en-GB" sz="2400" dirty="0" err="1">
                <a:effectLst/>
              </a:rPr>
              <a:t>Gray</a:t>
            </a:r>
            <a:r>
              <a:rPr lang="en-GB" sz="2400" dirty="0">
                <a:effectLst/>
              </a:rPr>
              <a:t> 1996)</a:t>
            </a:r>
          </a:p>
          <a:p>
            <a:pPr marL="18288" indent="0">
              <a:buNone/>
            </a:pPr>
            <a:r>
              <a:rPr lang="en-GB" sz="1900" i="1" dirty="0">
                <a:effectLst/>
              </a:rPr>
              <a:t>This describes what it can be </a:t>
            </a:r>
            <a:r>
              <a:rPr lang="en-GB" sz="1900" i="1" u="sng" dirty="0">
                <a:effectLst/>
              </a:rPr>
              <a:t>used</a:t>
            </a:r>
            <a:r>
              <a:rPr lang="en-GB" sz="1900" i="1" dirty="0">
                <a:effectLst/>
              </a:rPr>
              <a:t> to do, but not what each element means.</a:t>
            </a:r>
            <a:endParaRPr lang="en-GB" sz="900" dirty="0">
              <a:effectLst/>
            </a:endParaRPr>
          </a:p>
          <a:p>
            <a:pPr marL="18288" indent="0">
              <a:buNone/>
            </a:pPr>
            <a:r>
              <a:rPr lang="en-GB" sz="2400" dirty="0">
                <a:effectLst/>
              </a:rPr>
              <a:t>[PLR] enables the academy to look at practice as the way of bringing forth the research both in itself and in an interaction with the ideas and debates that may be teased out of it. Thus </a:t>
            </a:r>
            <a:r>
              <a:rPr lang="en-GB" sz="2400" dirty="0">
                <a:solidFill>
                  <a:srgbClr val="FFFF00"/>
                </a:solidFill>
                <a:effectLst/>
              </a:rPr>
              <a:t>the practice both underpins and interacts with the research.</a:t>
            </a:r>
            <a:r>
              <a:rPr lang="en-GB" sz="2400" dirty="0">
                <a:effectLst/>
              </a:rPr>
              <a:t> The practice is not only important as research in its own right, it also leads the research as a significant and new contribution to knowledge that can be situated fruitfully within current academic debates and insights. (Arnold 2007: 3)</a:t>
            </a:r>
          </a:p>
          <a:p>
            <a:pPr marL="18288" indent="0">
              <a:buNone/>
            </a:pPr>
            <a:endParaRPr lang="en-GB" sz="2400" dirty="0">
              <a:effectLst/>
            </a:endParaRPr>
          </a:p>
          <a:p>
            <a:pPr marL="18288" indent="0">
              <a:buNone/>
            </a:pPr>
            <a:endParaRPr lang="en-GB" sz="2400" dirty="0">
              <a:effectLst/>
            </a:endParaRPr>
          </a:p>
          <a:p>
            <a:endParaRPr lang="en-GB" dirty="0"/>
          </a:p>
        </p:txBody>
      </p:sp>
      <p:sp>
        <p:nvSpPr>
          <p:cNvPr id="4" name="Rectangle 3"/>
          <p:cNvSpPr/>
          <p:nvPr/>
        </p:nvSpPr>
        <p:spPr>
          <a:xfrm>
            <a:off x="1187624" y="59644"/>
            <a:ext cx="6192688" cy="1052596"/>
          </a:xfrm>
          <a:prstGeom prst="rect">
            <a:avLst/>
          </a:prstGeom>
        </p:spPr>
        <p:txBody>
          <a:bodyPr wrap="square">
            <a:spAutoFit/>
          </a:bodyPr>
          <a:lstStyle/>
          <a:p>
            <a:pPr>
              <a:lnSpc>
                <a:spcPct val="80000"/>
              </a:lnSpc>
            </a:pPr>
            <a:r>
              <a:rPr lang="en-GB" sz="3200" dirty="0">
                <a:solidFill>
                  <a:srgbClr val="FFFF00"/>
                </a:solidFill>
                <a:latin typeface="18thCentury" pitchFamily="2" charset="0"/>
              </a:rPr>
              <a:t>PRACTICE-LED, PRACTICE-BASED OR</a:t>
            </a:r>
            <a:r>
              <a:rPr lang="en-GB" sz="4400" dirty="0">
                <a:solidFill>
                  <a:srgbClr val="FFFF00"/>
                </a:solidFill>
                <a:latin typeface="18thCentury" pitchFamily="2" charset="0"/>
              </a:rPr>
              <a:t> </a:t>
            </a:r>
            <a:r>
              <a:rPr lang="en-GB" sz="3200" dirty="0">
                <a:solidFill>
                  <a:srgbClr val="FFFF00"/>
                </a:solidFill>
                <a:latin typeface="18thCentury" pitchFamily="2" charset="0"/>
              </a:rPr>
              <a:t>PRACTITIONER-LED RESEARCH (PLR.)</a:t>
            </a:r>
          </a:p>
        </p:txBody>
      </p:sp>
      <p:sp>
        <p:nvSpPr>
          <p:cNvPr id="5" name="Rectangle 4"/>
          <p:cNvSpPr/>
          <p:nvPr/>
        </p:nvSpPr>
        <p:spPr>
          <a:xfrm>
            <a:off x="7164288" y="6381328"/>
            <a:ext cx="2699792" cy="369332"/>
          </a:xfrm>
          <a:prstGeom prst="rect">
            <a:avLst/>
          </a:prstGeom>
        </p:spPr>
        <p:txBody>
          <a:bodyPr wrap="square">
            <a:spAutoFit/>
          </a:bodyPr>
          <a:lstStyle/>
          <a:p>
            <a:r>
              <a:rPr lang="en-GB" dirty="0">
                <a:solidFill>
                  <a:srgbClr val="FFFF00"/>
                </a:solidFill>
                <a:effectLst/>
              </a:rPr>
              <a:t>THE UNIVERSITY</a:t>
            </a:r>
            <a:endParaRPr lang="en-GB" dirty="0">
              <a:solidFill>
                <a:srgbClr val="FFFF00"/>
              </a:solidFill>
            </a:endParaRPr>
          </a:p>
        </p:txBody>
      </p:sp>
    </p:spTree>
    <p:extLst>
      <p:ext uri="{BB962C8B-B14F-4D97-AF65-F5344CB8AC3E}">
        <p14:creationId xmlns:p14="http://schemas.microsoft.com/office/powerpoint/2010/main" val="2663519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1560" y="548680"/>
            <a:ext cx="7543800" cy="914400"/>
          </a:xfrm>
        </p:spPr>
        <p:txBody>
          <a:bodyPr/>
          <a:lstStyle/>
          <a:p>
            <a:pPr defTabSz="457200"/>
            <a:r>
              <a:rPr lang="en-GB" sz="4400" dirty="0">
                <a:solidFill>
                  <a:srgbClr val="FFFF00"/>
                </a:solidFill>
                <a:latin typeface="18thCentury" pitchFamily="2" charset="0"/>
                <a:ea typeface="+mn-ea"/>
                <a:cs typeface="+mn-cs"/>
              </a:rPr>
              <a:t>Drawbacks …</a:t>
            </a:r>
          </a:p>
        </p:txBody>
      </p:sp>
      <p:sp>
        <p:nvSpPr>
          <p:cNvPr id="2" name="Content Placeholder 1"/>
          <p:cNvSpPr>
            <a:spLocks noGrp="1"/>
          </p:cNvSpPr>
          <p:nvPr>
            <p:ph idx="1"/>
          </p:nvPr>
        </p:nvSpPr>
        <p:spPr>
          <a:xfrm>
            <a:off x="539552" y="2132856"/>
            <a:ext cx="7546032" cy="3607295"/>
          </a:xfrm>
        </p:spPr>
        <p:txBody>
          <a:bodyPr/>
          <a:lstStyle/>
          <a:p>
            <a:pPr marL="18288" indent="0">
              <a:buNone/>
            </a:pPr>
            <a:r>
              <a:rPr lang="en-GB" sz="2400" dirty="0">
                <a:effectLst/>
              </a:rPr>
              <a:t>due to the nature of having to describe, rather than apply a methodological framework, the explanation of the research processes were often quite long – which is time and space which could have been devoted to other important topics in their research … </a:t>
            </a:r>
          </a:p>
          <a:p>
            <a:pPr marL="18288" indent="0" algn="ctr">
              <a:buNone/>
            </a:pPr>
            <a:r>
              <a:rPr lang="en-GB" sz="2400" dirty="0">
                <a:effectLst/>
              </a:rPr>
              <a:t>(Boyd, 2009)</a:t>
            </a:r>
          </a:p>
          <a:p>
            <a:endParaRPr lang="en-GB" dirty="0">
              <a:effectLst/>
            </a:endParaRPr>
          </a:p>
        </p:txBody>
      </p:sp>
      <p:sp>
        <p:nvSpPr>
          <p:cNvPr id="4" name="Rectangle 3"/>
          <p:cNvSpPr/>
          <p:nvPr/>
        </p:nvSpPr>
        <p:spPr>
          <a:xfrm>
            <a:off x="7236296" y="6279815"/>
            <a:ext cx="1580882" cy="369332"/>
          </a:xfrm>
          <a:prstGeom prst="rect">
            <a:avLst/>
          </a:prstGeom>
        </p:spPr>
        <p:txBody>
          <a:bodyPr wrap="none">
            <a:spAutoFit/>
          </a:bodyPr>
          <a:lstStyle/>
          <a:p>
            <a:r>
              <a:rPr lang="en-GB" dirty="0">
                <a:solidFill>
                  <a:srgbClr val="FFFF00"/>
                </a:solidFill>
                <a:effectLst/>
              </a:rPr>
              <a:t>THE WRITER</a:t>
            </a:r>
            <a:endParaRPr lang="en-GB" dirty="0">
              <a:solidFill>
                <a:srgbClr val="FFFF00"/>
              </a:solidFill>
            </a:endParaRPr>
          </a:p>
        </p:txBody>
      </p:sp>
    </p:spTree>
    <p:extLst>
      <p:ext uri="{BB962C8B-B14F-4D97-AF65-F5344CB8AC3E}">
        <p14:creationId xmlns:p14="http://schemas.microsoft.com/office/powerpoint/2010/main" val="1142718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03848" y="279341"/>
            <a:ext cx="5095528" cy="914400"/>
          </a:xfrm>
        </p:spPr>
        <p:txBody>
          <a:bodyPr/>
          <a:lstStyle/>
          <a:p>
            <a:r>
              <a:rPr lang="en-GB" sz="4000" i="1" dirty="0"/>
              <a:t>a</a:t>
            </a:r>
            <a:r>
              <a:rPr lang="en-GB" sz="4000" i="1" dirty="0">
                <a:effectLst/>
              </a:rPr>
              <a:t>gain</a:t>
            </a:r>
            <a:endParaRPr lang="en-GB" i="1" dirty="0">
              <a:effectLst/>
            </a:endParaRPr>
          </a:p>
        </p:txBody>
      </p:sp>
      <p:sp>
        <p:nvSpPr>
          <p:cNvPr id="2" name="Content Placeholder 1"/>
          <p:cNvSpPr>
            <a:spLocks noGrp="1"/>
          </p:cNvSpPr>
          <p:nvPr>
            <p:ph idx="1"/>
          </p:nvPr>
        </p:nvSpPr>
        <p:spPr>
          <a:xfrm>
            <a:off x="291003" y="1484784"/>
            <a:ext cx="8229600" cy="4679617"/>
          </a:xfrm>
        </p:spPr>
        <p:txBody>
          <a:bodyPr>
            <a:normAutofit lnSpcReduction="10000"/>
          </a:bodyPr>
          <a:lstStyle/>
          <a:p>
            <a:pPr marL="18288" indent="0">
              <a:buNone/>
            </a:pPr>
            <a:r>
              <a:rPr lang="en-GB" sz="2400" dirty="0">
                <a:effectLst/>
              </a:rPr>
              <a:t>While I remain unconvinced by PLR, </a:t>
            </a:r>
            <a:r>
              <a:rPr lang="en-GB" sz="2400" dirty="0">
                <a:solidFill>
                  <a:srgbClr val="FFFF00"/>
                </a:solidFill>
                <a:effectLst/>
              </a:rPr>
              <a:t>the movement in the Arts in seeking a methodology is a very important one</a:t>
            </a:r>
            <a:r>
              <a:rPr lang="en-GB" sz="2400" dirty="0">
                <a:effectLst/>
              </a:rPr>
              <a:t>. A discipline can find it hard to be welcomed into the academy when it can not convincingly express how its research occurs. Kroll highlights this in her seminal 2002 </a:t>
            </a:r>
            <a:r>
              <a:rPr lang="en-GB" sz="2400" i="1" dirty="0">
                <a:effectLst/>
              </a:rPr>
              <a:t>TEXT </a:t>
            </a:r>
            <a:r>
              <a:rPr lang="en-GB" sz="2400" dirty="0">
                <a:effectLst/>
              </a:rPr>
              <a:t>paper:</a:t>
            </a:r>
          </a:p>
          <a:p>
            <a:pPr marL="18288" indent="0">
              <a:buNone/>
            </a:pPr>
            <a:endParaRPr lang="en-GB" sz="2000" dirty="0">
              <a:solidFill>
                <a:srgbClr val="FFFF00"/>
              </a:solidFill>
              <a:effectLst/>
            </a:endParaRPr>
          </a:p>
          <a:p>
            <a:pPr marL="18288" indent="0">
              <a:buNone/>
            </a:pPr>
            <a:r>
              <a:rPr lang="en-GB" sz="2400" dirty="0">
                <a:effectLst/>
              </a:rPr>
              <a:t>We must </a:t>
            </a:r>
            <a:r>
              <a:rPr lang="en-GB" sz="2400" dirty="0">
                <a:solidFill>
                  <a:srgbClr val="FFFF00"/>
                </a:solidFill>
                <a:effectLst/>
              </a:rPr>
              <a:t>translate our understanding of the nature of research </a:t>
            </a:r>
            <a:r>
              <a:rPr lang="en-GB" sz="2400" dirty="0">
                <a:effectLst/>
              </a:rPr>
              <a:t>about, in and for the creative arts – of the connection between praxis and theory – </a:t>
            </a:r>
            <a:r>
              <a:rPr lang="en-GB" sz="2400" dirty="0">
                <a:solidFill>
                  <a:srgbClr val="FFFF00"/>
                </a:solidFill>
                <a:effectLst/>
              </a:rPr>
              <a:t>so that </a:t>
            </a:r>
            <a:r>
              <a:rPr lang="en-GB" sz="2400" dirty="0" err="1">
                <a:solidFill>
                  <a:srgbClr val="FFFF00"/>
                </a:solidFill>
                <a:effectLst/>
              </a:rPr>
              <a:t>nonexperts</a:t>
            </a:r>
            <a:r>
              <a:rPr lang="en-GB" sz="2400" dirty="0">
                <a:solidFill>
                  <a:srgbClr val="FFFF00"/>
                </a:solidFill>
                <a:effectLst/>
              </a:rPr>
              <a:t> can comprehend the significance of what we do</a:t>
            </a:r>
            <a:r>
              <a:rPr lang="en-GB" sz="2400" dirty="0">
                <a:effectLst/>
              </a:rPr>
              <a:t>. (Kroll 2002)</a:t>
            </a:r>
          </a:p>
          <a:p>
            <a:pPr marL="18288" indent="0">
              <a:buNone/>
            </a:pPr>
            <a:r>
              <a:rPr lang="en-GB" sz="2000" dirty="0">
                <a:effectLst/>
              </a:rPr>
              <a:t>					(Boyd, 2009)</a:t>
            </a:r>
          </a:p>
        </p:txBody>
      </p:sp>
      <p:sp>
        <p:nvSpPr>
          <p:cNvPr id="4" name="Title 2"/>
          <p:cNvSpPr txBox="1">
            <a:spLocks/>
          </p:cNvSpPr>
          <p:nvPr/>
        </p:nvSpPr>
        <p:spPr>
          <a:xfrm>
            <a:off x="467544" y="3284984"/>
            <a:ext cx="7611184" cy="1498104"/>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
            <a:endParaRPr lang="en-GB" dirty="0">
              <a:solidFill>
                <a:srgbClr val="FFFF00"/>
              </a:solidFill>
            </a:endParaRPr>
          </a:p>
        </p:txBody>
      </p:sp>
      <p:sp>
        <p:nvSpPr>
          <p:cNvPr id="6" name="Rectangle 5"/>
          <p:cNvSpPr/>
          <p:nvPr/>
        </p:nvSpPr>
        <p:spPr>
          <a:xfrm>
            <a:off x="6444208" y="6179632"/>
            <a:ext cx="2699792" cy="369332"/>
          </a:xfrm>
          <a:prstGeom prst="rect">
            <a:avLst/>
          </a:prstGeom>
        </p:spPr>
        <p:txBody>
          <a:bodyPr wrap="square">
            <a:spAutoFit/>
          </a:bodyPr>
          <a:lstStyle/>
          <a:p>
            <a:r>
              <a:rPr lang="en-GB" dirty="0">
                <a:solidFill>
                  <a:srgbClr val="FFFF00"/>
                </a:solidFill>
                <a:effectLst/>
              </a:rPr>
              <a:t>THE UNIVERSITY</a:t>
            </a:r>
            <a:endParaRPr lang="en-GB" dirty="0">
              <a:solidFill>
                <a:srgbClr val="FFFF00"/>
              </a:solidFill>
            </a:endParaRPr>
          </a:p>
        </p:txBody>
      </p:sp>
      <p:sp>
        <p:nvSpPr>
          <p:cNvPr id="7" name="Rectangle 6"/>
          <p:cNvSpPr/>
          <p:nvPr/>
        </p:nvSpPr>
        <p:spPr>
          <a:xfrm>
            <a:off x="251520" y="332656"/>
            <a:ext cx="1662635" cy="769441"/>
          </a:xfrm>
          <a:prstGeom prst="rect">
            <a:avLst/>
          </a:prstGeom>
        </p:spPr>
        <p:txBody>
          <a:bodyPr wrap="none">
            <a:spAutoFit/>
          </a:bodyPr>
          <a:lstStyle/>
          <a:p>
            <a:r>
              <a:rPr lang="en-GB" sz="4400" dirty="0">
                <a:solidFill>
                  <a:srgbClr val="FFFF00"/>
                </a:solidFill>
                <a:latin typeface="18thCentury" pitchFamily="2" charset="0"/>
              </a:rPr>
              <a:t>WHY? </a:t>
            </a:r>
          </a:p>
        </p:txBody>
      </p:sp>
    </p:spTree>
    <p:extLst>
      <p:ext uri="{BB962C8B-B14F-4D97-AF65-F5344CB8AC3E}">
        <p14:creationId xmlns:p14="http://schemas.microsoft.com/office/powerpoint/2010/main" val="3674648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274638"/>
            <a:ext cx="5513040" cy="1143000"/>
          </a:xfrm>
        </p:spPr>
        <p:txBody>
          <a:bodyPr>
            <a:normAutofit fontScale="90000"/>
          </a:bodyPr>
          <a:lstStyle/>
          <a:p>
            <a:r>
              <a:rPr lang="en-GB" i="1" dirty="0"/>
              <a:t>Studying Creative Writing</a:t>
            </a:r>
          </a:p>
        </p:txBody>
      </p:sp>
      <p:sp>
        <p:nvSpPr>
          <p:cNvPr id="3" name="Content Placeholder 2"/>
          <p:cNvSpPr>
            <a:spLocks noGrp="1"/>
          </p:cNvSpPr>
          <p:nvPr>
            <p:ph idx="1"/>
          </p:nvPr>
        </p:nvSpPr>
        <p:spPr>
          <a:xfrm>
            <a:off x="457200" y="1600200"/>
            <a:ext cx="8003232" cy="4525963"/>
          </a:xfrm>
        </p:spPr>
        <p:txBody>
          <a:bodyPr>
            <a:normAutofit/>
          </a:bodyPr>
          <a:lstStyle/>
          <a:p>
            <a:pPr marL="36576" indent="0">
              <a:buNone/>
            </a:pPr>
            <a:r>
              <a:rPr lang="en-GB" dirty="0"/>
              <a:t>whether it'll make you a better writer...it depends. There's a strong argument that you'll be a better novelist on the far side of your next novel, whatever the conditions under which you write it: you learn something new from everything you write. But there's also </a:t>
            </a:r>
            <a:r>
              <a:rPr lang="en-GB" dirty="0">
                <a:solidFill>
                  <a:srgbClr val="FFFF00"/>
                </a:solidFill>
              </a:rPr>
              <a:t>a strong argument that exchanging the brute economics of the book trade for the creative rigours of a practice-led research programme will make you a better writer still, if not necessarily a more saleable one.</a:t>
            </a:r>
            <a:r>
              <a:rPr lang="en-GB" dirty="0"/>
              <a:t> What more proper place could there be than a university, for experimenting, innovating, exploring your art and your craft to the point of producing a creative whole without compromise?               - Emma Darwin</a:t>
            </a:r>
            <a:endParaRPr lang="en-GB" b="1" dirty="0"/>
          </a:p>
        </p:txBody>
      </p:sp>
      <p:sp>
        <p:nvSpPr>
          <p:cNvPr id="5" name="Rectangle 4"/>
          <p:cNvSpPr/>
          <p:nvPr/>
        </p:nvSpPr>
        <p:spPr>
          <a:xfrm>
            <a:off x="6747487" y="6277962"/>
            <a:ext cx="1580882" cy="369332"/>
          </a:xfrm>
          <a:prstGeom prst="rect">
            <a:avLst/>
          </a:prstGeom>
        </p:spPr>
        <p:txBody>
          <a:bodyPr wrap="none">
            <a:spAutoFit/>
          </a:bodyPr>
          <a:lstStyle/>
          <a:p>
            <a:r>
              <a:rPr lang="en-GB" dirty="0">
                <a:solidFill>
                  <a:srgbClr val="FFFF00"/>
                </a:solidFill>
                <a:effectLst/>
              </a:rPr>
              <a:t>THE WRITER</a:t>
            </a:r>
            <a:endParaRPr lang="en-GB" dirty="0">
              <a:solidFill>
                <a:srgbClr val="FFFF00"/>
              </a:solidFill>
            </a:endParaRPr>
          </a:p>
        </p:txBody>
      </p:sp>
      <p:sp>
        <p:nvSpPr>
          <p:cNvPr id="6" name="Rectangle 5"/>
          <p:cNvSpPr/>
          <p:nvPr/>
        </p:nvSpPr>
        <p:spPr>
          <a:xfrm>
            <a:off x="251520" y="332656"/>
            <a:ext cx="1662635" cy="769441"/>
          </a:xfrm>
          <a:prstGeom prst="rect">
            <a:avLst/>
          </a:prstGeom>
        </p:spPr>
        <p:txBody>
          <a:bodyPr wrap="none">
            <a:spAutoFit/>
          </a:bodyPr>
          <a:lstStyle/>
          <a:p>
            <a:pPr>
              <a:spcBef>
                <a:spcPct val="0"/>
              </a:spcBef>
            </a:pPr>
            <a:r>
              <a:rPr lang="en-GB" sz="4400" dirty="0">
                <a:solidFill>
                  <a:srgbClr val="FFFF00"/>
                </a:solidFill>
                <a:latin typeface="18thCentury" pitchFamily="2" charset="0"/>
              </a:rPr>
              <a:t>WHY? </a:t>
            </a:r>
          </a:p>
        </p:txBody>
      </p:sp>
    </p:spTree>
    <p:extLst>
      <p:ext uri="{BB962C8B-B14F-4D97-AF65-F5344CB8AC3E}">
        <p14:creationId xmlns:p14="http://schemas.microsoft.com/office/powerpoint/2010/main" val="2076508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71600" y="116632"/>
            <a:ext cx="6552728" cy="958343"/>
          </a:xfrm>
        </p:spPr>
        <p:txBody>
          <a:bodyPr>
            <a:noAutofit/>
          </a:bodyPr>
          <a:lstStyle/>
          <a:p>
            <a:pPr algn="r" defTabSz="457200">
              <a:lnSpc>
                <a:spcPct val="80000"/>
              </a:lnSpc>
            </a:pPr>
            <a:r>
              <a:rPr lang="en-GB" sz="3600" dirty="0">
                <a:solidFill>
                  <a:srgbClr val="FFFF00"/>
                </a:solidFill>
                <a:latin typeface="18thCentury" pitchFamily="2" charset="0"/>
                <a:ea typeface="+mn-ea"/>
                <a:cs typeface="+mn-cs"/>
              </a:rPr>
              <a:t>CSCW7010: Writing Workshop: Research &amp; Writing </a:t>
            </a:r>
          </a:p>
        </p:txBody>
      </p:sp>
      <p:sp>
        <p:nvSpPr>
          <p:cNvPr id="2" name="Content Placeholder 1"/>
          <p:cNvSpPr>
            <a:spLocks noGrp="1"/>
          </p:cNvSpPr>
          <p:nvPr>
            <p:ph idx="1"/>
          </p:nvPr>
        </p:nvSpPr>
        <p:spPr>
          <a:xfrm>
            <a:off x="251520" y="908720"/>
            <a:ext cx="8568952" cy="6093296"/>
          </a:xfrm>
        </p:spPr>
        <p:txBody>
          <a:bodyPr>
            <a:normAutofit fontScale="70000" lnSpcReduction="20000"/>
          </a:bodyPr>
          <a:lstStyle/>
          <a:p>
            <a:pPr marL="18288" indent="0">
              <a:buNone/>
            </a:pPr>
            <a:r>
              <a:rPr lang="en-GB" sz="2800" dirty="0">
                <a:effectLst/>
              </a:rPr>
              <a:t> </a:t>
            </a:r>
            <a:r>
              <a:rPr lang="en-GB" sz="2800" b="1" dirty="0">
                <a:effectLst/>
              </a:rPr>
              <a:t> </a:t>
            </a:r>
            <a:r>
              <a:rPr lang="en-GB" sz="2400" b="1" dirty="0">
                <a:effectLst/>
              </a:rPr>
              <a:t>AIM(S)</a:t>
            </a:r>
            <a:endParaRPr lang="en-GB" sz="2800" dirty="0">
              <a:effectLst/>
            </a:endParaRPr>
          </a:p>
          <a:p>
            <a:pPr marL="18288" lvl="0" indent="0">
              <a:buNone/>
            </a:pPr>
            <a:r>
              <a:rPr lang="en-GB" dirty="0">
                <a:effectLst/>
              </a:rPr>
              <a:t>- </a:t>
            </a:r>
            <a:r>
              <a:rPr lang="en-GB" sz="2700" dirty="0">
                <a:effectLst/>
              </a:rPr>
              <a:t>To develop a high level of understanding of and facility for the resources available to the creative writer.</a:t>
            </a:r>
          </a:p>
          <a:p>
            <a:pPr marL="18288" lvl="0" indent="0">
              <a:buNone/>
            </a:pPr>
            <a:r>
              <a:rPr lang="en-GB" sz="2700" dirty="0">
                <a:effectLst/>
              </a:rPr>
              <a:t>- To provide students with the opportunity to reflect critically on their own work and that of others.</a:t>
            </a:r>
          </a:p>
          <a:p>
            <a:pPr marL="18288" lvl="0" indent="0">
              <a:buNone/>
            </a:pPr>
            <a:r>
              <a:rPr lang="en-GB" sz="2700" dirty="0">
                <a:effectLst/>
              </a:rPr>
              <a:t>- To enable students to develop and complete a piece of creative writing in a genre of their own choosing</a:t>
            </a:r>
            <a:r>
              <a:rPr lang="en-GB" sz="2800" dirty="0">
                <a:effectLst/>
              </a:rPr>
              <a:t>.</a:t>
            </a:r>
          </a:p>
          <a:p>
            <a:pPr marL="18288" indent="0">
              <a:buNone/>
            </a:pPr>
            <a:endParaRPr lang="en-GB" sz="2800" b="1" dirty="0">
              <a:effectLst/>
            </a:endParaRPr>
          </a:p>
          <a:p>
            <a:pPr marL="18288" indent="0">
              <a:buNone/>
            </a:pPr>
            <a:r>
              <a:rPr lang="en-GB" sz="2400" b="1" dirty="0">
                <a:effectLst/>
              </a:rPr>
              <a:t>LEARNING OUTCOMES</a:t>
            </a:r>
            <a:endParaRPr lang="en-GB" sz="2400" dirty="0">
              <a:effectLst/>
            </a:endParaRPr>
          </a:p>
          <a:p>
            <a:pPr marL="18288" indent="0">
              <a:buNone/>
            </a:pPr>
            <a:r>
              <a:rPr lang="en-GB" sz="2400" i="1" dirty="0">
                <a:effectLst/>
              </a:rPr>
              <a:t>Upon the successful completion of this module, the student should be able to demonstrate</a:t>
            </a:r>
            <a:r>
              <a:rPr lang="en-GB" i="1" dirty="0">
                <a:effectLst/>
              </a:rPr>
              <a:t>:</a:t>
            </a:r>
          </a:p>
          <a:p>
            <a:pPr marL="18288" lvl="0" indent="0">
              <a:buNone/>
            </a:pPr>
            <a:r>
              <a:rPr lang="en-GB" sz="2200" dirty="0">
                <a:effectLst/>
              </a:rPr>
              <a:t>- </a:t>
            </a:r>
            <a:r>
              <a:rPr lang="en-GB" sz="2900" dirty="0">
                <a:effectLst/>
              </a:rPr>
              <a:t>a systematic knowledge and understanding, and creative awareness of the genre within which they are working;</a:t>
            </a:r>
          </a:p>
          <a:p>
            <a:pPr marL="18288" lvl="0" indent="0">
              <a:buNone/>
            </a:pPr>
            <a:r>
              <a:rPr lang="en-GB" sz="2900" dirty="0">
                <a:effectLst/>
              </a:rPr>
              <a:t>- originality and imagination in the conception, design, and execution of the piece of creative writing;</a:t>
            </a:r>
          </a:p>
          <a:p>
            <a:pPr marL="18288" lvl="0" indent="0">
              <a:buNone/>
            </a:pPr>
            <a:r>
              <a:rPr lang="en-GB" sz="2900" dirty="0">
                <a:effectLst/>
              </a:rPr>
              <a:t>- a comprehensive level of general craftsmanship in the production of the project, and especially in the use of language;</a:t>
            </a:r>
          </a:p>
          <a:p>
            <a:pPr marL="18288" lvl="0" indent="0">
              <a:buNone/>
            </a:pPr>
            <a:r>
              <a:rPr lang="en-GB" sz="2900" dirty="0">
                <a:effectLst/>
              </a:rPr>
              <a:t>- a capacity for independent research.</a:t>
            </a:r>
          </a:p>
          <a:p>
            <a:pPr marL="18288" indent="0">
              <a:buNone/>
            </a:pPr>
            <a:endParaRPr lang="en-GB" dirty="0"/>
          </a:p>
        </p:txBody>
      </p:sp>
      <p:sp>
        <p:nvSpPr>
          <p:cNvPr id="5" name="Rectangle 4"/>
          <p:cNvSpPr/>
          <p:nvPr/>
        </p:nvSpPr>
        <p:spPr>
          <a:xfrm>
            <a:off x="7524328" y="6309320"/>
            <a:ext cx="1410878" cy="369332"/>
          </a:xfrm>
          <a:prstGeom prst="rect">
            <a:avLst/>
          </a:prstGeom>
        </p:spPr>
        <p:txBody>
          <a:bodyPr wrap="square">
            <a:spAutoFit/>
          </a:bodyPr>
          <a:lstStyle/>
          <a:p>
            <a:r>
              <a:rPr lang="en-GB" dirty="0">
                <a:solidFill>
                  <a:srgbClr val="FFFF00"/>
                </a:solidFill>
                <a:effectLst/>
              </a:rPr>
              <a:t>UWTSD</a:t>
            </a:r>
            <a:endParaRPr lang="en-GB" dirty="0">
              <a:solidFill>
                <a:srgbClr val="FFFF00"/>
              </a:solidFill>
            </a:endParaRPr>
          </a:p>
        </p:txBody>
      </p:sp>
    </p:spTree>
    <p:extLst>
      <p:ext uri="{BB962C8B-B14F-4D97-AF65-F5344CB8AC3E}">
        <p14:creationId xmlns:p14="http://schemas.microsoft.com/office/powerpoint/2010/main" val="60170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27784" y="99953"/>
            <a:ext cx="5904656" cy="1143000"/>
          </a:xfrm>
        </p:spPr>
        <p:txBody>
          <a:bodyPr>
            <a:normAutofit fontScale="90000"/>
          </a:bodyPr>
          <a:lstStyle/>
          <a:p>
            <a:r>
              <a:rPr lang="en-GB" dirty="0">
                <a:solidFill>
                  <a:srgbClr val="FFFF00"/>
                </a:solidFill>
              </a:rPr>
              <a:t> </a:t>
            </a:r>
            <a:r>
              <a:rPr lang="en-GB" sz="4400" i="1" dirty="0"/>
              <a:t>constitutes research in Creative Writing?</a:t>
            </a:r>
          </a:p>
        </p:txBody>
      </p:sp>
      <p:sp>
        <p:nvSpPr>
          <p:cNvPr id="2" name="Content Placeholder 1"/>
          <p:cNvSpPr>
            <a:spLocks noGrp="1"/>
          </p:cNvSpPr>
          <p:nvPr>
            <p:ph idx="1"/>
          </p:nvPr>
        </p:nvSpPr>
        <p:spPr>
          <a:xfrm>
            <a:off x="251520" y="1469003"/>
            <a:ext cx="8219256" cy="4525963"/>
          </a:xfrm>
        </p:spPr>
        <p:txBody>
          <a:bodyPr>
            <a:normAutofit/>
          </a:bodyPr>
          <a:lstStyle/>
          <a:p>
            <a:pPr marL="18288" indent="0">
              <a:buNone/>
            </a:pPr>
            <a:r>
              <a:rPr lang="en-GB" dirty="0"/>
              <a:t> ‘Research questions’ in relation to creative works are the underlying reference points, speculations and questions that writers have in mind when approaching new work. </a:t>
            </a:r>
            <a:r>
              <a:rPr lang="en-GB" dirty="0">
                <a:solidFill>
                  <a:srgbClr val="FFFF00"/>
                </a:solidFill>
              </a:rPr>
              <a:t>For example, </a:t>
            </a:r>
            <a:r>
              <a:rPr lang="en-GB" dirty="0"/>
              <a:t>when planning a historical fiction, a writer might be interested in the legitimacy of inventing or embellishing ‘facts’ about real people or about how research and imagination might fuse. Or a writer might want to portray the subjectivity of a marginalised individual, for example, a character with severe learning difficulties. Here, the research question might be about how to render or imaginatively inhabit an unarticulated consciousness</a:t>
            </a:r>
          </a:p>
        </p:txBody>
      </p:sp>
      <p:sp>
        <p:nvSpPr>
          <p:cNvPr id="4" name="Rectangle 3"/>
          <p:cNvSpPr/>
          <p:nvPr/>
        </p:nvSpPr>
        <p:spPr>
          <a:xfrm>
            <a:off x="545379" y="6179632"/>
            <a:ext cx="8604448" cy="646331"/>
          </a:xfrm>
          <a:prstGeom prst="rect">
            <a:avLst/>
          </a:prstGeom>
        </p:spPr>
        <p:txBody>
          <a:bodyPr wrap="square">
            <a:spAutoFit/>
          </a:bodyPr>
          <a:lstStyle/>
          <a:p>
            <a:pPr algn="r"/>
            <a:r>
              <a:rPr lang="en-GB" dirty="0"/>
              <a:t>http://www.open.edu/openlearn/history-the-arts/culture/literature-and-creative-writing/creative-writing/start-writing-fiction/content-section-1.2</a:t>
            </a:r>
          </a:p>
        </p:txBody>
      </p:sp>
      <p:sp>
        <p:nvSpPr>
          <p:cNvPr id="7" name="Rectangle 6"/>
          <p:cNvSpPr/>
          <p:nvPr/>
        </p:nvSpPr>
        <p:spPr>
          <a:xfrm>
            <a:off x="5216563" y="5810300"/>
            <a:ext cx="3900860" cy="369332"/>
          </a:xfrm>
          <a:prstGeom prst="rect">
            <a:avLst/>
          </a:prstGeom>
        </p:spPr>
        <p:txBody>
          <a:bodyPr wrap="square">
            <a:spAutoFit/>
          </a:bodyPr>
          <a:lstStyle/>
          <a:p>
            <a:r>
              <a:rPr lang="en-GB" dirty="0">
                <a:solidFill>
                  <a:srgbClr val="FFFF00"/>
                </a:solidFill>
                <a:effectLst/>
              </a:rPr>
              <a:t>THE UNIVERSITY &amp; THE WRITER </a:t>
            </a:r>
            <a:endParaRPr lang="en-GB" dirty="0">
              <a:solidFill>
                <a:srgbClr val="FFFF00"/>
              </a:solidFill>
            </a:endParaRPr>
          </a:p>
        </p:txBody>
      </p:sp>
      <p:sp>
        <p:nvSpPr>
          <p:cNvPr id="8" name="Rectangle 7"/>
          <p:cNvSpPr/>
          <p:nvPr/>
        </p:nvSpPr>
        <p:spPr>
          <a:xfrm>
            <a:off x="395536" y="277197"/>
            <a:ext cx="1651414" cy="769441"/>
          </a:xfrm>
          <a:prstGeom prst="rect">
            <a:avLst/>
          </a:prstGeom>
        </p:spPr>
        <p:txBody>
          <a:bodyPr wrap="none">
            <a:spAutoFit/>
          </a:bodyPr>
          <a:lstStyle/>
          <a:p>
            <a:r>
              <a:rPr lang="en-GB" sz="4400" dirty="0">
                <a:solidFill>
                  <a:srgbClr val="FFFF00"/>
                </a:solidFill>
                <a:latin typeface="18thCentury" pitchFamily="2" charset="0"/>
              </a:rPr>
              <a:t>WHAT</a:t>
            </a:r>
          </a:p>
        </p:txBody>
      </p:sp>
    </p:spTree>
    <p:extLst>
      <p:ext uri="{BB962C8B-B14F-4D97-AF65-F5344CB8AC3E}">
        <p14:creationId xmlns:p14="http://schemas.microsoft.com/office/powerpoint/2010/main" val="34527073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3888" y="73868"/>
            <a:ext cx="3620696" cy="1143000"/>
          </a:xfrm>
        </p:spPr>
        <p:txBody>
          <a:bodyPr>
            <a:normAutofit/>
          </a:bodyPr>
          <a:lstStyle/>
          <a:p>
            <a:r>
              <a:rPr lang="en-GB" sz="4400" dirty="0">
                <a:solidFill>
                  <a:schemeClr val="tx1"/>
                </a:solidFill>
                <a:latin typeface="18thCentury" pitchFamily="2" charset="0"/>
                <a:ea typeface="+mn-ea"/>
                <a:cs typeface="+mn-cs"/>
              </a:rPr>
              <a:t>Research </a:t>
            </a:r>
            <a:r>
              <a:rPr lang="en-GB" sz="4400" dirty="0" err="1">
                <a:solidFill>
                  <a:schemeClr val="tx1"/>
                </a:solidFill>
                <a:latin typeface="18thCentury" pitchFamily="2" charset="0"/>
                <a:ea typeface="+mn-ea"/>
                <a:cs typeface="+mn-cs"/>
              </a:rPr>
              <a:t>con’t</a:t>
            </a:r>
            <a:endParaRPr lang="en-GB" sz="4400" dirty="0">
              <a:solidFill>
                <a:schemeClr val="tx1"/>
              </a:solidFill>
              <a:latin typeface="18thCentury" pitchFamily="2" charset="0"/>
              <a:ea typeface="+mn-ea"/>
              <a:cs typeface="+mn-cs"/>
            </a:endParaRPr>
          </a:p>
        </p:txBody>
      </p:sp>
      <p:sp>
        <p:nvSpPr>
          <p:cNvPr id="3" name="Content Placeholder 2"/>
          <p:cNvSpPr>
            <a:spLocks noGrp="1"/>
          </p:cNvSpPr>
          <p:nvPr>
            <p:ph idx="1"/>
          </p:nvPr>
        </p:nvSpPr>
        <p:spPr>
          <a:xfrm>
            <a:off x="179512" y="1119733"/>
            <a:ext cx="8424936" cy="4392488"/>
          </a:xfrm>
        </p:spPr>
        <p:txBody>
          <a:bodyPr>
            <a:normAutofit fontScale="85000" lnSpcReduction="20000"/>
          </a:bodyPr>
          <a:lstStyle/>
          <a:p>
            <a:pPr marL="36576" indent="0">
              <a:buNone/>
            </a:pPr>
            <a:r>
              <a:rPr lang="en-GB" sz="2600" dirty="0"/>
              <a:t>Research into </a:t>
            </a:r>
            <a:r>
              <a:rPr lang="en-GB" sz="2600" dirty="0">
                <a:solidFill>
                  <a:srgbClr val="FFFF00"/>
                </a:solidFill>
              </a:rPr>
              <a:t>craft and technique </a:t>
            </a:r>
            <a:r>
              <a:rPr lang="en-GB" sz="2600" dirty="0"/>
              <a:t>is performed through readings of comparable literature in the same genre or from studying the work of creative writers who have written about creative strategies from a practitioner’s point of view. </a:t>
            </a:r>
            <a:r>
              <a:rPr lang="en-GB" sz="2600" dirty="0">
                <a:solidFill>
                  <a:srgbClr val="FFFF00"/>
                </a:solidFill>
              </a:rPr>
              <a:t>Experimentation and adaptation of studied methods and evaluation of the effects are recognised as forms of research</a:t>
            </a:r>
            <a:r>
              <a:rPr lang="en-GB" sz="2800" dirty="0"/>
              <a:t>.</a:t>
            </a:r>
          </a:p>
          <a:p>
            <a:pPr marL="36576" indent="0">
              <a:buNone/>
            </a:pPr>
            <a:endParaRPr lang="en-GB" sz="2600" dirty="0"/>
          </a:p>
          <a:p>
            <a:pPr marL="36576" indent="0">
              <a:buNone/>
            </a:pPr>
            <a:r>
              <a:rPr lang="en-GB" sz="2600" dirty="0"/>
              <a:t>Most creative writing projects also require </a:t>
            </a:r>
            <a:r>
              <a:rPr lang="en-GB" sz="2600" dirty="0">
                <a:solidFill>
                  <a:srgbClr val="FFFF00"/>
                </a:solidFill>
              </a:rPr>
              <a:t>formal research to facilitate and authenticate acts of invention</a:t>
            </a:r>
            <a:r>
              <a:rPr lang="en-GB" sz="2600" dirty="0"/>
              <a:t>. Such research may involve field visits to explore locations; exploration of historical archives; interviews with experts; readings of relevant fictional accounts; the study of customs, beliefs, or work practice. </a:t>
            </a:r>
          </a:p>
          <a:p>
            <a:endParaRPr lang="en-GB" sz="2800" dirty="0"/>
          </a:p>
        </p:txBody>
      </p:sp>
      <p:sp>
        <p:nvSpPr>
          <p:cNvPr id="4" name="Rectangle 3"/>
          <p:cNvSpPr/>
          <p:nvPr/>
        </p:nvSpPr>
        <p:spPr>
          <a:xfrm>
            <a:off x="545379" y="6179632"/>
            <a:ext cx="8604448" cy="646331"/>
          </a:xfrm>
          <a:prstGeom prst="rect">
            <a:avLst/>
          </a:prstGeom>
        </p:spPr>
        <p:txBody>
          <a:bodyPr wrap="square">
            <a:spAutoFit/>
          </a:bodyPr>
          <a:lstStyle/>
          <a:p>
            <a:pPr algn="r"/>
            <a:r>
              <a:rPr lang="en-GB" dirty="0"/>
              <a:t>http://www.open.edu/openlearn/history-the-arts/culture/literature-and-creative-writing/creative-writing/start-writing-fiction/content-section-1.2</a:t>
            </a:r>
          </a:p>
        </p:txBody>
      </p:sp>
      <p:sp>
        <p:nvSpPr>
          <p:cNvPr id="7" name="Rectangle 6"/>
          <p:cNvSpPr/>
          <p:nvPr/>
        </p:nvSpPr>
        <p:spPr>
          <a:xfrm>
            <a:off x="5164704" y="5810300"/>
            <a:ext cx="3900860" cy="369332"/>
          </a:xfrm>
          <a:prstGeom prst="rect">
            <a:avLst/>
          </a:prstGeom>
        </p:spPr>
        <p:txBody>
          <a:bodyPr wrap="square">
            <a:spAutoFit/>
          </a:bodyPr>
          <a:lstStyle/>
          <a:p>
            <a:r>
              <a:rPr lang="en-GB" dirty="0">
                <a:solidFill>
                  <a:srgbClr val="FFFF00"/>
                </a:solidFill>
                <a:effectLst/>
              </a:rPr>
              <a:t>THE UNIVERSITY &amp; THE WRITER </a:t>
            </a:r>
            <a:endParaRPr lang="en-GB" dirty="0">
              <a:solidFill>
                <a:srgbClr val="FFFF00"/>
              </a:solidFill>
            </a:endParaRPr>
          </a:p>
        </p:txBody>
      </p:sp>
      <p:sp>
        <p:nvSpPr>
          <p:cNvPr id="8" name="Rectangle 7"/>
          <p:cNvSpPr/>
          <p:nvPr/>
        </p:nvSpPr>
        <p:spPr>
          <a:xfrm>
            <a:off x="545379" y="260648"/>
            <a:ext cx="1975221" cy="769441"/>
          </a:xfrm>
          <a:prstGeom prst="rect">
            <a:avLst/>
          </a:prstGeom>
        </p:spPr>
        <p:txBody>
          <a:bodyPr wrap="none">
            <a:spAutoFit/>
          </a:bodyPr>
          <a:lstStyle/>
          <a:p>
            <a:r>
              <a:rPr lang="en-GB" sz="4400" dirty="0">
                <a:solidFill>
                  <a:srgbClr val="FFFF00"/>
                </a:solidFill>
                <a:latin typeface="18thCentury" pitchFamily="2" charset="0"/>
              </a:rPr>
              <a:t>WHAT?</a:t>
            </a:r>
            <a:r>
              <a:rPr lang="en-GB" sz="3200" dirty="0">
                <a:solidFill>
                  <a:srgbClr val="FFFF00"/>
                </a:solidFill>
                <a:latin typeface="Arabic Typesetting" panose="03020402040406030203" pitchFamily="66" charset="-78"/>
                <a:cs typeface="Arabic Typesetting" panose="03020402040406030203" pitchFamily="66" charset="-78"/>
              </a:rPr>
              <a:t> </a:t>
            </a:r>
            <a:endParaRPr lang="en-GB" sz="24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802906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52239"/>
            <a:ext cx="8291264" cy="4525963"/>
          </a:xfrm>
        </p:spPr>
        <p:txBody>
          <a:bodyPr>
            <a:normAutofit fontScale="92500" lnSpcReduction="20000"/>
          </a:bodyPr>
          <a:lstStyle/>
          <a:p>
            <a:pPr marL="36576" indent="0">
              <a:buNone/>
            </a:pPr>
            <a:r>
              <a:rPr lang="en-GB" sz="2600" dirty="0"/>
              <a:t>Acts of writing, in their stages of </a:t>
            </a:r>
            <a:r>
              <a:rPr lang="en-GB" sz="2600" dirty="0">
                <a:solidFill>
                  <a:srgbClr val="FFFF00"/>
                </a:solidFill>
              </a:rPr>
              <a:t>spontaneous drafting, considered revision and redrafting, </a:t>
            </a:r>
            <a:r>
              <a:rPr lang="en-GB" sz="2600" dirty="0"/>
              <a:t>are recognised … as a form of exploratory research that emerges from and refers to the creative process. .. researchers keep notebooks and a record of source materials. They supply accompanying commentaries with drafts of creative work. </a:t>
            </a:r>
          </a:p>
          <a:p>
            <a:pPr marL="36576" indent="0">
              <a:buNone/>
            </a:pPr>
            <a:endParaRPr lang="en-GB" sz="2000" dirty="0"/>
          </a:p>
          <a:p>
            <a:pPr marL="36576" indent="0">
              <a:buNone/>
            </a:pPr>
            <a:r>
              <a:rPr lang="en-GB" sz="2600" dirty="0"/>
              <a:t>After supervisions, they write an account of the discussion including insights, agreements, and plans for future work. Through this process </a:t>
            </a:r>
            <a:r>
              <a:rPr lang="en-GB" sz="2600" dirty="0">
                <a:solidFill>
                  <a:srgbClr val="FFFF00"/>
                </a:solidFill>
              </a:rPr>
              <a:t>they devise and analyse their own system of ‘poetics’, which forms the groundwork for the eventual critical/reflective thesis</a:t>
            </a:r>
            <a:r>
              <a:rPr lang="en-GB" sz="2600" dirty="0"/>
              <a:t>.  </a:t>
            </a:r>
          </a:p>
          <a:p>
            <a:endParaRPr lang="en-GB" dirty="0"/>
          </a:p>
        </p:txBody>
      </p:sp>
      <p:sp>
        <p:nvSpPr>
          <p:cNvPr id="4" name="Rectangle 3"/>
          <p:cNvSpPr/>
          <p:nvPr/>
        </p:nvSpPr>
        <p:spPr>
          <a:xfrm>
            <a:off x="545379" y="6179632"/>
            <a:ext cx="8604448" cy="646331"/>
          </a:xfrm>
          <a:prstGeom prst="rect">
            <a:avLst/>
          </a:prstGeom>
        </p:spPr>
        <p:txBody>
          <a:bodyPr wrap="square">
            <a:spAutoFit/>
          </a:bodyPr>
          <a:lstStyle/>
          <a:p>
            <a:pPr algn="r"/>
            <a:r>
              <a:rPr lang="en-GB" dirty="0"/>
              <a:t>http://www.open.edu/openlearn/history-the-arts/culture/literature-and-creative-writing/creative-writing/start-writing-fiction/content-section-1.2</a:t>
            </a:r>
          </a:p>
        </p:txBody>
      </p:sp>
      <p:sp>
        <p:nvSpPr>
          <p:cNvPr id="6" name="Rectangle 5"/>
          <p:cNvSpPr/>
          <p:nvPr/>
        </p:nvSpPr>
        <p:spPr>
          <a:xfrm>
            <a:off x="5216563" y="5810300"/>
            <a:ext cx="3900860" cy="369332"/>
          </a:xfrm>
          <a:prstGeom prst="rect">
            <a:avLst/>
          </a:prstGeom>
        </p:spPr>
        <p:txBody>
          <a:bodyPr wrap="square">
            <a:spAutoFit/>
          </a:bodyPr>
          <a:lstStyle/>
          <a:p>
            <a:r>
              <a:rPr lang="en-GB" dirty="0">
                <a:solidFill>
                  <a:srgbClr val="FFFF00"/>
                </a:solidFill>
                <a:effectLst/>
              </a:rPr>
              <a:t>THE UNIVERSITY &amp; THE WRITER </a:t>
            </a:r>
            <a:endParaRPr lang="en-GB" dirty="0">
              <a:solidFill>
                <a:srgbClr val="FFFF00"/>
              </a:solidFill>
            </a:endParaRPr>
          </a:p>
        </p:txBody>
      </p:sp>
      <p:sp>
        <p:nvSpPr>
          <p:cNvPr id="7" name="Rectangle 6"/>
          <p:cNvSpPr/>
          <p:nvPr/>
        </p:nvSpPr>
        <p:spPr>
          <a:xfrm>
            <a:off x="522187" y="332656"/>
            <a:ext cx="1989647" cy="769441"/>
          </a:xfrm>
          <a:prstGeom prst="rect">
            <a:avLst/>
          </a:prstGeom>
        </p:spPr>
        <p:txBody>
          <a:bodyPr wrap="none">
            <a:spAutoFit/>
          </a:bodyPr>
          <a:lstStyle/>
          <a:p>
            <a:r>
              <a:rPr lang="en-GB" sz="4400" dirty="0">
                <a:solidFill>
                  <a:srgbClr val="FFFF00"/>
                </a:solidFill>
                <a:latin typeface="18thCentury" pitchFamily="2" charset="0"/>
              </a:rPr>
              <a:t>WHAT? </a:t>
            </a:r>
          </a:p>
        </p:txBody>
      </p:sp>
      <p:sp>
        <p:nvSpPr>
          <p:cNvPr id="9" name="Title 1"/>
          <p:cNvSpPr>
            <a:spLocks noGrp="1"/>
          </p:cNvSpPr>
          <p:nvPr>
            <p:ph type="title"/>
          </p:nvPr>
        </p:nvSpPr>
        <p:spPr>
          <a:xfrm>
            <a:off x="3563888" y="73868"/>
            <a:ext cx="3620696" cy="1143000"/>
          </a:xfrm>
        </p:spPr>
        <p:txBody>
          <a:bodyPr>
            <a:normAutofit/>
          </a:bodyPr>
          <a:lstStyle/>
          <a:p>
            <a:r>
              <a:rPr lang="en-GB" sz="4400" dirty="0">
                <a:solidFill>
                  <a:schemeClr val="tx1"/>
                </a:solidFill>
                <a:latin typeface="18thCentury" pitchFamily="2" charset="0"/>
                <a:ea typeface="+mn-ea"/>
                <a:cs typeface="+mn-cs"/>
              </a:rPr>
              <a:t>Research </a:t>
            </a:r>
            <a:r>
              <a:rPr lang="en-GB" sz="4400" dirty="0" err="1">
                <a:solidFill>
                  <a:schemeClr val="tx1"/>
                </a:solidFill>
                <a:latin typeface="18thCentury" pitchFamily="2" charset="0"/>
                <a:ea typeface="+mn-ea"/>
                <a:cs typeface="+mn-cs"/>
              </a:rPr>
              <a:t>con’t</a:t>
            </a:r>
            <a:endParaRPr lang="en-GB" sz="4400" dirty="0">
              <a:solidFill>
                <a:schemeClr val="tx1"/>
              </a:solidFill>
              <a:latin typeface="18thCentury" pitchFamily="2" charset="0"/>
              <a:ea typeface="+mn-ea"/>
              <a:cs typeface="+mn-cs"/>
            </a:endParaRPr>
          </a:p>
        </p:txBody>
      </p:sp>
    </p:spTree>
    <p:extLst>
      <p:ext uri="{BB962C8B-B14F-4D97-AF65-F5344CB8AC3E}">
        <p14:creationId xmlns:p14="http://schemas.microsoft.com/office/powerpoint/2010/main" val="2936799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7643192" cy="4525963"/>
          </a:xfrm>
        </p:spPr>
        <p:txBody>
          <a:bodyPr>
            <a:normAutofit/>
          </a:bodyPr>
          <a:lstStyle/>
          <a:p>
            <a:pPr marL="36576" indent="0">
              <a:buNone/>
            </a:pPr>
            <a:r>
              <a:rPr lang="en-GB" dirty="0"/>
              <a:t>Of course, writers have always sought out mentors, thought about their craft, tried things out consciously, and observed their own process. But I do think that </a:t>
            </a:r>
            <a:r>
              <a:rPr lang="en-GB" dirty="0">
                <a:solidFill>
                  <a:srgbClr val="FFFF00"/>
                </a:solidFill>
              </a:rPr>
              <a:t>there aren't many writers who would sit down on their own to make a coherent story of the process of writing a novel, and the critical, historical and cultural context of its writing,</a:t>
            </a:r>
            <a:r>
              <a:rPr lang="en-GB" dirty="0"/>
              <a:t> in as much detail as a PhD demands: you could say it's unnatural. And yet, since </a:t>
            </a:r>
            <a:r>
              <a:rPr lang="en-GB" dirty="0">
                <a:solidFill>
                  <a:srgbClr val="FFFF00"/>
                </a:solidFill>
              </a:rPr>
              <a:t>part of learning to be a writer is learning to understand and manage your creative self, including your relationship to the rest of the world and its writing</a:t>
            </a:r>
            <a:r>
              <a:rPr lang="en-GB" dirty="0"/>
              <a:t>, then having to do just that may be very valuable in the long term too. </a:t>
            </a:r>
          </a:p>
          <a:p>
            <a:pPr marL="36576" indent="0">
              <a:buNone/>
            </a:pPr>
            <a:r>
              <a:rPr lang="en-GB" dirty="0"/>
              <a:t>						 - Emma Darwin </a:t>
            </a:r>
          </a:p>
        </p:txBody>
      </p:sp>
      <p:sp>
        <p:nvSpPr>
          <p:cNvPr id="6" name="Rectangle 5"/>
          <p:cNvSpPr/>
          <p:nvPr/>
        </p:nvSpPr>
        <p:spPr>
          <a:xfrm>
            <a:off x="5209489" y="6124077"/>
            <a:ext cx="3900860" cy="369332"/>
          </a:xfrm>
          <a:prstGeom prst="rect">
            <a:avLst/>
          </a:prstGeom>
        </p:spPr>
        <p:txBody>
          <a:bodyPr wrap="square">
            <a:spAutoFit/>
          </a:bodyPr>
          <a:lstStyle/>
          <a:p>
            <a:r>
              <a:rPr lang="en-GB" dirty="0">
                <a:solidFill>
                  <a:srgbClr val="FFFF00"/>
                </a:solidFill>
                <a:effectLst/>
              </a:rPr>
              <a:t>THE UNIVERSITY &amp; THE WRITER </a:t>
            </a:r>
            <a:endParaRPr lang="en-GB" dirty="0">
              <a:solidFill>
                <a:srgbClr val="FFFF00"/>
              </a:solidFill>
            </a:endParaRPr>
          </a:p>
        </p:txBody>
      </p:sp>
      <p:sp>
        <p:nvSpPr>
          <p:cNvPr id="8" name="Rectangle 7"/>
          <p:cNvSpPr/>
          <p:nvPr/>
        </p:nvSpPr>
        <p:spPr>
          <a:xfrm>
            <a:off x="683568" y="312354"/>
            <a:ext cx="3869970" cy="769441"/>
          </a:xfrm>
          <a:prstGeom prst="rect">
            <a:avLst/>
          </a:prstGeom>
        </p:spPr>
        <p:txBody>
          <a:bodyPr wrap="none">
            <a:spAutoFit/>
          </a:bodyPr>
          <a:lstStyle/>
          <a:p>
            <a:r>
              <a:rPr lang="en-GB" sz="4400" dirty="0">
                <a:solidFill>
                  <a:srgbClr val="FFFF00"/>
                </a:solidFill>
                <a:latin typeface="18thCentury" pitchFamily="2" charset="0"/>
              </a:rPr>
              <a:t>WHY? &amp; WHAT? </a:t>
            </a:r>
          </a:p>
        </p:txBody>
      </p:sp>
    </p:spTree>
    <p:extLst>
      <p:ext uri="{BB962C8B-B14F-4D97-AF65-F5344CB8AC3E}">
        <p14:creationId xmlns:p14="http://schemas.microsoft.com/office/powerpoint/2010/main" val="32190697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Override1.xml><?xml version="1.0" encoding="utf-8"?>
<a:themeOverride xmlns:a="http://schemas.openxmlformats.org/drawingml/2006/main">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themeOverride>
</file>

<file path=docProps/app.xml><?xml version="1.0" encoding="utf-8"?>
<Properties xmlns="http://schemas.openxmlformats.org/officeDocument/2006/extended-properties" xmlns:vt="http://schemas.openxmlformats.org/officeDocument/2006/docPropsVTypes">
  <Template/>
  <TotalTime>130</TotalTime>
  <Words>1853</Words>
  <Application>Microsoft Office PowerPoint</Application>
  <PresentationFormat>On-screen Show (4:3)</PresentationFormat>
  <Paragraphs>101</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18thCentury</vt:lpstr>
      <vt:lpstr>Arabic Typesetting</vt:lpstr>
      <vt:lpstr>Arial</vt:lpstr>
      <vt:lpstr>Century Gothic</vt:lpstr>
      <vt:lpstr>Wingdings 3</vt:lpstr>
      <vt:lpstr>Ion</vt:lpstr>
      <vt:lpstr>PowerPoint Presentation</vt:lpstr>
      <vt:lpstr>Academic research: extracts from TSD module outline (CSEN7038)</vt:lpstr>
      <vt:lpstr>PowerPoint Presentation</vt:lpstr>
      <vt:lpstr>A methodology for creative writing?</vt:lpstr>
      <vt:lpstr>PowerPoint Presentation</vt:lpstr>
      <vt:lpstr>Consider </vt:lpstr>
      <vt:lpstr>Considering that …</vt:lpstr>
      <vt:lpstr>PowerPoint Presentation</vt:lpstr>
      <vt:lpstr>PowerPoint Presentation</vt:lpstr>
      <vt:lpstr>Drawbacks …</vt:lpstr>
      <vt:lpstr>again</vt:lpstr>
      <vt:lpstr>Studying Creative Writing</vt:lpstr>
      <vt:lpstr>CSCW7010: Writing Workshop: Research &amp; Writing </vt:lpstr>
      <vt:lpstr> constitutes research in Creative Writing?</vt:lpstr>
      <vt:lpstr>Research con’t</vt:lpstr>
      <vt:lpstr>Research con’t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writing research</dc:title>
  <dc:creator>Administrator</dc:creator>
  <cp:lastModifiedBy>Jeni Williams</cp:lastModifiedBy>
  <cp:revision>14</cp:revision>
  <dcterms:created xsi:type="dcterms:W3CDTF">2016-09-30T09:54:38Z</dcterms:created>
  <dcterms:modified xsi:type="dcterms:W3CDTF">2016-10-01T10:31:12Z</dcterms:modified>
</cp:coreProperties>
</file>