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57" r:id="rId4"/>
    <p:sldId id="274" r:id="rId5"/>
    <p:sldId id="269" r:id="rId6"/>
    <p:sldId id="275" r:id="rId7"/>
    <p:sldId id="270" r:id="rId8"/>
    <p:sldId id="276" r:id="rId9"/>
    <p:sldId id="278" r:id="rId10"/>
    <p:sldId id="272" r:id="rId11"/>
    <p:sldId id="277" r:id="rId12"/>
    <p:sldId id="279" r:id="rId13"/>
    <p:sldId id="273"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3A4777-8584-43A2-8E0A-7AE93E4DA5EF}" v="16" dt="2023-07-02T23:39:48.233"/>
    <p1510:client id="{B0DC7204-486D-41D4-9E35-7A7A5E40735D}" v="38" dt="2023-07-03T15:13:15.3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717" autoAdjust="0"/>
  </p:normalViewPr>
  <p:slideViewPr>
    <p:cSldViewPr snapToGrid="0">
      <p:cViewPr varScale="1">
        <p:scale>
          <a:sx n="108" d="100"/>
          <a:sy n="108" d="100"/>
        </p:scale>
        <p:origin x="54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693316-73E7-483F-B739-989767035456}" type="datetimeFigureOut">
              <a:rPr lang="en-GB" smtClean="0"/>
              <a:t>03/07/2023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1D371F-2807-4433-8D54-6F692F5A4C65}" type="slidenum">
              <a:rPr lang="en-GB" smtClean="0"/>
              <a:t>‹#›</a:t>
            </a:fld>
            <a:endParaRPr lang="en-GB"/>
          </a:p>
        </p:txBody>
      </p:sp>
    </p:spTree>
    <p:extLst>
      <p:ext uri="{BB962C8B-B14F-4D97-AF65-F5344CB8AC3E}">
        <p14:creationId xmlns:p14="http://schemas.microsoft.com/office/powerpoint/2010/main" val="344774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DA5B568-0415-4EE6-8FF1-CD9E5C0C1ED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3513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2580081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7424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3375474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CB9523-64AF-45A1-8796-7BC2EB8168BC}" type="datetimeFigureOut">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A5B568-0415-4EE6-8FF1-CD9E5C0C1ED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0966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CB9523-64AF-45A1-8796-7BC2EB8168BC}" type="datetimeFigureOut">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A5B568-0415-4EE6-8FF1-CD9E5C0C1ED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7945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CB9523-64AF-45A1-8796-7BC2EB8168BC}" type="datetimeFigureOut">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92430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9504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4113420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2346656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5084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278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2300646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5895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110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9118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0698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0CB9523-64AF-45A1-8796-7BC2EB8168BC}" type="datetimeFigureOut">
              <a:rPr lang="en-GB" smtClean="0"/>
              <a:t>03/07/2023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A5B568-0415-4EE6-8FF1-CD9E5C0C1ED9}" type="slidenum">
              <a:rPr lang="en-GB" smtClean="0"/>
              <a:t>‹#›</a:t>
            </a:fld>
            <a:endParaRPr lang="en-GB"/>
          </a:p>
        </p:txBody>
      </p:sp>
    </p:spTree>
    <p:extLst>
      <p:ext uri="{BB962C8B-B14F-4D97-AF65-F5344CB8AC3E}">
        <p14:creationId xmlns:p14="http://schemas.microsoft.com/office/powerpoint/2010/main" val="2839456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3.png"/><Relationship Id="rId7"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2/smj.4250140804" TargetMode="External"/><Relationship Id="rId2" Type="http://schemas.openxmlformats.org/officeDocument/2006/relationships/hyperlink" Target="https://www.statista.com/statistics/280208/grocery-market-share-in-the-united-kingdom-uk/#:~:text=The%20market%20share%20of%20of%20the%20leading%20supermarkets,of%20the%20market%20together%20as%20of%20April%202023." TargetMode="External"/><Relationship Id="rId1" Type="http://schemas.openxmlformats.org/officeDocument/2006/relationships/slideLayout" Target="../slideLayouts/slideLayout2.xml"/><Relationship Id="rId4" Type="http://schemas.openxmlformats.org/officeDocument/2006/relationships/hyperlink" Target="https://www.tescoplc.com/media/u1wlq2qf/tesco-plc-annual-report-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B525-7DFF-2272-87F0-4B0EE2294392}"/>
              </a:ext>
            </a:extLst>
          </p:cNvPr>
          <p:cNvSpPr>
            <a:spLocks noGrp="1"/>
          </p:cNvSpPr>
          <p:nvPr>
            <p:ph type="ctrTitle"/>
          </p:nvPr>
        </p:nvSpPr>
        <p:spPr/>
        <p:txBody>
          <a:bodyPr/>
          <a:lstStyle/>
          <a:p>
            <a:r>
              <a:rPr lang="en-GB" dirty="0"/>
              <a:t>HRM Presentation Component 2</a:t>
            </a:r>
          </a:p>
        </p:txBody>
      </p:sp>
      <p:sp>
        <p:nvSpPr>
          <p:cNvPr id="3" name="Subtitle 2">
            <a:extLst>
              <a:ext uri="{FF2B5EF4-FFF2-40B4-BE49-F238E27FC236}">
                <a16:creationId xmlns:a16="http://schemas.microsoft.com/office/drawing/2014/main" id="{B1555FA2-A44C-ED3C-2351-7BF225A69725}"/>
              </a:ext>
            </a:extLst>
          </p:cNvPr>
          <p:cNvSpPr>
            <a:spLocks noGrp="1"/>
          </p:cNvSpPr>
          <p:nvPr>
            <p:ph type="subTitle" idx="1"/>
          </p:nvPr>
        </p:nvSpPr>
        <p:spPr/>
        <p:txBody>
          <a:bodyPr>
            <a:normAutofit/>
          </a:bodyPr>
          <a:lstStyle/>
          <a:p>
            <a:r>
              <a:rPr lang="en-GB" sz="2800" dirty="0">
                <a:effectLst/>
                <a:latin typeface="Arial" panose="020B0604020202020204" pitchFamily="34" charset="0"/>
                <a:ea typeface="Times New Roman" panose="02020603050405020304" pitchFamily="18" charset="0"/>
              </a:rPr>
              <a:t>A comparison of HR strategy deployed in </a:t>
            </a:r>
            <a:r>
              <a:rPr lang="en-GB" sz="2800" dirty="0"/>
              <a:t>NHS &amp; TESCO</a:t>
            </a:r>
          </a:p>
          <a:p>
            <a:endParaRPr lang="en-GB" sz="2800" dirty="0"/>
          </a:p>
          <a:p>
            <a:endParaRPr lang="en-GB" sz="2800" dirty="0"/>
          </a:p>
        </p:txBody>
      </p:sp>
      <p:sp>
        <p:nvSpPr>
          <p:cNvPr id="4" name="TextBox 3">
            <a:extLst>
              <a:ext uri="{FF2B5EF4-FFF2-40B4-BE49-F238E27FC236}">
                <a16:creationId xmlns:a16="http://schemas.microsoft.com/office/drawing/2014/main" id="{615022C8-02E3-7E2D-206B-F01C7E17193E}"/>
              </a:ext>
            </a:extLst>
          </p:cNvPr>
          <p:cNvSpPr txBox="1"/>
          <p:nvPr/>
        </p:nvSpPr>
        <p:spPr>
          <a:xfrm>
            <a:off x="3718560" y="4890159"/>
            <a:ext cx="6004560" cy="369332"/>
          </a:xfrm>
          <a:prstGeom prst="rect">
            <a:avLst/>
          </a:prstGeom>
          <a:noFill/>
        </p:spPr>
        <p:txBody>
          <a:bodyPr wrap="square" rtlCol="0">
            <a:spAutoFit/>
          </a:bodyPr>
          <a:lstStyle/>
          <a:p>
            <a:r>
              <a:rPr lang="en-GB" dirty="0"/>
              <a:t>2021927   Mangala </a:t>
            </a:r>
            <a:r>
              <a:rPr lang="en-GB" dirty="0" err="1"/>
              <a:t>Kalahe</a:t>
            </a:r>
            <a:r>
              <a:rPr lang="en-GB" dirty="0"/>
              <a:t> Weerasinghe Hettiarachchi </a:t>
            </a:r>
          </a:p>
        </p:txBody>
      </p:sp>
    </p:spTree>
    <p:extLst>
      <p:ext uri="{BB962C8B-B14F-4D97-AF65-F5344CB8AC3E}">
        <p14:creationId xmlns:p14="http://schemas.microsoft.com/office/powerpoint/2010/main" val="1955564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F034-5CDB-B3CB-1FC4-B1E005C5A99A}"/>
              </a:ext>
            </a:extLst>
          </p:cNvPr>
          <p:cNvSpPr>
            <a:spLocks noGrp="1"/>
          </p:cNvSpPr>
          <p:nvPr>
            <p:ph type="title"/>
          </p:nvPr>
        </p:nvSpPr>
        <p:spPr/>
        <p:txBody>
          <a:bodyPr>
            <a:normAutofit/>
          </a:bodyPr>
          <a:lstStyle/>
          <a:p>
            <a:r>
              <a:rPr lang="en-GB" sz="3200" dirty="0"/>
              <a:t>Table of Content</a:t>
            </a:r>
          </a:p>
        </p:txBody>
      </p:sp>
      <p:sp>
        <p:nvSpPr>
          <p:cNvPr id="3" name="Content Placeholder 2">
            <a:extLst>
              <a:ext uri="{FF2B5EF4-FFF2-40B4-BE49-F238E27FC236}">
                <a16:creationId xmlns:a16="http://schemas.microsoft.com/office/drawing/2014/main" id="{1846D18A-84F6-851D-534F-0E09B7D0EDF1}"/>
              </a:ext>
            </a:extLst>
          </p:cNvPr>
          <p:cNvSpPr>
            <a:spLocks noGrp="1"/>
          </p:cNvSpPr>
          <p:nvPr>
            <p:ph idx="1"/>
          </p:nvPr>
        </p:nvSpPr>
        <p:spPr/>
        <p:txBody>
          <a:bodyPr/>
          <a:lstStyle/>
          <a:p>
            <a:r>
              <a:rPr lang="en-GB" sz="2400" dirty="0">
                <a:solidFill>
                  <a:srgbClr val="262626"/>
                </a:solidFill>
              </a:rPr>
              <a:t>Brief of Private sector Organization(Tesco)</a:t>
            </a:r>
          </a:p>
          <a:p>
            <a:r>
              <a:rPr lang="en-US" sz="2400" dirty="0">
                <a:solidFill>
                  <a:srgbClr val="262626"/>
                </a:solidFill>
              </a:rPr>
              <a:t>Brief of Public sector organization(BBC</a:t>
            </a:r>
            <a:r>
              <a:rPr lang="en-GB" dirty="0">
                <a:solidFill>
                  <a:srgbClr val="262626"/>
                </a:solidFill>
              </a:rPr>
              <a:t>)</a:t>
            </a:r>
          </a:p>
          <a:p>
            <a:r>
              <a:rPr lang="en-US" sz="2400" dirty="0">
                <a:solidFill>
                  <a:srgbClr val="262626"/>
                </a:solidFill>
              </a:rPr>
              <a:t>HRM strategy and how does it impact on their performance?</a:t>
            </a:r>
          </a:p>
          <a:p>
            <a:r>
              <a:rPr lang="en-GB" sz="2400" dirty="0">
                <a:solidFill>
                  <a:srgbClr val="262626"/>
                </a:solidFill>
              </a:rPr>
              <a:t>Resource Based view: Core competencies</a:t>
            </a:r>
          </a:p>
          <a:p>
            <a:r>
              <a:rPr lang="en-GB" dirty="0">
                <a:solidFill>
                  <a:srgbClr val="262626"/>
                </a:solidFill>
              </a:rPr>
              <a:t>Conclusion</a:t>
            </a:r>
          </a:p>
          <a:p>
            <a:r>
              <a:rPr lang="en-GB" sz="2400" dirty="0">
                <a:solidFill>
                  <a:srgbClr val="262626"/>
                </a:solidFill>
              </a:rPr>
              <a:t>Reference</a:t>
            </a:r>
          </a:p>
          <a:p>
            <a:endParaRPr lang="en-GB" sz="2400" dirty="0">
              <a:solidFill>
                <a:srgbClr val="262626"/>
              </a:solidFill>
            </a:endParaRPr>
          </a:p>
          <a:p>
            <a:endParaRPr lang="en-GB" dirty="0"/>
          </a:p>
        </p:txBody>
      </p:sp>
    </p:spTree>
    <p:extLst>
      <p:ext uri="{BB962C8B-B14F-4D97-AF65-F5344CB8AC3E}">
        <p14:creationId xmlns:p14="http://schemas.microsoft.com/office/powerpoint/2010/main" val="623477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A6A3161-6948-48C0-C622-8D44C462BBAA}"/>
              </a:ext>
            </a:extLst>
          </p:cNvPr>
          <p:cNvSpPr>
            <a:spLocks noGrp="1"/>
          </p:cNvSpPr>
          <p:nvPr>
            <p:ph type="title"/>
          </p:nvPr>
        </p:nvSpPr>
        <p:spPr>
          <a:xfrm>
            <a:off x="929140" y="972766"/>
            <a:ext cx="2835464" cy="1254868"/>
          </a:xfrm>
        </p:spPr>
        <p:txBody>
          <a:bodyPr anchor="b">
            <a:normAutofit/>
          </a:bodyPr>
          <a:lstStyle/>
          <a:p>
            <a:pPr>
              <a:lnSpc>
                <a:spcPct val="90000"/>
              </a:lnSpc>
            </a:pPr>
            <a:r>
              <a:rPr lang="en-GB" sz="2600" dirty="0">
                <a:solidFill>
                  <a:srgbClr val="262626"/>
                </a:solidFill>
              </a:rPr>
              <a:t>Brief of Private sector Organization(Tesco)</a:t>
            </a:r>
          </a:p>
        </p:txBody>
      </p:sp>
      <p:sp>
        <p:nvSpPr>
          <p:cNvPr id="3" name="Content Placeholder 2">
            <a:extLst>
              <a:ext uri="{FF2B5EF4-FFF2-40B4-BE49-F238E27FC236}">
                <a16:creationId xmlns:a16="http://schemas.microsoft.com/office/drawing/2014/main" id="{B1F2FF73-67D3-D5B6-3FE1-921A48577DB2}"/>
              </a:ext>
            </a:extLst>
          </p:cNvPr>
          <p:cNvSpPr>
            <a:spLocks noGrp="1"/>
          </p:cNvSpPr>
          <p:nvPr>
            <p:ph idx="1"/>
          </p:nvPr>
        </p:nvSpPr>
        <p:spPr>
          <a:xfrm>
            <a:off x="929141" y="2430471"/>
            <a:ext cx="2835464" cy="3552039"/>
          </a:xfrm>
        </p:spPr>
        <p:txBody>
          <a:bodyPr>
            <a:normAutofit/>
          </a:bodyPr>
          <a:lstStyle/>
          <a:p>
            <a:pPr marL="457200" indent="-457200">
              <a:lnSpc>
                <a:spcPct val="90000"/>
              </a:lnSpc>
              <a:buAutoNum type="arabicPeriod"/>
            </a:pPr>
            <a:endParaRPr lang="en-GB" sz="1500" dirty="0">
              <a:solidFill>
                <a:srgbClr val="262626"/>
              </a:solidFill>
            </a:endParaRPr>
          </a:p>
          <a:p>
            <a:pPr marL="0" indent="0">
              <a:lnSpc>
                <a:spcPct val="90000"/>
              </a:lnSpc>
              <a:buNone/>
            </a:pPr>
            <a:r>
              <a:rPr lang="en-GB" sz="1500" b="0" i="0" dirty="0">
                <a:solidFill>
                  <a:srgbClr val="262626"/>
                </a:solidFill>
                <a:effectLst/>
                <a:latin typeface="Open Sans" panose="020B0606030504020204" pitchFamily="34" charset="0"/>
              </a:rPr>
              <a:t>From January 2017 to April 2023, Tesco was Great Britain's leading supermarket with a 27.9% market share. (statista.com).</a:t>
            </a:r>
          </a:p>
          <a:p>
            <a:pPr marL="0" indent="0">
              <a:lnSpc>
                <a:spcPct val="90000"/>
              </a:lnSpc>
              <a:buNone/>
            </a:pPr>
            <a:endParaRPr lang="en-GB" sz="1500" dirty="0">
              <a:solidFill>
                <a:srgbClr val="262626"/>
              </a:solidFill>
            </a:endParaRPr>
          </a:p>
        </p:txBody>
      </p:sp>
      <p:sp useBgFill="1">
        <p:nvSpPr>
          <p:cNvPr id="34" name="Rectangle 33">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B017822-5638-254B-CC01-69F9038EFD48}"/>
              </a:ext>
            </a:extLst>
          </p:cNvPr>
          <p:cNvPicPr>
            <a:picLocks noChangeAspect="1"/>
          </p:cNvPicPr>
          <p:nvPr/>
        </p:nvPicPr>
        <p:blipFill rotWithShape="1">
          <a:blip r:embed="rId3"/>
          <a:srcRect l="27885" r="12336" b="-2"/>
          <a:stretch/>
        </p:blipFill>
        <p:spPr>
          <a:xfrm>
            <a:off x="5678010" y="609602"/>
            <a:ext cx="5613840" cy="5587749"/>
          </a:xfrm>
          <a:prstGeom prst="rect">
            <a:avLst/>
          </a:prstGeom>
        </p:spPr>
      </p:pic>
    </p:spTree>
    <p:extLst>
      <p:ext uri="{BB962C8B-B14F-4D97-AF65-F5344CB8AC3E}">
        <p14:creationId xmlns:p14="http://schemas.microsoft.com/office/powerpoint/2010/main" val="3867166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6B439-2F09-C60B-9943-88068FDAA7CA}"/>
              </a:ext>
            </a:extLst>
          </p:cNvPr>
          <p:cNvPicPr>
            <a:picLocks noChangeAspect="1"/>
          </p:cNvPicPr>
          <p:nvPr/>
        </p:nvPicPr>
        <p:blipFill>
          <a:blip r:embed="rId2"/>
          <a:stretch>
            <a:fillRect/>
          </a:stretch>
        </p:blipFill>
        <p:spPr>
          <a:xfrm>
            <a:off x="629920" y="548640"/>
            <a:ext cx="10932160" cy="4744720"/>
          </a:xfrm>
          <a:prstGeom prst="rect">
            <a:avLst/>
          </a:prstGeom>
        </p:spPr>
      </p:pic>
      <p:sp>
        <p:nvSpPr>
          <p:cNvPr id="3" name="TextBox 2">
            <a:extLst>
              <a:ext uri="{FF2B5EF4-FFF2-40B4-BE49-F238E27FC236}">
                <a16:creationId xmlns:a16="http://schemas.microsoft.com/office/drawing/2014/main" id="{D2BC6ACF-EC16-5370-F6EA-C003EA12AC63}"/>
              </a:ext>
            </a:extLst>
          </p:cNvPr>
          <p:cNvSpPr txBox="1"/>
          <p:nvPr/>
        </p:nvSpPr>
        <p:spPr>
          <a:xfrm>
            <a:off x="1706880" y="5659120"/>
            <a:ext cx="2692400" cy="369332"/>
          </a:xfrm>
          <a:prstGeom prst="rect">
            <a:avLst/>
          </a:prstGeom>
          <a:noFill/>
        </p:spPr>
        <p:txBody>
          <a:bodyPr wrap="square" rtlCol="0">
            <a:spAutoFit/>
          </a:bodyPr>
          <a:lstStyle/>
          <a:p>
            <a:r>
              <a:rPr lang="en-GB" dirty="0"/>
              <a:t>Tescoplc.com</a:t>
            </a:r>
          </a:p>
        </p:txBody>
      </p:sp>
    </p:spTree>
    <p:extLst>
      <p:ext uri="{BB962C8B-B14F-4D97-AF65-F5344CB8AC3E}">
        <p14:creationId xmlns:p14="http://schemas.microsoft.com/office/powerpoint/2010/main" val="784569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13A672-6FF8-D40E-AC8A-42D8B47EA984}"/>
              </a:ext>
            </a:extLst>
          </p:cNvPr>
          <p:cNvSpPr>
            <a:spLocks noGrp="1"/>
          </p:cNvSpPr>
          <p:nvPr>
            <p:ph type="title"/>
          </p:nvPr>
        </p:nvSpPr>
        <p:spPr>
          <a:xfrm>
            <a:off x="929140" y="972766"/>
            <a:ext cx="2835464" cy="1254868"/>
          </a:xfrm>
        </p:spPr>
        <p:txBody>
          <a:bodyPr vert="horz" lIns="91440" tIns="45720" rIns="91440" bIns="45720" rtlCol="0" anchor="b">
            <a:normAutofit/>
          </a:bodyPr>
          <a:lstStyle/>
          <a:p>
            <a:pPr>
              <a:lnSpc>
                <a:spcPct val="90000"/>
              </a:lnSpc>
            </a:pPr>
            <a:r>
              <a:rPr lang="en-US" sz="2800" dirty="0">
                <a:solidFill>
                  <a:srgbClr val="262626"/>
                </a:solidFill>
              </a:rPr>
              <a:t>Brief of Public sector organization(BBC)</a:t>
            </a:r>
          </a:p>
        </p:txBody>
      </p:sp>
      <p:sp>
        <p:nvSpPr>
          <p:cNvPr id="7" name="TextBox 6">
            <a:extLst>
              <a:ext uri="{FF2B5EF4-FFF2-40B4-BE49-F238E27FC236}">
                <a16:creationId xmlns:a16="http://schemas.microsoft.com/office/drawing/2014/main" id="{A63B74FA-5BAA-9CD7-D7D8-03B8580FC551}"/>
              </a:ext>
            </a:extLst>
          </p:cNvPr>
          <p:cNvSpPr txBox="1"/>
          <p:nvPr/>
        </p:nvSpPr>
        <p:spPr>
          <a:xfrm>
            <a:off x="929141" y="2430471"/>
            <a:ext cx="2835464" cy="3552039"/>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pPr>
            <a:r>
              <a:rPr lang="en-US" dirty="0">
                <a:solidFill>
                  <a:srgbClr val="262626"/>
                </a:solidFill>
              </a:rPr>
              <a:t>In the United Kingdom (UK), the top three television broadcasters were  BBC, ITV, and Channel 4  as of 2020. The BBC had a about 32% viewer share in this context. The viewer figures for ITV and Channel 4 were 21.6 percent and 10.2 percent, respectively.(Statista.com)</a:t>
            </a:r>
          </a:p>
        </p:txBody>
      </p:sp>
      <p:sp useBgFill="1">
        <p:nvSpPr>
          <p:cNvPr id="18" name="Rectangle 17">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5117BE4-F435-5649-26EB-B1F86526F602}"/>
              </a:ext>
            </a:extLst>
          </p:cNvPr>
          <p:cNvPicPr>
            <a:picLocks noGrp="1" noChangeAspect="1"/>
          </p:cNvPicPr>
          <p:nvPr>
            <p:ph idx="1"/>
          </p:nvPr>
        </p:nvPicPr>
        <p:blipFill>
          <a:blip r:embed="rId3"/>
          <a:stretch>
            <a:fillRect/>
          </a:stretch>
        </p:blipFill>
        <p:spPr>
          <a:xfrm>
            <a:off x="5485947" y="1470004"/>
            <a:ext cx="6098041" cy="3917991"/>
          </a:xfrm>
          <a:prstGeom prst="rect">
            <a:avLst/>
          </a:prstGeom>
        </p:spPr>
      </p:pic>
      <p:sp>
        <p:nvSpPr>
          <p:cNvPr id="3" name="TextBox 2">
            <a:extLst>
              <a:ext uri="{FF2B5EF4-FFF2-40B4-BE49-F238E27FC236}">
                <a16:creationId xmlns:a16="http://schemas.microsoft.com/office/drawing/2014/main" id="{DA5117D3-6729-085F-2079-F624C4121EEB}"/>
              </a:ext>
            </a:extLst>
          </p:cNvPr>
          <p:cNvSpPr txBox="1"/>
          <p:nvPr/>
        </p:nvSpPr>
        <p:spPr>
          <a:xfrm>
            <a:off x="5868140" y="5166804"/>
            <a:ext cx="1890943" cy="369332"/>
          </a:xfrm>
          <a:prstGeom prst="rect">
            <a:avLst/>
          </a:prstGeom>
          <a:noFill/>
        </p:spPr>
        <p:txBody>
          <a:bodyPr wrap="square" rtlCol="0">
            <a:spAutoFit/>
          </a:bodyPr>
          <a:lstStyle/>
          <a:p>
            <a:r>
              <a:rPr lang="en-GB" dirty="0"/>
              <a:t>Statista.com</a:t>
            </a:r>
          </a:p>
        </p:txBody>
      </p:sp>
    </p:spTree>
    <p:extLst>
      <p:ext uri="{BB962C8B-B14F-4D97-AF65-F5344CB8AC3E}">
        <p14:creationId xmlns:p14="http://schemas.microsoft.com/office/powerpoint/2010/main" val="2203507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A5A923B5-46BC-767F-8874-B104F6A51846}"/>
              </a:ext>
            </a:extLst>
          </p:cNvPr>
          <p:cNvSpPr txBox="1"/>
          <p:nvPr/>
        </p:nvSpPr>
        <p:spPr>
          <a:xfrm>
            <a:off x="966283" y="1116818"/>
            <a:ext cx="2835464" cy="3552039"/>
          </a:xfrm>
          <a:prstGeom prst="rect">
            <a:avLst/>
          </a:prstGeom>
        </p:spPr>
        <p:txBody>
          <a:bodyPr vert="horz" lIns="91440" tIns="45720" rIns="91440" bIns="45720" rtlCol="0" anchor="t">
            <a:noAutofit/>
          </a:bodyPr>
          <a:lstStyle/>
          <a:p>
            <a:pPr>
              <a:spcBef>
                <a:spcPct val="20000"/>
              </a:spcBef>
              <a:spcAft>
                <a:spcPts val="600"/>
              </a:spcAft>
              <a:buClr>
                <a:schemeClr val="accent1"/>
              </a:buClr>
              <a:buSzPct val="115000"/>
            </a:pPr>
            <a:r>
              <a:rPr lang="en-US" sz="2400" dirty="0">
                <a:solidFill>
                  <a:srgbClr val="262626"/>
                </a:solidFill>
              </a:rPr>
              <a:t>306 million British pounds in advertising revenue were recorded by the BBC for the fiscal year that ended March 31, 2022. Comparing this result to the prior year, a rise of almost 42% was seen.</a:t>
            </a:r>
          </a:p>
        </p:txBody>
      </p:sp>
      <p:sp useBgFill="1">
        <p:nvSpPr>
          <p:cNvPr id="36" name="Rectangle 3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526A0BC-029A-D59A-DB06-1E1C0B92CA7D}"/>
              </a:ext>
            </a:extLst>
          </p:cNvPr>
          <p:cNvPicPr>
            <a:picLocks noGrp="1" noChangeAspect="1"/>
          </p:cNvPicPr>
          <p:nvPr>
            <p:ph idx="1"/>
          </p:nvPr>
        </p:nvPicPr>
        <p:blipFill>
          <a:blip r:embed="rId3"/>
          <a:stretch>
            <a:fillRect/>
          </a:stretch>
        </p:blipFill>
        <p:spPr>
          <a:xfrm>
            <a:off x="5435910" y="1482594"/>
            <a:ext cx="6098041" cy="3841765"/>
          </a:xfrm>
          <a:prstGeom prst="rect">
            <a:avLst/>
          </a:prstGeom>
        </p:spPr>
      </p:pic>
    </p:spTree>
    <p:extLst>
      <p:ext uri="{BB962C8B-B14F-4D97-AF65-F5344CB8AC3E}">
        <p14:creationId xmlns:p14="http://schemas.microsoft.com/office/powerpoint/2010/main" val="943922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CA195DC4-5E67-529C-BB42-2229BF31B1D8}"/>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sz="4100" dirty="0">
                <a:solidFill>
                  <a:srgbClr val="262626"/>
                </a:solidFill>
              </a:rPr>
              <a:t>HRM strategy and how does it impact on their performance? </a:t>
            </a:r>
          </a:p>
        </p:txBody>
      </p:sp>
      <p:pic>
        <p:nvPicPr>
          <p:cNvPr id="3" name="Picture 2">
            <a:extLst>
              <a:ext uri="{FF2B5EF4-FFF2-40B4-BE49-F238E27FC236}">
                <a16:creationId xmlns:a16="http://schemas.microsoft.com/office/drawing/2014/main" id="{02C05B81-3A3F-D74C-D253-8A6F460CFCA2}"/>
              </a:ext>
            </a:extLst>
          </p:cNvPr>
          <p:cNvPicPr>
            <a:picLocks noChangeAspect="1"/>
          </p:cNvPicPr>
          <p:nvPr/>
        </p:nvPicPr>
        <p:blipFill>
          <a:blip r:embed="rId5"/>
          <a:stretch>
            <a:fillRect/>
          </a:stretch>
        </p:blipFill>
        <p:spPr>
          <a:xfrm>
            <a:off x="1434269" y="2936652"/>
            <a:ext cx="2739728" cy="2381695"/>
          </a:xfrm>
          <a:prstGeom prst="rect">
            <a:avLst/>
          </a:prstGeom>
          <a:ln w="57150" cmpd="thickThin">
            <a:solidFill>
              <a:srgbClr val="7F7F7F"/>
            </a:solidFill>
            <a:miter lim="800000"/>
          </a:ln>
        </p:spPr>
      </p:pic>
      <p:sp>
        <p:nvSpPr>
          <p:cNvPr id="4" name="TextBox 3">
            <a:extLst>
              <a:ext uri="{FF2B5EF4-FFF2-40B4-BE49-F238E27FC236}">
                <a16:creationId xmlns:a16="http://schemas.microsoft.com/office/drawing/2014/main" id="{3DDDB612-9FDF-73E8-22E1-5B3689F4B52F}"/>
              </a:ext>
            </a:extLst>
          </p:cNvPr>
          <p:cNvSpPr txBox="1"/>
          <p:nvPr/>
        </p:nvSpPr>
        <p:spPr>
          <a:xfrm>
            <a:off x="4639732" y="2556932"/>
            <a:ext cx="6256863" cy="3318936"/>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pPr>
            <a:r>
              <a:rPr lang="en-GB" dirty="0">
                <a:solidFill>
                  <a:srgbClr val="262626"/>
                </a:solidFill>
              </a:rPr>
              <a:t>The leadership framework helps Tesco identify and nurture talent. Leadership centres on Me, Us, and It. </a:t>
            </a:r>
          </a:p>
          <a:p>
            <a:pPr>
              <a:spcBef>
                <a:spcPct val="20000"/>
              </a:spcBef>
              <a:spcAft>
                <a:spcPts val="600"/>
              </a:spcAft>
              <a:buClr>
                <a:schemeClr val="accent1"/>
              </a:buClr>
              <a:buSzPct val="115000"/>
            </a:pPr>
            <a:r>
              <a:rPr lang="en-GB" dirty="0">
                <a:solidFill>
                  <a:srgbClr val="262626"/>
                </a:solidFill>
              </a:rPr>
              <a:t>"Me" emphasises the leader upholding values. It involves one's ethics, motivation, and dedication. Leadership begins with the individual, his vision, thinking, and role modelling. </a:t>
            </a:r>
          </a:p>
          <a:p>
            <a:pPr>
              <a:spcBef>
                <a:spcPct val="20000"/>
              </a:spcBef>
              <a:spcAft>
                <a:spcPts val="600"/>
              </a:spcAft>
              <a:buClr>
                <a:schemeClr val="accent1"/>
              </a:buClr>
              <a:buSzPct val="115000"/>
            </a:pPr>
            <a:r>
              <a:rPr lang="en-GB" dirty="0">
                <a:solidFill>
                  <a:srgbClr val="262626"/>
                </a:solidFill>
              </a:rPr>
              <a:t>"Us" encourages others. It involves working with others, building teams, making connections, and helping others reach their full potential.</a:t>
            </a:r>
          </a:p>
        </p:txBody>
      </p:sp>
    </p:spTree>
    <p:extLst>
      <p:ext uri="{BB962C8B-B14F-4D97-AF65-F5344CB8AC3E}">
        <p14:creationId xmlns:p14="http://schemas.microsoft.com/office/powerpoint/2010/main" val="4245641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F6E974-1562-63A6-585C-1AE7420B9E0B}"/>
              </a:ext>
            </a:extLst>
          </p:cNvPr>
          <p:cNvSpPr>
            <a:spLocks noGrp="1"/>
          </p:cNvSpPr>
          <p:nvPr>
            <p:ph type="title"/>
          </p:nvPr>
        </p:nvSpPr>
        <p:spPr>
          <a:xfrm>
            <a:off x="952108" y="954756"/>
            <a:ext cx="2730414" cy="4946003"/>
          </a:xfrm>
        </p:spPr>
        <p:txBody>
          <a:bodyPr>
            <a:normAutofit/>
          </a:bodyPr>
          <a:lstStyle/>
          <a:p>
            <a:r>
              <a:rPr lang="en-GB" sz="3700" dirty="0">
                <a:solidFill>
                  <a:srgbClr val="FFFFFF"/>
                </a:solidFill>
              </a:rPr>
              <a:t>Talent Management example</a:t>
            </a:r>
          </a:p>
        </p:txBody>
      </p:sp>
      <p:sp>
        <p:nvSpPr>
          <p:cNvPr id="19"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F1DC8B-634B-96F2-9978-4CDE8D6DD3C7}"/>
              </a:ext>
            </a:extLst>
          </p:cNvPr>
          <p:cNvSpPr>
            <a:spLocks noGrp="1"/>
          </p:cNvSpPr>
          <p:nvPr>
            <p:ph idx="1"/>
          </p:nvPr>
        </p:nvSpPr>
        <p:spPr>
          <a:xfrm>
            <a:off x="5140934" y="954756"/>
            <a:ext cx="5953630" cy="4946003"/>
          </a:xfrm>
        </p:spPr>
        <p:txBody>
          <a:bodyPr anchor="ctr">
            <a:normAutofit fontScale="77500" lnSpcReduction="20000"/>
          </a:bodyPr>
          <a:lstStyle/>
          <a:p>
            <a:pPr marL="0" indent="0">
              <a:lnSpc>
                <a:spcPct val="90000"/>
              </a:lnSpc>
              <a:buNone/>
            </a:pPr>
            <a:endParaRPr lang="en-GB" sz="2000" dirty="0"/>
          </a:p>
          <a:p>
            <a:pPr marL="0" indent="0">
              <a:lnSpc>
                <a:spcPct val="90000"/>
              </a:lnSpc>
              <a:buNone/>
            </a:pPr>
            <a:r>
              <a:rPr lang="en-GB" sz="2000" dirty="0"/>
              <a:t>talent development  initiatives such as: </a:t>
            </a:r>
          </a:p>
          <a:p>
            <a:pPr marL="0" indent="0">
              <a:lnSpc>
                <a:spcPct val="90000"/>
              </a:lnSpc>
              <a:buNone/>
            </a:pPr>
            <a:r>
              <a:rPr lang="en-GB" sz="2000" dirty="0"/>
              <a:t>'5-5-5' is a programme pitched concerning directors. Each participant spends five days training herself and five mentees.</a:t>
            </a:r>
          </a:p>
          <a:p>
            <a:pPr marL="0" indent="0">
              <a:lnSpc>
                <a:spcPct val="90000"/>
              </a:lnSpc>
              <a:buNone/>
            </a:pPr>
            <a:endParaRPr lang="en-GB" sz="2000" dirty="0"/>
          </a:p>
          <a:p>
            <a:pPr marL="0" indent="0">
              <a:lnSpc>
                <a:spcPct val="90000"/>
              </a:lnSpc>
              <a:buNone/>
            </a:pPr>
            <a:r>
              <a:rPr lang="en-GB" sz="2000" dirty="0"/>
              <a:t>Tesco's flagship leadership development programme is called "Options." Each year, the management team meets to select a small group of co-workers from the high-potential and high-performing co-workers who have been identified through a talent spotting process. (Tescoplc.com)</a:t>
            </a:r>
          </a:p>
          <a:p>
            <a:pPr marL="0" indent="0">
              <a:lnSpc>
                <a:spcPct val="90000"/>
              </a:lnSpc>
              <a:buNone/>
            </a:pPr>
            <a:r>
              <a:rPr lang="en-GB" sz="2000" dirty="0"/>
              <a:t>Since 2010, the BBC has been constructing and improving its talent management and succession procedures. The overall strategy's objective is to have thorough and in-depth knowledge of their staff's potential and abilities in order to have the appropriate people on hand to satisfy both present and future company goals. A variety of methods, including </a:t>
            </a:r>
            <a:r>
              <a:rPr lang="en-GB" sz="2000" b="1" dirty="0"/>
              <a:t>talent mapping</a:t>
            </a:r>
            <a:r>
              <a:rPr lang="en-GB" sz="2000" dirty="0"/>
              <a:t>, are used in the plan.</a:t>
            </a:r>
          </a:p>
          <a:p>
            <a:pPr marL="0" indent="0">
              <a:lnSpc>
                <a:spcPct val="90000"/>
              </a:lnSpc>
              <a:buNone/>
            </a:pPr>
            <a:endParaRPr lang="en-GB" sz="2000" dirty="0"/>
          </a:p>
          <a:p>
            <a:pPr marL="0" indent="0">
              <a:lnSpc>
                <a:spcPct val="90000"/>
              </a:lnSpc>
              <a:buNone/>
            </a:pPr>
            <a:r>
              <a:rPr lang="en-GB" sz="2000" b="1" dirty="0"/>
              <a:t>BBC Talent works </a:t>
            </a:r>
            <a:r>
              <a:rPr lang="en-GB" sz="2000" dirty="0"/>
              <a:t>is a section of BBC studios which aim to identify and develop emerging talents. They offer various opportunities for talents such as creator residencies, training days for presents, retreats to equip them with necessary skills to reach full potentials. </a:t>
            </a:r>
          </a:p>
          <a:p>
            <a:pPr marL="0" indent="0">
              <a:lnSpc>
                <a:spcPct val="90000"/>
              </a:lnSpc>
              <a:buNone/>
            </a:pPr>
            <a:endParaRPr lang="en-GB" sz="2000" dirty="0"/>
          </a:p>
          <a:p>
            <a:pPr marL="0" indent="0">
              <a:lnSpc>
                <a:spcPct val="90000"/>
              </a:lnSpc>
              <a:buNone/>
            </a:pPr>
            <a:endParaRPr lang="en-GB" sz="2000" dirty="0"/>
          </a:p>
        </p:txBody>
      </p:sp>
    </p:spTree>
    <p:extLst>
      <p:ext uri="{BB962C8B-B14F-4D97-AF65-F5344CB8AC3E}">
        <p14:creationId xmlns:p14="http://schemas.microsoft.com/office/powerpoint/2010/main" val="268037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541F87-A980-4884-D25B-F4AF0DE41798}"/>
              </a:ext>
            </a:extLst>
          </p:cNvPr>
          <p:cNvSpPr>
            <a:spLocks noGrp="1"/>
          </p:cNvSpPr>
          <p:nvPr>
            <p:ph type="title"/>
          </p:nvPr>
        </p:nvSpPr>
        <p:spPr>
          <a:xfrm>
            <a:off x="952108" y="954756"/>
            <a:ext cx="2730414" cy="4946003"/>
          </a:xfrm>
        </p:spPr>
        <p:txBody>
          <a:bodyPr>
            <a:normAutofit/>
          </a:bodyPr>
          <a:lstStyle/>
          <a:p>
            <a:r>
              <a:rPr lang="en-GB" sz="3700" dirty="0">
                <a:solidFill>
                  <a:srgbClr val="FFFFFF"/>
                </a:solidFill>
              </a:rPr>
              <a:t>Resource Based view: core competencies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9B25FF-AC02-94D8-75E6-90C10A78A4B5}"/>
              </a:ext>
            </a:extLst>
          </p:cNvPr>
          <p:cNvSpPr>
            <a:spLocks noGrp="1"/>
          </p:cNvSpPr>
          <p:nvPr>
            <p:ph idx="1"/>
          </p:nvPr>
        </p:nvSpPr>
        <p:spPr>
          <a:xfrm>
            <a:off x="5140934" y="469900"/>
            <a:ext cx="5953630" cy="5405968"/>
          </a:xfrm>
        </p:spPr>
        <p:txBody>
          <a:bodyPr anchor="ctr">
            <a:normAutofit/>
          </a:bodyPr>
          <a:lstStyle/>
          <a:p>
            <a:pPr marL="0" indent="0">
              <a:buNone/>
            </a:pPr>
            <a:r>
              <a:rPr lang="en-GB" sz="2000" dirty="0">
                <a:latin typeface="+mj-lt"/>
              </a:rPr>
              <a:t>'Functional differential', 'cultural differential', 'positional differential', and 'regulatory difference' are the sources of sustainable competitive advantage, Coyne (1986). (Coyne's paper utilises the terms 'business system gap', 'organisation quality gap', 'position gap', and 'regulatory/legal gap’(</a:t>
            </a:r>
            <a:r>
              <a:rPr lang="en-GB" sz="2000" b="0" i="0" dirty="0">
                <a:solidFill>
                  <a:srgbClr val="3A3A3A"/>
                </a:solidFill>
                <a:effectLst/>
                <a:latin typeface="+mj-lt"/>
              </a:rPr>
              <a:t>Hall,1993). </a:t>
            </a:r>
            <a:endParaRPr lang="en-GB" sz="2000" dirty="0">
              <a:latin typeface="+mj-lt"/>
            </a:endParaRPr>
          </a:p>
        </p:txBody>
      </p:sp>
    </p:spTree>
    <p:extLst>
      <p:ext uri="{BB962C8B-B14F-4D97-AF65-F5344CB8AC3E}">
        <p14:creationId xmlns:p14="http://schemas.microsoft.com/office/powerpoint/2010/main" val="384379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6CBB30A-2022-382D-64C6-81427AD024EE}"/>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Functional competencies</a:t>
            </a:r>
          </a:p>
        </p:txBody>
      </p:sp>
      <p:pic>
        <p:nvPicPr>
          <p:cNvPr id="14" name="Content Placeholder 13">
            <a:extLst>
              <a:ext uri="{FF2B5EF4-FFF2-40B4-BE49-F238E27FC236}">
                <a16:creationId xmlns:a16="http://schemas.microsoft.com/office/drawing/2014/main" id="{4348EF56-34B5-71A5-497A-E2D1C71E6204}"/>
              </a:ext>
            </a:extLst>
          </p:cNvPr>
          <p:cNvPicPr>
            <a:picLocks noGrp="1" noChangeAspect="1"/>
          </p:cNvPicPr>
          <p:nvPr>
            <p:ph idx="1"/>
          </p:nvPr>
        </p:nvPicPr>
        <p:blipFill>
          <a:blip r:embed="rId3"/>
          <a:stretch>
            <a:fillRect/>
          </a:stretch>
        </p:blipFill>
        <p:spPr>
          <a:xfrm>
            <a:off x="928688" y="2723723"/>
            <a:ext cx="2835275" cy="2199060"/>
          </a:xfrm>
          <a:prstGeom prst="rect">
            <a:avLst/>
          </a:prstGeom>
        </p:spPr>
      </p:pic>
      <p:sp useBgFill="1">
        <p:nvSpPr>
          <p:cNvPr id="26" name="Rectangle 2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2891FB9-A5C0-CB13-FA97-C7455B02EF1F}"/>
              </a:ext>
            </a:extLst>
          </p:cNvPr>
          <p:cNvPicPr>
            <a:picLocks noChangeAspect="1"/>
          </p:cNvPicPr>
          <p:nvPr/>
        </p:nvPicPr>
        <p:blipFill>
          <a:blip r:embed="rId4"/>
          <a:stretch>
            <a:fillRect/>
          </a:stretch>
        </p:blipFill>
        <p:spPr>
          <a:xfrm>
            <a:off x="5444724" y="496089"/>
            <a:ext cx="6098041" cy="5883295"/>
          </a:xfrm>
          <a:prstGeom prst="rect">
            <a:avLst/>
          </a:prstGeom>
        </p:spPr>
      </p:pic>
    </p:spTree>
    <p:extLst>
      <p:ext uri="{BB962C8B-B14F-4D97-AF65-F5344CB8AC3E}">
        <p14:creationId xmlns:p14="http://schemas.microsoft.com/office/powerpoint/2010/main" val="2760718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 name="Straight Connector 17">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1"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7"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455C067-86DA-6D46-A6CC-0EBD7CD9BB36}"/>
              </a:ext>
            </a:extLst>
          </p:cNvPr>
          <p:cNvSpPr txBox="1"/>
          <p:nvPr/>
        </p:nvSpPr>
        <p:spPr>
          <a:xfrm>
            <a:off x="883379" y="1055077"/>
            <a:ext cx="2747588" cy="4794578"/>
          </a:xfrm>
          <a:prstGeom prst="rect">
            <a:avLst/>
          </a:prstGeom>
        </p:spPr>
        <p:txBody>
          <a:bodyPr vert="horz" lIns="91440" tIns="45720" rIns="91440" bIns="45720" rtlCol="0" anchor="t">
            <a:normAutofit/>
          </a:bodyPr>
          <a:lstStyle/>
          <a:p>
            <a:pPr algn="ctr">
              <a:spcBef>
                <a:spcPct val="0"/>
              </a:spcBef>
              <a:spcAft>
                <a:spcPts val="600"/>
              </a:spcAft>
            </a:pPr>
            <a:r>
              <a:rPr lang="en-US" sz="3200">
                <a:ln w="3175" cmpd="sng">
                  <a:noFill/>
                </a:ln>
                <a:solidFill>
                  <a:srgbClr val="262626"/>
                </a:solidFill>
                <a:latin typeface="+mj-lt"/>
                <a:ea typeface="+mj-ea"/>
                <a:cs typeface="+mj-cs"/>
              </a:rPr>
              <a:t>Positional Competency: Reputation with customers</a:t>
            </a:r>
          </a:p>
          <a:p>
            <a:pPr algn="ctr">
              <a:spcBef>
                <a:spcPct val="0"/>
              </a:spcBef>
              <a:spcAft>
                <a:spcPts val="600"/>
              </a:spcAft>
            </a:pPr>
            <a:endParaRPr lang="en-US" sz="3200" dirty="0">
              <a:ln w="3175" cmpd="sng">
                <a:noFill/>
              </a:ln>
              <a:solidFill>
                <a:srgbClr val="262626"/>
              </a:solidFill>
              <a:latin typeface="+mj-lt"/>
              <a:ea typeface="+mj-ea"/>
              <a:cs typeface="+mj-cs"/>
            </a:endParaRPr>
          </a:p>
        </p:txBody>
      </p:sp>
      <p:sp useBgFill="1">
        <p:nvSpPr>
          <p:cNvPr id="26"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AF7C79-257B-F0F9-E50A-4A765EBD24A6}"/>
              </a:ext>
            </a:extLst>
          </p:cNvPr>
          <p:cNvPicPr>
            <a:picLocks noChangeAspect="1"/>
          </p:cNvPicPr>
          <p:nvPr/>
        </p:nvPicPr>
        <p:blipFill>
          <a:blip r:embed="rId5"/>
          <a:stretch>
            <a:fillRect/>
          </a:stretch>
        </p:blipFill>
        <p:spPr>
          <a:xfrm>
            <a:off x="9452751" y="581583"/>
            <a:ext cx="2693988" cy="1598082"/>
          </a:xfrm>
          <a:prstGeom prst="rect">
            <a:avLst/>
          </a:prstGeom>
        </p:spPr>
      </p:pic>
      <p:pic>
        <p:nvPicPr>
          <p:cNvPr id="7" name="Picture 6">
            <a:extLst>
              <a:ext uri="{FF2B5EF4-FFF2-40B4-BE49-F238E27FC236}">
                <a16:creationId xmlns:a16="http://schemas.microsoft.com/office/drawing/2014/main" id="{9E1824AD-0489-C45A-FAD1-1407FA9960BE}"/>
              </a:ext>
            </a:extLst>
          </p:cNvPr>
          <p:cNvPicPr>
            <a:picLocks noChangeAspect="1"/>
          </p:cNvPicPr>
          <p:nvPr/>
        </p:nvPicPr>
        <p:blipFill>
          <a:blip r:embed="rId6"/>
          <a:stretch>
            <a:fillRect/>
          </a:stretch>
        </p:blipFill>
        <p:spPr>
          <a:xfrm>
            <a:off x="9410665" y="3114465"/>
            <a:ext cx="2635142" cy="1835619"/>
          </a:xfrm>
          <a:prstGeom prst="rect">
            <a:avLst/>
          </a:prstGeom>
        </p:spPr>
      </p:pic>
      <p:pic>
        <p:nvPicPr>
          <p:cNvPr id="1026" name="Picture 2" descr="IT-Enabled Competency- Based Performance Management System">
            <a:extLst>
              <a:ext uri="{FF2B5EF4-FFF2-40B4-BE49-F238E27FC236}">
                <a16:creationId xmlns:a16="http://schemas.microsoft.com/office/drawing/2014/main" id="{7C8E8993-966C-7E88-477D-9037D9D7AD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0331" y="3338005"/>
            <a:ext cx="3048000" cy="20152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5433144-7DCE-F257-BD5D-4633589FEC3C}"/>
              </a:ext>
            </a:extLst>
          </p:cNvPr>
          <p:cNvPicPr>
            <a:picLocks noChangeAspect="1"/>
          </p:cNvPicPr>
          <p:nvPr/>
        </p:nvPicPr>
        <p:blipFill>
          <a:blip r:embed="rId8"/>
          <a:stretch>
            <a:fillRect/>
          </a:stretch>
        </p:blipFill>
        <p:spPr>
          <a:xfrm>
            <a:off x="4795490" y="142878"/>
            <a:ext cx="4615175" cy="6629394"/>
          </a:xfrm>
          <a:prstGeom prst="rect">
            <a:avLst/>
          </a:prstGeom>
        </p:spPr>
      </p:pic>
    </p:spTree>
    <p:extLst>
      <p:ext uri="{BB962C8B-B14F-4D97-AF65-F5344CB8AC3E}">
        <p14:creationId xmlns:p14="http://schemas.microsoft.com/office/powerpoint/2010/main" val="3188053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AA014E4-87EE-9D19-5B81-26227B243781}"/>
              </a:ext>
            </a:extLst>
          </p:cNvPr>
          <p:cNvSpPr>
            <a:spLocks noGrp="1"/>
          </p:cNvSpPr>
          <p:nvPr>
            <p:ph type="title"/>
          </p:nvPr>
        </p:nvSpPr>
        <p:spPr>
          <a:xfrm>
            <a:off x="1092057" y="759538"/>
            <a:ext cx="2532909" cy="4794578"/>
          </a:xfrm>
        </p:spPr>
        <p:txBody>
          <a:bodyPr anchor="t">
            <a:normAutofit/>
          </a:bodyPr>
          <a:lstStyle/>
          <a:p>
            <a:r>
              <a:rPr lang="en-GB" sz="3700" dirty="0">
                <a:solidFill>
                  <a:srgbClr val="262626"/>
                </a:solidFill>
              </a:rPr>
              <a:t>Cultural competency</a:t>
            </a:r>
            <a:br>
              <a:rPr lang="en-GB" sz="3700" dirty="0">
                <a:solidFill>
                  <a:srgbClr val="262626"/>
                </a:solidFill>
              </a:rPr>
            </a:br>
            <a:br>
              <a:rPr lang="en-GB" sz="3700" dirty="0">
                <a:solidFill>
                  <a:srgbClr val="262626"/>
                </a:solidFill>
              </a:rPr>
            </a:br>
            <a:endParaRPr lang="en-GB" sz="3700" dirty="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6 Reasons Why Cultural Competency is Good for Business">
            <a:extLst>
              <a:ext uri="{FF2B5EF4-FFF2-40B4-BE49-F238E27FC236}">
                <a16:creationId xmlns:a16="http://schemas.microsoft.com/office/drawing/2014/main" id="{972860FF-0F02-19AF-6FEF-619F72B50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891" y="2820063"/>
            <a:ext cx="2638425" cy="1733550"/>
          </a:xfrm>
          <a:prstGeom prst="rect">
            <a:avLst/>
          </a:prstGeom>
          <a:noFill/>
          <a:extLst>
            <a:ext uri="{909E8E84-426E-40DD-AFC4-6F175D3DCCD1}">
              <a14:hiddenFill xmlns:a14="http://schemas.microsoft.com/office/drawing/2010/main">
                <a:solidFill>
                  <a:srgbClr val="FFFFFF"/>
                </a:solidFill>
              </a14:hiddenFill>
            </a:ext>
          </a:extLst>
        </p:spPr>
      </p:pic>
      <p:pic>
        <p:nvPicPr>
          <p:cNvPr id="12" name="Content Placeholder 11" descr="A picture containing text, screenshot, font, number">
            <a:extLst>
              <a:ext uri="{FF2B5EF4-FFF2-40B4-BE49-F238E27FC236}">
                <a16:creationId xmlns:a16="http://schemas.microsoft.com/office/drawing/2014/main" id="{431E048C-8F72-3595-8CC8-35ADA34858FE}"/>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276851" y="339365"/>
            <a:ext cx="6600922" cy="5909035"/>
          </a:xfrm>
        </p:spPr>
      </p:pic>
    </p:spTree>
    <p:extLst>
      <p:ext uri="{BB962C8B-B14F-4D97-AF65-F5344CB8AC3E}">
        <p14:creationId xmlns:p14="http://schemas.microsoft.com/office/powerpoint/2010/main" val="137597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486C4-5403-2B7A-851C-960365CD497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2742D63-1956-C2B7-26B1-1AFC4CFC9147}"/>
              </a:ext>
            </a:extLst>
          </p:cNvPr>
          <p:cNvSpPr>
            <a:spLocks noGrp="1"/>
          </p:cNvSpPr>
          <p:nvPr>
            <p:ph idx="1"/>
          </p:nvPr>
        </p:nvSpPr>
        <p:spPr/>
        <p:txBody>
          <a:bodyPr>
            <a:normAutofit fontScale="85000" lnSpcReduction="10000"/>
          </a:bodyPr>
          <a:lstStyle/>
          <a:p>
            <a:endParaRPr lang="en-GB" dirty="0"/>
          </a:p>
          <a:p>
            <a:r>
              <a:rPr lang="en-GB" dirty="0"/>
              <a:t>BBC and Tesco can be considered as high performing organizations discounting  the sector they belong.</a:t>
            </a:r>
          </a:p>
          <a:p>
            <a:r>
              <a:rPr lang="en-GB" dirty="0"/>
              <a:t>In summary,  therefore  both Tesco and BBC highly functional and cultural capabilities are based on competencies, or skills, such as advertising and  customer satisfaction. </a:t>
            </a:r>
          </a:p>
          <a:p>
            <a:r>
              <a:rPr lang="en-GB" dirty="0"/>
              <a:t>Positional and regulatory capabilities relate to the company's assets, like brand names and reputation. </a:t>
            </a:r>
            <a:r>
              <a:rPr lang="en-GB"/>
              <a:t>The first two capabilities involve "doing," whereas the second two involve "having." Thus, competitive advantage comes from intangible assets and abilities. </a:t>
            </a:r>
            <a:endParaRPr lang="en-GB" dirty="0"/>
          </a:p>
          <a:p>
            <a:pPr marL="0" indent="0">
              <a:buNone/>
            </a:pPr>
            <a:r>
              <a:rPr lang="en-GB" dirty="0"/>
              <a:t> </a:t>
            </a:r>
          </a:p>
        </p:txBody>
      </p:sp>
    </p:spTree>
    <p:extLst>
      <p:ext uri="{BB962C8B-B14F-4D97-AF65-F5344CB8AC3E}">
        <p14:creationId xmlns:p14="http://schemas.microsoft.com/office/powerpoint/2010/main" val="2390288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59C6-E0E1-E92B-A27B-756F71FD316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39CA22-8409-EC8D-7486-BB653CA09781}"/>
              </a:ext>
            </a:extLst>
          </p:cNvPr>
          <p:cNvSpPr>
            <a:spLocks noGrp="1"/>
          </p:cNvSpPr>
          <p:nvPr>
            <p:ph idx="1"/>
          </p:nvPr>
        </p:nvSpPr>
        <p:spPr/>
        <p:txBody>
          <a:bodyPr>
            <a:normAutofit/>
          </a:bodyPr>
          <a:lstStyle/>
          <a:p>
            <a:r>
              <a:rPr lang="en-GB" sz="1600" b="0" i="0" dirty="0">
                <a:solidFill>
                  <a:srgbClr val="3A3A3A"/>
                </a:solidFill>
                <a:effectLst/>
                <a:latin typeface="Source Sans Pro" panose="020B0503030403020204" pitchFamily="34" charset="0"/>
              </a:rPr>
              <a:t>Millmore, M. (2007) </a:t>
            </a:r>
            <a:r>
              <a:rPr lang="en-GB" sz="1600" b="0" i="1" dirty="0">
                <a:solidFill>
                  <a:srgbClr val="3A3A3A"/>
                </a:solidFill>
                <a:effectLst/>
                <a:latin typeface="Source Sans Pro" panose="020B0503030403020204" pitchFamily="34" charset="0"/>
              </a:rPr>
              <a:t>Strategic human resource management : contemporary issues</a:t>
            </a:r>
            <a:r>
              <a:rPr lang="en-GB" sz="1600" b="0" i="0" dirty="0">
                <a:solidFill>
                  <a:srgbClr val="3A3A3A"/>
                </a:solidFill>
                <a:effectLst/>
                <a:latin typeface="Source Sans Pro" panose="020B0503030403020204" pitchFamily="34" charset="0"/>
              </a:rPr>
              <a:t>. Harlow: FT Prentice Hall.</a:t>
            </a:r>
          </a:p>
          <a:p>
            <a:r>
              <a:rPr lang="en-GB" sz="1600" dirty="0">
                <a:hlinkClick r:id="rId2"/>
              </a:rPr>
              <a:t>Great Britain: Grocery market share 2023 | Statista</a:t>
            </a:r>
            <a:endParaRPr lang="en-GB" sz="1600" dirty="0"/>
          </a:p>
          <a:p>
            <a:r>
              <a:rPr lang="en-GB" sz="1600" b="0" i="0" dirty="0">
                <a:solidFill>
                  <a:srgbClr val="222222"/>
                </a:solidFill>
                <a:effectLst/>
                <a:latin typeface="Arial" panose="020B0604020202020204" pitchFamily="34" charset="0"/>
              </a:rPr>
              <a:t>Gillespie, M., Bell, S., Wilding, C., Webb, A., Fisher, A., Voss, A., Smith, A.W., Macfarlane, J., Martin, N., Foster, T. and Lvov, I., 2014. Understanding the changing cultural value of the BBC World Service and the British Council.</a:t>
            </a:r>
          </a:p>
          <a:p>
            <a:r>
              <a:rPr lang="en-GB" sz="1600" b="0" i="0" dirty="0">
                <a:solidFill>
                  <a:srgbClr val="3A3A3A"/>
                </a:solidFill>
                <a:effectLst/>
                <a:latin typeface="Source Sans Pro" panose="020B0503030403020204" pitchFamily="34" charset="0"/>
              </a:rPr>
              <a:t>Hall. (1993). A framework linking intangible resources and </a:t>
            </a:r>
            <a:r>
              <a:rPr lang="en-GB" sz="1600" b="0" i="0" dirty="0" err="1">
                <a:solidFill>
                  <a:srgbClr val="3A3A3A"/>
                </a:solidFill>
                <a:effectLst/>
                <a:latin typeface="Source Sans Pro" panose="020B0503030403020204" pitchFamily="34" charset="0"/>
              </a:rPr>
              <a:t>capabiliites</a:t>
            </a:r>
            <a:r>
              <a:rPr lang="en-GB" sz="1600" b="0" i="0" dirty="0">
                <a:solidFill>
                  <a:srgbClr val="3A3A3A"/>
                </a:solidFill>
                <a:effectLst/>
                <a:latin typeface="Source Sans Pro" panose="020B0503030403020204" pitchFamily="34" charset="0"/>
              </a:rPr>
              <a:t> to sustainable competitive advantage. </a:t>
            </a:r>
            <a:r>
              <a:rPr lang="en-GB" sz="1600" b="0" i="1" dirty="0">
                <a:solidFill>
                  <a:srgbClr val="3A3A3A"/>
                </a:solidFill>
                <a:effectLst/>
                <a:latin typeface="Source Sans Pro" panose="020B0503030403020204" pitchFamily="34" charset="0"/>
              </a:rPr>
              <a:t>Strategic Management Journal</a:t>
            </a:r>
            <a:r>
              <a:rPr lang="en-GB" sz="1600" b="0" i="0" dirty="0">
                <a:solidFill>
                  <a:srgbClr val="3A3A3A"/>
                </a:solidFill>
                <a:effectLst/>
                <a:latin typeface="Source Sans Pro" panose="020B0503030403020204" pitchFamily="34" charset="0"/>
              </a:rPr>
              <a:t>, </a:t>
            </a:r>
            <a:r>
              <a:rPr lang="en-GB" sz="1600" b="0" i="1" dirty="0">
                <a:solidFill>
                  <a:srgbClr val="3A3A3A"/>
                </a:solidFill>
                <a:effectLst/>
                <a:latin typeface="Source Sans Pro" panose="020B0503030403020204" pitchFamily="34" charset="0"/>
              </a:rPr>
              <a:t>14</a:t>
            </a:r>
            <a:r>
              <a:rPr lang="en-GB" sz="1600" b="0" i="0" dirty="0">
                <a:solidFill>
                  <a:srgbClr val="3A3A3A"/>
                </a:solidFill>
                <a:effectLst/>
                <a:latin typeface="Source Sans Pro" panose="020B0503030403020204" pitchFamily="34" charset="0"/>
              </a:rPr>
              <a:t>(8), 607–618. </a:t>
            </a:r>
            <a:r>
              <a:rPr lang="en-GB" sz="1600" b="0" i="0" dirty="0">
                <a:solidFill>
                  <a:srgbClr val="3A3A3A"/>
                </a:solidFill>
                <a:effectLst/>
                <a:latin typeface="Source Sans Pro" panose="020B0503030403020204" pitchFamily="34" charset="0"/>
                <a:hlinkClick r:id="rId3"/>
              </a:rPr>
              <a:t>https://doi.org/10.1002/smj.4250140804</a:t>
            </a:r>
            <a:endParaRPr lang="en-GB" sz="1600" b="0" i="0" dirty="0">
              <a:solidFill>
                <a:srgbClr val="3A3A3A"/>
              </a:solidFill>
              <a:effectLst/>
              <a:latin typeface="Source Sans Pro" panose="020B0503030403020204" pitchFamily="34" charset="0"/>
            </a:endParaRPr>
          </a:p>
          <a:p>
            <a:r>
              <a:rPr lang="en-GB" sz="1600" dirty="0">
                <a:hlinkClick r:id="rId4"/>
              </a:rPr>
              <a:t>https://www.tescoplc.com/media/u1wlq2qf/tesco-plc-annual-report-2023.pdf</a:t>
            </a:r>
            <a:endParaRPr lang="en-GB" sz="1600" b="0" i="0" dirty="0">
              <a:solidFill>
                <a:srgbClr val="3A3A3A"/>
              </a:solidFill>
              <a:effectLst/>
              <a:latin typeface="Source Sans Pro" panose="020B0503030403020204" pitchFamily="34" charset="0"/>
            </a:endParaRPr>
          </a:p>
          <a:p>
            <a:r>
              <a:rPr lang="en-GB" sz="1600" dirty="0"/>
              <a:t>https://www.esmmagazine.com/retail/tesco-emerges-uks-top-traditional-advertising-spender-grocery-retail-nielsen-92062</a:t>
            </a:r>
          </a:p>
        </p:txBody>
      </p:sp>
    </p:spTree>
    <p:extLst>
      <p:ext uri="{BB962C8B-B14F-4D97-AF65-F5344CB8AC3E}">
        <p14:creationId xmlns:p14="http://schemas.microsoft.com/office/powerpoint/2010/main" val="41523540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121</TotalTime>
  <Words>796</Words>
  <Application>Microsoft Office PowerPoint</Application>
  <PresentationFormat>Widescreen</PresentationFormat>
  <Paragraphs>49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Garamond</vt:lpstr>
      <vt:lpstr>Open Sans</vt:lpstr>
      <vt:lpstr>Source Sans Pro</vt:lpstr>
      <vt:lpstr>Organic</vt:lpstr>
      <vt:lpstr>HRM Presentation Component 2</vt:lpstr>
      <vt:lpstr>Table of Content</vt:lpstr>
      <vt:lpstr>Brief of Private sector Organization(Tesco)</vt:lpstr>
      <vt:lpstr>PowerPoint Presentation</vt:lpstr>
      <vt:lpstr>Brief of Public sector organization(BBC)</vt:lpstr>
      <vt:lpstr>PowerPoint Presentation</vt:lpstr>
      <vt:lpstr>HRM strategy and how does it impact on their performance? </vt:lpstr>
      <vt:lpstr>Talent Management example</vt:lpstr>
      <vt:lpstr>Resource Based view: core competencies</vt:lpstr>
      <vt:lpstr>Functional competencies</vt:lpstr>
      <vt:lpstr>PowerPoint Presentation</vt:lpstr>
      <vt:lpstr>Cultural competency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Presentation Component 2</dc:title>
  <dc:creator>Sujeewa Herath</dc:creator>
  <cp:lastModifiedBy>Sujeewa Herath</cp:lastModifiedBy>
  <cp:revision>6</cp:revision>
  <dcterms:created xsi:type="dcterms:W3CDTF">2023-06-22T11:33:25Z</dcterms:created>
  <dcterms:modified xsi:type="dcterms:W3CDTF">2023-07-03T15:24:15Z</dcterms:modified>
</cp:coreProperties>
</file>