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58" r:id="rId5"/>
    <p:sldId id="260" r:id="rId6"/>
    <p:sldId id="262" r:id="rId7"/>
    <p:sldId id="263" r:id="rId8"/>
    <p:sldId id="268" r:id="rId9"/>
    <p:sldId id="265" r:id="rId10"/>
    <p:sldId id="266" r:id="rId11"/>
    <p:sldId id="267" r:id="rId12"/>
    <p:sldId id="261"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8" d="100"/>
          <a:sy n="118" d="100"/>
        </p:scale>
        <p:origin x="-1434" y="1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B3D419-EB42-46F7-8041-AC96A26FE801}" type="datetimeFigureOut">
              <a:rPr lang="en-GB" smtClean="0"/>
              <a:t>24/02/2015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D8DE09-65FE-4C97-BAEB-7F245425EAFC}" type="slidenum">
              <a:rPr lang="en-GB" smtClean="0"/>
              <a:t>‹#›</a:t>
            </a:fld>
            <a:endParaRPr lang="en-GB" dirty="0"/>
          </a:p>
        </p:txBody>
      </p:sp>
    </p:spTree>
    <p:extLst>
      <p:ext uri="{BB962C8B-B14F-4D97-AF65-F5344CB8AC3E}">
        <p14:creationId xmlns:p14="http://schemas.microsoft.com/office/powerpoint/2010/main" val="2444506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1B8F3E03-2A9B-4953-B2DD-EEDF1F37DD59}" type="slidenum">
              <a:rPr lang="en-GB" altLang="en-US"/>
              <a:pPr eaLnBrk="1" hangingPunct="1"/>
              <a:t>6</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Based on work of Carl Jung</a:t>
            </a:r>
          </a:p>
          <a:p>
            <a:r>
              <a:rPr lang="en-GB" dirty="0" smtClean="0"/>
              <a:t>Full test needs to be administered by someone with BPS accreditation (sample only)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7</a:t>
            </a:fld>
            <a:endParaRPr lang="cy-GB" dirty="0"/>
          </a:p>
        </p:txBody>
      </p:sp>
    </p:spTree>
    <p:extLst>
      <p:ext uri="{BB962C8B-B14F-4D97-AF65-F5344CB8AC3E}">
        <p14:creationId xmlns:p14="http://schemas.microsoft.com/office/powerpoint/2010/main" val="1572936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D7231ED-CE54-4AA6-9FCD-668968EC9E44}" type="slidenum">
              <a:rPr lang="en-GB" altLang="en-US"/>
              <a:pPr eaLnBrk="1" hangingPunct="1"/>
              <a:t>8</a:t>
            </a:fld>
            <a:endParaRPr lang="en-GB" altLang="en-US"/>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r>
              <a:rPr lang="en-GB" altLang="en-US" smtClean="0"/>
              <a:t>Give out ways of strengthening your behaviour handout</a:t>
            </a:r>
          </a:p>
          <a:p>
            <a:pPr eaLnBrk="1" hangingPunct="1"/>
            <a:endParaRPr lang="en-GB" altLang="en-US" smtClean="0"/>
          </a:p>
          <a:p>
            <a:pPr eaLnBrk="1" hangingPunct="1"/>
            <a:r>
              <a:rPr lang="en-GB" altLang="en-US" smtClean="0"/>
              <a:t>Designed for use in business to help managers help their employees to learn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Change</a:t>
            </a:r>
            <a:r>
              <a:rPr lang="en-GB" baseline="0" dirty="0" smtClean="0"/>
              <a:t> of preference – strengthen undeveloped style, change to organisations with a different learning culture (Honey and Mumford, 2000, 19)</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10</a:t>
            </a:fld>
            <a:endParaRPr lang="cy-GB" dirty="0"/>
          </a:p>
        </p:txBody>
      </p:sp>
    </p:spTree>
    <p:extLst>
      <p:ext uri="{BB962C8B-B14F-4D97-AF65-F5344CB8AC3E}">
        <p14:creationId xmlns:p14="http://schemas.microsoft.com/office/powerpoint/2010/main" val="384644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Academic criticisms are viewed as ‘unhelpful in undermining confidence in a diagnostic tool that has been helpful </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11</a:t>
            </a:fld>
            <a:endParaRPr lang="cy-GB" dirty="0"/>
          </a:p>
        </p:txBody>
      </p:sp>
    </p:spTree>
    <p:extLst>
      <p:ext uri="{BB962C8B-B14F-4D97-AF65-F5344CB8AC3E}">
        <p14:creationId xmlns:p14="http://schemas.microsoft.com/office/powerpoint/2010/main" val="3252616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55629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25032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5828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06986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7833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753774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340725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10346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47068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5261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2/24/2015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777315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764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578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5"/>
          <p:cNvSpPr>
            <a:spLocks noGrp="1" noChangeArrowheads="1"/>
          </p:cNvSpPr>
          <p:nvPr>
            <p:ph type="sldNum" sz="quarter" idx="11"/>
          </p:nvPr>
        </p:nvSpPr>
        <p:spPr>
          <a:ln/>
        </p:spPr>
        <p:txBody>
          <a:bodyPr/>
          <a:lstStyle>
            <a:lvl1pPr>
              <a:defRPr/>
            </a:lvl1pPr>
          </a:lstStyle>
          <a:p>
            <a:pPr>
              <a:defRPr/>
            </a:pPr>
            <a:fld id="{D1F483ED-9054-41C2-AA12-DA525EB5578F}" type="slidenum">
              <a:rPr lang="en-GB" altLang="en-US"/>
              <a:pPr>
                <a:defRPr/>
              </a:pPr>
              <a:t>‹#›</a:t>
            </a:fld>
            <a:endParaRPr lang="en-GB" altLang="en-US"/>
          </a:p>
        </p:txBody>
      </p:sp>
      <p:sp>
        <p:nvSpPr>
          <p:cNvPr id="7" name="Rectangle 22"/>
          <p:cNvSpPr>
            <a:spLocks noGrp="1" noChangeArrowheads="1"/>
          </p:cNvSpPr>
          <p:nvPr>
            <p:ph type="dt" sz="half" idx="12"/>
          </p:nvPr>
        </p:nvSpPr>
        <p:spPr>
          <a:ln/>
        </p:spPr>
        <p:txBody>
          <a:bodyPr/>
          <a:lstStyle>
            <a:lvl1pPr>
              <a:defRPr/>
            </a:lvl1pPr>
          </a:lstStyle>
          <a:p>
            <a:pPr>
              <a:defRPr/>
            </a:pPr>
            <a:endParaRPr lang="en-GB" altLang="en-US"/>
          </a:p>
        </p:txBody>
      </p:sp>
    </p:spTree>
    <p:extLst>
      <p:ext uri="{BB962C8B-B14F-4D97-AF65-F5344CB8AC3E}">
        <p14:creationId xmlns:p14="http://schemas.microsoft.com/office/powerpoint/2010/main" val="224599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69F4C5-E647-42F8-99A8-B3ED5045D59A}" type="datetimeFigureOut">
              <a:rPr lang="en-US" smtClean="0"/>
              <a:t>2/24/2015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A4F71-4C49-42A2-97A6-AC42CFACE9E6}" type="slidenum">
              <a:rPr lang="en-US" smtClean="0"/>
              <a:t>‹#›</a:t>
            </a:fld>
            <a:endParaRPr lang="en-US" dirty="0"/>
          </a:p>
        </p:txBody>
      </p:sp>
      <p:pic>
        <p:nvPicPr>
          <p:cNvPr id="7" name="Picture 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5867400"/>
            <a:ext cx="90678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7896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itslifejimbutnotasweknowit.org.uk/files/LSRC_LearningStyles.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psychology-tools.com/myers-briggs-type-indicato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tl.tla.ed.ac.uk/questionnaires/ASSIST.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etl.tla.ed.ac.uk/questionnaires/ASSI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Identifying Learning and Development Needs</a:t>
            </a:r>
            <a:endParaRPr lang="en-US" dirty="0"/>
          </a:p>
        </p:txBody>
      </p:sp>
      <p:sp>
        <p:nvSpPr>
          <p:cNvPr id="3" name="Subtitle 2"/>
          <p:cNvSpPr>
            <a:spLocks noGrp="1"/>
          </p:cNvSpPr>
          <p:nvPr>
            <p:ph type="subTitle" idx="1"/>
          </p:nvPr>
        </p:nvSpPr>
        <p:spPr/>
        <p:txBody>
          <a:bodyPr/>
          <a:lstStyle/>
          <a:p>
            <a:r>
              <a:rPr lang="en-US" dirty="0" smtClean="0"/>
              <a:t>DProf Module DSAW7103</a:t>
            </a:r>
          </a:p>
          <a:p>
            <a:r>
              <a:rPr lang="en-US" dirty="0" smtClean="0"/>
              <a:t>Residential One</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65836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Step between CV and Personal Development Plan</a:t>
            </a:r>
          </a:p>
          <a:p>
            <a:r>
              <a:rPr lang="en-GB" dirty="0" smtClean="0"/>
              <a:t>TNA or LNA?</a:t>
            </a:r>
          </a:p>
          <a:p>
            <a:r>
              <a:rPr lang="en-GB" dirty="0" smtClean="0"/>
              <a:t>Should consider</a:t>
            </a:r>
          </a:p>
          <a:p>
            <a:pPr lvl="1"/>
            <a:r>
              <a:rPr lang="en-GB" dirty="0" smtClean="0"/>
              <a:t>Personal Learning Needs in context – case study from the NHS implementing Agenda </a:t>
            </a:r>
            <a:r>
              <a:rPr lang="en-GB" smtClean="0"/>
              <a:t>for Change</a:t>
            </a:r>
            <a:endParaRPr lang="en-GB" dirty="0" smtClean="0"/>
          </a:p>
          <a:p>
            <a:pPr lvl="1"/>
            <a:r>
              <a:rPr lang="en-GB" dirty="0" smtClean="0"/>
              <a:t>Personal Learning Style </a:t>
            </a:r>
            <a:endParaRPr lang="en-GB" dirty="0"/>
          </a:p>
        </p:txBody>
      </p:sp>
    </p:spTree>
    <p:extLst>
      <p:ext uri="{BB962C8B-B14F-4D97-AF65-F5344CB8AC3E}">
        <p14:creationId xmlns:p14="http://schemas.microsoft.com/office/powerpoint/2010/main" val="39745399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Gathering data on learning needs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189703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possible 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Job description/person specification</a:t>
            </a:r>
          </a:p>
          <a:p>
            <a:r>
              <a:rPr lang="en-GB" dirty="0" smtClean="0"/>
              <a:t>Strategic plans</a:t>
            </a:r>
          </a:p>
          <a:p>
            <a:r>
              <a:rPr lang="en-GB" dirty="0" smtClean="0"/>
              <a:t>Operational plans</a:t>
            </a:r>
          </a:p>
          <a:p>
            <a:r>
              <a:rPr lang="en-GB" dirty="0" smtClean="0"/>
              <a:t>Job evaluation data</a:t>
            </a:r>
          </a:p>
          <a:p>
            <a:r>
              <a:rPr lang="en-GB" dirty="0" smtClean="0"/>
              <a:t>Professional Body requirements (HEA PSF)</a:t>
            </a:r>
          </a:p>
          <a:p>
            <a:r>
              <a:rPr lang="en-GB" dirty="0" smtClean="0"/>
              <a:t>National Occupational Standards – competency frameworks</a:t>
            </a:r>
          </a:p>
          <a:p>
            <a:r>
              <a:rPr lang="en-GB" dirty="0" smtClean="0"/>
              <a:t>Interviews with line managers</a:t>
            </a:r>
          </a:p>
          <a:p>
            <a:r>
              <a:rPr lang="en-GB" dirty="0" smtClean="0"/>
              <a:t>Appraisals/360 degree</a:t>
            </a:r>
          </a:p>
          <a:p>
            <a:endParaRPr lang="en-GB" dirty="0"/>
          </a:p>
          <a:p>
            <a:endParaRPr lang="en-GB" dirty="0" smtClean="0"/>
          </a:p>
          <a:p>
            <a:endParaRPr lang="en-GB" dirty="0"/>
          </a:p>
        </p:txBody>
      </p:sp>
    </p:spTree>
    <p:extLst>
      <p:ext uri="{BB962C8B-B14F-4D97-AF65-F5344CB8AC3E}">
        <p14:creationId xmlns:p14="http://schemas.microsoft.com/office/powerpoint/2010/main" val="36229217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5157432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Coffield Report (2004)</a:t>
            </a:r>
          </a:p>
        </p:txBody>
      </p:sp>
      <p:sp>
        <p:nvSpPr>
          <p:cNvPr id="10243" name="Rectangle 3"/>
          <p:cNvSpPr>
            <a:spLocks noGrp="1" noChangeArrowheads="1"/>
          </p:cNvSpPr>
          <p:nvPr>
            <p:ph type="body" idx="1"/>
          </p:nvPr>
        </p:nvSpPr>
        <p:spPr/>
        <p:txBody>
          <a:bodyPr>
            <a:normAutofit fontScale="85000" lnSpcReduction="10000"/>
          </a:bodyPr>
          <a:lstStyle/>
          <a:p>
            <a:pPr eaLnBrk="1" hangingPunct="1"/>
            <a:r>
              <a:rPr lang="en-GB" altLang="en-US" sz="2400" dirty="0" smtClean="0"/>
              <a:t>Detailed information of 13 out of 71 models of learning styles</a:t>
            </a:r>
          </a:p>
          <a:p>
            <a:pPr eaLnBrk="1" hangingPunct="1"/>
            <a:r>
              <a:rPr lang="en-GB" altLang="en-US" sz="2400" dirty="0" smtClean="0"/>
              <a:t>Findings: not only about how people learn, but showing them how to enhance their learning</a:t>
            </a:r>
          </a:p>
          <a:p>
            <a:pPr eaLnBrk="1" hangingPunct="1"/>
            <a:r>
              <a:rPr lang="en-GB" altLang="en-US" sz="2400" dirty="0" smtClean="0"/>
              <a:t>Provide a ‘lexicon of learning’, opens dialogue</a:t>
            </a:r>
          </a:p>
          <a:p>
            <a:pPr eaLnBrk="1" hangingPunct="1"/>
            <a:r>
              <a:rPr lang="en-GB" altLang="en-US" sz="2400" dirty="0" smtClean="0"/>
              <a:t>Self-reports sample the impressions of how people learn (inaccurate, self-deluding?)</a:t>
            </a:r>
          </a:p>
          <a:p>
            <a:pPr eaLnBrk="1" hangingPunct="1"/>
            <a:r>
              <a:rPr lang="en-GB" altLang="en-US" sz="2400" dirty="0" smtClean="0"/>
              <a:t>Recommends only 2: Noel </a:t>
            </a:r>
            <a:r>
              <a:rPr lang="en-GB" altLang="en-US" sz="2400" dirty="0" err="1" smtClean="0"/>
              <a:t>Entwistle</a:t>
            </a:r>
            <a:r>
              <a:rPr lang="en-GB" altLang="en-US" sz="2400" dirty="0" smtClean="0"/>
              <a:t> (ASSIST) and Jan </a:t>
            </a:r>
            <a:r>
              <a:rPr lang="en-GB" altLang="en-US" sz="2400" dirty="0" err="1" smtClean="0"/>
              <a:t>Vermunt</a:t>
            </a:r>
            <a:endParaRPr lang="en-GB" altLang="en-US" sz="2400" dirty="0" smtClean="0"/>
          </a:p>
          <a:p>
            <a:pPr marL="0" indent="0" eaLnBrk="1" hangingPunct="1">
              <a:buNone/>
            </a:pPr>
            <a:endParaRPr lang="en-GB" altLang="en-US" sz="2400" dirty="0" smtClean="0"/>
          </a:p>
          <a:p>
            <a:pPr marL="0" indent="0">
              <a:buNone/>
            </a:pPr>
            <a:r>
              <a:rPr lang="en-GB" sz="2400" dirty="0"/>
              <a:t>Coffield, F. , Moseley, D., Hall, E. and Ecclestone, K. (2004 ) </a:t>
            </a:r>
            <a:r>
              <a:rPr lang="en-GB" sz="2400" i="1" dirty="0"/>
              <a:t>Learning Styles and Pedagogy in Post-16 Learning: a systematic and critical review</a:t>
            </a:r>
            <a:r>
              <a:rPr lang="en-GB" sz="2400" dirty="0"/>
              <a:t> London: Learning and Skills Research Centre/University of Newcastle upon Tyne </a:t>
            </a:r>
            <a:r>
              <a:rPr lang="en-GB" sz="2400" dirty="0">
                <a:solidFill>
                  <a:schemeClr val="accent1"/>
                </a:solidFill>
              </a:rPr>
              <a:t>(Yes)</a:t>
            </a:r>
          </a:p>
          <a:p>
            <a:pPr marL="0" indent="0">
              <a:buNone/>
            </a:pPr>
            <a:r>
              <a:rPr lang="en-GB" sz="2400" dirty="0"/>
              <a:t>Coffield </a:t>
            </a:r>
            <a:r>
              <a:rPr lang="en-GB" sz="2400" i="1" dirty="0"/>
              <a:t>et al. </a:t>
            </a:r>
            <a:r>
              <a:rPr lang="en-GB" sz="2400" dirty="0"/>
              <a:t>(2004) </a:t>
            </a:r>
            <a:r>
              <a:rPr lang="en-GB" sz="2400" dirty="0">
                <a:solidFill>
                  <a:schemeClr val="accent1"/>
                </a:solidFill>
              </a:rPr>
              <a:t>(Yes)</a:t>
            </a:r>
            <a:endParaRPr lang="en-GB" sz="2400" i="1" dirty="0">
              <a:solidFill>
                <a:schemeClr val="accent1"/>
              </a:solidFill>
            </a:endParaRPr>
          </a:p>
          <a:p>
            <a:pPr marL="0" indent="0">
              <a:buNone/>
            </a:pPr>
            <a:r>
              <a:rPr lang="en-GB" sz="2400" dirty="0">
                <a:hlinkClick r:id="rId3"/>
              </a:rPr>
              <a:t>http://www.itslifejimbutnotasweknowit.org.uk/files/LSRC_LearningStyles.pdf</a:t>
            </a:r>
            <a:r>
              <a:rPr lang="en-GB" sz="2400" dirty="0"/>
              <a:t> </a:t>
            </a:r>
            <a:r>
              <a:rPr lang="en-GB" sz="2400" dirty="0">
                <a:solidFill>
                  <a:srgbClr val="FF0000"/>
                </a:solidFill>
              </a:rPr>
              <a:t>(No)</a:t>
            </a:r>
          </a:p>
          <a:p>
            <a:pPr marL="0" indent="0" eaLnBrk="1" hangingPunct="1">
              <a:buNone/>
            </a:pPr>
            <a:endParaRPr lang="en-GB" altLang="en-US" sz="2400" dirty="0" smtClean="0"/>
          </a:p>
        </p:txBody>
      </p:sp>
    </p:spTree>
    <p:extLst>
      <p:ext uri="{BB962C8B-B14F-4D97-AF65-F5344CB8AC3E}">
        <p14:creationId xmlns:p14="http://schemas.microsoft.com/office/powerpoint/2010/main" val="23393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Myers-Briggs Type Indicator (MBTI)</a:t>
            </a:r>
            <a:endParaRPr lang="en-US" sz="4000" dirty="0"/>
          </a:p>
        </p:txBody>
      </p:sp>
      <p:sp>
        <p:nvSpPr>
          <p:cNvPr id="3" name="Content Placeholder 2"/>
          <p:cNvSpPr>
            <a:spLocks noGrp="1"/>
          </p:cNvSpPr>
          <p:nvPr>
            <p:ph idx="1"/>
          </p:nvPr>
        </p:nvSpPr>
        <p:spPr/>
        <p:txBody>
          <a:bodyPr/>
          <a:lstStyle/>
          <a:p>
            <a:r>
              <a:rPr lang="en-GB" sz="2800" dirty="0" smtClean="0"/>
              <a:t>1962 </a:t>
            </a:r>
            <a:r>
              <a:rPr lang="en-GB" sz="2800" dirty="0"/>
              <a:t>I</a:t>
            </a:r>
            <a:r>
              <a:rPr lang="en-GB" sz="2800" dirty="0" smtClean="0"/>
              <a:t>sabel Briggs Myers</a:t>
            </a:r>
          </a:p>
          <a:p>
            <a:r>
              <a:rPr lang="en-GB" sz="2800" dirty="0" smtClean="0"/>
              <a:t>Perceiving/judging P/J</a:t>
            </a:r>
          </a:p>
          <a:p>
            <a:r>
              <a:rPr lang="en-GB" sz="2800" dirty="0" smtClean="0"/>
              <a:t>Sensing/</a:t>
            </a:r>
            <a:r>
              <a:rPr lang="en-GB" sz="2800" dirty="0" err="1" smtClean="0"/>
              <a:t>iNtuition</a:t>
            </a:r>
            <a:r>
              <a:rPr lang="en-GB" sz="2800" dirty="0" smtClean="0"/>
              <a:t> S/N</a:t>
            </a:r>
          </a:p>
          <a:p>
            <a:r>
              <a:rPr lang="en-GB" sz="2800" dirty="0" smtClean="0"/>
              <a:t>Thinking/feeling T/F</a:t>
            </a:r>
          </a:p>
          <a:p>
            <a:r>
              <a:rPr lang="en-GB" sz="2800" dirty="0" smtClean="0"/>
              <a:t>Extraversion/introversion E/I</a:t>
            </a:r>
          </a:p>
          <a:p>
            <a:pPr marL="0" indent="0">
              <a:buNone/>
            </a:pPr>
            <a:r>
              <a:rPr lang="en-US" sz="2800" dirty="0">
                <a:hlinkClick r:id="rId3"/>
              </a:rPr>
              <a:t>http://psychology-tools.com/myers-briggs-type-indicator</a:t>
            </a:r>
            <a:r>
              <a:rPr lang="en-US" sz="2800" dirty="0" smtClean="0">
                <a:hlinkClick r:id="rId3"/>
              </a:rPr>
              <a:t>/</a:t>
            </a:r>
            <a:endParaRPr lang="en-US" sz="2800" dirty="0" smtClean="0"/>
          </a:p>
          <a:p>
            <a:pPr marL="0" indent="0">
              <a:buNone/>
            </a:pPr>
            <a:endParaRPr lang="en-US" sz="2800" dirty="0"/>
          </a:p>
        </p:txBody>
      </p:sp>
    </p:spTree>
    <p:extLst>
      <p:ext uri="{BB962C8B-B14F-4D97-AF65-F5344CB8AC3E}">
        <p14:creationId xmlns:p14="http://schemas.microsoft.com/office/powerpoint/2010/main" val="13816870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2"/>
          <p:cNvSpPr>
            <a:spLocks noGrp="1" noChangeArrowheads="1"/>
          </p:cNvSpPr>
          <p:nvPr>
            <p:ph type="title"/>
          </p:nvPr>
        </p:nvSpPr>
        <p:spPr/>
        <p:txBody>
          <a:bodyPr/>
          <a:lstStyle/>
          <a:p>
            <a:pPr eaLnBrk="1" hangingPunct="1"/>
            <a:r>
              <a:rPr lang="en-GB" altLang="en-US" sz="3500" smtClean="0"/>
              <a:t>Honey and Mumford’s Learning Styles Questionnaire </a:t>
            </a:r>
          </a:p>
        </p:txBody>
      </p:sp>
      <p:sp>
        <p:nvSpPr>
          <p:cNvPr id="1037" name="Rectangle 3"/>
          <p:cNvSpPr>
            <a:spLocks noGrp="1" noChangeArrowheads="1"/>
          </p:cNvSpPr>
          <p:nvPr>
            <p:ph type="body" sz="half" idx="1"/>
          </p:nvPr>
        </p:nvSpPr>
        <p:spPr>
          <a:xfrm>
            <a:off x="1676400" y="1981200"/>
            <a:ext cx="3440113" cy="4114800"/>
          </a:xfrm>
        </p:spPr>
        <p:txBody>
          <a:bodyPr/>
          <a:lstStyle/>
          <a:p>
            <a:pPr eaLnBrk="1" hangingPunct="1"/>
            <a:r>
              <a:rPr lang="en-GB" altLang="en-US" sz="2400" dirty="0" smtClean="0"/>
              <a:t>Based on the work of David Kolb’s LSI and experiential learning cycle</a:t>
            </a:r>
          </a:p>
          <a:p>
            <a:pPr eaLnBrk="1" hangingPunct="1"/>
            <a:r>
              <a:rPr lang="en-GB" altLang="en-US" sz="2400" dirty="0" smtClean="0"/>
              <a:t>H&amp;M’s intention that learners become proficient in all four stages of the learning cycle</a:t>
            </a:r>
          </a:p>
        </p:txBody>
      </p:sp>
      <p:sp>
        <p:nvSpPr>
          <p:cNvPr id="1038" name="AutoShape 6"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39" name="AutoShape 8"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40" name="AutoShape 10"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41" name="AutoShape 12"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nvGrpSpPr>
          <p:cNvPr id="2" name="Content Placeholder 13325"/>
          <p:cNvGrpSpPr>
            <a:grpSpLocks/>
          </p:cNvGrpSpPr>
          <p:nvPr/>
        </p:nvGrpSpPr>
        <p:grpSpPr bwMode="auto">
          <a:xfrm>
            <a:off x="5246688" y="1981200"/>
            <a:ext cx="3440112" cy="4114800"/>
            <a:chOff x="1586" y="709"/>
            <a:chExt cx="2544" cy="2851"/>
          </a:xfrm>
        </p:grpSpPr>
        <p:sp>
          <p:nvSpPr>
            <p:cNvPr id="3" name="_s1028"/>
            <p:cNvSpPr>
              <a:spLocks noChangeArrowheads="1" noTextEdit="1"/>
            </p:cNvSpPr>
            <p:nvPr/>
          </p:nvSpPr>
          <p:spPr bwMode="auto">
            <a:xfrm>
              <a:off x="2032" y="920"/>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4" name="_s1029"/>
            <p:cNvSpPr>
              <a:spLocks noChangeArrowheads="1" noTextEdit="1"/>
            </p:cNvSpPr>
            <p:nvPr/>
          </p:nvSpPr>
          <p:spPr bwMode="auto">
            <a:xfrm rot="5400000">
              <a:off x="2421" y="1309"/>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5" name="_s1030"/>
            <p:cNvSpPr>
              <a:spLocks noChangeArrowheads="1" noTextEdit="1"/>
            </p:cNvSpPr>
            <p:nvPr/>
          </p:nvSpPr>
          <p:spPr bwMode="auto">
            <a:xfrm rot="10800000">
              <a:off x="2032" y="1698"/>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6" name="_s1031"/>
            <p:cNvSpPr>
              <a:spLocks noChangeArrowheads="1" noTextEdit="1"/>
            </p:cNvSpPr>
            <p:nvPr/>
          </p:nvSpPr>
          <p:spPr bwMode="auto">
            <a:xfrm rot="16200000">
              <a:off x="1643" y="1309"/>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7" name="_s1032"/>
            <p:cNvSpPr>
              <a:spLocks noChangeArrowheads="1"/>
            </p:cNvSpPr>
            <p:nvPr/>
          </p:nvSpPr>
          <p:spPr bwMode="auto">
            <a:xfrm>
              <a:off x="3298" y="1072"/>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Reflective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Observation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(Reflectors)</a:t>
              </a:r>
            </a:p>
          </p:txBody>
        </p:sp>
        <p:sp>
          <p:nvSpPr>
            <p:cNvPr id="8" name="_s1033"/>
            <p:cNvSpPr>
              <a:spLocks noChangeArrowheads="1"/>
            </p:cNvSpPr>
            <p:nvPr/>
          </p:nvSpPr>
          <p:spPr bwMode="auto">
            <a:xfrm>
              <a:off x="1797" y="2576"/>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Experimentation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(Pragmatists)</a:t>
              </a:r>
            </a:p>
          </p:txBody>
        </p:sp>
        <p:sp>
          <p:nvSpPr>
            <p:cNvPr id="9" name="_s1034"/>
            <p:cNvSpPr>
              <a:spLocks noChangeArrowheads="1"/>
            </p:cNvSpPr>
            <p:nvPr/>
          </p:nvSpPr>
          <p:spPr bwMode="auto">
            <a:xfrm>
              <a:off x="1795" y="1074"/>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Concrete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Experience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(Activists)</a:t>
              </a:r>
            </a:p>
          </p:txBody>
        </p:sp>
        <p:sp>
          <p:nvSpPr>
            <p:cNvPr id="10" name="_s1035"/>
            <p:cNvSpPr>
              <a:spLocks noChangeArrowheads="1"/>
            </p:cNvSpPr>
            <p:nvPr/>
          </p:nvSpPr>
          <p:spPr bwMode="auto">
            <a:xfrm>
              <a:off x="3299" y="2574"/>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Abstract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Conceptualisation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(Theorists)</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1700" b="0" i="0" u="none" strike="noStrike" cap="none" normalizeH="0" baseline="0" smtClean="0">
                <a:ln>
                  <a:noFill/>
                </a:ln>
                <a:solidFill>
                  <a:schemeClr val="tx1"/>
                </a:solidFill>
                <a:effectLst/>
                <a:latin typeface="Arial" charset="0"/>
              </a:endParaRPr>
            </a:p>
          </p:txBody>
        </p:sp>
      </p:grpSp>
    </p:spTree>
    <p:extLst>
      <p:ext uri="{BB962C8B-B14F-4D97-AF65-F5344CB8AC3E}">
        <p14:creationId xmlns:p14="http://schemas.microsoft.com/office/powerpoint/2010/main" val="21558283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7772400" cy="1143000"/>
          </a:xfrm>
        </p:spPr>
        <p:txBody>
          <a:bodyPr>
            <a:normAutofit fontScale="90000"/>
          </a:bodyPr>
          <a:lstStyle/>
          <a:p>
            <a:r>
              <a:rPr lang="en-GB" sz="4000" dirty="0" smtClean="0"/>
              <a:t>Honey and Mumford’s Learning Styles Questionnaire</a:t>
            </a:r>
            <a:r>
              <a:rPr lang="en-GB" dirty="0" smtClean="0"/>
              <a:t/>
            </a:r>
            <a:br>
              <a:rPr lang="en-GB" dirty="0" smtClean="0"/>
            </a:br>
            <a:endParaRPr lang="en-US" dirty="0"/>
          </a:p>
        </p:txBody>
      </p:sp>
      <p:sp>
        <p:nvSpPr>
          <p:cNvPr id="3" name="Content Placeholder 2"/>
          <p:cNvSpPr>
            <a:spLocks noGrp="1"/>
          </p:cNvSpPr>
          <p:nvPr>
            <p:ph idx="1"/>
          </p:nvPr>
        </p:nvSpPr>
        <p:spPr/>
        <p:txBody>
          <a:bodyPr/>
          <a:lstStyle/>
          <a:p>
            <a:r>
              <a:rPr lang="en-GB" dirty="0" smtClean="0"/>
              <a:t>Complete and score the questionnaire (15 minutes)</a:t>
            </a:r>
          </a:p>
          <a:p>
            <a:r>
              <a:rPr lang="en-GB" dirty="0" smtClean="0"/>
              <a:t>Consider the implications for completing your learning plan and reflection</a:t>
            </a:r>
          </a:p>
          <a:p>
            <a:r>
              <a:rPr lang="en-GB" dirty="0"/>
              <a:t>Identify potential advantages and criticisms of the LSQ</a:t>
            </a:r>
          </a:p>
          <a:p>
            <a:pPr marL="0" indent="0">
              <a:buNone/>
            </a:pPr>
            <a:endParaRPr lang="en-GB" dirty="0" smtClean="0"/>
          </a:p>
          <a:p>
            <a:endParaRPr lang="en-US" dirty="0"/>
          </a:p>
        </p:txBody>
      </p:sp>
    </p:spTree>
    <p:extLst>
      <p:ext uri="{BB962C8B-B14F-4D97-AF65-F5344CB8AC3E}">
        <p14:creationId xmlns:p14="http://schemas.microsoft.com/office/powerpoint/2010/main" val="28100655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Honey and Mumford - issues</a:t>
            </a:r>
            <a:endParaRPr lang="en-US" sz="4000" dirty="0"/>
          </a:p>
        </p:txBody>
      </p:sp>
      <p:sp>
        <p:nvSpPr>
          <p:cNvPr id="3" name="Content Placeholder 2"/>
          <p:cNvSpPr>
            <a:spLocks noGrp="1"/>
          </p:cNvSpPr>
          <p:nvPr>
            <p:ph idx="1"/>
          </p:nvPr>
        </p:nvSpPr>
        <p:spPr/>
        <p:txBody>
          <a:bodyPr/>
          <a:lstStyle/>
          <a:p>
            <a:r>
              <a:rPr lang="en-GB" sz="2800" dirty="0" smtClean="0"/>
              <a:t>Can learning style preferences change? “Modifiable at will”… “change of circumstances”</a:t>
            </a:r>
          </a:p>
          <a:p>
            <a:r>
              <a:rPr lang="en-GB" sz="2800" dirty="0" smtClean="0"/>
              <a:t>How accurate are self-perceptions? </a:t>
            </a:r>
            <a:r>
              <a:rPr lang="en-GB" sz="2800" dirty="0"/>
              <a:t>a</a:t>
            </a:r>
            <a:r>
              <a:rPr lang="en-GB" sz="2800" dirty="0" smtClean="0"/>
              <a:t>dmit “self perceptions can be misleading”</a:t>
            </a:r>
          </a:p>
          <a:p>
            <a:r>
              <a:rPr lang="en-GB" sz="2800" dirty="0" smtClean="0"/>
              <a:t>Labelling/over-simplification “easy to remember…reinforce stages people need to go through to become balanced learners”</a:t>
            </a:r>
            <a:endParaRPr lang="en-US" sz="2800" dirty="0"/>
          </a:p>
        </p:txBody>
      </p:sp>
    </p:spTree>
    <p:extLst>
      <p:ext uri="{BB962C8B-B14F-4D97-AF65-F5344CB8AC3E}">
        <p14:creationId xmlns:p14="http://schemas.microsoft.com/office/powerpoint/2010/main" val="22199732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defence</a:t>
            </a:r>
            <a:endParaRPr lang="en-US" sz="4000" dirty="0"/>
          </a:p>
        </p:txBody>
      </p:sp>
      <p:sp>
        <p:nvSpPr>
          <p:cNvPr id="3" name="Content Placeholder 2"/>
          <p:cNvSpPr>
            <a:spLocks noGrp="1"/>
          </p:cNvSpPr>
          <p:nvPr>
            <p:ph idx="1"/>
          </p:nvPr>
        </p:nvSpPr>
        <p:spPr/>
        <p:txBody>
          <a:bodyPr/>
          <a:lstStyle/>
          <a:p>
            <a:pPr marL="0" indent="0">
              <a:buNone/>
            </a:pPr>
            <a:r>
              <a:rPr lang="en-GB" sz="2400" dirty="0" smtClean="0"/>
              <a:t>“</a:t>
            </a:r>
            <a:r>
              <a:rPr lang="en-GB" sz="2600" dirty="0" smtClean="0"/>
              <a:t>The LSQ is simply a checklist that invites people to take stock of how they can learn.  It is purely designed to stimulate people into thinking about the way they learn from experience (which most people take for granted). There is nothing remotely sophisticated about it: it is an utterly straightforward, harmless, self-developmental tool.”</a:t>
            </a:r>
            <a:endParaRPr lang="en-US" sz="2600" dirty="0"/>
          </a:p>
        </p:txBody>
      </p:sp>
    </p:spTree>
    <p:extLst>
      <p:ext uri="{BB962C8B-B14F-4D97-AF65-F5344CB8AC3E}">
        <p14:creationId xmlns:p14="http://schemas.microsoft.com/office/powerpoint/2010/main" val="38507903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Entwistle’s </a:t>
            </a:r>
            <a:r>
              <a:rPr lang="en-GB" sz="4000" i="1" dirty="0" smtClean="0"/>
              <a:t>ASSIST</a:t>
            </a:r>
            <a:endParaRPr lang="en-US" sz="4000" dirty="0"/>
          </a:p>
        </p:txBody>
      </p:sp>
      <p:sp>
        <p:nvSpPr>
          <p:cNvPr id="3" name="Content Placeholder 2"/>
          <p:cNvSpPr>
            <a:spLocks noGrp="1"/>
          </p:cNvSpPr>
          <p:nvPr>
            <p:ph idx="1"/>
          </p:nvPr>
        </p:nvSpPr>
        <p:spPr/>
        <p:txBody>
          <a:bodyPr/>
          <a:lstStyle/>
          <a:p>
            <a:r>
              <a:rPr lang="en-GB" sz="2400" i="1" dirty="0" smtClean="0"/>
              <a:t>Approaches and Study Skills Inventory for Students</a:t>
            </a:r>
            <a:r>
              <a:rPr lang="en-GB" sz="2400" dirty="0" smtClean="0"/>
              <a:t> (ASSIST) (2000)</a:t>
            </a:r>
          </a:p>
          <a:p>
            <a:r>
              <a:rPr lang="en-GB" sz="2400" dirty="0" smtClean="0"/>
              <a:t>Deep approach</a:t>
            </a:r>
          </a:p>
          <a:p>
            <a:r>
              <a:rPr lang="en-GB" sz="2400" dirty="0" smtClean="0"/>
              <a:t>Surface apathetic approach</a:t>
            </a:r>
          </a:p>
          <a:p>
            <a:r>
              <a:rPr lang="en-GB" sz="2400" dirty="0" smtClean="0"/>
              <a:t>Strategic approach</a:t>
            </a:r>
          </a:p>
          <a:p>
            <a:r>
              <a:rPr lang="en-GB" sz="2400" dirty="0" smtClean="0"/>
              <a:t>Academic self-confidence</a:t>
            </a:r>
          </a:p>
          <a:p>
            <a:pPr marL="0" indent="0">
              <a:buNone/>
            </a:pPr>
            <a:r>
              <a:rPr lang="en-GB" sz="2400" dirty="0">
                <a:hlinkClick r:id="rId2"/>
              </a:rPr>
              <a:t>http://</a:t>
            </a:r>
            <a:r>
              <a:rPr lang="en-GB" sz="2400" dirty="0" smtClean="0">
                <a:hlinkClick r:id="rId2"/>
              </a:rPr>
              <a:t>www.etl.tla.ed.ac.uk/questionnaires/ASSIST.pdf</a:t>
            </a:r>
            <a:endParaRPr lang="en-GB" sz="2400" dirty="0" smtClean="0"/>
          </a:p>
          <a:p>
            <a:pPr marL="0" indent="0">
              <a:buNone/>
            </a:pPr>
            <a:endParaRPr lang="en-GB" sz="2400" dirty="0" smtClean="0"/>
          </a:p>
        </p:txBody>
      </p:sp>
    </p:spTree>
    <p:extLst>
      <p:ext uri="{BB962C8B-B14F-4D97-AF65-F5344CB8AC3E}">
        <p14:creationId xmlns:p14="http://schemas.microsoft.com/office/powerpoint/2010/main" val="20588743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US" sz="2400" dirty="0" err="1" smtClean="0"/>
              <a:t>Entwistle</a:t>
            </a:r>
            <a:r>
              <a:rPr lang="en-US" sz="2400" dirty="0" smtClean="0"/>
              <a:t>, N. (2000) </a:t>
            </a:r>
            <a:r>
              <a:rPr lang="en-US" sz="2400" i="1" dirty="0" smtClean="0"/>
              <a:t>Scoring Key for the A</a:t>
            </a:r>
            <a:r>
              <a:rPr lang="en-GB" sz="2400" i="1" dirty="0" err="1" smtClean="0"/>
              <a:t>pproaches</a:t>
            </a:r>
            <a:r>
              <a:rPr lang="en-GB" sz="2400" i="1" dirty="0" smtClean="0"/>
              <a:t> </a:t>
            </a:r>
            <a:r>
              <a:rPr lang="en-GB" sz="2400" i="1" dirty="0"/>
              <a:t>and Study Skills Inventory for Students</a:t>
            </a:r>
            <a:r>
              <a:rPr lang="en-GB" sz="2400" dirty="0"/>
              <a:t> (ASSIST) </a:t>
            </a:r>
            <a:r>
              <a:rPr lang="en-GB" sz="2400" dirty="0" smtClean="0"/>
              <a:t>[Online], Available: </a:t>
            </a:r>
            <a:r>
              <a:rPr lang="en-US" sz="2400" dirty="0" smtClean="0">
                <a:hlinkClick r:id="rId2"/>
              </a:rPr>
              <a:t>http</a:t>
            </a:r>
            <a:r>
              <a:rPr lang="en-US" sz="2400" dirty="0">
                <a:hlinkClick r:id="rId2"/>
              </a:rPr>
              <a:t>://</a:t>
            </a:r>
            <a:r>
              <a:rPr lang="en-US" sz="2400" dirty="0" smtClean="0">
                <a:hlinkClick r:id="rId2"/>
              </a:rPr>
              <a:t>www.etl.tla.ed.ac.uk/questionnaires/ASSIST.pdf</a:t>
            </a:r>
            <a:r>
              <a:rPr lang="en-US" sz="2400" dirty="0" smtClean="0"/>
              <a:t> [17 April 2013</a:t>
            </a:r>
            <a:r>
              <a:rPr lang="en-US" sz="2400" dirty="0" smtClean="0"/>
              <a:t>]</a:t>
            </a:r>
            <a:r>
              <a:rPr lang="en-GB" sz="2400" dirty="0" smtClean="0">
                <a:solidFill>
                  <a:srgbClr val="00B050"/>
                </a:solidFill>
              </a:rPr>
              <a:t> </a:t>
            </a:r>
            <a:r>
              <a:rPr lang="en-GB" sz="2400" dirty="0">
                <a:solidFill>
                  <a:srgbClr val="00B050"/>
                </a:solidFill>
              </a:rPr>
              <a:t>Note online version</a:t>
            </a:r>
            <a:endParaRPr lang="en-US" sz="2400" dirty="0"/>
          </a:p>
          <a:p>
            <a:pPr marL="0" indent="0">
              <a:buNone/>
            </a:pPr>
            <a:endParaRPr lang="en-GB" sz="2400" dirty="0" smtClean="0"/>
          </a:p>
          <a:p>
            <a:pPr marL="0" indent="0">
              <a:buNone/>
            </a:pPr>
            <a:r>
              <a:rPr lang="en-GB" sz="2400" dirty="0" smtClean="0"/>
              <a:t>Honey</a:t>
            </a:r>
            <a:r>
              <a:rPr lang="en-GB" sz="2400" dirty="0"/>
              <a:t>, P. and Mumford, A. (1995) </a:t>
            </a:r>
            <a:r>
              <a:rPr lang="en-GB" sz="2400" i="1" dirty="0"/>
              <a:t>Using Your </a:t>
            </a:r>
            <a:r>
              <a:rPr lang="en-GB" sz="2400" i="1"/>
              <a:t>Learning </a:t>
            </a:r>
            <a:r>
              <a:rPr lang="en-GB" sz="2400" i="1" smtClean="0"/>
              <a:t>Styles </a:t>
            </a:r>
            <a:r>
              <a:rPr lang="en-GB" sz="2400" smtClean="0"/>
              <a:t>Maidenhead</a:t>
            </a:r>
            <a:r>
              <a:rPr lang="en-GB" sz="2400" dirty="0"/>
              <a:t>: Peter Honey Publications </a:t>
            </a:r>
            <a:r>
              <a:rPr lang="en-GB" sz="2400" dirty="0">
                <a:solidFill>
                  <a:srgbClr val="00B050"/>
                </a:solidFill>
              </a:rPr>
              <a:t>(Yes – not the latest versions published by Pearson)</a:t>
            </a:r>
            <a:endParaRPr lang="en-GB" sz="2400" dirty="0"/>
          </a:p>
          <a:p>
            <a:pPr marL="0" indent="0">
              <a:buNone/>
            </a:pPr>
            <a:endParaRPr lang="en-US" sz="2800" dirty="0"/>
          </a:p>
        </p:txBody>
      </p:sp>
    </p:spTree>
    <p:extLst>
      <p:ext uri="{BB962C8B-B14F-4D97-AF65-F5344CB8AC3E}">
        <p14:creationId xmlns:p14="http://schemas.microsoft.com/office/powerpoint/2010/main" val="138382928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1064</TotalTime>
  <Words>620</Words>
  <Application>Microsoft Office PowerPoint</Application>
  <PresentationFormat>On-screen Show (4:3)</PresentationFormat>
  <Paragraphs>84</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Identifying Learning and Development Needs</vt:lpstr>
      <vt:lpstr>PowerPoint Presentation</vt:lpstr>
      <vt:lpstr>Gathering data on learning needs</vt:lpstr>
      <vt:lpstr>Some possible sources:</vt:lpstr>
      <vt:lpstr>PowerPoint Presentation</vt:lpstr>
      <vt:lpstr>Coffield Report (2004)</vt:lpstr>
      <vt:lpstr>Myers-Briggs Type Indicator (MBTI)</vt:lpstr>
      <vt:lpstr>Honey and Mumford’s Learning Styles Questionnaire </vt:lpstr>
      <vt:lpstr>Honey and Mumford’s Learning Styles Questionnaire </vt:lpstr>
      <vt:lpstr>Honey and Mumford - issues</vt:lpstr>
      <vt:lpstr>Peter Honey’s defence</vt:lpstr>
      <vt:lpstr>Entwistle’s ASSIST</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CPD</dc:creator>
  <cp:lastModifiedBy>Liz</cp:lastModifiedBy>
  <cp:revision>50</cp:revision>
  <dcterms:created xsi:type="dcterms:W3CDTF">2014-10-22T14:21:38Z</dcterms:created>
  <dcterms:modified xsi:type="dcterms:W3CDTF">2015-02-24T09:38:39Z</dcterms:modified>
</cp:coreProperties>
</file>