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ppt/slides/slide5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7.xml" ContentType="application/vnd.openxmlformats-officedocument.presentationml.slideLayout+xml"/>
  <Override PartName="/ppt/presProps.xml" ContentType="application/vnd.openxmlformats-officedocument.presentationml.presProps+xml"/>
  <Default Extension="jpeg" ContentType="image/jpeg"/>
  <Override PartName="/ppt/slideLayouts/slideLayout3.xml" ContentType="application/vnd.openxmlformats-officedocument.presentationml.slideLayout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Masters/slideMaster1.xml" ContentType="application/vnd.openxmlformats-officedocument.presentationml.slideMaster+xml"/>
  <Override PartName="/ppt/viewProps.xml" ContentType="application/vnd.openxmlformats-officedocument.presentationml.viewProps+xml"/>
  <Default Extension="bin" ContentType="application/vnd.openxmlformats-officedocument.presentationml.printerSettings"/>
  <Default Extension="rels" ContentType="application/vnd.openxmlformats-package.relationships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s/slide12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r:id="rId1"/>
  </p:sldMasterIdLst>
  <p:sldIdLst>
    <p:sldId id="256" r:id="rId2"/>
    <p:sldId id="262" r:id="rId3"/>
    <p:sldId id="286" r:id="rId4"/>
    <p:sldId id="288" r:id="rId5"/>
    <p:sldId id="284" r:id="rId6"/>
    <p:sldId id="287" r:id="rId7"/>
    <p:sldId id="259" r:id="rId8"/>
    <p:sldId id="257" r:id="rId9"/>
    <p:sldId id="260" r:id="rId10"/>
    <p:sldId id="261" r:id="rId11"/>
    <p:sldId id="263" r:id="rId12"/>
    <p:sldId id="283" r:id="rId13"/>
    <p:sldId id="285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showOutlineIcons="0">
    <p:restoredLeft sz="15502" autoAdjust="0"/>
    <p:restoredTop sz="94660"/>
  </p:normalViewPr>
  <p:slideViewPr>
    <p:cSldViewPr snapToObjects="1">
      <p:cViewPr varScale="1">
        <p:scale>
          <a:sx n="97" d="100"/>
          <a:sy n="97" d="100"/>
        </p:scale>
        <p:origin x="-68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4" Type="http://schemas.openxmlformats.org/officeDocument/2006/relationships/slide" Target="slides/slide13.xml"/><Relationship Id="rId4" Type="http://schemas.openxmlformats.org/officeDocument/2006/relationships/slide" Target="slides/slide3.xml"/><Relationship Id="rId7" Type="http://schemas.openxmlformats.org/officeDocument/2006/relationships/slide" Target="slides/slide6.xml"/><Relationship Id="rId11" Type="http://schemas.openxmlformats.org/officeDocument/2006/relationships/slide" Target="slides/slide1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6" Type="http://schemas.openxmlformats.org/officeDocument/2006/relationships/presProps" Target="presProps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0" Type="http://schemas.openxmlformats.org/officeDocument/2006/relationships/slide" Target="slides/slide9.xml"/><Relationship Id="rId5" Type="http://schemas.openxmlformats.org/officeDocument/2006/relationships/slide" Target="slides/slide4.xml"/><Relationship Id="rId15" Type="http://schemas.openxmlformats.org/officeDocument/2006/relationships/printerSettings" Target="printerSettings/printerSettings1.bin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19" Type="http://schemas.openxmlformats.org/officeDocument/2006/relationships/tableStyles" Target="tableStyles.xml"/><Relationship Id="rId2" Type="http://schemas.openxmlformats.org/officeDocument/2006/relationships/slide" Target="slides/slide1.xml"/><Relationship Id="rId9" Type="http://schemas.openxmlformats.org/officeDocument/2006/relationships/slide" Target="slides/slide8.xml"/><Relationship Id="rId3" Type="http://schemas.openxmlformats.org/officeDocument/2006/relationships/slide" Target="slides/slide2.xml"/><Relationship Id="rId18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7EF01-5ABB-2346-844D-EC4C7786A202}" type="datetimeFigureOut">
              <a:rPr lang="en-US" smtClean="0"/>
              <a:pPr/>
              <a:t>9/30/13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77B381-95F8-4344-BDEA-3582DB12C5E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r:id="rId1"/>
    <p:sldLayoutId r:id="rId2"/>
    <p:sldLayoutId r:id="rId3"/>
    <p:sldLayoutId r:id="rId4"/>
    <p:sldLayoutId r:id="rId5"/>
    <p:sldLayoutId r:id="rId6"/>
    <p:sldLayoutId r:id="rId7"/>
    <p:sldLayoutId r:id="rId8"/>
    <p:sldLayoutId r:id="rId9"/>
    <p:sldLayoutId r:id="rId10"/>
    <p:sldLayoutId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3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Relationship Id="rId3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Introduction to Judaism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Origins: The Hebrew Bible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09600"/>
            <a:ext cx="8229600" cy="1295400"/>
          </a:xfrm>
        </p:spPr>
        <p:txBody>
          <a:bodyPr>
            <a:noAutofit/>
          </a:bodyPr>
          <a:lstStyle/>
          <a:p>
            <a:r>
              <a:rPr lang="en-US" sz="3600" dirty="0" smtClean="0">
                <a:solidFill>
                  <a:srgbClr val="000000"/>
                </a:solidFill>
              </a:rPr>
              <a:t/>
            </a:r>
            <a:br>
              <a:rPr lang="en-US" sz="3600" dirty="0" smtClean="0">
                <a:solidFill>
                  <a:srgbClr val="000000"/>
                </a:solidFill>
              </a:rPr>
            </a:br>
            <a:r>
              <a:rPr lang="en-US" sz="3600" dirty="0" smtClean="0">
                <a:solidFill>
                  <a:srgbClr val="000000"/>
                </a:solidFill>
              </a:rPr>
              <a:t>The Hebrew Bible / The Hebrew Scriptures</a:t>
            </a:r>
            <a:br>
              <a:rPr lang="en-US" sz="3600" dirty="0" smtClean="0">
                <a:solidFill>
                  <a:srgbClr val="000000"/>
                </a:solidFill>
              </a:rPr>
            </a:br>
            <a:r>
              <a:rPr lang="en-US" sz="3600" dirty="0" smtClean="0">
                <a:solidFill>
                  <a:srgbClr val="000000"/>
                </a:solidFill>
              </a:rPr>
              <a:t>The Old Testament</a:t>
            </a:r>
            <a:br>
              <a:rPr lang="en-US" sz="3600" dirty="0" smtClean="0">
                <a:solidFill>
                  <a:srgbClr val="000000"/>
                </a:solidFill>
              </a:rPr>
            </a:br>
            <a:r>
              <a:rPr lang="en-US" sz="3600" dirty="0" err="1" smtClean="0">
                <a:solidFill>
                  <a:srgbClr val="000000"/>
                </a:solidFill>
              </a:rPr>
              <a:t>Tanakh</a:t>
            </a:r>
            <a:r>
              <a:rPr lang="en-US" sz="3600" dirty="0" smtClean="0">
                <a:solidFill>
                  <a:srgbClr val="000000"/>
                </a:solidFill>
              </a:rPr>
              <a:t> / </a:t>
            </a:r>
            <a:r>
              <a:rPr lang="en-US" sz="3600" dirty="0" err="1" smtClean="0">
                <a:solidFill>
                  <a:srgbClr val="000000"/>
                </a:solidFill>
              </a:rPr>
              <a:t>Mikra</a:t>
            </a:r>
            <a:endParaRPr lang="en-US" sz="3600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torah[1]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2514600"/>
            <a:ext cx="3632200" cy="2641600"/>
          </a:xfrm>
        </p:spPr>
      </p:pic>
      <p:pic>
        <p:nvPicPr>
          <p:cNvPr id="8" name="Picture 7" descr="1hebbible-300x2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3733800"/>
            <a:ext cx="3810000" cy="2540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Introducing the Hebrew Bible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Exploring the message and significance of the biblical texts.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Understanding the reception and relevance of these texts in different historical periods. 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Introducing different critical methods of interpretation: emphasis on the origins and meaning of the texts.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Examining theological interpretations: how does God intervene and act in the world?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The Hebrew Bible and Judaism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Origins of the religious, national and ethnic elements of Judaism.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‘Israel’ (Jacob &gt; children of Israel &gt; land of Israel). Self-designation of the Jews (the terms ‘Judaism’, ‘Jew’, ‘Jewish’ have largely represented an outsider perspective).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Markers of Judaism: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Worship of a personal and transcendent God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Code of laws and commandments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Institutional and communal structures (Temple, shrine, synagogue)</a:t>
            </a:r>
          </a:p>
          <a:p>
            <a:r>
              <a:rPr lang="en-US" smtClean="0">
                <a:solidFill>
                  <a:srgbClr val="FFFF00"/>
                </a:solidFill>
              </a:rPr>
              <a:t>Revealed Scripture</a:t>
            </a:r>
            <a:endParaRPr lang="en-US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chemeClr val="bg1"/>
                </a:solidFill>
              </a:rPr>
              <a:t>TaNaKh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Content Placeholder 5" descr="images-2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2500" y="1600200"/>
            <a:ext cx="3429000" cy="4038600"/>
          </a:xfrm>
        </p:spPr>
      </p:pic>
      <p:pic>
        <p:nvPicPr>
          <p:cNvPr id="7" name="Picture 6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9800" y="914400"/>
            <a:ext cx="2667000" cy="2197100"/>
          </a:xfrm>
          <a:prstGeom prst="rect">
            <a:avLst/>
          </a:prstGeo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8200" y="3581400"/>
            <a:ext cx="4038600" cy="2667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chemeClr val="bg1"/>
                </a:solidFill>
              </a:rPr>
              <a:t>TaNaKh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 Torah: five books of Moses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Nevi’im</a:t>
            </a:r>
            <a:r>
              <a:rPr lang="en-US" dirty="0" smtClean="0">
                <a:solidFill>
                  <a:srgbClr val="000000"/>
                </a:solidFill>
              </a:rPr>
              <a:t> (8 books)</a:t>
            </a:r>
          </a:p>
          <a:p>
            <a:r>
              <a:rPr lang="en-US" dirty="0" err="1" smtClean="0">
                <a:solidFill>
                  <a:srgbClr val="000000"/>
                </a:solidFill>
              </a:rPr>
              <a:t>Ketuvim</a:t>
            </a:r>
            <a:r>
              <a:rPr lang="en-US" dirty="0" smtClean="0">
                <a:solidFill>
                  <a:srgbClr val="000000"/>
                </a:solidFill>
              </a:rPr>
              <a:t> (11 books)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The Hebrew Bible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The main foundation of Judaism: its body of sacred scriptures.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An anthology of different writings.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Until today recited from a handwritten scroll in Hebrew (without vowels).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Intended to be read aloud (</a:t>
            </a:r>
            <a:r>
              <a:rPr lang="en-US" i="1" dirty="0" err="1" smtClean="0">
                <a:solidFill>
                  <a:srgbClr val="000000"/>
                </a:solidFill>
              </a:rPr>
              <a:t>mikra</a:t>
            </a:r>
            <a:r>
              <a:rPr lang="en-US" dirty="0" smtClean="0">
                <a:solidFill>
                  <a:srgbClr val="000000"/>
                </a:solidFill>
              </a:rPr>
              <a:t>)</a:t>
            </a:r>
          </a:p>
          <a:p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Llyfrau’r Beibl Hebraeg</a:t>
            </a:r>
            <a:endParaRPr lang="en-US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533400"/>
          <a:ext cx="8229600" cy="60274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5909"/>
                <a:gridCol w="2108891"/>
                <a:gridCol w="2057400"/>
                <a:gridCol w="2057400"/>
              </a:tblGrid>
              <a:tr h="304800">
                <a:tc>
                  <a:txBody>
                    <a:bodyPr/>
                    <a:lstStyle/>
                    <a:p>
                      <a:r>
                        <a:rPr lang="en-US" dirty="0" smtClean="0"/>
                        <a:t>Books</a:t>
                      </a:r>
                      <a:r>
                        <a:rPr lang="en-US" baseline="0" dirty="0" smtClean="0"/>
                        <a:t> of the Law</a:t>
                      </a:r>
                    </a:p>
                    <a:p>
                      <a:r>
                        <a:rPr lang="en-US" baseline="0" dirty="0" smtClean="0"/>
                        <a:t>Pentateuch / Torah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Historical</a:t>
                      </a:r>
                      <a:r>
                        <a:rPr lang="en-US" baseline="0" dirty="0" smtClean="0"/>
                        <a:t> Books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Poetry and Wisdom Books / </a:t>
                      </a:r>
                      <a:r>
                        <a:rPr lang="en-US" dirty="0" err="1" smtClean="0"/>
                        <a:t>Ketuvim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Prophetic Books / </a:t>
                      </a:r>
                      <a:r>
                        <a:rPr lang="en-US" smtClean="0"/>
                        <a:t>Nevi’im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Genesis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Joshua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Job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Isaiah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Exodus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Judges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Psalms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Jeremiah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Leviticus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Ruth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Proverbs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Lamentations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Numbers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 Samuel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Ecclesiastes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Ezekiel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Deuteronomy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II Samuel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Song of Solomon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Daniel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</a:t>
                      </a:r>
                      <a:r>
                        <a:rPr lang="en-US" baseline="0" dirty="0" smtClean="0"/>
                        <a:t>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Hosea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II Kings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Joel, Amos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 Chronicles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Obadiah,</a:t>
                      </a:r>
                      <a:r>
                        <a:rPr lang="en-US" baseline="0" dirty="0" smtClean="0"/>
                        <a:t> Jonah</a:t>
                      </a:r>
                      <a:endParaRPr lang="en-US" dirty="0" smtClean="0"/>
                    </a:p>
                    <a:p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II Chronicles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Micah, Nahum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Ezra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Habakkuk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Nehemiah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Zephaniah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Esther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Haggai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aseline="0" dirty="0" smtClean="0"/>
                        <a:t>Zechariah 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Malachi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Interpreting the Hebrew Bible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90"/>
                </a:solidFill>
              </a:rPr>
              <a:t>From a historical perspective</a:t>
            </a:r>
            <a:r>
              <a:rPr lang="en-US" dirty="0" smtClean="0">
                <a:solidFill>
                  <a:srgbClr val="000000"/>
                </a:solidFill>
              </a:rPr>
              <a:t>: a collection of 39 writings composed by different authors from several historical periods (interest in historical, social, political and cultural issues)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Texts composed in Hebrew and Aramaic.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Various religious and social movements, cultural practices, political developments.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Responses to specific circumstances.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Interpreting the Hebrew Bible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sz="5053" dirty="0" smtClean="0">
                <a:solidFill>
                  <a:srgbClr val="000090"/>
                </a:solidFill>
              </a:rPr>
              <a:t>From a literary perspective</a:t>
            </a:r>
            <a:r>
              <a:rPr lang="en-US" sz="5053" dirty="0" smtClean="0">
                <a:solidFill>
                  <a:srgbClr val="000000"/>
                </a:solidFill>
              </a:rPr>
              <a:t>: what are the literary features of the biblical texts?</a:t>
            </a:r>
          </a:p>
          <a:p>
            <a:endParaRPr lang="en-US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smtClean="0">
                <a:solidFill>
                  <a:srgbClr val="000000"/>
                </a:solidFill>
              </a:rPr>
              <a:t>Narrative</a:t>
            </a:r>
            <a:r>
              <a:rPr lang="en-US" sz="4211" dirty="0" smtClean="0">
                <a:solidFill>
                  <a:srgbClr val="000000"/>
                </a:solidFill>
              </a:rPr>
              <a:t>: about humankind and the nation of Israel.</a:t>
            </a:r>
          </a:p>
          <a:p>
            <a:pPr>
              <a:buNone/>
            </a:pP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3636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smtClean="0">
                <a:solidFill>
                  <a:srgbClr val="000000"/>
                </a:solidFill>
              </a:rPr>
              <a:t>Prophecy</a:t>
            </a:r>
            <a:r>
              <a:rPr lang="en-US" sz="4211" dirty="0" smtClean="0">
                <a:solidFill>
                  <a:srgbClr val="000000"/>
                </a:solidFill>
              </a:rPr>
              <a:t>: a revelation from God mediated through a prophet (‘and the word of the Lord came to Isaiah/Jeremiah/Amos…’).</a:t>
            </a:r>
          </a:p>
          <a:p>
            <a:pPr>
              <a:buNone/>
            </a:pP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4211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smtClean="0">
                <a:solidFill>
                  <a:srgbClr val="000000"/>
                </a:solidFill>
              </a:rPr>
              <a:t>Psalm</a:t>
            </a:r>
            <a:r>
              <a:rPr lang="en-US" sz="4211" dirty="0" smtClean="0">
                <a:solidFill>
                  <a:srgbClr val="000000"/>
                </a:solidFill>
              </a:rPr>
              <a:t>: expression of praise/lament of a group/individual.</a:t>
            </a:r>
          </a:p>
          <a:p>
            <a:pPr>
              <a:buNone/>
            </a:pPr>
            <a:endParaRPr lang="en-US" sz="4211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4211" dirty="0" smtClean="0">
                <a:solidFill>
                  <a:srgbClr val="000000"/>
                </a:solidFill>
              </a:rPr>
              <a:t>	</a:t>
            </a:r>
            <a:r>
              <a:rPr lang="en-US" sz="4211" u="sng" dirty="0" smtClean="0">
                <a:solidFill>
                  <a:srgbClr val="000000"/>
                </a:solidFill>
              </a:rPr>
              <a:t>Apocalypse</a:t>
            </a:r>
            <a:r>
              <a:rPr lang="en-US" sz="4211" dirty="0" smtClean="0">
                <a:solidFill>
                  <a:srgbClr val="000000"/>
                </a:solidFill>
              </a:rPr>
              <a:t> (‘revelation’): disclosure of the heavenly mysteries about God and the world to come. </a:t>
            </a:r>
          </a:p>
          <a:p>
            <a:pPr>
              <a:buNone/>
            </a:pPr>
            <a:r>
              <a:rPr lang="en-US" sz="4211" dirty="0" smtClean="0">
                <a:solidFill>
                  <a:srgbClr val="000090"/>
                </a:solidFill>
              </a:rPr>
              <a:t>	</a:t>
            </a:r>
          </a:p>
          <a:p>
            <a:pPr>
              <a:buNone/>
            </a:pP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Interpreting the Hebrew Bible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429" dirty="0" smtClean="0">
                <a:solidFill>
                  <a:srgbClr val="000090"/>
                </a:solidFill>
              </a:rPr>
              <a:t>From a theological perspective</a:t>
            </a:r>
            <a:r>
              <a:rPr lang="en-US" sz="3429" dirty="0" smtClean="0">
                <a:solidFill>
                  <a:srgbClr val="000000"/>
                </a:solidFill>
              </a:rPr>
              <a:t>: encourage readers/hearers to believe and understand the significance of Israel (origins, fall, restoration, and destiny).</a:t>
            </a:r>
          </a:p>
          <a:p>
            <a:pPr>
              <a:buNone/>
            </a:pPr>
            <a:endParaRPr lang="en-US" sz="3429" dirty="0" smtClean="0">
              <a:solidFill>
                <a:srgbClr val="000000"/>
              </a:solidFill>
            </a:endParaRPr>
          </a:p>
          <a:p>
            <a:pPr>
              <a:buNone/>
            </a:pPr>
            <a:r>
              <a:rPr lang="en-US" sz="3429" dirty="0" smtClean="0">
                <a:solidFill>
                  <a:srgbClr val="000000"/>
                </a:solidFill>
              </a:rPr>
              <a:t>	</a:t>
            </a:r>
            <a:r>
              <a:rPr lang="en-US" sz="3429" u="sng" dirty="0" smtClean="0">
                <a:solidFill>
                  <a:srgbClr val="000000"/>
                </a:solidFill>
              </a:rPr>
              <a:t>TESTAMENT/COVENANT</a:t>
            </a:r>
            <a:r>
              <a:rPr lang="en-US" sz="3429" dirty="0" smtClean="0">
                <a:solidFill>
                  <a:srgbClr val="000000"/>
                </a:solidFill>
              </a:rPr>
              <a:t>: Exodus 19:5; 34:10; Jeremiah 31:31-33</a:t>
            </a:r>
          </a:p>
          <a:p>
            <a:pPr>
              <a:buNone/>
            </a:pPr>
            <a:r>
              <a:rPr lang="en-US" sz="3429" dirty="0" smtClean="0">
                <a:solidFill>
                  <a:srgbClr val="000000"/>
                </a:solidFill>
              </a:rPr>
              <a:t>	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800000"/>
                </a:solidFill>
              </a:rPr>
              <a:t>	</a:t>
            </a:r>
            <a:endParaRPr lang="en-US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9" name="Content Placeholder 8" descr="mosesten[1]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1026" y="1600200"/>
            <a:ext cx="3632948" cy="4525963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The Origins of Judaism</a:t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 and the Ancient World</a:t>
            </a:r>
            <a:endParaRPr lang="en-US" dirty="0">
              <a:solidFill>
                <a:srgbClr val="000000"/>
              </a:solidFill>
            </a:endParaRPr>
          </a:p>
        </p:txBody>
      </p:sp>
      <p:pic>
        <p:nvPicPr>
          <p:cNvPr id="4" name="Content Placeholder 3" descr="map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62833" y="1600200"/>
            <a:ext cx="6818334" cy="4525963"/>
          </a:xfr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The Ancient </a:t>
            </a:r>
            <a:r>
              <a:rPr lang="en-US" smtClean="0">
                <a:solidFill>
                  <a:srgbClr val="000000"/>
                </a:solidFill>
              </a:rPr>
              <a:t>Near East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ancient-near-east-empire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417638"/>
            <a:ext cx="8229600" cy="481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527</Words>
  <Application>Microsoft Macintosh PowerPoint</Application>
  <PresentationFormat>On-screen Show (4:3)</PresentationFormat>
  <Paragraphs>94</Paragraphs>
  <Slides>13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Introduction to Judaism</vt:lpstr>
      <vt:lpstr> The Hebrew Bible / The Hebrew Scriptures The Old Testament Tanakh / Mikra</vt:lpstr>
      <vt:lpstr>Introducing the Hebrew Bible</vt:lpstr>
      <vt:lpstr>The Hebrew Bible and Judaism</vt:lpstr>
      <vt:lpstr>TaNaKh</vt:lpstr>
      <vt:lpstr>TaNaKh</vt:lpstr>
      <vt:lpstr>The Hebrew Bible</vt:lpstr>
      <vt:lpstr>Llyfrau’r Beibl Hebraeg</vt:lpstr>
      <vt:lpstr>Interpreting the Hebrew Bible</vt:lpstr>
      <vt:lpstr>Interpreting the Hebrew Bible</vt:lpstr>
      <vt:lpstr>Interpreting the Hebrew Bible</vt:lpstr>
      <vt:lpstr>The Origins of Judaism  and the Ancient World</vt:lpstr>
      <vt:lpstr>The Ancient Near East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Cyflwyniad i’r Beibl</dc:title>
  <dc:creator>Catrin Williams</dc:creator>
  <cp:lastModifiedBy>Catrin Williams</cp:lastModifiedBy>
  <cp:revision>44</cp:revision>
  <dcterms:created xsi:type="dcterms:W3CDTF">2013-09-30T20:57:41Z</dcterms:created>
  <dcterms:modified xsi:type="dcterms:W3CDTF">2013-09-30T21:02:28Z</dcterms:modified>
</cp:coreProperties>
</file>