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BE4DB1-1308-4E1F-8F01-A613EE9E79EF}" type="datetimeFigureOut">
              <a:rPr lang="en-US" smtClean="0"/>
              <a:t>10/25/2025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92167-3F1C-428E-9F49-37AA404ADBEB}" type="slidenum">
              <a:rPr lang="en-US" smtClean="0"/>
              <a:t>‹#›</a:t>
            </a:fld>
            <a:endParaRPr lang="en-US"/>
          </a:p>
        </p:txBody>
      </p:sp>
    </p:spTree>
    <p:extLst>
      <p:ext uri="{BB962C8B-B14F-4D97-AF65-F5344CB8AC3E}">
        <p14:creationId xmlns:p14="http://schemas.microsoft.com/office/powerpoint/2010/main" val="2344804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to Create a Chart in Excel</a:t>
            </a:r>
          </a:p>
          <a:p>
            <a:r>
              <a:rPr lang="en-US" dirty="0"/>
              <a:t>Introduction</a:t>
            </a:r>
          </a:p>
          <a:p>
            <a:r>
              <a:rPr lang="en-US" dirty="0"/>
              <a:t>Excel is a great tool for data </a:t>
            </a:r>
            <a:r>
              <a:rPr lang="en-US" dirty="0" err="1"/>
              <a:t>organisation</a:t>
            </a:r>
            <a:r>
              <a:rPr lang="en-US" dirty="0"/>
              <a:t>, analysis, and </a:t>
            </a:r>
            <a:r>
              <a:rPr lang="en-US" dirty="0" err="1"/>
              <a:t>visualisation</a:t>
            </a:r>
            <a:r>
              <a:rPr lang="en-US" dirty="0"/>
              <a:t>. Charts are one of the most efficient methods of demonstrating data, </a:t>
            </a:r>
            <a:r>
              <a:rPr lang="en-US" dirty="0" err="1"/>
              <a:t>visualising</a:t>
            </a:r>
            <a:r>
              <a:rPr lang="en-US" dirty="0"/>
              <a:t> difficult numbers and transforming complex numbers into simple pictures (Aydin, 2016). Be it the analysis of sales performance, monitoring a project's progress, or any comparison of sets of data, a properly designed chart can make your audience comprehend the information right away and in an efficient way. This poster will also take you through the easy process of how to make a chart in Excel, how to make your data ready and the process of </a:t>
            </a:r>
            <a:r>
              <a:rPr lang="en-US" dirty="0" err="1"/>
              <a:t>personalising</a:t>
            </a:r>
            <a:r>
              <a:rPr lang="en-US" dirty="0"/>
              <a:t> and finishing your chart. All these steps will enable you to present the data in a way that will be more accessible and interesting to your team, clients, or stakeholders.</a:t>
            </a:r>
          </a:p>
          <a:p>
            <a:r>
              <a:rPr lang="en-US" dirty="0"/>
              <a:t>Preparing and Selecting Data </a:t>
            </a:r>
          </a:p>
          <a:p>
            <a:r>
              <a:rPr lang="en-US" dirty="0"/>
              <a:t>In order to draw a chart, first, it is vital to make sure that the data is </a:t>
            </a:r>
            <a:r>
              <a:rPr lang="en-US" dirty="0" err="1"/>
              <a:t>organised</a:t>
            </a:r>
            <a:r>
              <a:rPr lang="en-US" dirty="0"/>
              <a:t> appropriately. A good chart is based on clean and </a:t>
            </a:r>
            <a:r>
              <a:rPr lang="en-US" dirty="0" err="1"/>
              <a:t>organised</a:t>
            </a:r>
            <a:r>
              <a:rPr lang="en-US" dirty="0"/>
              <a:t> data. Begin by </a:t>
            </a:r>
            <a:r>
              <a:rPr lang="en-US" dirty="0" err="1"/>
              <a:t>organising</a:t>
            </a:r>
            <a:r>
              <a:rPr lang="en-US" dirty="0"/>
              <a:t> the data in a table where the headers are clear (Camões, 2016). Using these as an example, when you are coming up with a chart of monthly sales, the columns will be the first column that will be the months (January, February, etc.), and the second column will be the monthly sales.</a:t>
            </a:r>
          </a:p>
          <a:p>
            <a:r>
              <a:rPr lang="en-US" dirty="0"/>
              <a:t>After the </a:t>
            </a:r>
            <a:r>
              <a:rPr lang="en-US" dirty="0" err="1"/>
              <a:t>organisation</a:t>
            </a:r>
            <a:r>
              <a:rPr lang="en-US" dirty="0"/>
              <a:t> of the data, choose the data range that you want to chart. then move the cursor and outline the rows and columns which are of interest and include not only the category (e.g. months) but also the data (e.g. sales). The reason is to have the headers included since they will form the labels on the chart. Apple's data choice will make sure that more suitable data is chosen, and the chart may be drawn correctly, with the appropriate data and labels.</a:t>
            </a:r>
          </a:p>
          <a:p>
            <a:r>
              <a:rPr lang="en-US" dirty="0"/>
              <a:t>Inserting a Chart</a:t>
            </a:r>
          </a:p>
          <a:p>
            <a:r>
              <a:rPr lang="en-US" dirty="0"/>
              <a:t>To start a chart, users need to go to the Excel ribbon under the tab of Insert. Upon being there, they will find a "Charts" section that has different types of charts, such as bar, line, and pie charts. There are various uses of each chart type; thus, it is necessary to choose the chart type which would be more appropriate for their data:</a:t>
            </a:r>
          </a:p>
          <a:p>
            <a:r>
              <a:rPr lang="en-US" dirty="0"/>
              <a:t>•	Bar Chart: This is good in case one wants to make comparisons of quantities in relation to different categories (</a:t>
            </a:r>
            <a:r>
              <a:rPr lang="en-US" dirty="0" err="1"/>
              <a:t>Wun</a:t>
            </a:r>
            <a:r>
              <a:rPr lang="en-US" dirty="0"/>
              <a:t> et al., 2016).</a:t>
            </a:r>
          </a:p>
          <a:p>
            <a:r>
              <a:rPr lang="en-US" dirty="0"/>
              <a:t>•	Line Chart: It is the most appropriate graph to illustrate a change over time.</a:t>
            </a:r>
          </a:p>
          <a:p>
            <a:r>
              <a:rPr lang="en-US" dirty="0"/>
              <a:t>•	Pie Chart: Can be applied in displaying proportions or a portion of a whole.</a:t>
            </a:r>
          </a:p>
          <a:p>
            <a:r>
              <a:rPr lang="en-US" dirty="0"/>
              <a:t>Once they have selected the correct type of chart, simply clicking on it will automatically bring about the chart using the data they have selected. The graph will be set up on their desk, where they can further modify the graph to suit them. They can never be sure of the chart to apply, and in that case, they can always use trial and error with the various types of charts before they get one that best represents their data.</a:t>
            </a:r>
          </a:p>
          <a:p>
            <a:r>
              <a:rPr lang="en-US" dirty="0" err="1"/>
              <a:t>Customising</a:t>
            </a:r>
            <a:r>
              <a:rPr lang="en-US" dirty="0"/>
              <a:t> the Chart </a:t>
            </a:r>
          </a:p>
          <a:p>
            <a:r>
              <a:rPr lang="en-US" dirty="0"/>
              <a:t>After creating their chart, they have to make it their own. When they click on the chart, the Chart Tools menu will appear, thereby providing them with access to the Chart Design and Format tabs (Barreto, 2015).</a:t>
            </a:r>
          </a:p>
          <a:p>
            <a:r>
              <a:rPr lang="en-US" dirty="0"/>
              <a:t>On the Chart Design tab, total style, layout, and </a:t>
            </a:r>
            <a:r>
              <a:rPr lang="en-US" dirty="0" err="1"/>
              <a:t>colours</a:t>
            </a:r>
            <a:r>
              <a:rPr lang="en-US" dirty="0"/>
              <a:t> of the chart may be altered. It would be an excellent chance to make their chart look good and fit into their company name or presentation type. The Quick Layout button provides them with various layout possibilities, including the ability to add a title, change axis labels, etc., so that they can </a:t>
            </a:r>
            <a:r>
              <a:rPr lang="en-US" dirty="0" err="1"/>
              <a:t>customise</a:t>
            </a:r>
            <a:r>
              <a:rPr lang="en-US" dirty="0"/>
              <a:t> the chart to the requirements.</a:t>
            </a:r>
          </a:p>
          <a:p>
            <a:r>
              <a:rPr lang="en-US" dirty="0" err="1"/>
              <a:t>Finalising</a:t>
            </a:r>
            <a:r>
              <a:rPr lang="en-US" dirty="0"/>
              <a:t> and Positioning the Chart </a:t>
            </a:r>
          </a:p>
          <a:p>
            <a:r>
              <a:rPr lang="en-US" dirty="0"/>
              <a:t>Once someone has </a:t>
            </a:r>
            <a:r>
              <a:rPr lang="en-US" dirty="0" err="1"/>
              <a:t>customised</a:t>
            </a:r>
            <a:r>
              <a:rPr lang="en-US" dirty="0"/>
              <a:t> their chart, the last thing they must do is to place the chart in their worksheet. And merely clicking and dragging the chart where they desire it will place it. Ensure that it does not cross with any significant information or other objects in the sheet (Harvey, 2018). The chart may need to be resized as well, so that all the labels can be seen and the chart does not exceed the size of your worksheet layout. The corners of the chart may be expanded by clicking and dragging.</a:t>
            </a:r>
          </a:p>
          <a:p>
            <a:r>
              <a:rPr lang="en-US" dirty="0"/>
              <a:t>Check the clarity of the chart before making the final. Make sure that the chart title and axis labels, as well as any legends, are clear. This is to ensure your audience can have an easy time while interpreting the data. The presentation of data may be made much more successful with a well-located and correctly-sized chart.</a:t>
            </a:r>
          </a:p>
          <a:p>
            <a:r>
              <a:rPr lang="en-US" dirty="0"/>
              <a:t>Conclusion</a:t>
            </a:r>
          </a:p>
          <a:p>
            <a:r>
              <a:rPr lang="en-US" dirty="0"/>
              <a:t>Using Excel to create charts to present data is an excellent way to present data clearly and engagingly. It can be useful only when you employ the following few steps to </a:t>
            </a:r>
            <a:r>
              <a:rPr lang="en-US" dirty="0" err="1"/>
              <a:t>realise</a:t>
            </a:r>
            <a:r>
              <a:rPr lang="en-US" dirty="0"/>
              <a:t> professional charts, easy to understand, and arrange your own version: </a:t>
            </a:r>
            <a:r>
              <a:rPr lang="en-US" dirty="0" err="1"/>
              <a:t>organising</a:t>
            </a:r>
            <a:r>
              <a:rPr lang="en-US" dirty="0"/>
              <a:t> your data, choosing the appropriate type of charts, </a:t>
            </a:r>
            <a:r>
              <a:rPr lang="en-US" dirty="0" err="1"/>
              <a:t>customising</a:t>
            </a:r>
            <a:r>
              <a:rPr lang="en-US" dirty="0"/>
              <a:t> them, and also placing them in the right position. In presentations, reports or even analysis of data, learning how to make charts in Excel helps to improve the presentation of information. Charts will save time using charts and better explore your data, and make it more accessible to other people.</a:t>
            </a:r>
          </a:p>
          <a:p>
            <a:r>
              <a:rPr lang="en-US" dirty="0"/>
              <a:t> </a:t>
            </a:r>
          </a:p>
          <a:p>
            <a:r>
              <a:rPr lang="en-US" dirty="0"/>
              <a:t>References</a:t>
            </a:r>
          </a:p>
          <a:p>
            <a:r>
              <a:rPr lang="en-US" dirty="0"/>
              <a:t>Camões, J., 2016. Data at work: Best practices for creating effective charts and information graphics in Microsoft Excel. New Riders.</a:t>
            </a:r>
          </a:p>
          <a:p>
            <a:r>
              <a:rPr lang="en-US" dirty="0"/>
              <a:t>Guerrero, H., Guerrero, R. and Rauscher, 2019. Excel data analysis. Springer International Publishing.</a:t>
            </a:r>
          </a:p>
          <a:p>
            <a:r>
              <a:rPr lang="en-US" dirty="0"/>
              <a:t>Barreto, H., 2015. Why excel?. The Journal of Economic Education, 46(3), pp.300-309. https://doi.org/10.1080/00220485.2015.1029177</a:t>
            </a:r>
          </a:p>
          <a:p>
            <a:r>
              <a:rPr lang="en-US" dirty="0"/>
              <a:t>Aydin, S., 2016. Using Excel in teacher education for sustainability. Journal of Teacher Education for Sustainability, 18(2), p.89. 10.1515/jtes-2016-0017 </a:t>
            </a:r>
          </a:p>
          <a:p>
            <a:r>
              <a:rPr lang="en-US" dirty="0"/>
              <a:t>Harvey, G., 2018. Excel 2019 All-in-one for Dummies. John Wiley &amp; Sons.</a:t>
            </a:r>
          </a:p>
          <a:p>
            <a:r>
              <a:rPr lang="en-US" dirty="0" err="1"/>
              <a:t>Wun</a:t>
            </a:r>
            <a:r>
              <a:rPr lang="en-US" dirty="0"/>
              <a:t>, T., Payne, J., Huron, S. and </a:t>
            </a:r>
            <a:r>
              <a:rPr lang="en-US" dirty="0" err="1"/>
              <a:t>Carpendale</a:t>
            </a:r>
            <a:r>
              <a:rPr lang="en-US" dirty="0"/>
              <a:t>, S., 2016, June. Comparing bar chart authoring with </a:t>
            </a:r>
            <a:r>
              <a:rPr lang="en-US" dirty="0" err="1"/>
              <a:t>microsoft</a:t>
            </a:r>
            <a:r>
              <a:rPr lang="en-US" dirty="0"/>
              <a:t> excel and tangible tiles. In Computer Graphics Forum (Vol. 35, No. 3, pp. 111-120). https://doi.org/10.1111/cgf.12887</a:t>
            </a:r>
          </a:p>
          <a:p>
            <a:endParaRPr lang="en-US" dirty="0"/>
          </a:p>
        </p:txBody>
      </p:sp>
      <p:sp>
        <p:nvSpPr>
          <p:cNvPr id="4" name="Slide Number Placeholder 3"/>
          <p:cNvSpPr>
            <a:spLocks noGrp="1"/>
          </p:cNvSpPr>
          <p:nvPr>
            <p:ph type="sldNum" sz="quarter" idx="5"/>
          </p:nvPr>
        </p:nvSpPr>
        <p:spPr/>
        <p:txBody>
          <a:bodyPr/>
          <a:lstStyle/>
          <a:p>
            <a:fld id="{55892167-3F1C-428E-9F49-37AA404ADBEB}" type="slidenum">
              <a:rPr lang="en-US" smtClean="0"/>
              <a:t>1</a:t>
            </a:fld>
            <a:endParaRPr lang="en-US"/>
          </a:p>
        </p:txBody>
      </p:sp>
    </p:spTree>
    <p:extLst>
      <p:ext uri="{BB962C8B-B14F-4D97-AF65-F5344CB8AC3E}">
        <p14:creationId xmlns:p14="http://schemas.microsoft.com/office/powerpoint/2010/main" val="1932161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48811-F82D-D211-E402-329214EF29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F4446AA-48A8-AAEF-A8F9-85301994C7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2F4B9D1-7A18-A99E-F58F-A3DB1BA361DC}"/>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5" name="Footer Placeholder 4">
            <a:extLst>
              <a:ext uri="{FF2B5EF4-FFF2-40B4-BE49-F238E27FC236}">
                <a16:creationId xmlns:a16="http://schemas.microsoft.com/office/drawing/2014/main" id="{70807BAB-EFAB-F749-3C44-BE9BE2611E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4101D3-D8E0-FC95-AF2A-F4F050FAE39D}"/>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119888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B9A3B-C287-D3DB-55C1-BD535E8481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9E1592-3481-D1D8-C5B7-D8F627DA05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677469-8260-D540-BF95-F18181C416DD}"/>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5" name="Footer Placeholder 4">
            <a:extLst>
              <a:ext uri="{FF2B5EF4-FFF2-40B4-BE49-F238E27FC236}">
                <a16:creationId xmlns:a16="http://schemas.microsoft.com/office/drawing/2014/main" id="{32992541-D34C-C867-A7EB-92AD5BF292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A8CD96-6EDC-44C0-1E0F-8226849720D8}"/>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1736374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2914B-0715-233D-D782-ADB857E592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8F5B9C1-517E-C2F3-1A41-72E7103C09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30CDF8-5B3B-66C5-7BD9-02CAB7F742E0}"/>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5" name="Footer Placeholder 4">
            <a:extLst>
              <a:ext uri="{FF2B5EF4-FFF2-40B4-BE49-F238E27FC236}">
                <a16:creationId xmlns:a16="http://schemas.microsoft.com/office/drawing/2014/main" id="{FF8DAC6D-C3ED-1884-AF6E-EDC7DF07F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CB39A8-021D-6AA8-11A7-E78A8D8AA480}"/>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3079929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868BD-CF24-E81D-6773-27009528E7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C67F81-B37A-5941-8C25-75FC4F3AEC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422835-8568-2EA8-46E4-476BD7529C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B1DE2BA-44B9-8C3C-D20F-1142CC64A532}"/>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6" name="Footer Placeholder 5">
            <a:extLst>
              <a:ext uri="{FF2B5EF4-FFF2-40B4-BE49-F238E27FC236}">
                <a16:creationId xmlns:a16="http://schemas.microsoft.com/office/drawing/2014/main" id="{DA5689CE-99E2-523B-7919-ED606EC306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A15E3B-F4A2-F11F-99CC-66A2E08E3AE0}"/>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2621842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48A2C-482E-92A8-1F43-DFA29755344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3CE0062-9274-3BC4-ACB5-3AB348A5B6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2DCEEB-6CE3-D5B9-E2F1-36D104569A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6BC0920-4076-A309-C632-4DBCE62B6E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B4D59E-D9AD-DAD3-99E0-67167C044C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B38302E-6E37-5D14-8C89-79E0B825912E}"/>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8" name="Footer Placeholder 7">
            <a:extLst>
              <a:ext uri="{FF2B5EF4-FFF2-40B4-BE49-F238E27FC236}">
                <a16:creationId xmlns:a16="http://schemas.microsoft.com/office/drawing/2014/main" id="{B227624D-3554-1C4D-2803-676FC43981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BDEE41D-C82D-8C85-D195-54B252BD3566}"/>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524591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3A1FF-2A99-C18C-98E8-607EB62A701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90B72B-869F-1778-4F62-559F254EF2F5}"/>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4" name="Footer Placeholder 3">
            <a:extLst>
              <a:ext uri="{FF2B5EF4-FFF2-40B4-BE49-F238E27FC236}">
                <a16:creationId xmlns:a16="http://schemas.microsoft.com/office/drawing/2014/main" id="{2A8EF7B6-6EBC-5099-24F8-7CE094EB9C5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0B43F47-2ABC-581D-0C76-B195CF9C41B5}"/>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2925100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9DE687-7AC4-91C5-1156-9C2AE8D7169A}"/>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3" name="Footer Placeholder 2">
            <a:extLst>
              <a:ext uri="{FF2B5EF4-FFF2-40B4-BE49-F238E27FC236}">
                <a16:creationId xmlns:a16="http://schemas.microsoft.com/office/drawing/2014/main" id="{ED9ECDDF-10FE-F9F3-5344-10F1A769D0E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533E36E-3FF4-7EAC-F67A-F049A94C038D}"/>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903741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AF6D-1ECE-904D-BCD9-3C12124422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20ED772-EA44-176B-B01F-DF4A1B52F5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C5F488F-6AC8-9CF7-5F78-896CBDDC10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F11F0D-DD99-6080-1D1A-C4BA6D4D087B}"/>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6" name="Footer Placeholder 5">
            <a:extLst>
              <a:ext uri="{FF2B5EF4-FFF2-40B4-BE49-F238E27FC236}">
                <a16:creationId xmlns:a16="http://schemas.microsoft.com/office/drawing/2014/main" id="{48AB0303-C616-9A41-FD63-7955011E0B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7FC08A-DF97-312A-B1A7-A1B80C92115C}"/>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3599260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04AFF-C379-A830-DBE4-1966266193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042282B-3E9D-3C40-99FD-7705127EA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4453DC-F419-8031-9678-604E8EC9DC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84899D-FB7F-4D64-8BB2-4D6BAA8B512C}"/>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6" name="Footer Placeholder 5">
            <a:extLst>
              <a:ext uri="{FF2B5EF4-FFF2-40B4-BE49-F238E27FC236}">
                <a16:creationId xmlns:a16="http://schemas.microsoft.com/office/drawing/2014/main" id="{E929632C-CBD3-147D-BE32-3883949989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94097-FF32-967C-C0F0-8DC5BEDD88F3}"/>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4168342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06E7A-22ED-CE84-FCA6-7105B512414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FCB4E9-B273-5EE7-2831-69EB22411F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0F7C34-21B9-FDC6-9127-9EDC66E5BD89}"/>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5" name="Footer Placeholder 4">
            <a:extLst>
              <a:ext uri="{FF2B5EF4-FFF2-40B4-BE49-F238E27FC236}">
                <a16:creationId xmlns:a16="http://schemas.microsoft.com/office/drawing/2014/main" id="{DAF049F7-88A4-6A4F-851E-91A457EA4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BF3363-4985-B32D-28D4-5866897F0B96}"/>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3337272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715724-97E2-FF38-6F15-48AAB76DF76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0DD199-B6DD-2D26-C650-01C59AC058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717A76-C47A-3960-F620-05DAC3812084}"/>
              </a:ext>
            </a:extLst>
          </p:cNvPr>
          <p:cNvSpPr>
            <a:spLocks noGrp="1"/>
          </p:cNvSpPr>
          <p:nvPr>
            <p:ph type="dt" sz="half" idx="10"/>
          </p:nvPr>
        </p:nvSpPr>
        <p:spPr/>
        <p:txBody>
          <a:bodyPr/>
          <a:lstStyle/>
          <a:p>
            <a:fld id="{390668D2-4CBB-43BC-8C99-B1D520D05798}" type="datetimeFigureOut">
              <a:rPr lang="en-US" smtClean="0"/>
              <a:t>10/25/2025</a:t>
            </a:fld>
            <a:endParaRPr lang="en-US"/>
          </a:p>
        </p:txBody>
      </p:sp>
      <p:sp>
        <p:nvSpPr>
          <p:cNvPr id="5" name="Footer Placeholder 4">
            <a:extLst>
              <a:ext uri="{FF2B5EF4-FFF2-40B4-BE49-F238E27FC236}">
                <a16:creationId xmlns:a16="http://schemas.microsoft.com/office/drawing/2014/main" id="{AA23E720-23F2-021F-60D9-FDA7C58D6D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18CC55-7E0E-F3C8-58DF-67C4E1B7F2FC}"/>
              </a:ext>
            </a:extLst>
          </p:cNvPr>
          <p:cNvSpPr>
            <a:spLocks noGrp="1"/>
          </p:cNvSpPr>
          <p:nvPr>
            <p:ph type="sldNum" sz="quarter" idx="12"/>
          </p:nvPr>
        </p:nvSpPr>
        <p:spPr/>
        <p:txBody>
          <a:bodyPr/>
          <a:lstStyle/>
          <a:p>
            <a:fld id="{10E124DA-2D99-4C87-AB0B-2E3F862D8024}" type="slidenum">
              <a:rPr lang="en-US" smtClean="0"/>
              <a:t>‹#›</a:t>
            </a:fld>
            <a:endParaRPr lang="en-US"/>
          </a:p>
        </p:txBody>
      </p:sp>
    </p:spTree>
    <p:extLst>
      <p:ext uri="{BB962C8B-B14F-4D97-AF65-F5344CB8AC3E}">
        <p14:creationId xmlns:p14="http://schemas.microsoft.com/office/powerpoint/2010/main" val="349630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ACFDBB-B6C5-7C18-E3D4-EA01E065D6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42099C2-AE13-3431-3F62-E4F1E830CC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1D8965-7801-073D-9DCC-83C19BF77B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668D2-4CBB-43BC-8C99-B1D520D05798}" type="datetimeFigureOut">
              <a:rPr lang="en-US" smtClean="0"/>
              <a:t>10/25/2025</a:t>
            </a:fld>
            <a:endParaRPr lang="en-US"/>
          </a:p>
        </p:txBody>
      </p:sp>
      <p:sp>
        <p:nvSpPr>
          <p:cNvPr id="5" name="Footer Placeholder 4">
            <a:extLst>
              <a:ext uri="{FF2B5EF4-FFF2-40B4-BE49-F238E27FC236}">
                <a16:creationId xmlns:a16="http://schemas.microsoft.com/office/drawing/2014/main" id="{794E076B-69E9-960E-6BA4-0D5E9D0EA5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59B7C53-BF60-A610-4B3B-7078F7787E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E124DA-2D99-4C87-AB0B-2E3F862D8024}" type="slidenum">
              <a:rPr lang="en-US" smtClean="0"/>
              <a:t>‹#›</a:t>
            </a:fld>
            <a:endParaRPr lang="en-US"/>
          </a:p>
        </p:txBody>
      </p:sp>
    </p:spTree>
    <p:extLst>
      <p:ext uri="{BB962C8B-B14F-4D97-AF65-F5344CB8AC3E}">
        <p14:creationId xmlns:p14="http://schemas.microsoft.com/office/powerpoint/2010/main" val="1689407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cid:image001.png@01D0EA4A.2BD679A0" TargetMode="External" /><Relationship Id="rId3" Type="http://schemas.openxmlformats.org/officeDocument/2006/relationships/image" Target="../media/image1.png" /><Relationship Id="rId7"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8425FC-E21D-4BFE-8CBC-CD3D04242D51}"/>
              </a:ext>
            </a:extLst>
          </p:cNvPr>
          <p:cNvSpPr txBox="1"/>
          <p:nvPr/>
        </p:nvSpPr>
        <p:spPr>
          <a:xfrm>
            <a:off x="1" y="325307"/>
            <a:ext cx="4223208" cy="1508105"/>
          </a:xfrm>
          <a:prstGeom prst="rect">
            <a:avLst/>
          </a:prstGeom>
          <a:solidFill>
            <a:schemeClr val="accent4">
              <a:lumMod val="40000"/>
              <a:lumOff val="60000"/>
            </a:schemeClr>
          </a:solidFill>
        </p:spPr>
        <p:txBody>
          <a:bodyPr wrap="square" rtlCol="0">
            <a:spAutoFit/>
          </a:bodyPr>
          <a:lstStyle/>
          <a:p>
            <a:pPr marL="0" marR="0" algn="just">
              <a:spcBef>
                <a:spcPts val="600"/>
              </a:spcBef>
              <a:spcAft>
                <a:spcPts val="600"/>
              </a:spcAft>
            </a:pPr>
            <a:r>
              <a:rPr lang="en-GB" sz="1200" b="1" kern="100" dirty="0">
                <a:latin typeface="Times New Roman" panose="02020603050405020304" pitchFamily="18" charset="0"/>
                <a:ea typeface="Calibri" panose="020F0502020204030204" pitchFamily="34" charset="0"/>
                <a:cs typeface="Times New Roman" panose="02020603050405020304" pitchFamily="18" charset="0"/>
              </a:rPr>
              <a:t>Introduction</a:t>
            </a:r>
            <a:endParaRPr lang="en-US" sz="1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gn="just">
              <a:spcBef>
                <a:spcPts val="600"/>
              </a:spcBef>
              <a:spcAft>
                <a:spcPts val="600"/>
              </a:spcAft>
            </a:pPr>
            <a:r>
              <a:rPr lang="en-US" sz="1000" kern="100" dirty="0">
                <a:latin typeface="Times New Roman" panose="02020603050405020304" pitchFamily="18" charset="0"/>
                <a:ea typeface="Calibri" panose="020F0502020204030204" pitchFamily="34" charset="0"/>
                <a:cs typeface="Times New Roman" panose="02020603050405020304" pitchFamily="18" charset="0"/>
              </a:rPr>
              <a:t>Excel is a great tool for data </a:t>
            </a:r>
            <a:r>
              <a:rPr lang="en-US" sz="1000" kern="100" dirty="0" err="1">
                <a:latin typeface="Times New Roman" panose="02020603050405020304" pitchFamily="18" charset="0"/>
                <a:ea typeface="Calibri" panose="020F0502020204030204" pitchFamily="34" charset="0"/>
                <a:cs typeface="Times New Roman" panose="02020603050405020304" pitchFamily="18" charset="0"/>
              </a:rPr>
              <a:t>organisation</a:t>
            </a:r>
            <a:r>
              <a:rPr lang="en-US" sz="1000" kern="100" dirty="0">
                <a:latin typeface="Times New Roman" panose="02020603050405020304" pitchFamily="18" charset="0"/>
                <a:ea typeface="Calibri" panose="020F0502020204030204" pitchFamily="34" charset="0"/>
                <a:cs typeface="Times New Roman" panose="02020603050405020304" pitchFamily="18" charset="0"/>
              </a:rPr>
              <a:t>, analysis, and </a:t>
            </a:r>
            <a:r>
              <a:rPr lang="en-US" sz="1000" kern="100" dirty="0" err="1">
                <a:latin typeface="Times New Roman" panose="02020603050405020304" pitchFamily="18" charset="0"/>
                <a:ea typeface="Calibri" panose="020F0502020204030204" pitchFamily="34" charset="0"/>
                <a:cs typeface="Times New Roman" panose="02020603050405020304" pitchFamily="18" charset="0"/>
              </a:rPr>
              <a:t>visualisation</a:t>
            </a:r>
            <a:r>
              <a:rPr lang="en-US" sz="1000" kern="100" dirty="0">
                <a:latin typeface="Times New Roman" panose="02020603050405020304" pitchFamily="18" charset="0"/>
                <a:ea typeface="Calibri" panose="020F0502020204030204" pitchFamily="34" charset="0"/>
                <a:cs typeface="Times New Roman" panose="02020603050405020304" pitchFamily="18" charset="0"/>
              </a:rPr>
              <a:t>. Charts are one of the most efficient methods of demonstrating data, </a:t>
            </a:r>
            <a:r>
              <a:rPr lang="en-US" sz="1000" kern="100" dirty="0" err="1">
                <a:latin typeface="Times New Roman" panose="02020603050405020304" pitchFamily="18" charset="0"/>
                <a:ea typeface="Calibri" panose="020F0502020204030204" pitchFamily="34" charset="0"/>
                <a:cs typeface="Times New Roman" panose="02020603050405020304" pitchFamily="18" charset="0"/>
              </a:rPr>
              <a:t>visualising</a:t>
            </a:r>
            <a:r>
              <a:rPr lang="en-US" sz="1000" kern="100" dirty="0">
                <a:latin typeface="Times New Roman" panose="02020603050405020304" pitchFamily="18" charset="0"/>
                <a:ea typeface="Calibri" panose="020F0502020204030204" pitchFamily="34" charset="0"/>
                <a:cs typeface="Times New Roman" panose="02020603050405020304" pitchFamily="18" charset="0"/>
              </a:rPr>
              <a:t> difficult numbers and transforming complex numbers into simple pictures (Aydin, 2016). Be it the analysis of sales performance, monitoring a project's progress, or any comparison of sets of data, a properly designed chart can make your audience comprehend the information right away and in an efficient way. </a:t>
            </a:r>
            <a:endParaRPr lang="en-GB" sz="1000" kern="1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7B9F3A7-E769-4912-8F3E-9864A5DBB0FA}"/>
              </a:ext>
            </a:extLst>
          </p:cNvPr>
          <p:cNvSpPr txBox="1"/>
          <p:nvPr/>
        </p:nvSpPr>
        <p:spPr>
          <a:xfrm>
            <a:off x="8364718" y="325307"/>
            <a:ext cx="3827282" cy="2277547"/>
          </a:xfrm>
          <a:prstGeom prst="rect">
            <a:avLst/>
          </a:prstGeom>
          <a:solidFill>
            <a:schemeClr val="accent1">
              <a:lumMod val="40000"/>
              <a:lumOff val="60000"/>
            </a:schemeClr>
          </a:solidFill>
        </p:spPr>
        <p:txBody>
          <a:bodyPr wrap="square" rtlCol="0">
            <a:spAutoFit/>
          </a:bodyPr>
          <a:lstStyle/>
          <a:p>
            <a:pPr algn="just"/>
            <a:r>
              <a:rPr lang="en-US" sz="1200" b="1" dirty="0" err="1">
                <a:latin typeface="Times New Roman" panose="02020603050405020304" pitchFamily="18" charset="0"/>
                <a:cs typeface="Times New Roman" panose="02020603050405020304" pitchFamily="18" charset="0"/>
              </a:rPr>
              <a:t>Finalising</a:t>
            </a:r>
            <a:r>
              <a:rPr lang="en-US" sz="1200" b="1" dirty="0">
                <a:latin typeface="Times New Roman" panose="02020603050405020304" pitchFamily="18" charset="0"/>
                <a:cs typeface="Times New Roman" panose="02020603050405020304" pitchFamily="18" charset="0"/>
              </a:rPr>
              <a:t> and Positioning the Chart </a:t>
            </a:r>
          </a:p>
          <a:p>
            <a:pPr algn="just"/>
            <a:r>
              <a:rPr lang="en-US" sz="1000" dirty="0">
                <a:latin typeface="Times New Roman" panose="02020603050405020304" pitchFamily="18" charset="0"/>
                <a:cs typeface="Times New Roman" panose="02020603050405020304" pitchFamily="18" charset="0"/>
              </a:rPr>
              <a:t>Once someone has </a:t>
            </a:r>
            <a:r>
              <a:rPr lang="en-US" sz="1000" dirty="0" err="1">
                <a:latin typeface="Times New Roman" panose="02020603050405020304" pitchFamily="18" charset="0"/>
                <a:cs typeface="Times New Roman" panose="02020603050405020304" pitchFamily="18" charset="0"/>
              </a:rPr>
              <a:t>customised</a:t>
            </a:r>
            <a:r>
              <a:rPr lang="en-US" sz="1000" dirty="0">
                <a:latin typeface="Times New Roman" panose="02020603050405020304" pitchFamily="18" charset="0"/>
                <a:cs typeface="Times New Roman" panose="02020603050405020304" pitchFamily="18" charset="0"/>
              </a:rPr>
              <a:t> their chart, the last thing they must do is to place the chart in their worksheet. And merely clicking and dragging the chart where they desire it will place it. Ensure that it does not cross with any significant information or other objects in the sheet (Harvey, 2018). The chart may need to be resized as well, so that all the labels can be seen and the chart does not exceed the size of your worksheet layout. The corners of the chart may be expanded by clicking and dragging.</a:t>
            </a:r>
          </a:p>
          <a:p>
            <a:pPr algn="just"/>
            <a:r>
              <a:rPr lang="en-US" sz="1000" dirty="0">
                <a:latin typeface="Times New Roman" panose="02020603050405020304" pitchFamily="18" charset="0"/>
                <a:cs typeface="Times New Roman" panose="02020603050405020304" pitchFamily="18" charset="0"/>
              </a:rPr>
              <a:t>Check the clarity of the chart before making the final. Make sure that the chart title and axis labels, as well as any legends, are clear. This is to ensure your audience can have an easy time while interpreting the data. The presentation of data may be made much more successful with a well-located and correctly-sized chart.</a:t>
            </a:r>
          </a:p>
        </p:txBody>
      </p:sp>
      <p:sp>
        <p:nvSpPr>
          <p:cNvPr id="4" name="TextBox 3">
            <a:extLst>
              <a:ext uri="{FF2B5EF4-FFF2-40B4-BE49-F238E27FC236}">
                <a16:creationId xmlns:a16="http://schemas.microsoft.com/office/drawing/2014/main" id="{4044CEAF-D33C-4323-A3E5-A2CDB1675E12}"/>
              </a:ext>
            </a:extLst>
          </p:cNvPr>
          <p:cNvSpPr txBox="1"/>
          <p:nvPr/>
        </p:nvSpPr>
        <p:spPr>
          <a:xfrm>
            <a:off x="4232633" y="2007306"/>
            <a:ext cx="4141509" cy="1661993"/>
          </a:xfrm>
          <a:prstGeom prst="rect">
            <a:avLst/>
          </a:prstGeom>
          <a:solidFill>
            <a:schemeClr val="accent6">
              <a:lumMod val="40000"/>
              <a:lumOff val="60000"/>
            </a:schemeClr>
          </a:solidFill>
        </p:spPr>
        <p:txBody>
          <a:bodyPr wrap="square" rtlCol="0">
            <a:spAutoFit/>
          </a:bodyPr>
          <a:lstStyle/>
          <a:p>
            <a:pPr algn="just"/>
            <a:r>
              <a:rPr lang="en-US" sz="1200" b="1" dirty="0" err="1">
                <a:latin typeface="Times New Roman" panose="02020603050405020304" pitchFamily="18" charset="0"/>
                <a:cs typeface="Times New Roman" panose="02020603050405020304" pitchFamily="18" charset="0"/>
              </a:rPr>
              <a:t>Customising</a:t>
            </a:r>
            <a:r>
              <a:rPr lang="en-US" sz="1200" b="1" dirty="0">
                <a:latin typeface="Times New Roman" panose="02020603050405020304" pitchFamily="18" charset="0"/>
                <a:cs typeface="Times New Roman" panose="02020603050405020304" pitchFamily="18" charset="0"/>
              </a:rPr>
              <a:t> the Chart </a:t>
            </a:r>
          </a:p>
          <a:p>
            <a:pPr algn="just"/>
            <a:r>
              <a:rPr lang="en-US" sz="1000" dirty="0">
                <a:latin typeface="Times New Roman" panose="02020603050405020304" pitchFamily="18" charset="0"/>
                <a:cs typeface="Times New Roman" panose="02020603050405020304" pitchFamily="18" charset="0"/>
              </a:rPr>
              <a:t>After creating their chart, they have to make it their own. When they click on the chart, the Chart Tools menu will appear, thereby providing them with access to the Chart Design and Format tabs (Barreto, 2015).</a:t>
            </a:r>
          </a:p>
          <a:p>
            <a:pPr algn="just"/>
            <a:r>
              <a:rPr lang="en-US" sz="1000" dirty="0">
                <a:latin typeface="Times New Roman" panose="02020603050405020304" pitchFamily="18" charset="0"/>
                <a:cs typeface="Times New Roman" panose="02020603050405020304" pitchFamily="18" charset="0"/>
              </a:rPr>
              <a:t>On the Chart Design tab, total style, layout, and </a:t>
            </a:r>
            <a:r>
              <a:rPr lang="en-US" sz="1000" dirty="0" err="1">
                <a:latin typeface="Times New Roman" panose="02020603050405020304" pitchFamily="18" charset="0"/>
                <a:cs typeface="Times New Roman" panose="02020603050405020304" pitchFamily="18" charset="0"/>
              </a:rPr>
              <a:t>colours</a:t>
            </a:r>
            <a:r>
              <a:rPr lang="en-US" sz="1000" dirty="0">
                <a:latin typeface="Times New Roman" panose="02020603050405020304" pitchFamily="18" charset="0"/>
                <a:cs typeface="Times New Roman" panose="02020603050405020304" pitchFamily="18" charset="0"/>
              </a:rPr>
              <a:t> of the chart may be altered. It would be an excellent chance to make their chart look good and fit into their company name or presentation type. The Quick Layout button provides them with various layout possibilities, including the ability to add a title, change axis labels, etc., so that they can </a:t>
            </a:r>
            <a:r>
              <a:rPr lang="en-US" sz="1000" dirty="0" err="1">
                <a:latin typeface="Times New Roman" panose="02020603050405020304" pitchFamily="18" charset="0"/>
                <a:cs typeface="Times New Roman" panose="02020603050405020304" pitchFamily="18" charset="0"/>
              </a:rPr>
              <a:t>customise</a:t>
            </a:r>
            <a:r>
              <a:rPr lang="en-US" sz="1000" dirty="0">
                <a:latin typeface="Times New Roman" panose="02020603050405020304" pitchFamily="18" charset="0"/>
                <a:cs typeface="Times New Roman" panose="02020603050405020304" pitchFamily="18" charset="0"/>
              </a:rPr>
              <a:t> the chart to the requirements.</a:t>
            </a:r>
          </a:p>
        </p:txBody>
      </p:sp>
      <p:sp>
        <p:nvSpPr>
          <p:cNvPr id="5" name="TextBox 4">
            <a:extLst>
              <a:ext uri="{FF2B5EF4-FFF2-40B4-BE49-F238E27FC236}">
                <a16:creationId xmlns:a16="http://schemas.microsoft.com/office/drawing/2014/main" id="{A9B56805-019E-4344-AFC5-60EEC5032770}"/>
              </a:ext>
            </a:extLst>
          </p:cNvPr>
          <p:cNvSpPr txBox="1"/>
          <p:nvPr/>
        </p:nvSpPr>
        <p:spPr>
          <a:xfrm>
            <a:off x="0" y="3995678"/>
            <a:ext cx="4223209" cy="1200329"/>
          </a:xfrm>
          <a:prstGeom prst="rect">
            <a:avLst/>
          </a:prstGeom>
          <a:solidFill>
            <a:schemeClr val="accent2">
              <a:lumMod val="60000"/>
              <a:lumOff val="40000"/>
            </a:schemeClr>
          </a:solidFill>
        </p:spPr>
        <p:txBody>
          <a:bodyPr wrap="square" rtlCol="0">
            <a:spAutoFit/>
          </a:bodyPr>
          <a:lstStyle/>
          <a:p>
            <a:pPr algn="just"/>
            <a:r>
              <a:rPr lang="en-US" sz="1200" b="1" dirty="0">
                <a:latin typeface="Times New Roman" panose="02020603050405020304" pitchFamily="18" charset="0"/>
                <a:cs typeface="Times New Roman" panose="02020603050405020304" pitchFamily="18" charset="0"/>
              </a:rPr>
              <a:t>Preparing and Selecting Data </a:t>
            </a:r>
          </a:p>
          <a:p>
            <a:pPr algn="just"/>
            <a:r>
              <a:rPr lang="en-US" sz="1000" dirty="0">
                <a:latin typeface="Times New Roman" panose="02020603050405020304" pitchFamily="18" charset="0"/>
                <a:cs typeface="Times New Roman" panose="02020603050405020304" pitchFamily="18" charset="0"/>
              </a:rPr>
              <a:t>In order to draw a chart, first, it is vital to make sure that the data is </a:t>
            </a:r>
            <a:r>
              <a:rPr lang="en-US" sz="1000" dirty="0" err="1">
                <a:latin typeface="Times New Roman" panose="02020603050405020304" pitchFamily="18" charset="0"/>
                <a:cs typeface="Times New Roman" panose="02020603050405020304" pitchFamily="18" charset="0"/>
              </a:rPr>
              <a:t>organised</a:t>
            </a:r>
            <a:r>
              <a:rPr lang="en-US" sz="1000" dirty="0">
                <a:latin typeface="Times New Roman" panose="02020603050405020304" pitchFamily="18" charset="0"/>
                <a:cs typeface="Times New Roman" panose="02020603050405020304" pitchFamily="18" charset="0"/>
              </a:rPr>
              <a:t> appropriately. A good chart is based on clean and </a:t>
            </a:r>
            <a:r>
              <a:rPr lang="en-US" sz="1000" dirty="0" err="1">
                <a:latin typeface="Times New Roman" panose="02020603050405020304" pitchFamily="18" charset="0"/>
                <a:cs typeface="Times New Roman" panose="02020603050405020304" pitchFamily="18" charset="0"/>
              </a:rPr>
              <a:t>organised</a:t>
            </a:r>
            <a:r>
              <a:rPr lang="en-US" sz="1000" dirty="0">
                <a:latin typeface="Times New Roman" panose="02020603050405020304" pitchFamily="18" charset="0"/>
                <a:cs typeface="Times New Roman" panose="02020603050405020304" pitchFamily="18" charset="0"/>
              </a:rPr>
              <a:t> data. Begin by </a:t>
            </a:r>
            <a:r>
              <a:rPr lang="en-US" sz="1000" dirty="0" err="1">
                <a:latin typeface="Times New Roman" panose="02020603050405020304" pitchFamily="18" charset="0"/>
                <a:cs typeface="Times New Roman" panose="02020603050405020304" pitchFamily="18" charset="0"/>
              </a:rPr>
              <a:t>organising</a:t>
            </a:r>
            <a:r>
              <a:rPr lang="en-US" sz="1000" dirty="0">
                <a:latin typeface="Times New Roman" panose="02020603050405020304" pitchFamily="18" charset="0"/>
                <a:cs typeface="Times New Roman" panose="02020603050405020304" pitchFamily="18" charset="0"/>
              </a:rPr>
              <a:t> the data in a table where the headers are clear (Camões, 2016). Using these as an example, when you are coming up with a chart of monthly sales, the columns will be the first column that will be the months (January, February, etc.), and the second column will be the monthly sales.</a:t>
            </a:r>
          </a:p>
        </p:txBody>
      </p:sp>
      <p:sp>
        <p:nvSpPr>
          <p:cNvPr id="6" name="TextBox 5">
            <a:extLst>
              <a:ext uri="{FF2B5EF4-FFF2-40B4-BE49-F238E27FC236}">
                <a16:creationId xmlns:a16="http://schemas.microsoft.com/office/drawing/2014/main" id="{4F08A568-616C-44F3-98D2-52CD852CB82A}"/>
              </a:ext>
            </a:extLst>
          </p:cNvPr>
          <p:cNvSpPr txBox="1"/>
          <p:nvPr/>
        </p:nvSpPr>
        <p:spPr>
          <a:xfrm>
            <a:off x="12571" y="-13247"/>
            <a:ext cx="10121243" cy="338554"/>
          </a:xfrm>
          <a:prstGeom prst="rect">
            <a:avLst/>
          </a:prstGeom>
          <a:solidFill>
            <a:schemeClr val="accent2">
              <a:lumMod val="60000"/>
              <a:lumOff val="40000"/>
            </a:schemeClr>
          </a:solid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How to Create a Chart in Excel</a:t>
            </a:r>
          </a:p>
        </p:txBody>
      </p:sp>
      <p:sp>
        <p:nvSpPr>
          <p:cNvPr id="7" name="TextBox 6">
            <a:extLst>
              <a:ext uri="{FF2B5EF4-FFF2-40B4-BE49-F238E27FC236}">
                <a16:creationId xmlns:a16="http://schemas.microsoft.com/office/drawing/2014/main" id="{10F42700-CE4B-4F3F-9936-CE0987A7451D}"/>
              </a:ext>
            </a:extLst>
          </p:cNvPr>
          <p:cNvSpPr txBox="1"/>
          <p:nvPr/>
        </p:nvSpPr>
        <p:spPr>
          <a:xfrm>
            <a:off x="8364717" y="4715533"/>
            <a:ext cx="3827282" cy="2123658"/>
          </a:xfrm>
          <a:prstGeom prst="rect">
            <a:avLst/>
          </a:prstGeom>
          <a:solidFill>
            <a:schemeClr val="accent2">
              <a:lumMod val="60000"/>
              <a:lumOff val="40000"/>
            </a:schemeClr>
          </a:solidFill>
        </p:spPr>
        <p:txBody>
          <a:bodyPr wrap="square" rtlCol="0">
            <a:spAutoFit/>
          </a:bodyPr>
          <a:lstStyle/>
          <a:p>
            <a:r>
              <a:rPr lang="en-US" sz="1200" b="1" dirty="0">
                <a:latin typeface="Times New Roman" panose="02020603050405020304" pitchFamily="18" charset="0"/>
                <a:cs typeface="Times New Roman" panose="02020603050405020304" pitchFamily="18" charset="0"/>
              </a:rPr>
              <a:t>References</a:t>
            </a:r>
          </a:p>
          <a:p>
            <a:pPr algn="just"/>
            <a:r>
              <a:rPr lang="en-US" sz="900" dirty="0">
                <a:latin typeface="Times New Roman" panose="02020603050405020304" pitchFamily="18" charset="0"/>
                <a:cs typeface="Times New Roman" panose="02020603050405020304" pitchFamily="18" charset="0"/>
              </a:rPr>
              <a:t>Camões, J., 2016. Data at work: Best practices for creating effective charts and information graphics in Microsoft Excel. New Riders.</a:t>
            </a:r>
          </a:p>
          <a:p>
            <a:pPr algn="just"/>
            <a:r>
              <a:rPr lang="en-US" sz="900" dirty="0">
                <a:latin typeface="Times New Roman" panose="02020603050405020304" pitchFamily="18" charset="0"/>
                <a:cs typeface="Times New Roman" panose="02020603050405020304" pitchFamily="18" charset="0"/>
              </a:rPr>
              <a:t>Guerrero, H., Guerrero, R. and Rauscher, 2019. Excel data analysis. Springer International Publishing.</a:t>
            </a:r>
          </a:p>
          <a:p>
            <a:pPr algn="just"/>
            <a:r>
              <a:rPr lang="en-US" sz="900" dirty="0">
                <a:latin typeface="Times New Roman" panose="02020603050405020304" pitchFamily="18" charset="0"/>
                <a:cs typeface="Times New Roman" panose="02020603050405020304" pitchFamily="18" charset="0"/>
              </a:rPr>
              <a:t>Barreto, H., 2015. Why excel?. The Journal of Economic Education, 46(3), pp.300-309. https://doi.org/10.1080/00220485.2015.1029177</a:t>
            </a:r>
          </a:p>
          <a:p>
            <a:pPr algn="just"/>
            <a:r>
              <a:rPr lang="en-US" sz="900" dirty="0">
                <a:latin typeface="Times New Roman" panose="02020603050405020304" pitchFamily="18" charset="0"/>
                <a:cs typeface="Times New Roman" panose="02020603050405020304" pitchFamily="18" charset="0"/>
              </a:rPr>
              <a:t>Aydin, S., 2016. Using Excel in teacher education for sustainability. Journal of Teacher Education for Sustainability, 18(2), p.89. 10.1515/jtes-2016-0017 </a:t>
            </a:r>
          </a:p>
          <a:p>
            <a:pPr algn="just"/>
            <a:r>
              <a:rPr lang="en-US" sz="900" dirty="0">
                <a:latin typeface="Times New Roman" panose="02020603050405020304" pitchFamily="18" charset="0"/>
                <a:cs typeface="Times New Roman" panose="02020603050405020304" pitchFamily="18" charset="0"/>
              </a:rPr>
              <a:t>Harvey, G., 2018. Excel 2019 All-in-one for Dummies. John Wiley &amp; Sons.</a:t>
            </a:r>
          </a:p>
          <a:p>
            <a:pPr algn="just"/>
            <a:r>
              <a:rPr lang="en-US" sz="900" dirty="0" err="1">
                <a:latin typeface="Times New Roman" panose="02020603050405020304" pitchFamily="18" charset="0"/>
                <a:cs typeface="Times New Roman" panose="02020603050405020304" pitchFamily="18" charset="0"/>
              </a:rPr>
              <a:t>Wun</a:t>
            </a:r>
            <a:r>
              <a:rPr lang="en-US" sz="900" dirty="0">
                <a:latin typeface="Times New Roman" panose="02020603050405020304" pitchFamily="18" charset="0"/>
                <a:cs typeface="Times New Roman" panose="02020603050405020304" pitchFamily="18" charset="0"/>
              </a:rPr>
              <a:t>, T., Payne, J., Huron, S. and </a:t>
            </a:r>
            <a:r>
              <a:rPr lang="en-US" sz="900" dirty="0" err="1">
                <a:latin typeface="Times New Roman" panose="02020603050405020304" pitchFamily="18" charset="0"/>
                <a:cs typeface="Times New Roman" panose="02020603050405020304" pitchFamily="18" charset="0"/>
              </a:rPr>
              <a:t>Carpendale</a:t>
            </a:r>
            <a:r>
              <a:rPr lang="en-US" sz="900" dirty="0">
                <a:latin typeface="Times New Roman" panose="02020603050405020304" pitchFamily="18" charset="0"/>
                <a:cs typeface="Times New Roman" panose="02020603050405020304" pitchFamily="18" charset="0"/>
              </a:rPr>
              <a:t>, S., 2016, June. Comparing bar chart authoring with </a:t>
            </a:r>
            <a:r>
              <a:rPr lang="en-US" sz="900" dirty="0" err="1">
                <a:latin typeface="Times New Roman" panose="02020603050405020304" pitchFamily="18" charset="0"/>
                <a:cs typeface="Times New Roman" panose="02020603050405020304" pitchFamily="18" charset="0"/>
              </a:rPr>
              <a:t>microsoft</a:t>
            </a:r>
            <a:r>
              <a:rPr lang="en-US" sz="900" dirty="0">
                <a:latin typeface="Times New Roman" panose="02020603050405020304" pitchFamily="18" charset="0"/>
                <a:cs typeface="Times New Roman" panose="02020603050405020304" pitchFamily="18" charset="0"/>
              </a:rPr>
              <a:t> excel and tangible tiles. In Computer Graphics Forum (Vol. 35, No. 3, pp. 111-120). https://doi.org/10.1111/cgf.12887</a:t>
            </a:r>
          </a:p>
          <a:p>
            <a:endParaRPr lang="en-US" sz="1200" b="1"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C1889D31-332E-462C-B2BB-CA410335E7D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48350" y="325308"/>
            <a:ext cx="4116367" cy="1673616"/>
          </a:xfrm>
          <a:prstGeom prst="rect">
            <a:avLst/>
          </a:prstGeom>
        </p:spPr>
      </p:pic>
      <p:pic>
        <p:nvPicPr>
          <p:cNvPr id="11" name="Picture 10">
            <a:extLst>
              <a:ext uri="{FF2B5EF4-FFF2-40B4-BE49-F238E27FC236}">
                <a16:creationId xmlns:a16="http://schemas.microsoft.com/office/drawing/2014/main" id="{BF1622AE-F85B-4426-853C-445873EAAC1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0" y="1839123"/>
            <a:ext cx="4235780" cy="2176350"/>
          </a:xfrm>
          <a:prstGeom prst="rect">
            <a:avLst/>
          </a:prstGeom>
        </p:spPr>
      </p:pic>
      <p:pic>
        <p:nvPicPr>
          <p:cNvPr id="13" name="Picture 12">
            <a:extLst>
              <a:ext uri="{FF2B5EF4-FFF2-40B4-BE49-F238E27FC236}">
                <a16:creationId xmlns:a16="http://schemas.microsoft.com/office/drawing/2014/main" id="{5FA60367-593C-4722-8E35-088191C4FD9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4251498" y="3677681"/>
            <a:ext cx="4069222" cy="1587411"/>
          </a:xfrm>
          <a:prstGeom prst="rect">
            <a:avLst/>
          </a:prstGeom>
        </p:spPr>
      </p:pic>
      <p:pic>
        <p:nvPicPr>
          <p:cNvPr id="15" name="Picture 14">
            <a:extLst>
              <a:ext uri="{FF2B5EF4-FFF2-40B4-BE49-F238E27FC236}">
                <a16:creationId xmlns:a16="http://schemas.microsoft.com/office/drawing/2014/main" id="{5ABC588D-A69C-40BD-892A-42EBBA0D398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352147" y="2571019"/>
            <a:ext cx="3827282" cy="2176350"/>
          </a:xfrm>
          <a:prstGeom prst="rect">
            <a:avLst/>
          </a:prstGeom>
        </p:spPr>
      </p:pic>
      <p:pic>
        <p:nvPicPr>
          <p:cNvPr id="14" name="Picture 13" descr="Discover University of Wales Trinity Saint David">
            <a:extLst>
              <a:ext uri="{FF2B5EF4-FFF2-40B4-BE49-F238E27FC236}">
                <a16:creationId xmlns:a16="http://schemas.microsoft.com/office/drawing/2014/main" id="{DC2186DE-D6E0-4D5F-83A1-8863C476F9A2}"/>
              </a:ext>
            </a:extLst>
          </p:cNvPr>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10146387" y="0"/>
            <a:ext cx="2033042" cy="325308"/>
          </a:xfrm>
          <a:prstGeom prst="rect">
            <a:avLst/>
          </a:prstGeom>
          <a:noFill/>
          <a:ln>
            <a:noFill/>
          </a:ln>
        </p:spPr>
      </p:pic>
      <p:sp>
        <p:nvSpPr>
          <p:cNvPr id="8" name="TextBox 7">
            <a:extLst>
              <a:ext uri="{FF2B5EF4-FFF2-40B4-BE49-F238E27FC236}">
                <a16:creationId xmlns:a16="http://schemas.microsoft.com/office/drawing/2014/main" id="{2B06DCAE-39DA-4EB5-923F-6ADA98ABDADC}"/>
              </a:ext>
            </a:extLst>
          </p:cNvPr>
          <p:cNvSpPr txBox="1"/>
          <p:nvPr/>
        </p:nvSpPr>
        <p:spPr>
          <a:xfrm>
            <a:off x="9423" y="5196007"/>
            <a:ext cx="4223209" cy="1661993"/>
          </a:xfrm>
          <a:prstGeom prst="rect">
            <a:avLst/>
          </a:prstGeom>
          <a:solidFill>
            <a:schemeClr val="accent2"/>
          </a:solidFill>
        </p:spPr>
        <p:txBody>
          <a:bodyPr wrap="square" rtlCol="0">
            <a:spAutoFit/>
          </a:bodyPr>
          <a:lstStyle/>
          <a:p>
            <a:r>
              <a:rPr lang="en-US" sz="1200" b="1" dirty="0">
                <a:latin typeface="Times New Roman" panose="02020603050405020304" pitchFamily="18" charset="0"/>
                <a:cs typeface="Times New Roman" panose="02020603050405020304" pitchFamily="18" charset="0"/>
              </a:rPr>
              <a:t>Inserting a Chart</a:t>
            </a:r>
          </a:p>
          <a:p>
            <a:r>
              <a:rPr lang="en-US" sz="1000" dirty="0">
                <a:latin typeface="Times New Roman" panose="02020603050405020304" pitchFamily="18" charset="0"/>
                <a:cs typeface="Times New Roman" panose="02020603050405020304" pitchFamily="18" charset="0"/>
              </a:rPr>
              <a:t>To start a chart, users need to go to the Excel ribbon under the tab of Insert. Upon being there, they will find a "Charts" section that has different types of charts, such as bar, line, and pie charts. There are various uses of each chart type; thus, it is necessary to choose the chart type which would be more appropriate for their data:</a:t>
            </a:r>
          </a:p>
          <a:p>
            <a:r>
              <a:rPr lang="en-US" sz="1000" dirty="0">
                <a:latin typeface="Times New Roman" panose="02020603050405020304" pitchFamily="18" charset="0"/>
                <a:cs typeface="Times New Roman" panose="02020603050405020304" pitchFamily="18" charset="0"/>
              </a:rPr>
              <a:t>•Bar Chart: This is good in case one wants to make comparisons of quantities in relation to different categories (</a:t>
            </a:r>
            <a:r>
              <a:rPr lang="en-US" sz="1000" dirty="0" err="1">
                <a:latin typeface="Times New Roman" panose="02020603050405020304" pitchFamily="18" charset="0"/>
                <a:cs typeface="Times New Roman" panose="02020603050405020304" pitchFamily="18" charset="0"/>
              </a:rPr>
              <a:t>Wun</a:t>
            </a:r>
            <a:r>
              <a:rPr lang="en-US" sz="1000" dirty="0">
                <a:latin typeface="Times New Roman" panose="02020603050405020304" pitchFamily="18" charset="0"/>
                <a:cs typeface="Times New Roman" panose="02020603050405020304" pitchFamily="18" charset="0"/>
              </a:rPr>
              <a:t> et al., 2016).</a:t>
            </a:r>
          </a:p>
          <a:p>
            <a:r>
              <a:rPr lang="en-US" sz="1000" dirty="0">
                <a:latin typeface="Times New Roman" panose="02020603050405020304" pitchFamily="18" charset="0"/>
                <a:cs typeface="Times New Roman" panose="02020603050405020304" pitchFamily="18" charset="0"/>
              </a:rPr>
              <a:t>•Line Chart: It is the most appropriate graph to illustrate a change over time.</a:t>
            </a:r>
          </a:p>
          <a:p>
            <a:r>
              <a:rPr lang="en-US" sz="1000" dirty="0">
                <a:latin typeface="Times New Roman" panose="02020603050405020304" pitchFamily="18" charset="0"/>
                <a:cs typeface="Times New Roman" panose="02020603050405020304" pitchFamily="18" charset="0"/>
              </a:rPr>
              <a:t>•Pie Chart: Can be applied in displaying proportions or a portion of a whole.</a:t>
            </a:r>
          </a:p>
        </p:txBody>
      </p:sp>
      <p:sp>
        <p:nvSpPr>
          <p:cNvPr id="10" name="TextBox 9">
            <a:extLst>
              <a:ext uri="{FF2B5EF4-FFF2-40B4-BE49-F238E27FC236}">
                <a16:creationId xmlns:a16="http://schemas.microsoft.com/office/drawing/2014/main" id="{E0378DA9-0694-4AFD-BD0B-F7D8C138D768}"/>
              </a:ext>
            </a:extLst>
          </p:cNvPr>
          <p:cNvSpPr txBox="1"/>
          <p:nvPr/>
        </p:nvSpPr>
        <p:spPr>
          <a:xfrm>
            <a:off x="4232632" y="5146420"/>
            <a:ext cx="4116367" cy="1692771"/>
          </a:xfrm>
          <a:prstGeom prst="rect">
            <a:avLst/>
          </a:prstGeom>
          <a:solidFill>
            <a:schemeClr val="accent6"/>
          </a:solidFill>
        </p:spPr>
        <p:txBody>
          <a:bodyPr wrap="square" rtlCol="0">
            <a:spAutoFit/>
          </a:bodyPr>
          <a:lstStyle/>
          <a:p>
            <a:r>
              <a:rPr lang="en-US" sz="1400" b="1" dirty="0">
                <a:latin typeface="Times New Roman" panose="02020603050405020304" pitchFamily="18" charset="0"/>
                <a:cs typeface="Times New Roman" panose="02020603050405020304" pitchFamily="18" charset="0"/>
              </a:rPr>
              <a:t>Conclusion</a:t>
            </a:r>
          </a:p>
          <a:p>
            <a:r>
              <a:rPr lang="en-US" sz="1000" dirty="0">
                <a:latin typeface="Times New Roman" panose="02020603050405020304" pitchFamily="18" charset="0"/>
                <a:cs typeface="Times New Roman" panose="02020603050405020304" pitchFamily="18" charset="0"/>
              </a:rPr>
              <a:t>Using Excel to create charts to present data is an excellent way to present data clearly and engagingly. It can be useful only when you employ the following few steps to </a:t>
            </a:r>
            <a:r>
              <a:rPr lang="en-US" sz="1000" dirty="0" err="1">
                <a:latin typeface="Times New Roman" panose="02020603050405020304" pitchFamily="18" charset="0"/>
                <a:cs typeface="Times New Roman" panose="02020603050405020304" pitchFamily="18" charset="0"/>
              </a:rPr>
              <a:t>realise</a:t>
            </a:r>
            <a:r>
              <a:rPr lang="en-US" sz="1000" dirty="0">
                <a:latin typeface="Times New Roman" panose="02020603050405020304" pitchFamily="18" charset="0"/>
                <a:cs typeface="Times New Roman" panose="02020603050405020304" pitchFamily="18" charset="0"/>
              </a:rPr>
              <a:t> professional charts, easy to understand, and arrange your own version: </a:t>
            </a:r>
            <a:r>
              <a:rPr lang="en-US" sz="1000" dirty="0" err="1">
                <a:latin typeface="Times New Roman" panose="02020603050405020304" pitchFamily="18" charset="0"/>
                <a:cs typeface="Times New Roman" panose="02020603050405020304" pitchFamily="18" charset="0"/>
              </a:rPr>
              <a:t>organising</a:t>
            </a:r>
            <a:r>
              <a:rPr lang="en-US" sz="1000" dirty="0">
                <a:latin typeface="Times New Roman" panose="02020603050405020304" pitchFamily="18" charset="0"/>
                <a:cs typeface="Times New Roman" panose="02020603050405020304" pitchFamily="18" charset="0"/>
              </a:rPr>
              <a:t> your data, choosing the appropriate type of charts, </a:t>
            </a:r>
            <a:r>
              <a:rPr lang="en-US" sz="1000" dirty="0" err="1">
                <a:latin typeface="Times New Roman" panose="02020603050405020304" pitchFamily="18" charset="0"/>
                <a:cs typeface="Times New Roman" panose="02020603050405020304" pitchFamily="18" charset="0"/>
              </a:rPr>
              <a:t>customising</a:t>
            </a:r>
            <a:r>
              <a:rPr lang="en-US" sz="1000" dirty="0">
                <a:latin typeface="Times New Roman" panose="02020603050405020304" pitchFamily="18" charset="0"/>
                <a:cs typeface="Times New Roman" panose="02020603050405020304" pitchFamily="18" charset="0"/>
              </a:rPr>
              <a:t> them, and also placing them in the right position. In presentations, reports or even analysis of data, learning how to make charts in Excel helps to improve the presentation of information. Charts will save time using charts and better explore your data, and make it more accessible to other people.</a:t>
            </a:r>
          </a:p>
        </p:txBody>
      </p:sp>
    </p:spTree>
    <p:extLst>
      <p:ext uri="{BB962C8B-B14F-4D97-AF65-F5344CB8AC3E}">
        <p14:creationId xmlns:p14="http://schemas.microsoft.com/office/powerpoint/2010/main" val="1140732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2109</Words>
  <Application>Microsoft Office PowerPoint</Application>
  <PresentationFormat>Widescreen</PresentationFormat>
  <Paragraphs>54</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Sandor Dezsi (2331826)</cp:lastModifiedBy>
  <cp:revision>1</cp:revision>
  <dcterms:created xsi:type="dcterms:W3CDTF">2025-09-22T11:13:48Z</dcterms:created>
  <dcterms:modified xsi:type="dcterms:W3CDTF">2025-10-25T16:02:39Z</dcterms:modified>
</cp:coreProperties>
</file>