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6"/>
  </p:notesMasterIdLst>
  <p:handoutMasterIdLst>
    <p:handoutMasterId r:id="rId47"/>
  </p:handoutMasterIdLst>
  <p:sldIdLst>
    <p:sldId id="324" r:id="rId2"/>
    <p:sldId id="293" r:id="rId3"/>
    <p:sldId id="291" r:id="rId4"/>
    <p:sldId id="286" r:id="rId5"/>
    <p:sldId id="259" r:id="rId6"/>
    <p:sldId id="260" r:id="rId7"/>
    <p:sldId id="272" r:id="rId8"/>
    <p:sldId id="258" r:id="rId9"/>
    <p:sldId id="288" r:id="rId10"/>
    <p:sldId id="287" r:id="rId11"/>
    <p:sldId id="275" r:id="rId12"/>
    <p:sldId id="325" r:id="rId13"/>
    <p:sldId id="279" r:id="rId14"/>
    <p:sldId id="280" r:id="rId15"/>
    <p:sldId id="277" r:id="rId16"/>
    <p:sldId id="262" r:id="rId17"/>
    <p:sldId id="299" r:id="rId18"/>
    <p:sldId id="491" r:id="rId19"/>
    <p:sldId id="487" r:id="rId20"/>
    <p:sldId id="473" r:id="rId21"/>
    <p:sldId id="485" r:id="rId22"/>
    <p:sldId id="488" r:id="rId23"/>
    <p:sldId id="474" r:id="rId24"/>
    <p:sldId id="475" r:id="rId25"/>
    <p:sldId id="489" r:id="rId26"/>
    <p:sldId id="490" r:id="rId27"/>
    <p:sldId id="476" r:id="rId28"/>
    <p:sldId id="492" r:id="rId29"/>
    <p:sldId id="261" r:id="rId30"/>
    <p:sldId id="273" r:id="rId31"/>
    <p:sldId id="274" r:id="rId32"/>
    <p:sldId id="263" r:id="rId33"/>
    <p:sldId id="264" r:id="rId34"/>
    <p:sldId id="265" r:id="rId35"/>
    <p:sldId id="267" r:id="rId36"/>
    <p:sldId id="268" r:id="rId37"/>
    <p:sldId id="269" r:id="rId38"/>
    <p:sldId id="282" r:id="rId39"/>
    <p:sldId id="281" r:id="rId40"/>
    <p:sldId id="270" r:id="rId41"/>
    <p:sldId id="285" r:id="rId42"/>
    <p:sldId id="271" r:id="rId43"/>
    <p:sldId id="276" r:id="rId44"/>
    <p:sldId id="322"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 value. Continuously develop yourself so that you can add more value for people.</a:t>
            </a:r>
          </a:p>
        </p:txBody>
      </p:sp>
      <p:sp>
        <p:nvSpPr>
          <p:cNvPr id="4" name="Slide Number Placeholder 3"/>
          <p:cNvSpPr>
            <a:spLocks noGrp="1"/>
          </p:cNvSpPr>
          <p:nvPr>
            <p:ph type="sldNum" sz="quarter" idx="10"/>
          </p:nvPr>
        </p:nvSpPr>
        <p:spPr/>
        <p:txBody>
          <a:bodyPr/>
          <a:lstStyle/>
          <a:p>
            <a:fld id="{EC083ABD-4B81-40F0-A72F-3A11091FFA68}" type="slidenum">
              <a:rPr lang="en-GB" smtClean="0"/>
              <a:t>7</a:t>
            </a:fld>
            <a:endParaRPr lang="en-GB"/>
          </a:p>
        </p:txBody>
      </p:sp>
    </p:spTree>
    <p:extLst>
      <p:ext uri="{BB962C8B-B14F-4D97-AF65-F5344CB8AC3E}">
        <p14:creationId xmlns:p14="http://schemas.microsoft.com/office/powerpoint/2010/main" val="1983980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ln/>
        </p:spPr>
      </p:sp>
      <p:sp>
        <p:nvSpPr>
          <p:cNvPr id="983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cs typeface="Arial" panose="020B0604020202020204" pitchFamily="34" charset="0"/>
              </a:rPr>
              <a:t>Just look at how nature has inspired creativity and innovation…. The links between nature and nurture are apparent even in the simplest things!</a:t>
            </a:r>
          </a:p>
        </p:txBody>
      </p:sp>
      <p:sp>
        <p:nvSpPr>
          <p:cNvPr id="983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C56D98-D905-4FBF-91D3-89F0EDF9CCDC}" type="slidenum">
              <a:rPr lang="en-US" altLang="en-US" smtClean="0"/>
              <a:pPr/>
              <a:t>17</a:t>
            </a:fld>
            <a:endParaRPr lang="en-US" altLang="en-US"/>
          </a:p>
        </p:txBody>
      </p:sp>
    </p:spTree>
    <p:extLst>
      <p:ext uri="{BB962C8B-B14F-4D97-AF65-F5344CB8AC3E}">
        <p14:creationId xmlns:p14="http://schemas.microsoft.com/office/powerpoint/2010/main" val="3897764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22</a:t>
            </a:fld>
            <a:endParaRPr lang="en-CA"/>
          </a:p>
        </p:txBody>
      </p:sp>
    </p:spTree>
    <p:extLst>
      <p:ext uri="{BB962C8B-B14F-4D97-AF65-F5344CB8AC3E}">
        <p14:creationId xmlns:p14="http://schemas.microsoft.com/office/powerpoint/2010/main" val="21334730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09/07/2021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09/07/2021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09/07/2021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09/07/2021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09/07/2021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09/07/2021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027480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09/07/2021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1"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tandfonline.com/keyword/Systems+Thinking" TargetMode="External"/><Relationship Id="rId2" Type="http://schemas.openxmlformats.org/officeDocument/2006/relationships/hyperlink" Target="https://www.tandfonline.com/keyword/Practice+Theory" TargetMode="External"/><Relationship Id="rId1" Type="http://schemas.openxmlformats.org/officeDocument/2006/relationships/slideLayout" Target="../slideLayouts/slideLayout2.xml"/><Relationship Id="rId6" Type="http://schemas.openxmlformats.org/officeDocument/2006/relationships/hyperlink" Target="https://www.tandfonline.com/keyword/Human+Agency" TargetMode="External"/><Relationship Id="rId5" Type="http://schemas.openxmlformats.org/officeDocument/2006/relationships/hyperlink" Target="https://www.tandfonline.com/keyword/Organizational+Change" TargetMode="External"/><Relationship Id="rId4" Type="http://schemas.openxmlformats.org/officeDocument/2006/relationships/hyperlink" Target="https://www.tandfonline.com/keyword/Learning+Organization"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thwink.org/sustain/glossary/SystemsThinking.htm" TargetMode="External"/><Relationship Id="rId2" Type="http://schemas.openxmlformats.org/officeDocument/2006/relationships/hyperlink" Target="https://www.burgehugheswalsh.co.uk/systems-thinking/tools.aspx" TargetMode="External"/><Relationship Id="rId1" Type="http://schemas.openxmlformats.org/officeDocument/2006/relationships/slideLayout" Target="../slideLayouts/slideLayout2.xml"/><Relationship Id="rId4" Type="http://schemas.openxmlformats.org/officeDocument/2006/relationships/hyperlink" Target="https://www.slideshare.net/bargeguy/executive-systems-thinking-seminar-march-3-2015"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371600" y="1268760"/>
            <a:ext cx="7772400" cy="2520280"/>
          </a:xfrm>
        </p:spPr>
        <p:txBody>
          <a:bodyPr/>
          <a:lstStyle/>
          <a:p>
            <a:br>
              <a:rPr lang="en-GB" altLang="en-US" sz="3200" dirty="0"/>
            </a:br>
            <a:br>
              <a:rPr lang="en-GB" altLang="en-US" sz="3200" dirty="0"/>
            </a:br>
            <a:r>
              <a:rPr lang="en-GB" sz="3200" b="1" dirty="0"/>
              <a:t>Visions for the Future – Theoretical Perspectives on Management LCDB7006 </a:t>
            </a:r>
            <a:br>
              <a:rPr lang="en-GB" sz="3200" b="1" dirty="0"/>
            </a:br>
            <a:r>
              <a:rPr lang="en-US" altLang="en-US" sz="3200" b="1" dirty="0">
                <a:solidFill>
                  <a:srgbClr val="FF0000"/>
                </a:solidFill>
              </a:rPr>
              <a:t>Lecture 3 (Week 4)</a:t>
            </a:r>
            <a:br>
              <a:rPr lang="en-US" altLang="en-US" sz="3200" b="1" dirty="0">
                <a:solidFill>
                  <a:srgbClr val="FF0000"/>
                </a:solidFill>
              </a:rPr>
            </a:br>
            <a:r>
              <a:rPr lang="en-GB" sz="3200" dirty="0">
                <a:highlight>
                  <a:srgbClr val="FFFF00"/>
                </a:highlight>
              </a:rPr>
              <a:t>Systems Thinking</a:t>
            </a:r>
            <a:br>
              <a:rPr lang="en-US" altLang="en-US" sz="3200" b="1" dirty="0">
                <a:solidFill>
                  <a:srgbClr val="FF0000"/>
                </a:solidFill>
              </a:rPr>
            </a:br>
            <a:endParaRPr lang="en-US" dirty="0">
              <a:solidFill>
                <a:srgbClr val="FF0000"/>
              </a:solidFill>
            </a:endParaRPr>
          </a:p>
        </p:txBody>
      </p:sp>
      <p:sp>
        <p:nvSpPr>
          <p:cNvPr id="4" name="Oval 3">
            <a:extLst>
              <a:ext uri="{FF2B5EF4-FFF2-40B4-BE49-F238E27FC236}">
                <a16:creationId xmlns:a16="http://schemas.microsoft.com/office/drawing/2014/main" id="{8202C6A5-3290-A248-8A9F-6B8FE9D10B74}"/>
              </a:ext>
            </a:extLst>
          </p:cNvPr>
          <p:cNvSpPr/>
          <p:nvPr/>
        </p:nvSpPr>
        <p:spPr>
          <a:xfrm>
            <a:off x="1691680" y="1412776"/>
            <a:ext cx="1656220" cy="648071"/>
          </a:xfrm>
          <a:prstGeom prst="ellipse">
            <a:avLst/>
          </a:prstGeom>
          <a:gradFill flip="none" rotWithShape="1">
            <a:gsLst>
              <a:gs pos="0">
                <a:schemeClr val="bg1">
                  <a:lumMod val="85000"/>
                  <a:alpha val="16000"/>
                </a:schemeClr>
              </a:gs>
              <a:gs pos="100000">
                <a:srgbClr val="000000">
                  <a:alpha val="16000"/>
                </a:srgbClr>
              </a:gs>
            </a:gsLst>
            <a:lin ang="5700000" scaled="0"/>
            <a:tileRect/>
          </a:gra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0048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1209"/>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1" y="591468"/>
            <a:ext cx="8958303" cy="4370427"/>
          </a:xfrm>
          <a:prstGeom prst="rect">
            <a:avLst/>
          </a:prstGeom>
        </p:spPr>
        <p:txBody>
          <a:bodyPr wrap="square">
            <a:spAutoFit/>
          </a:bodyPr>
          <a:lstStyle/>
          <a:p>
            <a:endParaRPr lang="en-GB" sz="3000" dirty="0"/>
          </a:p>
          <a:p>
            <a:pPr marL="428625" indent="-428625">
              <a:buFont typeface="Arial" panose="020B0604020202020204" pitchFamily="34" charset="0"/>
              <a:buChar char="•"/>
            </a:pPr>
            <a:r>
              <a:rPr lang="en-GB" sz="3000" dirty="0"/>
              <a:t>Management and ‘problem’</a:t>
            </a:r>
          </a:p>
          <a:p>
            <a:pPr marL="428625" indent="-428625">
              <a:buFont typeface="Arial" panose="020B0604020202020204" pitchFamily="34" charset="0"/>
              <a:buChar char="•"/>
            </a:pPr>
            <a:r>
              <a:rPr lang="en-GB" sz="3000" dirty="0"/>
              <a:t>Systems Thinking, the Fifth Discipline</a:t>
            </a:r>
          </a:p>
          <a:p>
            <a:pPr marL="428625" indent="-428625">
              <a:buFont typeface="Arial" panose="020B0604020202020204" pitchFamily="34" charset="0"/>
              <a:buChar char="•"/>
            </a:pPr>
            <a:r>
              <a:rPr lang="en-GB" sz="3000" dirty="0"/>
              <a:t>Being critical</a:t>
            </a:r>
            <a:endParaRPr lang="en-GB" sz="3200" dirty="0"/>
          </a:p>
          <a:p>
            <a:pPr marL="457200" indent="-457200">
              <a:buFont typeface="Arial" panose="020B0604020202020204" pitchFamily="34" charset="0"/>
              <a:buChar char="•"/>
            </a:pPr>
            <a:r>
              <a:rPr lang="en-GB" sz="3200" dirty="0"/>
              <a:t>Applying systems thinking tools to management and management problems </a:t>
            </a:r>
          </a:p>
          <a:p>
            <a:pPr marL="457200" indent="-457200">
              <a:buFont typeface="Arial" panose="020B0604020202020204" pitchFamily="34" charset="0"/>
              <a:buChar char="•"/>
            </a:pPr>
            <a:r>
              <a:rPr lang="en-GB" sz="3200" dirty="0"/>
              <a:t>Know how to analyse management theories critically</a:t>
            </a:r>
          </a:p>
          <a:p>
            <a:pPr marL="428625" indent="-428625">
              <a:buFont typeface="Arial" panose="020B0604020202020204" pitchFamily="34" charset="0"/>
              <a:buChar char="•"/>
            </a:pPr>
            <a:endParaRPr lang="en-GB" sz="3000" dirty="0"/>
          </a:p>
        </p:txBody>
      </p:sp>
      <p:sp>
        <p:nvSpPr>
          <p:cNvPr id="3" name="Rectangle 2">
            <a:extLst>
              <a:ext uri="{FF2B5EF4-FFF2-40B4-BE49-F238E27FC236}">
                <a16:creationId xmlns:a16="http://schemas.microsoft.com/office/drawing/2014/main" id="{35368A96-B20C-8542-8989-53F5C2248DC6}"/>
              </a:ext>
            </a:extLst>
          </p:cNvPr>
          <p:cNvSpPr/>
          <p:nvPr/>
        </p:nvSpPr>
        <p:spPr>
          <a:xfrm>
            <a:off x="6185" y="273998"/>
            <a:ext cx="8209430" cy="584775"/>
          </a:xfrm>
          <a:prstGeom prst="rect">
            <a:avLst/>
          </a:prstGeom>
        </p:spPr>
        <p:txBody>
          <a:bodyPr wrap="square">
            <a:spAutoFit/>
          </a:bodyPr>
          <a:lstStyle/>
          <a:p>
            <a:pPr algn="ctr"/>
            <a:r>
              <a:rPr lang="en-GB" sz="3200" b="1" dirty="0"/>
              <a:t>Learning outcome</a:t>
            </a:r>
          </a:p>
        </p:txBody>
      </p:sp>
    </p:spTree>
    <p:extLst>
      <p:ext uri="{BB962C8B-B14F-4D97-AF65-F5344CB8AC3E}">
        <p14:creationId xmlns:p14="http://schemas.microsoft.com/office/powerpoint/2010/main" val="972114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1916832"/>
            <a:ext cx="5169428" cy="1015663"/>
          </a:xfrm>
          <a:prstGeom prst="rect">
            <a:avLst/>
          </a:prstGeom>
        </p:spPr>
        <p:txBody>
          <a:bodyPr wrap="none">
            <a:spAutoFit/>
          </a:bodyPr>
          <a:lstStyle/>
          <a:p>
            <a:r>
              <a:rPr lang="en-GB" sz="6000" b="1" dirty="0">
                <a:latin typeface="Anonymous" panose="02000409000000000000" pitchFamily="49" charset="0"/>
              </a:rPr>
              <a:t>Define problem</a:t>
            </a:r>
          </a:p>
        </p:txBody>
      </p:sp>
    </p:spTree>
    <p:extLst>
      <p:ext uri="{BB962C8B-B14F-4D97-AF65-F5344CB8AC3E}">
        <p14:creationId xmlns:p14="http://schemas.microsoft.com/office/powerpoint/2010/main" val="31597731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Problem is…</a:t>
            </a:r>
          </a:p>
        </p:txBody>
      </p:sp>
      <p:sp>
        <p:nvSpPr>
          <p:cNvPr id="3" name="Content Placeholder 2"/>
          <p:cNvSpPr>
            <a:spLocks noGrp="1"/>
          </p:cNvSpPr>
          <p:nvPr>
            <p:ph idx="1"/>
          </p:nvPr>
        </p:nvSpPr>
        <p:spPr>
          <a:xfrm>
            <a:off x="457200" y="1600201"/>
            <a:ext cx="8507288" cy="3917032"/>
          </a:xfrm>
        </p:spPr>
        <p:txBody>
          <a:bodyPr>
            <a:normAutofit/>
          </a:bodyPr>
          <a:lstStyle/>
          <a:p>
            <a:pPr marL="0" indent="0">
              <a:buNone/>
            </a:pPr>
            <a:r>
              <a:rPr lang="en-GB" dirty="0"/>
              <a:t>Outcomes, produced by the complexity of interaction, that people don’t want</a:t>
            </a:r>
          </a:p>
          <a:p>
            <a:r>
              <a:rPr lang="en-GB" i="1" dirty="0"/>
              <a:t>Problems are outcomes of culture!</a:t>
            </a:r>
          </a:p>
          <a:p>
            <a:r>
              <a:rPr lang="en-GB" i="1" dirty="0"/>
              <a:t>Culture is a problem-solving mechanism</a:t>
            </a:r>
          </a:p>
          <a:p>
            <a:r>
              <a:rPr lang="en-GB" i="1" dirty="0"/>
              <a:t>Culture and problems are recursive </a:t>
            </a:r>
          </a:p>
          <a:p>
            <a:pPr lvl="1"/>
            <a:r>
              <a:rPr lang="en-GB" i="1" dirty="0"/>
              <a:t>How would you represent this relationship diagrammatically?</a:t>
            </a:r>
          </a:p>
        </p:txBody>
      </p:sp>
    </p:spTree>
    <p:extLst>
      <p:ext uri="{BB962C8B-B14F-4D97-AF65-F5344CB8AC3E}">
        <p14:creationId xmlns:p14="http://schemas.microsoft.com/office/powerpoint/2010/main" val="472978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Management Problems</a:t>
            </a:r>
          </a:p>
        </p:txBody>
      </p:sp>
      <p:sp>
        <p:nvSpPr>
          <p:cNvPr id="3" name="Content Placeholder 2"/>
          <p:cNvSpPr>
            <a:spLocks noGrp="1"/>
          </p:cNvSpPr>
          <p:nvPr>
            <p:ph idx="1"/>
          </p:nvPr>
        </p:nvSpPr>
        <p:spPr>
          <a:xfrm>
            <a:off x="457200" y="1268760"/>
            <a:ext cx="8579296" cy="3917032"/>
          </a:xfrm>
        </p:spPr>
        <p:txBody>
          <a:bodyPr>
            <a:normAutofit fontScale="92500" lnSpcReduction="20000"/>
          </a:bodyPr>
          <a:lstStyle/>
          <a:p>
            <a:r>
              <a:rPr lang="en-GB" dirty="0"/>
              <a:t>What is the major problem?</a:t>
            </a:r>
          </a:p>
          <a:p>
            <a:r>
              <a:rPr lang="en-GB" dirty="0"/>
              <a:t>New product or service</a:t>
            </a:r>
          </a:p>
          <a:p>
            <a:pPr lvl="1"/>
            <a:r>
              <a:rPr lang="en-GB" dirty="0"/>
              <a:t>Electric cars</a:t>
            </a:r>
          </a:p>
          <a:p>
            <a:r>
              <a:rPr lang="en-GB" dirty="0"/>
              <a:t>Poor quality products</a:t>
            </a:r>
          </a:p>
          <a:p>
            <a:pPr lvl="1"/>
            <a:r>
              <a:rPr lang="en-GB" dirty="0"/>
              <a:t>Recalls</a:t>
            </a:r>
          </a:p>
          <a:p>
            <a:r>
              <a:rPr lang="en-GB" dirty="0"/>
              <a:t>Inefficiencies and ineffectiveness</a:t>
            </a:r>
          </a:p>
          <a:p>
            <a:pPr lvl="1"/>
            <a:r>
              <a:rPr lang="en-GB" dirty="0"/>
              <a:t>Overuse of resources</a:t>
            </a:r>
          </a:p>
          <a:p>
            <a:r>
              <a:rPr lang="en-GB" dirty="0"/>
              <a:t>Cost overruns</a:t>
            </a:r>
          </a:p>
          <a:p>
            <a:pPr lvl="1"/>
            <a:r>
              <a:rPr lang="en-GB" dirty="0"/>
              <a:t>Unnecessary expenditures</a:t>
            </a:r>
          </a:p>
        </p:txBody>
      </p:sp>
    </p:spTree>
    <p:extLst>
      <p:ext uri="{BB962C8B-B14F-4D97-AF65-F5344CB8AC3E}">
        <p14:creationId xmlns:p14="http://schemas.microsoft.com/office/powerpoint/2010/main" val="2543881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Management Problems</a:t>
            </a:r>
          </a:p>
        </p:txBody>
      </p:sp>
      <p:sp>
        <p:nvSpPr>
          <p:cNvPr id="3" name="Text Placeholder 2"/>
          <p:cNvSpPr>
            <a:spLocks noGrp="1"/>
          </p:cNvSpPr>
          <p:nvPr>
            <p:ph type="body" idx="1"/>
          </p:nvPr>
        </p:nvSpPr>
        <p:spPr/>
        <p:txBody>
          <a:bodyPr/>
          <a:lstStyle/>
          <a:p>
            <a:r>
              <a:rPr lang="en-GB" dirty="0"/>
              <a:t>Traditional Analysis</a:t>
            </a:r>
          </a:p>
        </p:txBody>
      </p:sp>
      <p:sp>
        <p:nvSpPr>
          <p:cNvPr id="4" name="Content Placeholder 3"/>
          <p:cNvSpPr>
            <a:spLocks noGrp="1"/>
          </p:cNvSpPr>
          <p:nvPr>
            <p:ph sz="half" idx="2"/>
          </p:nvPr>
        </p:nvSpPr>
        <p:spPr/>
        <p:txBody>
          <a:bodyPr/>
          <a:lstStyle/>
          <a:p>
            <a:r>
              <a:rPr lang="en-GB" dirty="0"/>
              <a:t>Problem</a:t>
            </a:r>
          </a:p>
          <a:p>
            <a:r>
              <a:rPr lang="en-GB" dirty="0"/>
              <a:t>Decomposition</a:t>
            </a:r>
          </a:p>
          <a:p>
            <a:r>
              <a:rPr lang="en-GB" dirty="0"/>
              <a:t>Analyse individual parts</a:t>
            </a:r>
          </a:p>
          <a:p>
            <a:r>
              <a:rPr lang="en-GB" dirty="0"/>
              <a:t>Put it all back together</a:t>
            </a:r>
          </a:p>
        </p:txBody>
      </p:sp>
      <p:sp>
        <p:nvSpPr>
          <p:cNvPr id="5" name="Text Placeholder 4"/>
          <p:cNvSpPr>
            <a:spLocks noGrp="1"/>
          </p:cNvSpPr>
          <p:nvPr>
            <p:ph type="body" sz="quarter" idx="3"/>
          </p:nvPr>
        </p:nvSpPr>
        <p:spPr/>
        <p:txBody>
          <a:bodyPr/>
          <a:lstStyle/>
          <a:p>
            <a:r>
              <a:rPr lang="en-GB" dirty="0"/>
              <a:t>Systems Analysis</a:t>
            </a:r>
          </a:p>
        </p:txBody>
      </p:sp>
      <p:sp>
        <p:nvSpPr>
          <p:cNvPr id="6" name="Content Placeholder 5"/>
          <p:cNvSpPr>
            <a:spLocks noGrp="1"/>
          </p:cNvSpPr>
          <p:nvPr>
            <p:ph sz="quarter" idx="4"/>
          </p:nvPr>
        </p:nvSpPr>
        <p:spPr/>
        <p:txBody>
          <a:bodyPr>
            <a:normAutofit/>
          </a:bodyPr>
          <a:lstStyle/>
          <a:p>
            <a:r>
              <a:rPr lang="en-GB" dirty="0"/>
              <a:t>Problem</a:t>
            </a:r>
          </a:p>
          <a:p>
            <a:r>
              <a:rPr lang="en-GB" dirty="0"/>
              <a:t>Look for events</a:t>
            </a:r>
          </a:p>
          <a:p>
            <a:r>
              <a:rPr lang="en-GB" dirty="0"/>
              <a:t>Establish connections and interdependencies</a:t>
            </a:r>
          </a:p>
          <a:p>
            <a:r>
              <a:rPr lang="en-GB" dirty="0"/>
              <a:t>Expand</a:t>
            </a:r>
          </a:p>
          <a:p>
            <a:r>
              <a:rPr lang="en-GB" dirty="0"/>
              <a:t>Look for patterns</a:t>
            </a:r>
          </a:p>
          <a:p>
            <a:r>
              <a:rPr lang="en-GB" dirty="0"/>
              <a:t>Create systems </a:t>
            </a:r>
          </a:p>
        </p:txBody>
      </p:sp>
    </p:spTree>
    <p:extLst>
      <p:ext uri="{BB962C8B-B14F-4D97-AF65-F5344CB8AC3E}">
        <p14:creationId xmlns:p14="http://schemas.microsoft.com/office/powerpoint/2010/main" val="3537586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Emerging Ideas: Management Sandpit</a:t>
            </a:r>
          </a:p>
        </p:txBody>
      </p:sp>
      <p:sp>
        <p:nvSpPr>
          <p:cNvPr id="3" name="Content Placeholder 2"/>
          <p:cNvSpPr>
            <a:spLocks noGrp="1"/>
          </p:cNvSpPr>
          <p:nvPr>
            <p:ph idx="1"/>
          </p:nvPr>
        </p:nvSpPr>
        <p:spPr>
          <a:xfrm>
            <a:off x="457200" y="1600201"/>
            <a:ext cx="8579296" cy="3917032"/>
          </a:xfrm>
        </p:spPr>
        <p:txBody>
          <a:bodyPr>
            <a:normAutofit/>
          </a:bodyPr>
          <a:lstStyle/>
          <a:p>
            <a:pPr marL="0" indent="0">
              <a:buNone/>
            </a:pPr>
            <a:r>
              <a:rPr lang="en-GB" b="1" dirty="0"/>
              <a:t>Philosophy of Management</a:t>
            </a:r>
            <a:endParaRPr lang="en-GB" dirty="0"/>
          </a:p>
          <a:p>
            <a:r>
              <a:rPr lang="en-GB" dirty="0"/>
              <a:t>What are your principles for doing business?</a:t>
            </a:r>
          </a:p>
          <a:p>
            <a:r>
              <a:rPr lang="en-GB" dirty="0"/>
              <a:t>What are your business ethics?</a:t>
            </a:r>
          </a:p>
          <a:p>
            <a:pPr marL="0" indent="0">
              <a:buNone/>
            </a:pPr>
            <a:r>
              <a:rPr lang="en-GB" dirty="0"/>
              <a:t> </a:t>
            </a:r>
          </a:p>
          <a:p>
            <a:pPr marL="0" indent="0">
              <a:buNone/>
            </a:pPr>
            <a:r>
              <a:rPr lang="en-GB" b="1" dirty="0"/>
              <a:t>Management Skill</a:t>
            </a:r>
            <a:endParaRPr lang="en-GB" dirty="0"/>
          </a:p>
          <a:p>
            <a:r>
              <a:rPr lang="en-GB" dirty="0"/>
              <a:t>What is the best advise you got?  </a:t>
            </a:r>
          </a:p>
          <a:p>
            <a:endParaRPr lang="en-GB" dirty="0"/>
          </a:p>
        </p:txBody>
      </p:sp>
    </p:spTree>
    <p:extLst>
      <p:ext uri="{BB962C8B-B14F-4D97-AF65-F5344CB8AC3E}">
        <p14:creationId xmlns:p14="http://schemas.microsoft.com/office/powerpoint/2010/main" val="1241580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Management</a:t>
            </a:r>
          </a:p>
        </p:txBody>
      </p:sp>
      <p:sp>
        <p:nvSpPr>
          <p:cNvPr id="3" name="Content Placeholder 2"/>
          <p:cNvSpPr>
            <a:spLocks noGrp="1"/>
          </p:cNvSpPr>
          <p:nvPr>
            <p:ph idx="1"/>
          </p:nvPr>
        </p:nvSpPr>
        <p:spPr/>
        <p:txBody>
          <a:bodyPr/>
          <a:lstStyle/>
          <a:p>
            <a:pPr marL="0" indent="0">
              <a:buNone/>
            </a:pPr>
            <a:r>
              <a:rPr lang="en-GB" sz="4050" dirty="0"/>
              <a:t>How would you manage Apple, $1 trillion capitalised company?</a:t>
            </a:r>
          </a:p>
          <a:p>
            <a:endParaRPr lang="en-GB" dirty="0"/>
          </a:p>
        </p:txBody>
      </p:sp>
    </p:spTree>
    <p:extLst>
      <p:ext uri="{BB962C8B-B14F-4D97-AF65-F5344CB8AC3E}">
        <p14:creationId xmlns:p14="http://schemas.microsoft.com/office/powerpoint/2010/main" val="3166001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Management innovation: Define critical</a:t>
            </a:r>
          </a:p>
        </p:txBody>
      </p:sp>
      <p:sp>
        <p:nvSpPr>
          <p:cNvPr id="3" name="Content Placeholder 2"/>
          <p:cNvSpPr>
            <a:spLocks noGrp="1"/>
          </p:cNvSpPr>
          <p:nvPr>
            <p:ph idx="1"/>
          </p:nvPr>
        </p:nvSpPr>
        <p:spPr/>
        <p:txBody>
          <a:bodyPr>
            <a:normAutofit fontScale="92500" lnSpcReduction="20000"/>
          </a:bodyPr>
          <a:lstStyle/>
          <a:p>
            <a:r>
              <a:rPr lang="en-GB" dirty="0"/>
              <a:t>To innovate management you need to be critical of the status quo</a:t>
            </a:r>
          </a:p>
          <a:p>
            <a:r>
              <a:rPr lang="en-GB" dirty="0"/>
              <a:t>Individually, explain how yourself think critically and how you thinking critically about management</a:t>
            </a:r>
          </a:p>
          <a:p>
            <a:r>
              <a:rPr lang="en-GB" dirty="0"/>
              <a:t>In groups, compare your notes to arrive a group definition of being critical</a:t>
            </a:r>
          </a:p>
          <a:p>
            <a:r>
              <a:rPr lang="en-GB" b="1" dirty="0">
                <a:solidFill>
                  <a:srgbClr val="FF0000"/>
                </a:solidFill>
              </a:rPr>
              <a:t>Being critical will improve the quality of your research project in Part 2 of the DBA</a:t>
            </a:r>
          </a:p>
        </p:txBody>
      </p:sp>
    </p:spTree>
    <p:extLst>
      <p:ext uri="{BB962C8B-B14F-4D97-AF65-F5344CB8AC3E}">
        <p14:creationId xmlns:p14="http://schemas.microsoft.com/office/powerpoint/2010/main" val="3300627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Being critical</a:t>
            </a:r>
          </a:p>
        </p:txBody>
      </p:sp>
      <p:sp>
        <p:nvSpPr>
          <p:cNvPr id="3" name="Content Placeholder 2"/>
          <p:cNvSpPr>
            <a:spLocks noGrp="1"/>
          </p:cNvSpPr>
          <p:nvPr>
            <p:ph idx="1"/>
          </p:nvPr>
        </p:nvSpPr>
        <p:spPr>
          <a:xfrm>
            <a:off x="478302" y="1196752"/>
            <a:ext cx="8229600" cy="3917032"/>
          </a:xfrm>
        </p:spPr>
        <p:txBody>
          <a:bodyPr>
            <a:normAutofit/>
          </a:bodyPr>
          <a:lstStyle/>
          <a:p>
            <a:pPr marL="0" indent="0" algn="ctr">
              <a:buNone/>
            </a:pPr>
            <a:r>
              <a:rPr lang="en-GB" sz="2700" dirty="0">
                <a:solidFill>
                  <a:schemeClr val="bg1"/>
                </a:solidFill>
                <a:latin typeface="Arial Narrow" panose="020B0606020202030204" pitchFamily="34" charset="0"/>
              </a:rPr>
              <a:t>‘Criticality is the predisposition that the object of attention can be better than it is</a:t>
            </a:r>
            <a:endParaRPr lang="en-GB" sz="1500" dirty="0">
              <a:latin typeface="Arial Narrow" panose="020B0606020202030204" pitchFamily="34" charset="0"/>
            </a:endParaRPr>
          </a:p>
          <a:p>
            <a:pPr marL="0" indent="0" algn="ctr">
              <a:buNone/>
            </a:pPr>
            <a:r>
              <a:rPr lang="en-GB" sz="2800" dirty="0">
                <a:latin typeface="Arial Narrow" panose="020B0606020202030204" pitchFamily="34" charset="0"/>
              </a:rPr>
              <a:t>‘Criticality is the predisposition that the object of attention can be better than it is.’ </a:t>
            </a:r>
            <a:r>
              <a:rPr lang="en-GB" sz="1600" dirty="0">
                <a:latin typeface="Arial Narrow" panose="020B0606020202030204" pitchFamily="34" charset="0"/>
              </a:rPr>
              <a:t>(Barnett, 1997)</a:t>
            </a:r>
          </a:p>
          <a:p>
            <a:pPr marL="0" indent="0" algn="ctr">
              <a:buNone/>
            </a:pPr>
            <a:endParaRPr lang="en-GB" sz="2700" dirty="0"/>
          </a:p>
        </p:txBody>
      </p:sp>
    </p:spTree>
    <p:extLst>
      <p:ext uri="{BB962C8B-B14F-4D97-AF65-F5344CB8AC3E}">
        <p14:creationId xmlns:p14="http://schemas.microsoft.com/office/powerpoint/2010/main" val="2286647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7429499" cy="841037"/>
          </a:xfrm>
        </p:spPr>
        <p:txBody>
          <a:bodyPr/>
          <a:lstStyle/>
          <a:p>
            <a:r>
              <a:rPr lang="en-GB" b="1" dirty="0"/>
              <a:t>Critical analysis</a:t>
            </a:r>
          </a:p>
        </p:txBody>
      </p:sp>
      <p:sp>
        <p:nvSpPr>
          <p:cNvPr id="3" name="Content Placeholder 2"/>
          <p:cNvSpPr>
            <a:spLocks noGrp="1"/>
          </p:cNvSpPr>
          <p:nvPr>
            <p:ph idx="1"/>
          </p:nvPr>
        </p:nvSpPr>
        <p:spPr>
          <a:xfrm>
            <a:off x="107504" y="1173693"/>
            <a:ext cx="8928992" cy="4415547"/>
          </a:xfrm>
        </p:spPr>
        <p:txBody>
          <a:bodyPr>
            <a:normAutofit fontScale="77500" lnSpcReduction="20000"/>
          </a:bodyPr>
          <a:lstStyle/>
          <a:p>
            <a:pPr algn="just"/>
            <a:r>
              <a:rPr lang="en-GB" sz="2175" dirty="0">
                <a:latin typeface="Arial Narrow" panose="020B0606020202030204" pitchFamily="34" charset="0"/>
              </a:rPr>
              <a:t>‘</a:t>
            </a:r>
            <a:r>
              <a:rPr lang="en-GB" b="1" dirty="0"/>
              <a:t>ARGUMENT</a:t>
            </a:r>
            <a:r>
              <a:rPr lang="en-GB" dirty="0"/>
              <a:t> Veracity of the argument. Is it believable? What is a counter argument?</a:t>
            </a:r>
          </a:p>
          <a:p>
            <a:r>
              <a:rPr lang="en-GB" b="1" dirty="0"/>
              <a:t>ABSTRACTIONS </a:t>
            </a:r>
            <a:r>
              <a:rPr lang="en-GB" dirty="0"/>
              <a:t>Are they valid against your experience of reality? Definitions, concepts/constructs, relationships, and terms</a:t>
            </a:r>
            <a:endParaRPr lang="en-GB" b="1" dirty="0"/>
          </a:p>
          <a:p>
            <a:r>
              <a:rPr lang="en-GB" b="1" dirty="0"/>
              <a:t>PROPOSITIONS </a:t>
            </a:r>
            <a:r>
              <a:rPr lang="en-GB" dirty="0"/>
              <a:t>Are they believable?</a:t>
            </a:r>
          </a:p>
          <a:p>
            <a:r>
              <a:rPr lang="en-GB" b="1" dirty="0"/>
              <a:t>ASSUMPTIONS</a:t>
            </a:r>
            <a:r>
              <a:rPr lang="en-GB" dirty="0"/>
              <a:t> What is stated without evidence?</a:t>
            </a:r>
          </a:p>
          <a:p>
            <a:r>
              <a:rPr lang="en-GB" b="1" dirty="0"/>
              <a:t>EVIDENCE</a:t>
            </a:r>
            <a:r>
              <a:rPr lang="en-GB" dirty="0"/>
              <a:t> Is it reliable?</a:t>
            </a:r>
          </a:p>
          <a:p>
            <a:r>
              <a:rPr lang="en-GB" b="1" dirty="0"/>
              <a:t>METHODOLOGY</a:t>
            </a:r>
            <a:r>
              <a:rPr lang="en-GB" dirty="0"/>
              <a:t> Is the data, data collection and analysis appropriate?</a:t>
            </a:r>
          </a:p>
          <a:p>
            <a:r>
              <a:rPr lang="en-GB" b="1" dirty="0"/>
              <a:t>IMPACT/IMPLICATION </a:t>
            </a:r>
            <a:r>
              <a:rPr lang="en-GB" dirty="0"/>
              <a:t>Is it applicable to practice?</a:t>
            </a:r>
          </a:p>
          <a:p>
            <a:r>
              <a:rPr lang="en-GB" b="1" dirty="0"/>
              <a:t>CONTRIBUTION</a:t>
            </a:r>
            <a:r>
              <a:rPr lang="en-GB" dirty="0"/>
              <a:t> Is the stock of knowledge improved? </a:t>
            </a:r>
          </a:p>
          <a:p>
            <a:endParaRPr lang="en-GB" dirty="0"/>
          </a:p>
        </p:txBody>
      </p:sp>
    </p:spTree>
    <p:extLst>
      <p:ext uri="{BB962C8B-B14F-4D97-AF65-F5344CB8AC3E}">
        <p14:creationId xmlns:p14="http://schemas.microsoft.com/office/powerpoint/2010/main" val="3779624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A8A35-DF7B-8346-8113-F238CF4E768C}"/>
              </a:ext>
            </a:extLst>
          </p:cNvPr>
          <p:cNvSpPr>
            <a:spLocks noGrp="1"/>
          </p:cNvSpPr>
          <p:nvPr>
            <p:ph type="title"/>
          </p:nvPr>
        </p:nvSpPr>
        <p:spPr/>
        <p:txBody>
          <a:bodyPr/>
          <a:lstStyle/>
          <a:p>
            <a:r>
              <a:rPr lang="en-GB" b="1" dirty="0"/>
              <a:t>Systems Thinking</a:t>
            </a:r>
            <a:endParaRPr lang="en-US" b="1" dirty="0"/>
          </a:p>
        </p:txBody>
      </p:sp>
      <p:sp>
        <p:nvSpPr>
          <p:cNvPr id="4" name="Date Placeholder 3">
            <a:extLst>
              <a:ext uri="{FF2B5EF4-FFF2-40B4-BE49-F238E27FC236}">
                <a16:creationId xmlns:a16="http://schemas.microsoft.com/office/drawing/2014/main" id="{A8FABD8F-AB92-7A4D-803B-1A4B86378A5A}"/>
              </a:ext>
            </a:extLst>
          </p:cNvPr>
          <p:cNvSpPr>
            <a:spLocks noGrp="1"/>
          </p:cNvSpPr>
          <p:nvPr>
            <p:ph type="dt" sz="half" idx="10"/>
          </p:nvPr>
        </p:nvSpPr>
        <p:spPr/>
        <p:txBody>
          <a:bodyPr/>
          <a:lstStyle/>
          <a:p>
            <a:pPr>
              <a:defRPr/>
            </a:pPr>
            <a:fld id="{2303D31F-598B-47EE-BA37-93F097A3D676}" type="datetime1">
              <a:rPr lang="en-GB" altLang="en-US" smtClean="0"/>
              <a:pPr>
                <a:defRPr/>
              </a:pPr>
              <a:t>09/07/2021</a:t>
            </a:fld>
            <a:endParaRPr lang="en-GB" altLang="en-US"/>
          </a:p>
        </p:txBody>
      </p:sp>
      <p:sp>
        <p:nvSpPr>
          <p:cNvPr id="5" name="Slide Number Placeholder 4">
            <a:extLst>
              <a:ext uri="{FF2B5EF4-FFF2-40B4-BE49-F238E27FC236}">
                <a16:creationId xmlns:a16="http://schemas.microsoft.com/office/drawing/2014/main" id="{DD5A9814-F0E9-5647-AE71-040E45D4174D}"/>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
        <p:nvSpPr>
          <p:cNvPr id="6" name="Rectangle 5">
            <a:extLst>
              <a:ext uri="{FF2B5EF4-FFF2-40B4-BE49-F238E27FC236}">
                <a16:creationId xmlns:a16="http://schemas.microsoft.com/office/drawing/2014/main" id="{50BC80BF-46D1-2141-A0D9-958D53D4F008}"/>
              </a:ext>
            </a:extLst>
          </p:cNvPr>
          <p:cNvSpPr/>
          <p:nvPr/>
        </p:nvSpPr>
        <p:spPr>
          <a:xfrm>
            <a:off x="457200" y="1776036"/>
            <a:ext cx="8075240" cy="1446550"/>
          </a:xfrm>
          <a:prstGeom prst="rect">
            <a:avLst/>
          </a:prstGeom>
        </p:spPr>
        <p:txBody>
          <a:bodyPr wrap="square">
            <a:spAutoFit/>
          </a:bodyPr>
          <a:lstStyle/>
          <a:p>
            <a:pPr algn="ctr"/>
            <a:r>
              <a:rPr lang="en-GB" sz="4400" dirty="0"/>
              <a:t>Start Thinking Differently About Management</a:t>
            </a:r>
          </a:p>
        </p:txBody>
      </p:sp>
    </p:spTree>
    <p:extLst>
      <p:ext uri="{BB962C8B-B14F-4D97-AF65-F5344CB8AC3E}">
        <p14:creationId xmlns:p14="http://schemas.microsoft.com/office/powerpoint/2010/main" val="3809697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Systems thinking</a:t>
            </a:r>
          </a:p>
        </p:txBody>
      </p:sp>
      <p:sp>
        <p:nvSpPr>
          <p:cNvPr id="4" name="Rectangle 1"/>
          <p:cNvSpPr>
            <a:spLocks noGrp="1" noChangeArrowheads="1"/>
          </p:cNvSpPr>
          <p:nvPr>
            <p:ph idx="1"/>
          </p:nvPr>
        </p:nvSpPr>
        <p:spPr bwMode="auto">
          <a:xfrm>
            <a:off x="107504" y="1645236"/>
            <a:ext cx="8856984" cy="30239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marL="0" indent="0" algn="just" defTabSz="685800">
              <a:spcBef>
                <a:spcPct val="0"/>
              </a:spcBef>
              <a:buNone/>
            </a:pPr>
            <a:endParaRPr kumimoji="0" lang="en-US" altLang="en-US" b="0" i="0" u="none" strike="noStrike" cap="none" normalizeH="0" baseline="0" dirty="0">
              <a:ln>
                <a:noFill/>
              </a:ln>
              <a:solidFill>
                <a:schemeClr val="tx1"/>
              </a:solidFill>
              <a:effectLst/>
              <a:latin typeface="Arial" panose="020B0604020202020204" pitchFamily="34" charset="0"/>
            </a:endParaRPr>
          </a:p>
          <a:p>
            <a:pPr marL="0" indent="0" algn="just">
              <a:spcBef>
                <a:spcPct val="0"/>
              </a:spcBef>
              <a:buNone/>
            </a:pPr>
            <a:r>
              <a:rPr kumimoji="0" lang="en-US" altLang="en-US" b="0" i="0" u="none" strike="noStrike" cap="none" normalizeH="0" baseline="0" dirty="0">
                <a:ln>
                  <a:noFill/>
                </a:ln>
                <a:solidFill>
                  <a:schemeClr val="tx1"/>
                </a:solidFill>
                <a:effectLst/>
                <a:latin typeface="Arial" panose="020B0604020202020204" pitchFamily="34" charset="0"/>
              </a:rPr>
              <a:t>Systems Thinking is the art and science of making reliable inferences about behavior by </a:t>
            </a:r>
            <a:r>
              <a:rPr kumimoji="0" lang="en-US" altLang="en-US" b="0" i="0" u="none" strike="noStrike" cap="none" normalizeH="0" dirty="0">
                <a:ln>
                  <a:noFill/>
                </a:ln>
                <a:solidFill>
                  <a:schemeClr val="tx1"/>
                </a:solidFill>
                <a:effectLst/>
                <a:latin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rPr>
              <a:t>developing an increasingly deep understanding of underlying structure.</a:t>
            </a:r>
            <a:r>
              <a:rPr lang="en-US" altLang="en-US" dirty="0">
                <a:latin typeface="Arial" panose="020B0604020202020204" pitchFamily="34" charset="0"/>
              </a:rPr>
              <a:t> </a:t>
            </a:r>
            <a:r>
              <a:rPr lang="en-US" altLang="en-US" sz="1350" dirty="0">
                <a:latin typeface="Arial" panose="020B0604020202020204" pitchFamily="34" charset="0"/>
              </a:rPr>
              <a:t>Barry Richmond coined the term in 1987:</a:t>
            </a:r>
          </a:p>
          <a:p>
            <a:pPr marL="0" indent="0" algn="just" defTabSz="685800">
              <a:spcBef>
                <a:spcPct val="0"/>
              </a:spcBef>
              <a:buNone/>
            </a:pPr>
            <a:endParaRPr kumimoji="0" lang="en-US" altLang="en-US"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47396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727"/>
            <a:ext cx="8229600" cy="778098"/>
          </a:xfrm>
        </p:spPr>
        <p:txBody>
          <a:bodyPr/>
          <a:lstStyle/>
          <a:p>
            <a:r>
              <a:rPr lang="en-GB" b="1" dirty="0"/>
              <a:t>Definition</a:t>
            </a:r>
          </a:p>
        </p:txBody>
      </p:sp>
      <p:sp>
        <p:nvSpPr>
          <p:cNvPr id="3" name="Content Placeholder 2"/>
          <p:cNvSpPr>
            <a:spLocks noGrp="1"/>
          </p:cNvSpPr>
          <p:nvPr>
            <p:ph idx="1"/>
          </p:nvPr>
        </p:nvSpPr>
        <p:spPr>
          <a:xfrm>
            <a:off x="251520" y="908720"/>
            <a:ext cx="8784976" cy="2961716"/>
          </a:xfrm>
        </p:spPr>
        <p:txBody>
          <a:bodyPr/>
          <a:lstStyle/>
          <a:p>
            <a:pPr marL="0" indent="0">
              <a:spcBef>
                <a:spcPct val="0"/>
              </a:spcBef>
              <a:buNone/>
            </a:pPr>
            <a:r>
              <a:rPr lang="en-US" altLang="en-US" dirty="0">
                <a:latin typeface="Arial" panose="020B0604020202020204" pitchFamily="34" charset="0"/>
              </a:rPr>
              <a:t>Systems thinking [is] a way of thinking about, and a language for describing and understanding, the forces and interrelationships that shape the behavior of systems. </a:t>
            </a:r>
          </a:p>
          <a:p>
            <a:pPr marL="0" indent="0">
              <a:spcBef>
                <a:spcPct val="0"/>
              </a:spcBef>
              <a:buNone/>
            </a:pPr>
            <a:endParaRPr lang="en-US" altLang="en-US" dirty="0">
              <a:latin typeface="Arial" panose="020B0604020202020204" pitchFamily="34" charset="0"/>
            </a:endParaRPr>
          </a:p>
          <a:p>
            <a:pPr marL="0" indent="0">
              <a:spcBef>
                <a:spcPct val="0"/>
              </a:spcBef>
              <a:buNone/>
            </a:pPr>
            <a:r>
              <a:rPr lang="en-US" altLang="en-US" dirty="0">
                <a:latin typeface="Arial" panose="020B0604020202020204" pitchFamily="34" charset="0"/>
              </a:rPr>
              <a:t>This discipline helps us to see how to change systems more effectively, and to act more in tune with the natural processes of the natural and economic world.</a:t>
            </a:r>
          </a:p>
          <a:p>
            <a:pPr marL="0" indent="0" algn="r">
              <a:buNone/>
            </a:pPr>
            <a:r>
              <a:rPr lang="en-US" altLang="en-US" sz="1350" dirty="0">
                <a:latin typeface="Arial" panose="020B0604020202020204" pitchFamily="34" charset="0"/>
              </a:rPr>
              <a:t>Peter </a:t>
            </a:r>
            <a:r>
              <a:rPr lang="en-US" altLang="en-US" sz="1350" dirty="0" err="1">
                <a:latin typeface="Arial" panose="020B0604020202020204" pitchFamily="34" charset="0"/>
              </a:rPr>
              <a:t>Senge</a:t>
            </a:r>
            <a:r>
              <a:rPr lang="en-US" altLang="en-US" sz="1350" dirty="0">
                <a:latin typeface="Arial" panose="020B0604020202020204" pitchFamily="34" charset="0"/>
              </a:rPr>
              <a:t>, </a:t>
            </a:r>
            <a:r>
              <a:rPr lang="en-US" altLang="en-US" sz="1350" i="1" dirty="0">
                <a:latin typeface="Arial" panose="020B0604020202020204" pitchFamily="34" charset="0"/>
              </a:rPr>
              <a:t>The Fifth Discipline </a:t>
            </a:r>
            <a:r>
              <a:rPr lang="en-US" altLang="en-US" sz="1350" i="1" dirty="0" err="1">
                <a:latin typeface="Arial" panose="020B0604020202020204" pitchFamily="34" charset="0"/>
              </a:rPr>
              <a:t>Fieldbook</a:t>
            </a:r>
            <a:endParaRPr lang="en-US" altLang="en-US" sz="1350"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530503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Learning organisation &amp; systems thinking</a:t>
            </a:r>
            <a:endParaRPr lang="en-GB" dirty="0"/>
          </a:p>
        </p:txBody>
      </p:sp>
      <p:sp>
        <p:nvSpPr>
          <p:cNvPr id="3" name="Content Placeholder 2"/>
          <p:cNvSpPr>
            <a:spLocks noGrp="1"/>
          </p:cNvSpPr>
          <p:nvPr>
            <p:ph idx="1"/>
          </p:nvPr>
        </p:nvSpPr>
        <p:spPr>
          <a:xfrm>
            <a:off x="107504" y="1428652"/>
            <a:ext cx="9036496" cy="4304603"/>
          </a:xfrm>
        </p:spPr>
        <p:txBody>
          <a:bodyPr>
            <a:normAutofit fontScale="25000" lnSpcReduction="20000"/>
          </a:bodyPr>
          <a:lstStyle/>
          <a:p>
            <a:r>
              <a:rPr lang="en-GB" sz="10800" dirty="0"/>
              <a:t>Learning organisation is based on systems thinking</a:t>
            </a:r>
          </a:p>
          <a:p>
            <a:pPr marL="0" indent="0">
              <a:buNone/>
            </a:pPr>
            <a:endParaRPr lang="en-GB" sz="10800" dirty="0"/>
          </a:p>
          <a:p>
            <a:r>
              <a:rPr lang="en-GB" sz="10800" dirty="0"/>
              <a:t>‘…those organisations that encourage adaptive and generative learning, encouraging their employees to think outside the box and with in conjunction with other employees to find the best answers to any problems.’</a:t>
            </a:r>
          </a:p>
          <a:p>
            <a:endParaRPr lang="en-GB" sz="10800" dirty="0"/>
          </a:p>
          <a:p>
            <a:r>
              <a:rPr lang="en-GB" sz="10800" u="sng" dirty="0"/>
              <a:t>Democracy</a:t>
            </a:r>
            <a:r>
              <a:rPr lang="en-GB" sz="10800" dirty="0"/>
              <a:t> – decentralised problem-solving and decision making; no command and control but working together. An example of management innovation. </a:t>
            </a:r>
          </a:p>
          <a:p>
            <a:pPr marL="0" indent="0" algn="r">
              <a:buNone/>
            </a:pPr>
            <a:endParaRPr lang="en-GB" dirty="0"/>
          </a:p>
          <a:p>
            <a:pPr marL="0" indent="0" algn="r">
              <a:buNone/>
            </a:pPr>
            <a:endParaRPr lang="en-GB" dirty="0"/>
          </a:p>
          <a:p>
            <a:pPr marL="0" indent="0" algn="r">
              <a:buNone/>
            </a:pPr>
            <a:r>
              <a:rPr lang="en-GB" sz="5600" dirty="0"/>
              <a:t>Peter Senge – The Fifth Discipline</a:t>
            </a:r>
            <a:br>
              <a:rPr lang="en-GB" sz="5600" dirty="0"/>
            </a:br>
            <a:endParaRPr lang="en-GB" sz="5600" dirty="0">
              <a:solidFill>
                <a:schemeClr val="tx2"/>
              </a:solidFill>
            </a:endParaRPr>
          </a:p>
          <a:p>
            <a:endParaRPr lang="en-GB" dirty="0"/>
          </a:p>
        </p:txBody>
      </p:sp>
    </p:spTree>
    <p:extLst>
      <p:ext uri="{BB962C8B-B14F-4D97-AF65-F5344CB8AC3E}">
        <p14:creationId xmlns:p14="http://schemas.microsoft.com/office/powerpoint/2010/main" val="31547344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5008"/>
            <a:ext cx="8229600" cy="1143000"/>
          </a:xfrm>
        </p:spPr>
        <p:txBody>
          <a:bodyPr/>
          <a:lstStyle/>
          <a:p>
            <a:r>
              <a:rPr lang="en-GB" b="1" dirty="0"/>
              <a:t>System</a:t>
            </a:r>
          </a:p>
        </p:txBody>
      </p:sp>
      <p:sp>
        <p:nvSpPr>
          <p:cNvPr id="3" name="Content Placeholder 2"/>
          <p:cNvSpPr>
            <a:spLocks noGrp="1"/>
          </p:cNvSpPr>
          <p:nvPr>
            <p:ph idx="1"/>
          </p:nvPr>
        </p:nvSpPr>
        <p:spPr>
          <a:xfrm>
            <a:off x="166792" y="1141115"/>
            <a:ext cx="8810416" cy="3247147"/>
          </a:xfrm>
        </p:spPr>
        <p:txBody>
          <a:bodyPr>
            <a:normAutofit fontScale="85000" lnSpcReduction="20000"/>
          </a:bodyPr>
          <a:lstStyle/>
          <a:p>
            <a:r>
              <a:rPr lang="en-GB" dirty="0"/>
              <a:t>A system is more than the sum of its parts</a:t>
            </a:r>
          </a:p>
          <a:p>
            <a:pPr lvl="1"/>
            <a:r>
              <a:rPr lang="en-GB" dirty="0"/>
              <a:t>Arms, legs, fingers, hands, ears, eyes, nose, head, </a:t>
            </a:r>
          </a:p>
          <a:p>
            <a:pPr lvl="1"/>
            <a:r>
              <a:rPr lang="en-GB" dirty="0"/>
              <a:t>All these together is the body (system)</a:t>
            </a:r>
          </a:p>
          <a:p>
            <a:pPr lvl="1"/>
            <a:r>
              <a:rPr lang="en-GB" dirty="0"/>
              <a:t>Where are the boundaries of the body?</a:t>
            </a:r>
          </a:p>
          <a:p>
            <a:pPr lvl="1"/>
            <a:r>
              <a:rPr lang="en-GB" dirty="0"/>
              <a:t>What are the sub-systems of the body?</a:t>
            </a:r>
          </a:p>
          <a:p>
            <a:r>
              <a:rPr lang="en-GB" dirty="0"/>
              <a:t>How is an illness (problem) in the body cured?</a:t>
            </a:r>
          </a:p>
          <a:p>
            <a:pPr lvl="1"/>
            <a:r>
              <a:rPr lang="en-GB" dirty="0" err="1"/>
              <a:t>Allopaths</a:t>
            </a:r>
            <a:r>
              <a:rPr lang="en-GB" dirty="0"/>
              <a:t> treat the symptoms &amp; isolated organism  </a:t>
            </a:r>
          </a:p>
          <a:p>
            <a:pPr lvl="1"/>
            <a:r>
              <a:rPr lang="en-GB" dirty="0"/>
              <a:t>Naturopaths treat the whole body - holistic </a:t>
            </a:r>
          </a:p>
          <a:p>
            <a:pPr marL="0" indent="0">
              <a:buNone/>
            </a:pPr>
            <a:endParaRPr lang="en-GB" dirty="0"/>
          </a:p>
        </p:txBody>
      </p:sp>
      <p:sp>
        <p:nvSpPr>
          <p:cNvPr id="4" name="TextBox 3"/>
          <p:cNvSpPr txBox="1"/>
          <p:nvPr/>
        </p:nvSpPr>
        <p:spPr>
          <a:xfrm>
            <a:off x="2772454" y="4964491"/>
            <a:ext cx="2403222" cy="369332"/>
          </a:xfrm>
          <a:prstGeom prst="rect">
            <a:avLst/>
          </a:prstGeom>
          <a:noFill/>
        </p:spPr>
        <p:txBody>
          <a:bodyPr wrap="none" rtlCol="0">
            <a:spAutoFit/>
          </a:bodyPr>
          <a:lstStyle/>
          <a:p>
            <a:r>
              <a:rPr lang="en-GB" b="1" dirty="0">
                <a:solidFill>
                  <a:srgbClr val="FF0000"/>
                </a:solidFill>
              </a:rPr>
              <a:t>Root cause analysis</a:t>
            </a:r>
          </a:p>
        </p:txBody>
      </p:sp>
      <p:sp>
        <p:nvSpPr>
          <p:cNvPr id="5" name="TextBox 4"/>
          <p:cNvSpPr txBox="1"/>
          <p:nvPr/>
        </p:nvSpPr>
        <p:spPr>
          <a:xfrm>
            <a:off x="2339752" y="4583530"/>
            <a:ext cx="3749744" cy="369332"/>
          </a:xfrm>
          <a:prstGeom prst="rect">
            <a:avLst/>
          </a:prstGeom>
          <a:noFill/>
        </p:spPr>
        <p:txBody>
          <a:bodyPr wrap="none" rtlCol="0">
            <a:spAutoFit/>
          </a:bodyPr>
          <a:lstStyle/>
          <a:p>
            <a:r>
              <a:rPr lang="en-GB" b="1" dirty="0">
                <a:solidFill>
                  <a:srgbClr val="FF0000"/>
                </a:solidFill>
              </a:rPr>
              <a:t>Superficial cause-effect analysis</a:t>
            </a:r>
          </a:p>
        </p:txBody>
      </p:sp>
      <p:sp>
        <p:nvSpPr>
          <p:cNvPr id="6" name="TextBox 5"/>
          <p:cNvSpPr txBox="1"/>
          <p:nvPr/>
        </p:nvSpPr>
        <p:spPr>
          <a:xfrm>
            <a:off x="2522386" y="4203596"/>
            <a:ext cx="3082895" cy="369332"/>
          </a:xfrm>
          <a:prstGeom prst="rect">
            <a:avLst/>
          </a:prstGeom>
          <a:noFill/>
        </p:spPr>
        <p:txBody>
          <a:bodyPr wrap="none" rtlCol="0">
            <a:spAutoFit/>
          </a:bodyPr>
          <a:lstStyle/>
          <a:p>
            <a:r>
              <a:rPr lang="en-GB" b="1" dirty="0">
                <a:solidFill>
                  <a:srgbClr val="FF0000"/>
                </a:solidFill>
              </a:rPr>
              <a:t>Think of biological system</a:t>
            </a:r>
          </a:p>
        </p:txBody>
      </p:sp>
    </p:spTree>
    <p:extLst>
      <p:ext uri="{BB962C8B-B14F-4D97-AF65-F5344CB8AC3E}">
        <p14:creationId xmlns:p14="http://schemas.microsoft.com/office/powerpoint/2010/main" val="1668863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WordArt 656"/>
          <p:cNvSpPr>
            <a:spLocks noChangeArrowheads="1" noChangeShapeType="1" noTextEdit="1"/>
          </p:cNvSpPr>
          <p:nvPr/>
        </p:nvSpPr>
        <p:spPr bwMode="auto">
          <a:xfrm>
            <a:off x="228600" y="188913"/>
            <a:ext cx="8915400" cy="1143000"/>
          </a:xfrm>
          <a:prstGeom prst="rect">
            <a:avLst/>
          </a:prstGeom>
        </p:spPr>
        <p:txBody>
          <a:bodyPr wrap="none" fromWordArt="1">
            <a:prstTxWarp prst="textPlain">
              <a:avLst>
                <a:gd name="adj" fmla="val 50000"/>
              </a:avLst>
            </a:prstTxWarp>
            <a:scene3d>
              <a:camera prst="legacyPerspectiveTopLeft"/>
              <a:lightRig rig="legacyNormal3" dir="r"/>
            </a:scene3d>
            <a:sp3d extrusionH="201600" prstMaterial="legacyMetal">
              <a:extrusionClr>
                <a:srgbClr val="FFFFFF"/>
              </a:extrusionClr>
              <a:contourClr>
                <a:srgbClr val="080808"/>
              </a:contourClr>
            </a:sp3d>
          </a:bodyPr>
          <a:lstStyle/>
          <a:p>
            <a:pPr algn="ctr"/>
            <a:endParaRPr lang="en-GB" sz="3600" kern="10">
              <a:ln w="9525">
                <a:round/>
                <a:headEnd/>
                <a:tailEnd/>
              </a:ln>
              <a:gradFill rotWithShape="1">
                <a:gsLst>
                  <a:gs pos="0">
                    <a:srgbClr val="080808"/>
                  </a:gs>
                  <a:gs pos="50000">
                    <a:srgbClr val="00FF00"/>
                  </a:gs>
                  <a:gs pos="100000">
                    <a:srgbClr val="080808"/>
                  </a:gs>
                </a:gsLst>
                <a:lin ang="5400000" scaled="1"/>
              </a:gradFill>
              <a:latin typeface="Bradley Hand ITC" panose="03070402050302030203" pitchFamily="66" charset="0"/>
            </a:endParaRPr>
          </a:p>
        </p:txBody>
      </p:sp>
      <p:graphicFrame>
        <p:nvGraphicFramePr>
          <p:cNvPr id="41909" name="Group 949"/>
          <p:cNvGraphicFramePr>
            <a:graphicFrameLocks noGrp="1"/>
          </p:cNvGraphicFramePr>
          <p:nvPr>
            <p:extLst>
              <p:ext uri="{D42A27DB-BD31-4B8C-83A1-F6EECF244321}">
                <p14:modId xmlns:p14="http://schemas.microsoft.com/office/powerpoint/2010/main" val="3683874380"/>
              </p:ext>
            </p:extLst>
          </p:nvPr>
        </p:nvGraphicFramePr>
        <p:xfrm>
          <a:off x="0" y="1104900"/>
          <a:ext cx="9143999" cy="5753098"/>
        </p:xfrm>
        <a:graphic>
          <a:graphicData uri="http://schemas.openxmlformats.org/drawingml/2006/table">
            <a:tbl>
              <a:tblPr/>
              <a:tblGrid>
                <a:gridCol w="4298336">
                  <a:extLst>
                    <a:ext uri="{9D8B030D-6E8A-4147-A177-3AD203B41FA5}">
                      <a16:colId xmlns:a16="http://schemas.microsoft.com/office/drawing/2014/main" val="20000"/>
                    </a:ext>
                  </a:extLst>
                </a:gridCol>
                <a:gridCol w="454280">
                  <a:extLst>
                    <a:ext uri="{9D8B030D-6E8A-4147-A177-3AD203B41FA5}">
                      <a16:colId xmlns:a16="http://schemas.microsoft.com/office/drawing/2014/main" val="20001"/>
                    </a:ext>
                  </a:extLst>
                </a:gridCol>
                <a:gridCol w="4391383">
                  <a:extLst>
                    <a:ext uri="{9D8B030D-6E8A-4147-A177-3AD203B41FA5}">
                      <a16:colId xmlns:a16="http://schemas.microsoft.com/office/drawing/2014/main" val="20002"/>
                    </a:ext>
                  </a:extLst>
                </a:gridCol>
              </a:tblGrid>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600" b="1" i="0" u="sng" strike="noStrike" cap="none" normalizeH="0" baseline="0" dirty="0">
                          <a:ln>
                            <a:noFill/>
                          </a:ln>
                          <a:solidFill>
                            <a:schemeClr val="tx1"/>
                          </a:solidFill>
                          <a:effectLst/>
                          <a:latin typeface="+mj-lt"/>
                          <a:cs typeface="Times New Roman" pitchFamily="18" charset="0"/>
                        </a:rPr>
                        <a:t>Natures Creation?</a:t>
                      </a:r>
                      <a:endParaRPr kumimoji="0" lang="en-US" sz="1600" b="1"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sng"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sz="1600" b="1" i="0" u="sng" strike="noStrike" cap="none" normalizeH="0" baseline="0" dirty="0">
                          <a:ln>
                            <a:noFill/>
                          </a:ln>
                          <a:solidFill>
                            <a:schemeClr val="tx1"/>
                          </a:solidFill>
                          <a:effectLst/>
                          <a:latin typeface="+mj-lt"/>
                          <a:cs typeface="Times New Roman" pitchFamily="18" charset="0"/>
                        </a:rPr>
                        <a:t>Human Creation</a:t>
                      </a:r>
                      <a:endParaRPr kumimoji="0" lang="en-US" sz="1600" b="1" i="0" u="sng"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Venoms &amp; Poisons</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Anaesthetics</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1"/>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The Leaf</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Solar Panel (energy from light)</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2"/>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Brain</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Computer/Electronic Circuitry</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3"/>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DNA</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Computer Program</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4"/>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Ear Drum</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Microphone</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5"/>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Eye</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Camera (lens, focus, iris, film)</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6"/>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Eye Lid</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Windshield Wiper</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7"/>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Tears</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Wiper Fluid</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8"/>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Incisor Teeth</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Knife</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09"/>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Heart</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Pump</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10"/>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Spinal Chord/Nervous system</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Communication/Telephone Cables</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11"/>
                  </a:ext>
                </a:extLst>
              </a:tr>
              <a:tr h="442546">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Song Birds</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66FF33">
                        <a:alpha val="73000"/>
                      </a:srgbClr>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a:ln>
                            <a:noFill/>
                          </a:ln>
                          <a:solidFill>
                            <a:schemeClr val="tx1"/>
                          </a:solidFill>
                          <a:effectLst/>
                          <a:latin typeface="+mj-lt"/>
                          <a:cs typeface="Times New Roman" pitchFamily="18" charset="0"/>
                        </a:rPr>
                        <a:t>or</a:t>
                      </a:r>
                      <a:endParaRPr kumimoji="0" lang="en-GB" sz="1600" b="0" i="0" u="none" strike="noStrike" cap="none" normalizeH="0" baseline="0">
                        <a:ln>
                          <a:noFill/>
                        </a:ln>
                        <a:solidFill>
                          <a:schemeClr val="tx1"/>
                        </a:solidFill>
                        <a:effectLst/>
                        <a:latin typeface="+mj-lt"/>
                      </a:endParaRPr>
                    </a:p>
                  </a:txBody>
                  <a:tcPr marT="45744" marB="45744"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E6E6E6"/>
                    </a:solid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a:ln>
                            <a:noFill/>
                          </a:ln>
                          <a:solidFill>
                            <a:schemeClr val="tx1"/>
                          </a:solidFill>
                          <a:effectLst/>
                          <a:latin typeface="+mj-lt"/>
                          <a:cs typeface="Times New Roman" pitchFamily="18" charset="0"/>
                        </a:rPr>
                        <a:t>Music</a:t>
                      </a:r>
                      <a:endParaRPr kumimoji="0" lang="en-GB" sz="1600" b="0" i="0" u="none" strike="noStrike" cap="none" normalizeH="0" baseline="0" dirty="0">
                        <a:ln>
                          <a:noFill/>
                        </a:ln>
                        <a:solidFill>
                          <a:schemeClr val="tx1"/>
                        </a:solidFill>
                        <a:effectLst/>
                        <a:latin typeface="+mj-lt"/>
                      </a:endParaRPr>
                    </a:p>
                  </a:txBody>
                  <a:tcPr marT="45744" marB="45744" anchor="ctr" horzOverflow="overflow">
                    <a:lnL w="25400" cap="flat" cmpd="sng" algn="ctr">
                      <a:solidFill>
                        <a:srgbClr val="FFFFFF"/>
                      </a:solidFill>
                      <a:prstDash val="solid"/>
                      <a:round/>
                      <a:headEnd type="none" w="med" len="med"/>
                      <a:tailEnd type="none" w="med" len="med"/>
                    </a:lnL>
                    <a:lnR w="25400" cap="flat" cmpd="sng" algn="ctr">
                      <a:solidFill>
                        <a:srgbClr val="FFFFFF"/>
                      </a:solidFill>
                      <a:prstDash val="solid"/>
                      <a:round/>
                      <a:headEnd type="none" w="med" len="med"/>
                      <a:tailEnd type="none" w="med" len="med"/>
                    </a:lnR>
                    <a:lnT w="25400" cap="flat" cmpd="sng" algn="ctr">
                      <a:solidFill>
                        <a:srgbClr val="FFFFFF"/>
                      </a:solidFill>
                      <a:prstDash val="solid"/>
                      <a:round/>
                      <a:headEnd type="none" w="med" len="med"/>
                      <a:tailEnd type="none" w="med" len="med"/>
                    </a:lnT>
                    <a:lnB w="25400" cap="flat" cmpd="sng" algn="ctr">
                      <a:solidFill>
                        <a:srgbClr val="FFFFFF"/>
                      </a:solidFill>
                      <a:prstDash val="solid"/>
                      <a:round/>
                      <a:headEnd type="none" w="med" len="med"/>
                      <a:tailEnd type="none" w="med" len="med"/>
                    </a:lnB>
                    <a:lnTlToBr>
                      <a:noFill/>
                    </a:lnTlToBr>
                    <a:lnBlToTr>
                      <a:noFill/>
                    </a:lnBlToTr>
                    <a:solidFill>
                      <a:srgbClr val="00FFFF">
                        <a:alpha val="73000"/>
                      </a:srgbClr>
                    </a:solidFill>
                  </a:tcPr>
                </a:tc>
                <a:extLst>
                  <a:ext uri="{0D108BD9-81ED-4DB2-BD59-A6C34878D82A}">
                    <a16:rowId xmlns:a16="http://schemas.microsoft.com/office/drawing/2014/main" val="10012"/>
                  </a:ext>
                </a:extLst>
              </a:tr>
            </a:tbl>
          </a:graphicData>
        </a:graphic>
      </p:graphicFrame>
      <p:sp>
        <p:nvSpPr>
          <p:cNvPr id="97353" name="Rectangle 1"/>
          <p:cNvSpPr>
            <a:spLocks noChangeArrowheads="1"/>
          </p:cNvSpPr>
          <p:nvPr/>
        </p:nvSpPr>
        <p:spPr bwMode="auto">
          <a:xfrm>
            <a:off x="457200" y="157164"/>
            <a:ext cx="8686800"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800" dirty="0"/>
              <a:t>A </a:t>
            </a:r>
            <a:r>
              <a:rPr lang="en-GB" altLang="en-US" sz="2800" b="1" dirty="0">
                <a:solidFill>
                  <a:srgbClr val="FF0000"/>
                </a:solidFill>
              </a:rPr>
              <a:t>SYSTEM</a:t>
            </a:r>
            <a:r>
              <a:rPr lang="en-GB" altLang="en-US" sz="2800" dirty="0"/>
              <a:t> gift from the ??? or a New Phenomenon?</a:t>
            </a:r>
          </a:p>
        </p:txBody>
      </p:sp>
      <p:sp>
        <p:nvSpPr>
          <p:cNvPr id="97354" name="Rectangle 2"/>
          <p:cNvSpPr>
            <a:spLocks noChangeArrowheads="1"/>
          </p:cNvSpPr>
          <p:nvPr/>
        </p:nvSpPr>
        <p:spPr bwMode="auto">
          <a:xfrm>
            <a:off x="1333500" y="679451"/>
            <a:ext cx="63246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sz="2400" b="1" dirty="0">
                <a:solidFill>
                  <a:srgbClr val="FF0000"/>
                </a:solidFill>
              </a:rPr>
              <a:t>Or…Could Both Be True????......   Maybe?</a:t>
            </a:r>
          </a:p>
          <a:p>
            <a:pPr eaLnBrk="1" hangingPunct="1"/>
            <a:endParaRPr lang="en-GB" altLang="en-US" sz="2400" b="1" dirty="0">
              <a:solidFill>
                <a:srgbClr val="FF0000"/>
              </a:solidFill>
            </a:endParaRPr>
          </a:p>
        </p:txBody>
      </p:sp>
    </p:spTree>
    <p:extLst>
      <p:ext uri="{BB962C8B-B14F-4D97-AF65-F5344CB8AC3E}">
        <p14:creationId xmlns:p14="http://schemas.microsoft.com/office/powerpoint/2010/main" val="32167247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3059832" y="1700808"/>
            <a:ext cx="5832648"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3869751" y="3270622"/>
            <a:ext cx="4686299" cy="2198949"/>
          </a:xfrm>
        </p:spPr>
        <p:txBody>
          <a:bodyPr>
            <a:normAutofit/>
          </a:bodyPr>
          <a:lstStyle/>
          <a:p>
            <a:pPr marL="0" indent="0">
              <a:buNone/>
            </a:pPr>
            <a:r>
              <a:rPr lang="en-US" sz="2700" dirty="0">
                <a:solidFill>
                  <a:schemeClr val="bg2"/>
                </a:solidFill>
              </a:rPr>
              <a:t>- </a:t>
            </a:r>
            <a:r>
              <a:rPr lang="en-US" sz="2700" dirty="0"/>
              <a:t>Ecosystems</a:t>
            </a:r>
          </a:p>
          <a:p>
            <a:pPr marL="0" indent="0">
              <a:buNone/>
            </a:pPr>
            <a:r>
              <a:rPr lang="en-US" sz="2700" dirty="0"/>
              <a:t>- Co-Opetition</a:t>
            </a:r>
          </a:p>
          <a:p>
            <a:pPr marL="0" indent="0">
              <a:buNone/>
            </a:pPr>
            <a:r>
              <a:rPr lang="en-US" sz="2700" dirty="0"/>
              <a:t>- Co-Creation</a:t>
            </a:r>
          </a:p>
          <a:p>
            <a:pPr marL="0" indent="0">
              <a:buNone/>
            </a:pPr>
            <a:r>
              <a:rPr lang="en-US" sz="2700" dirty="0"/>
              <a:t>- 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75500" y="1926094"/>
            <a:ext cx="2760956" cy="2760956"/>
          </a:xfrm>
          <a:prstGeom prst="rect">
            <a:avLst/>
          </a:prstGeom>
        </p:spPr>
      </p:pic>
      <p:sp>
        <p:nvSpPr>
          <p:cNvPr id="5" name="Title 1">
            <a:extLst>
              <a:ext uri="{FF2B5EF4-FFF2-40B4-BE49-F238E27FC236}">
                <a16:creationId xmlns:a16="http://schemas.microsoft.com/office/drawing/2014/main" id="{3A44582D-D107-0243-BEF4-49F37F4E48EC}"/>
              </a:ext>
            </a:extLst>
          </p:cNvPr>
          <p:cNvSpPr txBox="1">
            <a:spLocks/>
          </p:cNvSpPr>
          <p:nvPr/>
        </p:nvSpPr>
        <p:spPr bwMode="auto">
          <a:xfrm>
            <a:off x="1043608" y="-243408"/>
            <a:ext cx="7056784" cy="1113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fontScale="97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a:r>
              <a:rPr lang="en-US" b="1" dirty="0">
                <a:latin typeface="Tahoma" panose="020B0604030504040204" pitchFamily="34" charset="0"/>
                <a:ea typeface="Tahoma" panose="020B0604030504040204" pitchFamily="34" charset="0"/>
                <a:cs typeface="Tahoma" panose="020B0604030504040204" pitchFamily="34" charset="0"/>
              </a:rPr>
              <a:t>Systems and Digital age</a:t>
            </a:r>
            <a:endParaRPr lang="en-CA" b="1" dirty="0">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261758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352411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8"/>
            <a:ext cx="5859227" cy="5199017"/>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has been gaining currency lately and 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vie only for industry leadership or product superiority – what matters more now is </a:t>
            </a:r>
            <a:r>
              <a:rPr lang="en-US" i="1" dirty="0"/>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4659867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23907"/>
            <a:ext cx="9143985" cy="6834093"/>
          </a:xfrm>
          <a:prstGeom prst="rect">
            <a:avLst/>
          </a:prstGeom>
        </p:spPr>
      </p:pic>
    </p:spTree>
    <p:extLst>
      <p:ext uri="{BB962C8B-B14F-4D97-AF65-F5344CB8AC3E}">
        <p14:creationId xmlns:p14="http://schemas.microsoft.com/office/powerpoint/2010/main" val="39180343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0" y="0"/>
            <a:ext cx="9143999" cy="6858000"/>
          </a:xfrm>
          <a:prstGeom prst="rect">
            <a:avLst/>
          </a:prstGeom>
        </p:spPr>
      </p:pic>
    </p:spTree>
    <p:extLst>
      <p:ext uri="{BB962C8B-B14F-4D97-AF65-F5344CB8AC3E}">
        <p14:creationId xmlns:p14="http://schemas.microsoft.com/office/powerpoint/2010/main" val="2245726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4217136" y="44624"/>
            <a:ext cx="4686299" cy="720080"/>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0" y="260648"/>
            <a:ext cx="3851920" cy="514349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3851920" y="764704"/>
            <a:ext cx="5416731" cy="4896544"/>
          </a:xfrm>
        </p:spPr>
        <p:txBody>
          <a:bodyPr>
            <a:normAutofit fontScale="925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endParaRPr lang="en-CA" sz="2400" dirty="0"/>
          </a:p>
          <a:p>
            <a:pPr marL="0" indent="0">
              <a:buNone/>
            </a:pPr>
            <a:r>
              <a:rPr lang="en-CA" sz="2400" dirty="0"/>
              <a:t>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41009295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301965" y="404664"/>
            <a:ext cx="3446916" cy="5143493"/>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748881" y="1425373"/>
            <a:ext cx="5399313" cy="3736521"/>
          </a:xfrm>
        </p:spPr>
        <p:txBody>
          <a:bodyPr>
            <a:normAutofit fontScale="77500" lnSpcReduction="20000"/>
          </a:bodyPr>
          <a:lstStyle/>
          <a:p>
            <a:pPr marL="0" indent="0">
              <a:buNone/>
            </a:pPr>
            <a:r>
              <a:rPr lang="en-US" sz="2900" b="1" u="sng" dirty="0"/>
              <a:t>Concept</a:t>
            </a:r>
            <a:r>
              <a:rPr lang="en-US" sz="2900" dirty="0"/>
              <a:t>: In business ecosystems, value is co-created instead of being created within a firm only and then received and passively consumed by customers. </a:t>
            </a:r>
          </a:p>
          <a:p>
            <a:pPr marL="0" indent="0">
              <a:buNone/>
            </a:pPr>
            <a:endParaRPr lang="en-US" sz="2900" dirty="0"/>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2449556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2906547" y="378572"/>
            <a:ext cx="592741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547719" y="1933463"/>
            <a:ext cx="5617027" cy="2991073"/>
          </a:xfrm>
        </p:spPr>
        <p:txBody>
          <a:bodyPr>
            <a:normAutofit lnSpcReduction="10000"/>
          </a:bodyPr>
          <a:lstStyle/>
          <a:p>
            <a:r>
              <a:rPr lang="en-US" sz="2400" dirty="0"/>
              <a:t>58% of businesses are now fielding co-creation initiatives (</a:t>
            </a:r>
            <a:r>
              <a:rPr lang="en-US" sz="2400" i="1" dirty="0"/>
              <a:t>Hitachi Europe Report</a:t>
            </a:r>
            <a:r>
              <a:rPr lang="en-US" sz="2400" dirty="0"/>
              <a:t>)</a:t>
            </a:r>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5495" y="1340768"/>
            <a:ext cx="3237707" cy="3259196"/>
          </a:xfrm>
          <a:prstGeom prst="rect">
            <a:avLst/>
          </a:prstGeom>
        </p:spPr>
      </p:pic>
    </p:spTree>
    <p:extLst>
      <p:ext uri="{BB962C8B-B14F-4D97-AF65-F5344CB8AC3E}">
        <p14:creationId xmlns:p14="http://schemas.microsoft.com/office/powerpoint/2010/main" val="36524065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7877067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474566" y="0"/>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39041" y="1196752"/>
            <a:ext cx="5529943" cy="4113581"/>
          </a:xfrm>
        </p:spPr>
        <p:txBody>
          <a:bodyPr>
            <a:normAutofit fontScale="92500" lnSpcReduction="2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endParaRPr lang="en-US" sz="2400" dirty="0"/>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880320" cy="3230507"/>
          </a:xfrm>
          <a:prstGeom prst="rect">
            <a:avLst/>
          </a:prstGeom>
        </p:spPr>
      </p:pic>
    </p:spTree>
    <p:extLst>
      <p:ext uri="{BB962C8B-B14F-4D97-AF65-F5344CB8AC3E}">
        <p14:creationId xmlns:p14="http://schemas.microsoft.com/office/powerpoint/2010/main" val="5906238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Agile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190973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1935"/>
            <a:ext cx="8229600" cy="816639"/>
          </a:xfrm>
        </p:spPr>
        <p:txBody>
          <a:bodyPr/>
          <a:lstStyle/>
          <a:p>
            <a:r>
              <a:rPr lang="en-GB" b="1" dirty="0"/>
              <a:t>System</a:t>
            </a:r>
          </a:p>
        </p:txBody>
      </p:sp>
      <p:sp>
        <p:nvSpPr>
          <p:cNvPr id="3" name="Content Placeholder 2"/>
          <p:cNvSpPr>
            <a:spLocks noGrp="1"/>
          </p:cNvSpPr>
          <p:nvPr>
            <p:ph idx="1"/>
          </p:nvPr>
        </p:nvSpPr>
        <p:spPr>
          <a:xfrm>
            <a:off x="215516" y="759024"/>
            <a:ext cx="8928484" cy="4970874"/>
          </a:xfrm>
        </p:spPr>
        <p:txBody>
          <a:bodyPr>
            <a:normAutofit fontScale="70000" lnSpcReduction="20000"/>
          </a:bodyPr>
          <a:lstStyle/>
          <a:p>
            <a:r>
              <a:rPr lang="en-GB" dirty="0"/>
              <a:t>In the real world boundaries do not exist</a:t>
            </a:r>
          </a:p>
          <a:p>
            <a:r>
              <a:rPr lang="en-GB" dirty="0"/>
              <a:t>You perceive boundaries</a:t>
            </a:r>
          </a:p>
          <a:p>
            <a:pPr lvl="1"/>
            <a:r>
              <a:rPr lang="en-GB" dirty="0"/>
              <a:t>Company</a:t>
            </a:r>
          </a:p>
          <a:p>
            <a:pPr lvl="2"/>
            <a:r>
              <a:rPr lang="en-GB" dirty="0"/>
              <a:t>Departments</a:t>
            </a:r>
          </a:p>
          <a:p>
            <a:pPr lvl="3"/>
            <a:r>
              <a:rPr lang="en-GB" dirty="0"/>
              <a:t>Sections</a:t>
            </a:r>
          </a:p>
          <a:p>
            <a:pPr marL="150876" indent="0">
              <a:buNone/>
            </a:pPr>
            <a:r>
              <a:rPr lang="en-GB" dirty="0"/>
              <a:t>Are you part of a family? </a:t>
            </a:r>
          </a:p>
          <a:p>
            <a:pPr marL="150876" indent="0">
              <a:buNone/>
            </a:pPr>
            <a:r>
              <a:rPr lang="en-GB" i="1" dirty="0"/>
              <a:t>People in a family produces consequences – feelings/actions that are not intended</a:t>
            </a:r>
          </a:p>
          <a:p>
            <a:pPr marL="150876" indent="0">
              <a:buNone/>
            </a:pPr>
            <a:endParaRPr lang="en-GB" dirty="0"/>
          </a:p>
          <a:p>
            <a:pPr marL="150876" indent="0">
              <a:buNone/>
            </a:pPr>
            <a:r>
              <a:rPr lang="en-GB" dirty="0"/>
              <a:t>How does that happen? </a:t>
            </a:r>
          </a:p>
          <a:p>
            <a:pPr marL="150876" indent="0">
              <a:buNone/>
            </a:pPr>
            <a:r>
              <a:rPr lang="en-GB" i="1" dirty="0"/>
              <a:t>Webs of interdependence; complexity of interactions</a:t>
            </a:r>
          </a:p>
          <a:p>
            <a:pPr marL="150876" indent="0">
              <a:buNone/>
            </a:pPr>
            <a:endParaRPr lang="en-GB" dirty="0"/>
          </a:p>
          <a:p>
            <a:pPr marL="150876" indent="0">
              <a:buNone/>
            </a:pPr>
            <a:r>
              <a:rPr lang="en-GB" dirty="0"/>
              <a:t>Outcomes, produced by the complexity of interaction, that people don’t want (Problem)</a:t>
            </a:r>
          </a:p>
          <a:p>
            <a:pPr marL="150876" indent="0">
              <a:buNone/>
            </a:pPr>
            <a:r>
              <a:rPr lang="en-GB" i="1" dirty="0"/>
              <a:t>Systems Thinking is for understanding how outcomes or problems occur.</a:t>
            </a:r>
          </a:p>
        </p:txBody>
      </p:sp>
      <p:sp>
        <p:nvSpPr>
          <p:cNvPr id="4" name="TextBox 3"/>
          <p:cNvSpPr txBox="1"/>
          <p:nvPr/>
        </p:nvSpPr>
        <p:spPr>
          <a:xfrm>
            <a:off x="4770345" y="2934821"/>
            <a:ext cx="3211135" cy="369332"/>
          </a:xfrm>
          <a:prstGeom prst="rect">
            <a:avLst/>
          </a:prstGeom>
          <a:noFill/>
        </p:spPr>
        <p:txBody>
          <a:bodyPr wrap="none" rtlCol="0">
            <a:spAutoFit/>
          </a:bodyPr>
          <a:lstStyle/>
          <a:p>
            <a:r>
              <a:rPr lang="en-GB" dirty="0">
                <a:solidFill>
                  <a:schemeClr val="bg1"/>
                </a:solidFill>
              </a:rPr>
              <a:t>Draw a company as a system</a:t>
            </a:r>
          </a:p>
        </p:txBody>
      </p:sp>
      <p:sp>
        <p:nvSpPr>
          <p:cNvPr id="5" name="TextBox 4"/>
          <p:cNvSpPr txBox="1"/>
          <p:nvPr/>
        </p:nvSpPr>
        <p:spPr>
          <a:xfrm>
            <a:off x="4138015" y="5176451"/>
            <a:ext cx="3044423" cy="369332"/>
          </a:xfrm>
          <a:prstGeom prst="rect">
            <a:avLst/>
          </a:prstGeom>
          <a:noFill/>
        </p:spPr>
        <p:txBody>
          <a:bodyPr wrap="none" rtlCol="0">
            <a:spAutoFit/>
          </a:bodyPr>
          <a:lstStyle/>
          <a:p>
            <a:r>
              <a:rPr lang="en-GB" dirty="0">
                <a:solidFill>
                  <a:schemeClr val="bg1"/>
                </a:solidFill>
              </a:rPr>
              <a:t>The definition of a problem?</a:t>
            </a:r>
          </a:p>
        </p:txBody>
      </p:sp>
    </p:spTree>
    <p:extLst>
      <p:ext uri="{BB962C8B-B14F-4D97-AF65-F5344CB8AC3E}">
        <p14:creationId xmlns:p14="http://schemas.microsoft.com/office/powerpoint/2010/main" val="20943939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thinking Keywords</a:t>
            </a:r>
          </a:p>
        </p:txBody>
      </p:sp>
      <p:sp>
        <p:nvSpPr>
          <p:cNvPr id="3" name="Content Placeholder 2"/>
          <p:cNvSpPr>
            <a:spLocks noGrp="1"/>
          </p:cNvSpPr>
          <p:nvPr>
            <p:ph idx="1"/>
          </p:nvPr>
        </p:nvSpPr>
        <p:spPr/>
        <p:txBody>
          <a:bodyPr/>
          <a:lstStyle/>
          <a:p>
            <a:r>
              <a:rPr lang="en-GB" dirty="0">
                <a:solidFill>
                  <a:srgbClr val="FF0000"/>
                </a:solidFill>
                <a:hlinkClick r:id="rId2">
                  <a:extLst>
                    <a:ext uri="{A12FA001-AC4F-418D-AE19-62706E023703}">
                      <ahyp:hlinkClr xmlns:ahyp="http://schemas.microsoft.com/office/drawing/2018/hyperlinkcolor" val="tx"/>
                    </a:ext>
                  </a:extLst>
                </a:hlinkClick>
              </a:rPr>
              <a:t>Practice theory</a:t>
            </a:r>
            <a:endParaRPr lang="en-GB" dirty="0">
              <a:solidFill>
                <a:srgbClr val="FF0000"/>
              </a:solidFill>
            </a:endParaRPr>
          </a:p>
          <a:p>
            <a:r>
              <a:rPr lang="en-GB" dirty="0">
                <a:solidFill>
                  <a:srgbClr val="FF0000"/>
                </a:solidFill>
                <a:hlinkClick r:id="rId3">
                  <a:extLst>
                    <a:ext uri="{A12FA001-AC4F-418D-AE19-62706E023703}">
                      <ahyp:hlinkClr xmlns:ahyp="http://schemas.microsoft.com/office/drawing/2018/hyperlinkcolor" val="tx"/>
                    </a:ext>
                  </a:extLst>
                </a:hlinkClick>
              </a:rPr>
              <a:t>Systems thinking</a:t>
            </a:r>
            <a:r>
              <a:rPr lang="en-GB" dirty="0">
                <a:solidFill>
                  <a:srgbClr val="FF0000"/>
                </a:solidFill>
              </a:rPr>
              <a:t> </a:t>
            </a:r>
          </a:p>
          <a:p>
            <a:r>
              <a:rPr lang="en-GB" dirty="0">
                <a:solidFill>
                  <a:srgbClr val="FF0000"/>
                </a:solidFill>
                <a:hlinkClick r:id="rId4">
                  <a:extLst>
                    <a:ext uri="{A12FA001-AC4F-418D-AE19-62706E023703}">
                      <ahyp:hlinkClr xmlns:ahyp="http://schemas.microsoft.com/office/drawing/2018/hyperlinkcolor" val="tx"/>
                    </a:ext>
                  </a:extLst>
                </a:hlinkClick>
              </a:rPr>
              <a:t>Learning organization</a:t>
            </a:r>
            <a:endParaRPr lang="en-GB" dirty="0">
              <a:solidFill>
                <a:srgbClr val="FF0000"/>
              </a:solidFill>
            </a:endParaRPr>
          </a:p>
          <a:p>
            <a:r>
              <a:rPr lang="en-GB" dirty="0">
                <a:solidFill>
                  <a:srgbClr val="FF0000"/>
                </a:solidFill>
                <a:hlinkClick r:id="rId5">
                  <a:extLst>
                    <a:ext uri="{A12FA001-AC4F-418D-AE19-62706E023703}">
                      <ahyp:hlinkClr xmlns:ahyp="http://schemas.microsoft.com/office/drawing/2018/hyperlinkcolor" val="tx"/>
                    </a:ext>
                  </a:extLst>
                </a:hlinkClick>
              </a:rPr>
              <a:t>Organizational change</a:t>
            </a:r>
            <a:r>
              <a:rPr lang="en-GB" dirty="0">
                <a:solidFill>
                  <a:srgbClr val="FF0000"/>
                </a:solidFill>
              </a:rPr>
              <a:t> </a:t>
            </a:r>
          </a:p>
          <a:p>
            <a:r>
              <a:rPr lang="en-GB" dirty="0">
                <a:solidFill>
                  <a:srgbClr val="FF0000"/>
                </a:solidFill>
                <a:hlinkClick r:id="rId6">
                  <a:extLst>
                    <a:ext uri="{A12FA001-AC4F-418D-AE19-62706E023703}">
                      <ahyp:hlinkClr xmlns:ahyp="http://schemas.microsoft.com/office/drawing/2018/hyperlinkcolor" val="tx"/>
                    </a:ext>
                  </a:extLst>
                </a:hlinkClick>
              </a:rPr>
              <a:t>Human agency</a:t>
            </a:r>
            <a:r>
              <a:rPr lang="en-GB" dirty="0">
                <a:solidFill>
                  <a:srgbClr val="FF0000"/>
                </a:solidFill>
              </a:rPr>
              <a:t> </a:t>
            </a:r>
          </a:p>
        </p:txBody>
      </p:sp>
    </p:spTree>
    <p:extLst>
      <p:ext uri="{BB962C8B-B14F-4D97-AF65-F5344CB8AC3E}">
        <p14:creationId xmlns:p14="http://schemas.microsoft.com/office/powerpoint/2010/main" val="20942608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Drawing simple organisational systems</a:t>
            </a:r>
          </a:p>
        </p:txBody>
      </p:sp>
      <p:sp>
        <p:nvSpPr>
          <p:cNvPr id="3" name="Content Placeholder 2"/>
          <p:cNvSpPr>
            <a:spLocks noGrp="1"/>
          </p:cNvSpPr>
          <p:nvPr>
            <p:ph idx="1"/>
          </p:nvPr>
        </p:nvSpPr>
        <p:spPr>
          <a:xfrm>
            <a:off x="457200" y="1470484"/>
            <a:ext cx="8229600" cy="3917032"/>
          </a:xfrm>
        </p:spPr>
        <p:txBody>
          <a:bodyPr/>
          <a:lstStyle/>
          <a:p>
            <a:r>
              <a:rPr lang="en-GB" dirty="0"/>
              <a:t>Setting the system boundary</a:t>
            </a:r>
          </a:p>
          <a:p>
            <a:r>
              <a:rPr lang="en-GB" dirty="0"/>
              <a:t>Identifying the sub-systems</a:t>
            </a:r>
          </a:p>
          <a:p>
            <a:r>
              <a:rPr lang="en-GB" dirty="0"/>
              <a:t>Connecting system components and sub-systems</a:t>
            </a:r>
          </a:p>
          <a:p>
            <a:r>
              <a:rPr lang="en-GB" dirty="0"/>
              <a:t>Learning and creating value</a:t>
            </a:r>
          </a:p>
        </p:txBody>
      </p:sp>
      <p:sp>
        <p:nvSpPr>
          <p:cNvPr id="4" name="TextBox 3"/>
          <p:cNvSpPr txBox="1"/>
          <p:nvPr/>
        </p:nvSpPr>
        <p:spPr>
          <a:xfrm>
            <a:off x="196425" y="4437112"/>
            <a:ext cx="8964488" cy="1200329"/>
          </a:xfrm>
          <a:prstGeom prst="rect">
            <a:avLst/>
          </a:prstGeom>
          <a:noFill/>
        </p:spPr>
        <p:txBody>
          <a:bodyPr wrap="square" rtlCol="0">
            <a:spAutoFit/>
          </a:bodyPr>
          <a:lstStyle/>
          <a:p>
            <a:r>
              <a:rPr lang="en-GB" sz="2400" b="1" dirty="0">
                <a:solidFill>
                  <a:srgbClr val="FF0000"/>
                </a:solidFill>
              </a:rPr>
              <a:t>Exercise</a:t>
            </a:r>
            <a:r>
              <a:rPr lang="en-GB" sz="2400" b="1" dirty="0"/>
              <a:t>:  </a:t>
            </a:r>
          </a:p>
          <a:p>
            <a:r>
              <a:rPr lang="en-GB" sz="2400" b="1" dirty="0"/>
              <a:t>Select any organisation &amp; assess its competitiveness problem/issues by applying systems thinking. </a:t>
            </a:r>
          </a:p>
        </p:txBody>
      </p:sp>
    </p:spTree>
    <p:extLst>
      <p:ext uri="{BB962C8B-B14F-4D97-AF65-F5344CB8AC3E}">
        <p14:creationId xmlns:p14="http://schemas.microsoft.com/office/powerpoint/2010/main" val="3277511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Fifth Discipline: Learning Organisation</a:t>
            </a:r>
          </a:p>
        </p:txBody>
      </p:sp>
      <p:sp>
        <p:nvSpPr>
          <p:cNvPr id="3" name="Content Placeholder 2"/>
          <p:cNvSpPr>
            <a:spLocks noGrp="1"/>
          </p:cNvSpPr>
          <p:nvPr>
            <p:ph idx="1"/>
          </p:nvPr>
        </p:nvSpPr>
        <p:spPr>
          <a:xfrm>
            <a:off x="107504" y="1700808"/>
            <a:ext cx="8856984" cy="3960440"/>
          </a:xfrm>
        </p:spPr>
        <p:txBody>
          <a:bodyPr>
            <a:normAutofit fontScale="77500" lnSpcReduction="20000"/>
          </a:bodyPr>
          <a:lstStyle/>
          <a:p>
            <a:r>
              <a:rPr lang="en-GB" dirty="0"/>
              <a:t>Managing the company as a learning organisation</a:t>
            </a:r>
          </a:p>
          <a:p>
            <a:r>
              <a:rPr lang="en-GB" dirty="0"/>
              <a:t>Five characteristics of a learning organisation</a:t>
            </a:r>
          </a:p>
          <a:p>
            <a:pPr lvl="1"/>
            <a:r>
              <a:rPr lang="en-GB" b="1" u="sng" dirty="0"/>
              <a:t>Personal Mastery </a:t>
            </a:r>
            <a:r>
              <a:rPr lang="en-GB" dirty="0"/>
              <a:t>– a person’s view of the issues</a:t>
            </a:r>
          </a:p>
          <a:p>
            <a:pPr lvl="1"/>
            <a:r>
              <a:rPr lang="en-GB" b="1" u="sng" dirty="0"/>
              <a:t>Mental Models </a:t>
            </a:r>
            <a:r>
              <a:rPr lang="en-GB" dirty="0"/>
              <a:t>– a person’s deeply ingrained assumptions</a:t>
            </a:r>
          </a:p>
          <a:p>
            <a:pPr lvl="1"/>
            <a:r>
              <a:rPr lang="en-GB" b="1" u="sng" dirty="0"/>
              <a:t>Team Learning </a:t>
            </a:r>
            <a:r>
              <a:rPr lang="en-GB" dirty="0"/>
              <a:t>– people acting together</a:t>
            </a:r>
          </a:p>
          <a:p>
            <a:pPr lvl="1"/>
            <a:r>
              <a:rPr lang="en-GB" b="1" u="sng" dirty="0"/>
              <a:t>Building Shared Visio</a:t>
            </a:r>
            <a:r>
              <a:rPr lang="en-GB" dirty="0"/>
              <a:t>n – experimenting &amp; innovating together</a:t>
            </a:r>
          </a:p>
          <a:p>
            <a:pPr lvl="1"/>
            <a:r>
              <a:rPr lang="en-GB" b="1" u="sng" dirty="0"/>
              <a:t>Systems Thinking </a:t>
            </a:r>
            <a:r>
              <a:rPr lang="en-GB" dirty="0"/>
              <a:t>– looking at the whole rather than a single problem</a:t>
            </a:r>
          </a:p>
          <a:p>
            <a:r>
              <a:rPr lang="en-GB" dirty="0"/>
              <a:t>Leaders build organisations by enabling individuals’ to learn</a:t>
            </a:r>
          </a:p>
        </p:txBody>
      </p:sp>
    </p:spTree>
    <p:extLst>
      <p:ext uri="{BB962C8B-B14F-4D97-AF65-F5344CB8AC3E}">
        <p14:creationId xmlns:p14="http://schemas.microsoft.com/office/powerpoint/2010/main" val="8203855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0"/>
            <a:ext cx="8229600" cy="1143000"/>
          </a:xfrm>
        </p:spPr>
        <p:txBody>
          <a:bodyPr/>
          <a:lstStyle/>
          <a:p>
            <a:r>
              <a:rPr lang="en-GB" b="1" dirty="0"/>
              <a:t>The five Disciplines</a:t>
            </a:r>
          </a:p>
        </p:txBody>
      </p:sp>
      <p:sp>
        <p:nvSpPr>
          <p:cNvPr id="3" name="Content Placeholder 2"/>
          <p:cNvSpPr>
            <a:spLocks noGrp="1"/>
          </p:cNvSpPr>
          <p:nvPr>
            <p:ph idx="1"/>
          </p:nvPr>
        </p:nvSpPr>
        <p:spPr>
          <a:xfrm>
            <a:off x="107504" y="1138278"/>
            <a:ext cx="8856984" cy="4594978"/>
          </a:xfrm>
        </p:spPr>
        <p:txBody>
          <a:bodyPr>
            <a:normAutofit fontScale="25000" lnSpcReduction="20000"/>
          </a:bodyPr>
          <a:lstStyle/>
          <a:p>
            <a:r>
              <a:rPr lang="en-GB" sz="9600" b="1" u="sng" dirty="0"/>
              <a:t>First: </a:t>
            </a:r>
            <a:r>
              <a:rPr lang="en-GB" sz="9600" dirty="0"/>
              <a:t>"</a:t>
            </a:r>
            <a:r>
              <a:rPr lang="en-GB" sz="9600" dirty="0">
                <a:solidFill>
                  <a:srgbClr val="FF0000"/>
                </a:solidFill>
              </a:rPr>
              <a:t>Personal mastery </a:t>
            </a:r>
            <a:r>
              <a:rPr lang="en-GB" sz="9600" dirty="0"/>
              <a:t>is a discipline of continually clarifying and deepening our personal vision, of focusing our energies, of developing patience, and of seeing reality objectively."</a:t>
            </a:r>
          </a:p>
          <a:p>
            <a:r>
              <a:rPr lang="en-GB" sz="9600" b="1" u="sng" dirty="0"/>
              <a:t>Second</a:t>
            </a:r>
            <a:r>
              <a:rPr lang="en-GB" sz="9600" dirty="0"/>
              <a:t>: "</a:t>
            </a:r>
            <a:r>
              <a:rPr lang="en-GB" sz="9600" dirty="0">
                <a:solidFill>
                  <a:srgbClr val="FF0000"/>
                </a:solidFill>
              </a:rPr>
              <a:t>Mental models </a:t>
            </a:r>
            <a:r>
              <a:rPr lang="en-GB" sz="9600" dirty="0"/>
              <a:t>are deeply ingrained assumptions, generalizations, or even pictures of images that influence how we understand the world and how we take action."</a:t>
            </a:r>
          </a:p>
          <a:p>
            <a:r>
              <a:rPr lang="en-GB" sz="9600" b="1" u="sng" dirty="0"/>
              <a:t>Third: </a:t>
            </a:r>
            <a:r>
              <a:rPr lang="en-GB" sz="9600" dirty="0"/>
              <a:t>"</a:t>
            </a:r>
            <a:r>
              <a:rPr lang="en-GB" sz="9600" dirty="0">
                <a:solidFill>
                  <a:srgbClr val="FF0000"/>
                </a:solidFill>
              </a:rPr>
              <a:t>Building shared vision </a:t>
            </a:r>
            <a:r>
              <a:rPr lang="en-GB" sz="9600" dirty="0"/>
              <a:t>- a practice of unearthing shared pictures of the future that foster genuine commitment and enrolment rather than compliance."</a:t>
            </a:r>
          </a:p>
          <a:p>
            <a:r>
              <a:rPr lang="en-GB" sz="9600" b="1" u="sng" dirty="0"/>
              <a:t>Fourth: </a:t>
            </a:r>
            <a:r>
              <a:rPr lang="en-GB" sz="9600" dirty="0"/>
              <a:t>"</a:t>
            </a:r>
            <a:r>
              <a:rPr lang="en-GB" sz="9600" dirty="0">
                <a:solidFill>
                  <a:srgbClr val="FF0000"/>
                </a:solidFill>
              </a:rPr>
              <a:t>Team learning </a:t>
            </a:r>
            <a:r>
              <a:rPr lang="en-GB" sz="9600" dirty="0"/>
              <a:t>starts with 'dialogue', the capacity of members of a team to suspend assumptions and enter into genuine 'thinking together'."</a:t>
            </a:r>
          </a:p>
          <a:p>
            <a:r>
              <a:rPr lang="en-GB" sz="9600" b="1" u="sng" dirty="0"/>
              <a:t>Fifth: </a:t>
            </a:r>
            <a:r>
              <a:rPr lang="en-GB" sz="9600" dirty="0"/>
              <a:t>"</a:t>
            </a:r>
            <a:r>
              <a:rPr lang="en-GB" sz="9600" dirty="0">
                <a:solidFill>
                  <a:srgbClr val="FF0000"/>
                </a:solidFill>
              </a:rPr>
              <a:t>Systems Thinking</a:t>
            </a:r>
            <a:r>
              <a:rPr lang="en-GB" sz="9600" dirty="0"/>
              <a:t> - The Fifth Discipline that integrates the other four."</a:t>
            </a:r>
          </a:p>
          <a:p>
            <a:endParaRPr lang="en-GB" dirty="0">
              <a:solidFill>
                <a:schemeClr val="tx1"/>
              </a:solidFill>
            </a:endParaRPr>
          </a:p>
        </p:txBody>
      </p:sp>
    </p:spTree>
    <p:extLst>
      <p:ext uri="{BB962C8B-B14F-4D97-AF65-F5344CB8AC3E}">
        <p14:creationId xmlns:p14="http://schemas.microsoft.com/office/powerpoint/2010/main" val="13306491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Leaders as Designers (Management)</a:t>
            </a:r>
          </a:p>
        </p:txBody>
      </p:sp>
      <p:sp>
        <p:nvSpPr>
          <p:cNvPr id="3" name="Content Placeholder 2"/>
          <p:cNvSpPr>
            <a:spLocks noGrp="1"/>
          </p:cNvSpPr>
          <p:nvPr>
            <p:ph idx="1"/>
          </p:nvPr>
        </p:nvSpPr>
        <p:spPr/>
        <p:txBody>
          <a:bodyPr/>
          <a:lstStyle/>
          <a:p>
            <a:r>
              <a:rPr lang="en-GB" dirty="0"/>
              <a:t>Building a foundation of purpose and core values (governing ideas)</a:t>
            </a:r>
          </a:p>
          <a:p>
            <a:r>
              <a:rPr lang="en-GB" dirty="0"/>
              <a:t>Develop vision, strategies, policies, processes and structures that translate governing ideas into decisions</a:t>
            </a:r>
          </a:p>
          <a:p>
            <a:r>
              <a:rPr lang="en-GB" dirty="0"/>
              <a:t>Develop learning processes</a:t>
            </a:r>
          </a:p>
        </p:txBody>
      </p:sp>
    </p:spTree>
    <p:extLst>
      <p:ext uri="{BB962C8B-B14F-4D97-AF65-F5344CB8AC3E}">
        <p14:creationId xmlns:p14="http://schemas.microsoft.com/office/powerpoint/2010/main" val="5690597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51935"/>
            <a:ext cx="8229600" cy="1143000"/>
          </a:xfrm>
        </p:spPr>
        <p:txBody>
          <a:bodyPr/>
          <a:lstStyle/>
          <a:p>
            <a:r>
              <a:rPr lang="en-GB" b="1" dirty="0"/>
              <a:t>Systems Adapt</a:t>
            </a:r>
          </a:p>
        </p:txBody>
      </p:sp>
      <p:sp>
        <p:nvSpPr>
          <p:cNvPr id="3" name="Content Placeholder 2"/>
          <p:cNvSpPr>
            <a:spLocks noGrp="1"/>
          </p:cNvSpPr>
          <p:nvPr>
            <p:ph idx="1"/>
          </p:nvPr>
        </p:nvSpPr>
        <p:spPr>
          <a:xfrm>
            <a:off x="251520" y="1091065"/>
            <a:ext cx="8568952" cy="3917032"/>
          </a:xfrm>
        </p:spPr>
        <p:txBody>
          <a:bodyPr/>
          <a:lstStyle/>
          <a:p>
            <a:r>
              <a:rPr lang="en-GB" dirty="0"/>
              <a:t>Companies operate in a competitive market</a:t>
            </a:r>
          </a:p>
          <a:p>
            <a:r>
              <a:rPr lang="en-GB" dirty="0"/>
              <a:t>They must change to deliver customers preferences, otherwise they fail or liquidate</a:t>
            </a:r>
          </a:p>
          <a:p>
            <a:pPr lvl="1"/>
            <a:r>
              <a:rPr lang="en-GB" dirty="0"/>
              <a:t>Nokia failed terribly losing in market domination</a:t>
            </a:r>
          </a:p>
        </p:txBody>
      </p:sp>
    </p:spTree>
    <p:extLst>
      <p:ext uri="{BB962C8B-B14F-4D97-AF65-F5344CB8AC3E}">
        <p14:creationId xmlns:p14="http://schemas.microsoft.com/office/powerpoint/2010/main" val="7377190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Systems Toolkit</a:t>
            </a:r>
          </a:p>
        </p:txBody>
      </p:sp>
      <p:sp>
        <p:nvSpPr>
          <p:cNvPr id="3" name="Content Placeholder 2"/>
          <p:cNvSpPr>
            <a:spLocks noGrp="1"/>
          </p:cNvSpPr>
          <p:nvPr>
            <p:ph idx="1"/>
          </p:nvPr>
        </p:nvSpPr>
        <p:spPr/>
        <p:txBody>
          <a:bodyPr/>
          <a:lstStyle/>
          <a:p>
            <a:r>
              <a:rPr lang="en-GB" dirty="0"/>
              <a:t>Links are arrows that represent influence between elements in a system</a:t>
            </a:r>
          </a:p>
          <a:p>
            <a:pPr lvl="1"/>
            <a:r>
              <a:rPr lang="en-GB" dirty="0"/>
              <a:t>Cause-Effect</a:t>
            </a:r>
          </a:p>
          <a:p>
            <a:pPr lvl="2"/>
            <a:r>
              <a:rPr lang="en-GB" dirty="0"/>
              <a:t>Customer satisfaction </a:t>
            </a:r>
            <a:r>
              <a:rPr lang="en-GB" dirty="0">
                <a:sym typeface="Wingdings" panose="05000000000000000000" pitchFamily="2" charset="2"/>
              </a:rPr>
              <a:t>increased revenue</a:t>
            </a:r>
          </a:p>
          <a:p>
            <a:r>
              <a:rPr lang="en-GB" dirty="0">
                <a:sym typeface="Wingdings" panose="05000000000000000000" pitchFamily="2" charset="2"/>
              </a:rPr>
              <a:t>Loops are combination of links that reveal interdependencies</a:t>
            </a:r>
          </a:p>
          <a:p>
            <a:pPr marL="342900" lvl="1" indent="0">
              <a:buNone/>
            </a:pPr>
            <a:endParaRPr lang="en-GB" dirty="0"/>
          </a:p>
          <a:p>
            <a:pPr marL="1028700" lvl="3" indent="0">
              <a:buNone/>
            </a:pPr>
            <a:r>
              <a:rPr lang="en-GB" dirty="0"/>
              <a:t>Service	Customer Satisfaction </a:t>
            </a:r>
          </a:p>
          <a:p>
            <a:pPr marL="1028700" lvl="3" indent="0">
              <a:buNone/>
            </a:pPr>
            <a:endParaRPr lang="en-GB" dirty="0"/>
          </a:p>
        </p:txBody>
      </p:sp>
    </p:spTree>
    <p:extLst>
      <p:ext uri="{BB962C8B-B14F-4D97-AF65-F5344CB8AC3E}">
        <p14:creationId xmlns:p14="http://schemas.microsoft.com/office/powerpoint/2010/main" val="1150897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80070"/>
            <a:ext cx="8229600" cy="1143000"/>
          </a:xfrm>
        </p:spPr>
        <p:txBody>
          <a:bodyPr/>
          <a:lstStyle/>
          <a:p>
            <a:r>
              <a:rPr lang="en-GB" b="1" dirty="0"/>
              <a:t>Systems Toolkit</a:t>
            </a:r>
          </a:p>
        </p:txBody>
      </p:sp>
      <p:sp>
        <p:nvSpPr>
          <p:cNvPr id="3" name="Content Placeholder 2"/>
          <p:cNvSpPr>
            <a:spLocks noGrp="1"/>
          </p:cNvSpPr>
          <p:nvPr>
            <p:ph idx="1"/>
          </p:nvPr>
        </p:nvSpPr>
        <p:spPr>
          <a:xfrm>
            <a:off x="107504" y="908720"/>
            <a:ext cx="8928992" cy="3917032"/>
          </a:xfrm>
        </p:spPr>
        <p:txBody>
          <a:bodyPr>
            <a:normAutofit fontScale="47500" lnSpcReduction="20000"/>
          </a:bodyPr>
          <a:lstStyle/>
          <a:p>
            <a:r>
              <a:rPr lang="en-GB" sz="5100" dirty="0"/>
              <a:t>Balancing Loops</a:t>
            </a:r>
          </a:p>
          <a:p>
            <a:r>
              <a:rPr lang="en-GB" sz="5100" dirty="0"/>
              <a:t>Reinforcing Loops</a:t>
            </a:r>
          </a:p>
          <a:p>
            <a:r>
              <a:rPr lang="en-GB" sz="5100" dirty="0"/>
              <a:t>Causal Loop Diagrams</a:t>
            </a:r>
          </a:p>
          <a:p>
            <a:r>
              <a:rPr lang="en-GB" sz="5100" dirty="0"/>
              <a:t>System Archetypes</a:t>
            </a:r>
          </a:p>
          <a:p>
            <a:r>
              <a:rPr lang="en-GB" sz="5100" dirty="0"/>
              <a:t>Stocks and Flows</a:t>
            </a:r>
          </a:p>
          <a:p>
            <a:r>
              <a:rPr lang="en-GB" sz="5100" dirty="0"/>
              <a:t>Iceberg</a:t>
            </a:r>
          </a:p>
          <a:p>
            <a:endParaRPr lang="en-GB" sz="2400" dirty="0"/>
          </a:p>
          <a:p>
            <a:pPr marL="0" indent="0">
              <a:buNone/>
            </a:pPr>
            <a:r>
              <a:rPr lang="en-GB" sz="4200" b="1" dirty="0"/>
              <a:t>Examples of how to use these tools and many others can be found at:</a:t>
            </a:r>
            <a:endParaRPr lang="en-GB" sz="3400" b="1" dirty="0"/>
          </a:p>
          <a:p>
            <a:r>
              <a:rPr lang="en-GB" sz="3400" dirty="0">
                <a:solidFill>
                  <a:srgbClr val="0000FF"/>
                </a:solidFill>
                <a:hlinkClick r:id="rId2">
                  <a:extLst>
                    <a:ext uri="{A12FA001-AC4F-418D-AE19-62706E023703}">
                      <ahyp:hlinkClr xmlns:ahyp="http://schemas.microsoft.com/office/drawing/2018/hyperlinkcolor" val="tx"/>
                    </a:ext>
                  </a:extLst>
                </a:hlinkClick>
              </a:rPr>
              <a:t>https://www.burgehugheswalsh.co.uk/systems-thinking/tools.</a:t>
            </a:r>
            <a:r>
              <a:rPr lang="en-GB" sz="3400" dirty="0">
                <a:solidFill>
                  <a:srgbClr val="0432FF"/>
                </a:solidFill>
                <a:hlinkClick r:id="rId2">
                  <a:extLst>
                    <a:ext uri="{A12FA001-AC4F-418D-AE19-62706E023703}">
                      <ahyp:hlinkClr xmlns:ahyp="http://schemas.microsoft.com/office/drawing/2018/hyperlinkcolor" val="tx"/>
                    </a:ext>
                  </a:extLst>
                </a:hlinkClick>
              </a:rPr>
              <a:t>aspx</a:t>
            </a:r>
            <a:endParaRPr lang="en-GB" sz="3400" dirty="0">
              <a:solidFill>
                <a:srgbClr val="0432FF"/>
              </a:solidFill>
            </a:endParaRPr>
          </a:p>
          <a:p>
            <a:pPr marL="0" indent="0">
              <a:buNone/>
            </a:pPr>
            <a:endParaRPr lang="en-GB" sz="3400" dirty="0">
              <a:solidFill>
                <a:srgbClr val="0432FF"/>
              </a:solidFill>
            </a:endParaRPr>
          </a:p>
          <a:p>
            <a:r>
              <a:rPr lang="en-GB" sz="3400" dirty="0">
                <a:solidFill>
                  <a:srgbClr val="0432FF"/>
                </a:solidFill>
                <a:hlinkClick r:id="rId3"/>
              </a:rPr>
              <a:t>https://www.thwink.org/sustain/glossary/SystemsThinking.htm</a:t>
            </a:r>
            <a:endParaRPr lang="en-GB" sz="3400" dirty="0">
              <a:solidFill>
                <a:srgbClr val="0432FF"/>
              </a:solidFill>
            </a:endParaRPr>
          </a:p>
          <a:p>
            <a:endParaRPr lang="en-GB" sz="3400" dirty="0">
              <a:solidFill>
                <a:srgbClr val="0432FF"/>
              </a:solidFill>
              <a:hlinkClick r:id="rId4"/>
            </a:endParaRPr>
          </a:p>
          <a:p>
            <a:r>
              <a:rPr lang="en-GB" sz="3400" dirty="0">
                <a:solidFill>
                  <a:srgbClr val="0432FF"/>
                </a:solidFill>
                <a:hlinkClick r:id="rId4"/>
              </a:rPr>
              <a:t>https://www.slideshare.net/bargeguy/executive-systems-thinking-seminar-march-3-2015</a:t>
            </a:r>
            <a:endParaRPr lang="en-GB" sz="3400" dirty="0">
              <a:solidFill>
                <a:srgbClr val="0432FF"/>
              </a:solidFill>
            </a:endParaRPr>
          </a:p>
          <a:p>
            <a:endParaRPr lang="en-GB" sz="2400" dirty="0">
              <a:solidFill>
                <a:srgbClr val="0432FF"/>
              </a:solidFill>
            </a:endParaRPr>
          </a:p>
        </p:txBody>
      </p:sp>
    </p:spTree>
    <p:extLst>
      <p:ext uri="{BB962C8B-B14F-4D97-AF65-F5344CB8AC3E}">
        <p14:creationId xmlns:p14="http://schemas.microsoft.com/office/powerpoint/2010/main" val="38455412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14"/>
            <a:ext cx="8229600" cy="1143000"/>
          </a:xfrm>
        </p:spPr>
        <p:txBody>
          <a:bodyPr/>
          <a:lstStyle/>
          <a:p>
            <a:r>
              <a:rPr lang="en-GB" dirty="0"/>
              <a:t>Causal loop diagram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556792"/>
            <a:ext cx="4043363" cy="2050256"/>
          </a:xfrm>
        </p:spPr>
      </p:pic>
      <p:sp>
        <p:nvSpPr>
          <p:cNvPr id="5" name="TextBox 4"/>
          <p:cNvSpPr txBox="1"/>
          <p:nvPr/>
        </p:nvSpPr>
        <p:spPr>
          <a:xfrm>
            <a:off x="324683" y="4048358"/>
            <a:ext cx="8494633" cy="1015663"/>
          </a:xfrm>
          <a:prstGeom prst="rect">
            <a:avLst/>
          </a:prstGeom>
          <a:noFill/>
        </p:spPr>
        <p:txBody>
          <a:bodyPr wrap="none" rtlCol="0">
            <a:spAutoFit/>
          </a:bodyPr>
          <a:lstStyle/>
          <a:p>
            <a:r>
              <a:rPr lang="en-GB" sz="2000" dirty="0"/>
              <a:t>R = reinforcing loop. Graph shows the loops general behaviour over time.</a:t>
            </a:r>
          </a:p>
          <a:p>
            <a:r>
              <a:rPr lang="en-GB" sz="2000" dirty="0"/>
              <a:t> </a:t>
            </a:r>
          </a:p>
          <a:p>
            <a:r>
              <a:rPr lang="en-GB" sz="2000" dirty="0"/>
              <a:t>What HR management issue could you replace in the two nodes? </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1412776"/>
            <a:ext cx="3682752" cy="2592457"/>
          </a:xfrm>
          <a:prstGeom prst="rect">
            <a:avLst/>
          </a:prstGeom>
        </p:spPr>
      </p:pic>
    </p:spTree>
    <p:extLst>
      <p:ext uri="{BB962C8B-B14F-4D97-AF65-F5344CB8AC3E}">
        <p14:creationId xmlns:p14="http://schemas.microsoft.com/office/powerpoint/2010/main" val="19991761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009" y="0"/>
            <a:ext cx="8229600" cy="1143000"/>
          </a:xfrm>
        </p:spPr>
        <p:txBody>
          <a:bodyPr/>
          <a:lstStyle/>
          <a:p>
            <a:r>
              <a:rPr lang="en-GB" b="1" dirty="0"/>
              <a:t>Root cause analysis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6010" y="1143000"/>
            <a:ext cx="8229600" cy="4230216"/>
          </a:xfrm>
        </p:spPr>
      </p:pic>
    </p:spTree>
    <p:extLst>
      <p:ext uri="{BB962C8B-B14F-4D97-AF65-F5344CB8AC3E}">
        <p14:creationId xmlns:p14="http://schemas.microsoft.com/office/powerpoint/2010/main" val="6609162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Putting Systems Thinking into Practice</a:t>
            </a:r>
          </a:p>
        </p:txBody>
      </p:sp>
      <p:sp>
        <p:nvSpPr>
          <p:cNvPr id="3" name="Content Placeholder 2"/>
          <p:cNvSpPr>
            <a:spLocks noGrp="1"/>
          </p:cNvSpPr>
          <p:nvPr>
            <p:ph idx="1"/>
          </p:nvPr>
        </p:nvSpPr>
        <p:spPr>
          <a:xfrm>
            <a:off x="107504" y="1600201"/>
            <a:ext cx="8856984" cy="3917032"/>
          </a:xfrm>
        </p:spPr>
        <p:txBody>
          <a:bodyPr/>
          <a:lstStyle/>
          <a:p>
            <a:r>
              <a:rPr lang="en-GB" dirty="0"/>
              <a:t>Elon Musk is the best example of a systems thinker</a:t>
            </a:r>
          </a:p>
          <a:p>
            <a:pPr lvl="1"/>
            <a:r>
              <a:rPr lang="en-GB" dirty="0"/>
              <a:t>Tesla, SpaceX, Boring Company, Solar Glass Roof</a:t>
            </a:r>
          </a:p>
          <a:p>
            <a:r>
              <a:rPr lang="en-GB" dirty="0"/>
              <a:t>Musk solves all his entrepreneurial and management problems by the First Principals of physics and systems thinking</a:t>
            </a:r>
          </a:p>
        </p:txBody>
      </p:sp>
    </p:spTree>
    <p:extLst>
      <p:ext uri="{BB962C8B-B14F-4D97-AF65-F5344CB8AC3E}">
        <p14:creationId xmlns:p14="http://schemas.microsoft.com/office/powerpoint/2010/main" val="37682329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Creating value</a:t>
            </a:r>
            <a:br>
              <a:rPr lang="en-GB" dirty="0"/>
            </a:br>
            <a:endParaRPr lang="en-GB" dirty="0"/>
          </a:p>
        </p:txBody>
      </p:sp>
      <p:sp>
        <p:nvSpPr>
          <p:cNvPr id="3" name="Content Placeholder 2"/>
          <p:cNvSpPr>
            <a:spLocks noGrp="1"/>
          </p:cNvSpPr>
          <p:nvPr>
            <p:ph idx="1"/>
          </p:nvPr>
        </p:nvSpPr>
        <p:spPr/>
        <p:txBody>
          <a:bodyPr/>
          <a:lstStyle/>
          <a:p>
            <a:pPr marL="0" indent="0">
              <a:buNone/>
            </a:pPr>
            <a:r>
              <a:rPr lang="en-GB" dirty="0"/>
              <a:t>Discuss:</a:t>
            </a:r>
          </a:p>
          <a:p>
            <a:r>
              <a:rPr lang="en-GB" dirty="0"/>
              <a:t>Systems Thinking can be applied to create value. </a:t>
            </a:r>
          </a:p>
          <a:p>
            <a:pPr marL="0" indent="0">
              <a:buNone/>
            </a:pPr>
            <a:endParaRPr lang="en-GB" dirty="0"/>
          </a:p>
        </p:txBody>
      </p:sp>
    </p:spTree>
    <p:extLst>
      <p:ext uri="{BB962C8B-B14F-4D97-AF65-F5344CB8AC3E}">
        <p14:creationId xmlns:p14="http://schemas.microsoft.com/office/powerpoint/2010/main" val="18245707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Critique of Systems Thinking</a:t>
            </a:r>
          </a:p>
        </p:txBody>
      </p:sp>
      <p:sp>
        <p:nvSpPr>
          <p:cNvPr id="3" name="Content Placeholder 2"/>
          <p:cNvSpPr>
            <a:spLocks noGrp="1"/>
          </p:cNvSpPr>
          <p:nvPr>
            <p:ph idx="1"/>
          </p:nvPr>
        </p:nvSpPr>
        <p:spPr/>
        <p:txBody>
          <a:bodyPr/>
          <a:lstStyle/>
          <a:p>
            <a:r>
              <a:rPr lang="en-GB" dirty="0"/>
              <a:t>The assignment requires critical analysis of management theory and its application in practice.</a:t>
            </a:r>
          </a:p>
          <a:p>
            <a:endParaRPr lang="en-GB" dirty="0"/>
          </a:p>
          <a:p>
            <a:r>
              <a:rPr lang="en-GB" dirty="0"/>
              <a:t>How do you do such a critical analysis?</a:t>
            </a:r>
          </a:p>
        </p:txBody>
      </p:sp>
    </p:spTree>
    <p:extLst>
      <p:ext uri="{BB962C8B-B14F-4D97-AF65-F5344CB8AC3E}">
        <p14:creationId xmlns:p14="http://schemas.microsoft.com/office/powerpoint/2010/main" val="1134968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Critique of systems thinking</a:t>
            </a:r>
          </a:p>
        </p:txBody>
      </p:sp>
      <p:sp>
        <p:nvSpPr>
          <p:cNvPr id="3" name="Content Placeholder 2"/>
          <p:cNvSpPr>
            <a:spLocks noGrp="1"/>
          </p:cNvSpPr>
          <p:nvPr>
            <p:ph idx="1"/>
          </p:nvPr>
        </p:nvSpPr>
        <p:spPr/>
        <p:txBody>
          <a:bodyPr/>
          <a:lstStyle/>
          <a:p>
            <a:r>
              <a:rPr lang="en-GB" dirty="0"/>
              <a:t>Example critique – </a:t>
            </a:r>
            <a:r>
              <a:rPr lang="en-GB" dirty="0">
                <a:solidFill>
                  <a:srgbClr val="FF0000"/>
                </a:solidFill>
              </a:rPr>
              <a:t>use your own Assignment as an example!</a:t>
            </a:r>
          </a:p>
        </p:txBody>
      </p:sp>
    </p:spTree>
    <p:extLst>
      <p:ext uri="{BB962C8B-B14F-4D97-AF65-F5344CB8AC3E}">
        <p14:creationId xmlns:p14="http://schemas.microsoft.com/office/powerpoint/2010/main" val="259397170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7899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2925</TotalTime>
  <Words>1903</Words>
  <Application>Microsoft Macintosh PowerPoint</Application>
  <PresentationFormat>On-screen Show (4:3)</PresentationFormat>
  <Paragraphs>270</Paragraphs>
  <Slides>44</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Anonymous</vt:lpstr>
      <vt:lpstr>Arial</vt:lpstr>
      <vt:lpstr>Arial Narrow</vt:lpstr>
      <vt:lpstr>Bradley Hand ITC</vt:lpstr>
      <vt:lpstr>Myriad Pro</vt:lpstr>
      <vt:lpstr>Tahoma</vt:lpstr>
      <vt:lpstr>Verdana</vt:lpstr>
      <vt:lpstr>20140311PresentationUWTSDTemplate</vt:lpstr>
      <vt:lpstr>  Visions for the Future – Theoretical Perspectives on Management LCDB7006  Lecture 3 (Week 4) Systems Thinking </vt:lpstr>
      <vt:lpstr>PowerPoint Presentation</vt:lpstr>
      <vt:lpstr>PowerPoint Presentation</vt:lpstr>
      <vt:lpstr>Problem is…</vt:lpstr>
      <vt:lpstr>Management Problems</vt:lpstr>
      <vt:lpstr>Management Problems</vt:lpstr>
      <vt:lpstr>Emerging Ideas: Management Sandpit</vt:lpstr>
      <vt:lpstr>Management</vt:lpstr>
      <vt:lpstr>Management innovation: Define critical</vt:lpstr>
      <vt:lpstr>Being critical</vt:lpstr>
      <vt:lpstr>Critical analysis</vt:lpstr>
      <vt:lpstr>Systems Thinking</vt:lpstr>
      <vt:lpstr>Systems thinking</vt:lpstr>
      <vt:lpstr>Definition</vt:lpstr>
      <vt:lpstr>Learning organisation &amp; systems thinking</vt:lpstr>
      <vt:lpstr>System</vt:lpstr>
      <vt:lpstr>PowerPoint Presentation</vt:lpstr>
      <vt:lpstr>4 Key Concepts in the Digital Age Mindset</vt:lpstr>
      <vt:lpstr>Key CONCEPTS: Ecosystem</vt:lpstr>
      <vt:lpstr>Ecosystems</vt:lpstr>
      <vt:lpstr>PowerPoint Presentation</vt:lpstr>
      <vt:lpstr>PowerPoint Presentation</vt:lpstr>
      <vt:lpstr>Co-Opetition</vt:lpstr>
      <vt:lpstr>Co-Creation</vt:lpstr>
      <vt:lpstr>Co-Creation Examples</vt:lpstr>
      <vt:lpstr>Traditional  vs  new work culture</vt:lpstr>
      <vt:lpstr>New Work Culture</vt:lpstr>
      <vt:lpstr>Agile Work Culture Principles</vt:lpstr>
      <vt:lpstr>System</vt:lpstr>
      <vt:lpstr>Systems thinking Keywords</vt:lpstr>
      <vt:lpstr>Drawing simple organisational systems</vt:lpstr>
      <vt:lpstr>The Fifth Discipline: Learning Organisation</vt:lpstr>
      <vt:lpstr>The five Disciplines</vt:lpstr>
      <vt:lpstr>Leaders as Designers (Management)</vt:lpstr>
      <vt:lpstr>Systems Adapt</vt:lpstr>
      <vt:lpstr>Systems Toolkit</vt:lpstr>
      <vt:lpstr>Systems Toolkit</vt:lpstr>
      <vt:lpstr>Causal loop diagram</vt:lpstr>
      <vt:lpstr>Root cause analysis</vt:lpstr>
      <vt:lpstr>Putting Systems Thinking into Practice</vt:lpstr>
      <vt:lpstr>Creating value </vt:lpstr>
      <vt:lpstr>Critique of Systems Thinking</vt:lpstr>
      <vt:lpstr>Critique of systems thinking</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172</cp:revision>
  <cp:lastPrinted>2018-07-09T15:27:01Z</cp:lastPrinted>
  <dcterms:created xsi:type="dcterms:W3CDTF">2002-10-07T19:43:58Z</dcterms:created>
  <dcterms:modified xsi:type="dcterms:W3CDTF">2021-07-09T06:20:45Z</dcterms:modified>
</cp:coreProperties>
</file>