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50"/>
  </p:notesMasterIdLst>
  <p:sldIdLst>
    <p:sldId id="256" r:id="rId2"/>
    <p:sldId id="290" r:id="rId3"/>
    <p:sldId id="257" r:id="rId4"/>
    <p:sldId id="258" r:id="rId5"/>
    <p:sldId id="260" r:id="rId6"/>
    <p:sldId id="281" r:id="rId7"/>
    <p:sldId id="261" r:id="rId8"/>
    <p:sldId id="291" r:id="rId9"/>
    <p:sldId id="296" r:id="rId10"/>
    <p:sldId id="293" r:id="rId11"/>
    <p:sldId id="294" r:id="rId12"/>
    <p:sldId id="295" r:id="rId13"/>
    <p:sldId id="308" r:id="rId14"/>
    <p:sldId id="266" r:id="rId15"/>
    <p:sldId id="307" r:id="rId16"/>
    <p:sldId id="265" r:id="rId17"/>
    <p:sldId id="297" r:id="rId18"/>
    <p:sldId id="298" r:id="rId19"/>
    <p:sldId id="299" r:id="rId20"/>
    <p:sldId id="300" r:id="rId21"/>
    <p:sldId id="301" r:id="rId22"/>
    <p:sldId id="302" r:id="rId23"/>
    <p:sldId id="303" r:id="rId24"/>
    <p:sldId id="304" r:id="rId25"/>
    <p:sldId id="313" r:id="rId26"/>
    <p:sldId id="305" r:id="rId27"/>
    <p:sldId id="267" r:id="rId28"/>
    <p:sldId id="268" r:id="rId29"/>
    <p:sldId id="269" r:id="rId30"/>
    <p:sldId id="279" r:id="rId31"/>
    <p:sldId id="283" r:id="rId32"/>
    <p:sldId id="284" r:id="rId33"/>
    <p:sldId id="289" r:id="rId34"/>
    <p:sldId id="272" r:id="rId35"/>
    <p:sldId id="285" r:id="rId36"/>
    <p:sldId id="286" r:id="rId37"/>
    <p:sldId id="287" r:id="rId38"/>
    <p:sldId id="288" r:id="rId39"/>
    <p:sldId id="273" r:id="rId40"/>
    <p:sldId id="310" r:id="rId41"/>
    <p:sldId id="309" r:id="rId42"/>
    <p:sldId id="311" r:id="rId43"/>
    <p:sldId id="274" r:id="rId44"/>
    <p:sldId id="276" r:id="rId45"/>
    <p:sldId id="275" r:id="rId46"/>
    <p:sldId id="277" r:id="rId47"/>
    <p:sldId id="314" r:id="rId48"/>
    <p:sldId id="312" r:id="rId4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84" autoAdjust="0"/>
  </p:normalViewPr>
  <p:slideViewPr>
    <p:cSldViewPr>
      <p:cViewPr varScale="1">
        <p:scale>
          <a:sx n="73" d="100"/>
          <a:sy n="73" d="100"/>
        </p:scale>
        <p:origin x="108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89175C-2275-432C-BE7D-C1F866F3CDDD}" type="datetimeFigureOut">
              <a:rPr lang="en-US" smtClean="0"/>
              <a:pPr/>
              <a:t>9/19/2023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F835F5-ACD5-429D-9FE7-BCB119D7565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28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30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31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32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33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34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35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36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37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38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39</a:t>
            </a:fld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43</a:t>
            </a:fld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44</a:t>
            </a:fld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45</a:t>
            </a:fld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F835F5-ACD5-429D-9FE7-BCB119D75653}" type="slidenum">
              <a:rPr lang="en-GB" smtClean="0"/>
              <a:pPr/>
              <a:t>46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gi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gi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Materialities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Art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Inuit carving</a:t>
            </a:r>
          </a:p>
        </p:txBody>
      </p:sp>
      <p:pic>
        <p:nvPicPr>
          <p:cNvPr id="4" name="Content Placeholder 3" descr="carve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Inuit carving –</a:t>
            </a:r>
            <a:br>
              <a:rPr lang="en-GB" dirty="0"/>
            </a:br>
            <a:r>
              <a:rPr lang="en-US" sz="2000" dirty="0" err="1"/>
              <a:t>Swinton</a:t>
            </a:r>
            <a:r>
              <a:rPr lang="en-US" sz="2000" dirty="0"/>
              <a:t>, G. 1978 Touch and the real: contemporary Inuit aesthetics – theory, usage and relevance in M. </a:t>
            </a:r>
            <a:r>
              <a:rPr lang="en-US" sz="2000" dirty="0" err="1"/>
              <a:t>Greenhalgh</a:t>
            </a:r>
            <a:r>
              <a:rPr lang="en-US" sz="2000" dirty="0"/>
              <a:t> and V. </a:t>
            </a:r>
            <a:r>
              <a:rPr lang="en-US" sz="2000" dirty="0" err="1"/>
              <a:t>Megaw</a:t>
            </a:r>
            <a:r>
              <a:rPr lang="en-US" sz="2000" dirty="0"/>
              <a:t> (</a:t>
            </a:r>
            <a:r>
              <a:rPr lang="en-US" sz="2000" dirty="0" err="1"/>
              <a:t>eds</a:t>
            </a:r>
            <a:r>
              <a:rPr lang="en-US" sz="2000" dirty="0"/>
              <a:t>)</a:t>
            </a:r>
            <a:r>
              <a:rPr lang="en-US" sz="2000" b="1" dirty="0"/>
              <a:t> Art in Society</a:t>
            </a:r>
            <a:r>
              <a:rPr lang="en-US" sz="2000" dirty="0"/>
              <a:t> Duckworth: London 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 descr="inart543polar_bear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24000" y="1905000"/>
            <a:ext cx="6177152" cy="3999706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000" dirty="0" err="1"/>
              <a:t>sananguaq</a:t>
            </a:r>
            <a:r>
              <a:rPr lang="en-US" sz="2000" dirty="0"/>
              <a:t> (carving) = </a:t>
            </a:r>
            <a:r>
              <a:rPr lang="en-US" sz="2000" dirty="0" err="1"/>
              <a:t>sana</a:t>
            </a:r>
            <a:r>
              <a:rPr lang="en-US" sz="2000" dirty="0"/>
              <a:t> (making) + </a:t>
            </a:r>
            <a:r>
              <a:rPr lang="en-US" sz="2000" dirty="0" err="1"/>
              <a:t>nguaq</a:t>
            </a:r>
            <a:r>
              <a:rPr lang="en-US" sz="2000" dirty="0"/>
              <a:t> (small likeness). In the Inuit aesthetic, these carvings are good ones in the sense that they are a good small likeness. The </a:t>
            </a:r>
            <a:r>
              <a:rPr lang="en-US" sz="2000" i="1" dirty="0"/>
              <a:t>essence </a:t>
            </a:r>
            <a:r>
              <a:rPr lang="en-US" sz="2000" dirty="0"/>
              <a:t>of what it is to be a polar bear has been captured by the artist.</a:t>
            </a:r>
            <a:endParaRPr lang="en-GB" sz="2000" dirty="0"/>
          </a:p>
        </p:txBody>
      </p:sp>
      <p:pic>
        <p:nvPicPr>
          <p:cNvPr id="4" name="Content Placeholder 3" descr="inuit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743200" y="1752600"/>
            <a:ext cx="3810000" cy="4719851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Contrast those with a carving made for tourists</a:t>
            </a:r>
          </a:p>
        </p:txBody>
      </p:sp>
      <p:pic>
        <p:nvPicPr>
          <p:cNvPr id="4" name="Content Placeholder 3" descr="Eskimo_Ekidlua%20Teevee%20Eskimo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266950" y="2123281"/>
            <a:ext cx="4610100" cy="347980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Australian aboriginal art</a:t>
            </a:r>
          </a:p>
        </p:txBody>
      </p:sp>
      <p:pic>
        <p:nvPicPr>
          <p:cNvPr id="4" name="Content Placeholder 3" descr="1945548-2-aboriginal-artis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80611" y="1600200"/>
            <a:ext cx="6782778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Goanna Dreaming – </a:t>
            </a:r>
            <a:br>
              <a:rPr lang="en-GB" dirty="0"/>
            </a:br>
            <a:r>
              <a:rPr lang="en-US" sz="2000" dirty="0" err="1"/>
              <a:t>Morphy</a:t>
            </a:r>
            <a:r>
              <a:rPr lang="en-US" sz="2000" dirty="0"/>
              <a:t> H. 1992 From “dull” to “brilliant”. In J. </a:t>
            </a:r>
            <a:r>
              <a:rPr lang="en-US" sz="2000" dirty="0" err="1"/>
              <a:t>Coote</a:t>
            </a:r>
            <a:r>
              <a:rPr lang="en-US" sz="2000" dirty="0"/>
              <a:t> and A. Shelton (eds.) </a:t>
            </a:r>
            <a:r>
              <a:rPr lang="en-US" sz="2000" b="1" dirty="0"/>
              <a:t>Anthropology, Art and Aesthetics</a:t>
            </a:r>
            <a:r>
              <a:rPr lang="en-US" sz="2000" dirty="0"/>
              <a:t> Clarendon Press: Oxford 181-208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 descr="Ganambarr500_collection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276600" y="1600200"/>
            <a:ext cx="2511633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bark painting ,</a:t>
            </a:r>
            <a:br>
              <a:rPr lang="en-US" dirty="0"/>
            </a:br>
            <a:r>
              <a:rPr lang="en-US" dirty="0"/>
              <a:t> </a:t>
            </a:r>
            <a:r>
              <a:rPr lang="en-US" dirty="0" err="1"/>
              <a:t>Yolngu</a:t>
            </a:r>
            <a:r>
              <a:rPr lang="en-US" dirty="0"/>
              <a:t> of Australia. </a:t>
            </a:r>
            <a:br>
              <a:rPr lang="en-US" dirty="0"/>
            </a:b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This is considered to be a beautiful painting by the </a:t>
            </a:r>
            <a:r>
              <a:rPr lang="en-US" dirty="0" err="1"/>
              <a:t>Yolngu</a:t>
            </a:r>
            <a:r>
              <a:rPr lang="en-US" dirty="0"/>
              <a:t> because it has what they call “brilliance” </a:t>
            </a:r>
          </a:p>
          <a:p>
            <a:r>
              <a:rPr lang="en-US" dirty="0" err="1"/>
              <a:t>Morphy</a:t>
            </a:r>
            <a:r>
              <a:rPr lang="en-US" dirty="0"/>
              <a:t> explains that what this means is that the cross-hatching of the painting is so well executed (i.e. close, regular) that the painting ends up having an almost “shimmering” effect. </a:t>
            </a:r>
          </a:p>
          <a:p>
            <a:r>
              <a:rPr lang="en-US" dirty="0"/>
              <a:t>It is at this point, the point at which the painting appears to shimmer, that it is said to have spiritual power.</a:t>
            </a:r>
          </a:p>
          <a:p>
            <a:r>
              <a:rPr lang="en-US" dirty="0"/>
              <a:t> </a:t>
            </a:r>
            <a:r>
              <a:rPr lang="en-US" dirty="0" err="1"/>
              <a:t>Yolngu</a:t>
            </a:r>
            <a:r>
              <a:rPr lang="en-US" dirty="0"/>
              <a:t> paintings are ancestral designs which are the property of the clans and which </a:t>
            </a:r>
            <a:r>
              <a:rPr lang="en-US" i="1" dirty="0"/>
              <a:t>in themselves </a:t>
            </a:r>
            <a:r>
              <a:rPr lang="en-US" dirty="0"/>
              <a:t>have spiritual power.</a:t>
            </a:r>
          </a:p>
          <a:p>
            <a:endParaRPr lang="en-US" dirty="0"/>
          </a:p>
        </p:txBody>
      </p:sp>
      <p:pic>
        <p:nvPicPr>
          <p:cNvPr id="7" name="Content Placeholder 3" descr="Ganambarr500_collectio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220683" y="1600200"/>
            <a:ext cx="2511633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Art of the Dreamtime</a:t>
            </a:r>
          </a:p>
        </p:txBody>
      </p:sp>
      <p:pic>
        <p:nvPicPr>
          <p:cNvPr id="7" name="Picture 6" descr="rock-art-of-the-dreamtim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19400" y="1447800"/>
            <a:ext cx="3556000" cy="5080000"/>
          </a:xfrm>
          <a:prstGeom prst="rect">
            <a:avLst/>
          </a:prstGeom>
        </p:spPr>
      </p:pic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Australia, extraordinary geology,</a:t>
            </a:r>
            <a:br>
              <a:rPr lang="en-US" dirty="0"/>
            </a:br>
            <a:r>
              <a:rPr lang="en-US" dirty="0"/>
              <a:t>“The twelve apostles”</a:t>
            </a:r>
          </a:p>
        </p:txBody>
      </p:sp>
      <p:pic>
        <p:nvPicPr>
          <p:cNvPr id="4" name="Content Placeholder 3" descr="Australia0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3000" y="1752600"/>
            <a:ext cx="6578600" cy="4933950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Bungle Bungles</a:t>
            </a:r>
          </a:p>
        </p:txBody>
      </p:sp>
      <p:pic>
        <p:nvPicPr>
          <p:cNvPr id="4" name="Content Placeholder 3" descr="Bungle%20Bungles%20from%20choppe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95600" y="1371600"/>
            <a:ext cx="3357937" cy="5230061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Uluru</a:t>
            </a:r>
          </a:p>
        </p:txBody>
      </p:sp>
      <p:pic>
        <p:nvPicPr>
          <p:cNvPr id="4" name="Content Placeholder 3" descr="ulur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86124" y="1351628"/>
            <a:ext cx="6638675" cy="4972971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Rainbow serpent</a:t>
            </a:r>
          </a:p>
        </p:txBody>
      </p:sp>
      <p:pic>
        <p:nvPicPr>
          <p:cNvPr id="4" name="Content Placeholder 3" descr="rainbow_serpen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62200" y="1447800"/>
            <a:ext cx="4864358" cy="5181600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Rainbow serpent</a:t>
            </a:r>
          </a:p>
        </p:txBody>
      </p:sp>
      <p:pic>
        <p:nvPicPr>
          <p:cNvPr id="8" name="Content Placeholder 7" descr="KandimalalAndTheRainbowSerpent_BoxerMilner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389120" y="3693446"/>
            <a:ext cx="365760" cy="339471"/>
          </a:xfrm>
        </p:spPr>
      </p:pic>
      <p:pic>
        <p:nvPicPr>
          <p:cNvPr id="9" name="Picture 8" descr="rainbow-serpen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14401" y="1329187"/>
            <a:ext cx="7239000" cy="5107838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kakadu_ma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76400" y="1371601"/>
            <a:ext cx="5697488" cy="5066496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Rainbow serpent</a:t>
            </a:r>
          </a:p>
        </p:txBody>
      </p:sp>
      <p:pic>
        <p:nvPicPr>
          <p:cNvPr id="4" name="Content Placeholder 3" descr="rs501298049iojdPL_f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This aboriginal rock painting (from Arnhem land) depicts a story from the Dreaming. </a:t>
            </a:r>
          </a:p>
          <a:p>
            <a:r>
              <a:rPr lang="en-US" dirty="0"/>
              <a:t>The Dreaming is the distant past in which the ancestors wandered over the land and left their marks in the landscape, </a:t>
            </a:r>
            <a:r>
              <a:rPr lang="en-US" dirty="0" err="1"/>
              <a:t>ie</a:t>
            </a:r>
            <a:r>
              <a:rPr lang="en-US" dirty="0"/>
              <a:t> </a:t>
            </a:r>
            <a:r>
              <a:rPr lang="en-US" i="1" dirty="0"/>
              <a:t>created</a:t>
            </a:r>
            <a:r>
              <a:rPr lang="en-US" dirty="0"/>
              <a:t> the landscape. </a:t>
            </a:r>
          </a:p>
          <a:p>
            <a:r>
              <a:rPr lang="en-US" dirty="0"/>
              <a:t> The particular story represented here is of the rainbow serpent.</a:t>
            </a:r>
          </a:p>
          <a:p>
            <a:endParaRPr lang="en-US" dirty="0"/>
          </a:p>
        </p:txBody>
      </p:sp>
      <p:pic>
        <p:nvPicPr>
          <p:cNvPr id="7" name="Content Placeholder 3" descr="rs501298049iojdPL_f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48706"/>
            <a:ext cx="4038600" cy="3028950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Content Placeholder 7" descr="74865-004-758A8F5C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762000" y="685800"/>
            <a:ext cx="7848600" cy="5934643"/>
          </a:xfrm>
        </p:spPr>
      </p:pic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304800"/>
            <a:ext cx="4038600" cy="6248400"/>
          </a:xfrm>
        </p:spPr>
        <p:txBody>
          <a:bodyPr>
            <a:normAutofit fontScale="70000" lnSpcReduction="20000"/>
          </a:bodyPr>
          <a:lstStyle/>
          <a:p>
            <a:r>
              <a:rPr lang="en-US" sz="2900" i="1" dirty="0" err="1"/>
              <a:t>Namondjok</a:t>
            </a:r>
            <a:r>
              <a:rPr lang="en-US" sz="2900" dirty="0"/>
              <a:t> is the central figure of the upper part. </a:t>
            </a:r>
          </a:p>
          <a:p>
            <a:r>
              <a:rPr lang="en-US" sz="2900" dirty="0"/>
              <a:t>To the right sits </a:t>
            </a:r>
            <a:r>
              <a:rPr lang="en-US" sz="2900" i="1" dirty="0" err="1"/>
              <a:t>Namarrgon</a:t>
            </a:r>
            <a:r>
              <a:rPr lang="en-US" sz="2900" dirty="0"/>
              <a:t>, a lightning being who plays a central role in the creation legends. The white band that links his ankles, head and hands is a lightning bolt. </a:t>
            </a:r>
          </a:p>
          <a:p>
            <a:r>
              <a:rPr lang="en-US" sz="2900" dirty="0"/>
              <a:t>Underneath is </a:t>
            </a:r>
            <a:r>
              <a:rPr lang="en-US" sz="2900" i="1" dirty="0" err="1"/>
              <a:t>Namarrgon's</a:t>
            </a:r>
            <a:r>
              <a:rPr lang="en-US" sz="2900" dirty="0"/>
              <a:t> wife </a:t>
            </a:r>
            <a:r>
              <a:rPr lang="en-US" sz="2900" i="1" dirty="0" err="1"/>
              <a:t>Barrginj</a:t>
            </a:r>
            <a:r>
              <a:rPr lang="en-US" sz="2900" dirty="0"/>
              <a:t>. </a:t>
            </a:r>
          </a:p>
          <a:p>
            <a:endParaRPr lang="en-US" sz="2900" dirty="0"/>
          </a:p>
          <a:p>
            <a:r>
              <a:rPr lang="en-US" sz="2900" dirty="0"/>
              <a:t>Together they produce  grasshoppers, which in Aboriginal mythology are believed to be the lightning spirit's children.</a:t>
            </a:r>
          </a:p>
          <a:p>
            <a:r>
              <a:rPr lang="en-US" sz="2900" dirty="0"/>
              <a:t>This belief is based on their annual appearance in November, which is the season of lightning that builds up to the annual north Australian monsoons.</a:t>
            </a:r>
          </a:p>
          <a:p>
            <a:endParaRPr lang="en-US" sz="2900" dirty="0"/>
          </a:p>
          <a:p>
            <a:r>
              <a:rPr lang="en-US" sz="2900" dirty="0"/>
              <a:t>Repainted 1960s</a:t>
            </a:r>
          </a:p>
          <a:p>
            <a:endParaRPr lang="en-US" dirty="0"/>
          </a:p>
        </p:txBody>
      </p:sp>
      <p:pic>
        <p:nvPicPr>
          <p:cNvPr id="5" name="Content Placeholder 7" descr="74865-004-758A8F5C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36307"/>
            <a:ext cx="4038600" cy="3053748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Totemic art</a:t>
            </a:r>
          </a:p>
        </p:txBody>
      </p:sp>
      <p:pic>
        <p:nvPicPr>
          <p:cNvPr id="5" name="Content Placeholder 4" descr="r269124_1128982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172200" y="4572000"/>
            <a:ext cx="1447800" cy="1635760"/>
          </a:xfrm>
        </p:spPr>
      </p:pic>
      <p:pic>
        <p:nvPicPr>
          <p:cNvPr id="6" name="Content Placeholder 5" descr="Aboriginal_Rock_Art_Ubirr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00600" y="1447800"/>
            <a:ext cx="4038600" cy="2721351"/>
          </a:xfrm>
        </p:spPr>
      </p:pic>
      <p:pic>
        <p:nvPicPr>
          <p:cNvPr id="7" name="Picture 6" descr="totemi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4800" y="1447800"/>
            <a:ext cx="3924300" cy="47625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iconography</a:t>
            </a:r>
          </a:p>
        </p:txBody>
      </p:sp>
      <p:pic>
        <p:nvPicPr>
          <p:cNvPr id="5" name="Content Placeholder 4" descr="iconography.gif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447800" y="652010"/>
            <a:ext cx="6096000" cy="5896428"/>
          </a:xfr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6" descr="aboriginal%20art%20max%20pearce%20pa-12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00200" y="609600"/>
            <a:ext cx="6715852" cy="5836075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boriginal_ar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3000" y="1295400"/>
            <a:ext cx="7490938" cy="5190149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Australian Aboriginal art for sale</a:t>
            </a:r>
          </a:p>
        </p:txBody>
      </p:sp>
      <p:pic>
        <p:nvPicPr>
          <p:cNvPr id="4" name="Content Placeholder 3" descr="a07112007-324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81200" y="1578994"/>
            <a:ext cx="5201601" cy="5279006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 be continued</a:t>
            </a:r>
          </a:p>
        </p:txBody>
      </p:sp>
      <p:pic>
        <p:nvPicPr>
          <p:cNvPr id="4" name="Content Placeholder 3" descr="tiredbunn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3000" y="1371600"/>
            <a:ext cx="6898580" cy="5181600"/>
          </a:xfr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NW Coast art</a:t>
            </a:r>
          </a:p>
        </p:txBody>
      </p:sp>
      <p:pic>
        <p:nvPicPr>
          <p:cNvPr id="6" name="Content Placeholder 5" descr="curtis1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19400" y="1447800"/>
            <a:ext cx="3869610" cy="5255866"/>
          </a:xfr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2200" dirty="0"/>
            </a:br>
            <a:r>
              <a:rPr lang="en-GB" sz="2200" dirty="0"/>
              <a:t>Totem pole depicts matrilineal descent downwards from a fictitious ancestor –</a:t>
            </a:r>
            <a:r>
              <a:rPr lang="en-GB" dirty="0"/>
              <a:t>				</a:t>
            </a:r>
          </a:p>
        </p:txBody>
      </p:sp>
      <p:pic>
        <p:nvPicPr>
          <p:cNvPr id="4" name="Content Placeholder 3" descr="Haida totem pole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14400" y="1061104"/>
            <a:ext cx="3048000" cy="5065059"/>
          </a:xfrm>
        </p:spPr>
      </p:pic>
      <p:pic>
        <p:nvPicPr>
          <p:cNvPr id="5" name="Picture 4" descr="tlingit totem po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05399" y="1143000"/>
            <a:ext cx="3620093" cy="48196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057400" y="6324600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/>
              <a:t>Haida</a:t>
            </a:r>
            <a:endParaRPr lang="en-GB" sz="2400" dirty="0"/>
          </a:p>
        </p:txBody>
      </p:sp>
      <p:sp>
        <p:nvSpPr>
          <p:cNvPr id="8" name="Rectangle 7"/>
          <p:cNvSpPr/>
          <p:nvPr/>
        </p:nvSpPr>
        <p:spPr>
          <a:xfrm>
            <a:off x="6019801" y="6060530"/>
            <a:ext cx="16002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</a:pP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Tlingit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Tlingit “opened out” style</a:t>
            </a:r>
          </a:p>
        </p:txBody>
      </p:sp>
      <p:pic>
        <p:nvPicPr>
          <p:cNvPr id="4" name="Content Placeholder 3" descr="tlingit toem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762000" y="1828800"/>
            <a:ext cx="5238750" cy="4124325"/>
          </a:xfrm>
        </p:spPr>
      </p:pic>
      <p:pic>
        <p:nvPicPr>
          <p:cNvPr id="6" name="Picture 5" descr="print_rainsplash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81800" y="4876800"/>
            <a:ext cx="1828800" cy="1438656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Franz Boas, </a:t>
            </a:r>
            <a:r>
              <a:rPr lang="en-GB" sz="3600" i="1" dirty="0" err="1"/>
              <a:t>baxus</a:t>
            </a:r>
            <a:r>
              <a:rPr lang="en-GB" sz="3600" dirty="0"/>
              <a:t> and </a:t>
            </a:r>
            <a:r>
              <a:rPr lang="en-GB" sz="3600" i="1" dirty="0" err="1"/>
              <a:t>tsetsequa</a:t>
            </a:r>
            <a:br>
              <a:rPr lang="en-GB" sz="3600" i="1" dirty="0"/>
            </a:br>
            <a:r>
              <a:rPr lang="en-GB" sz="3600" dirty="0"/>
              <a:t>see also Levis Strauss </a:t>
            </a:r>
            <a:r>
              <a:rPr lang="en-GB" sz="3600" i="1" dirty="0"/>
              <a:t>the way of the mask</a:t>
            </a:r>
          </a:p>
        </p:txBody>
      </p:sp>
      <p:pic>
        <p:nvPicPr>
          <p:cNvPr id="4" name="Content Placeholder 3" descr="dancer_wolf_kwakiutl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81000" y="1676400"/>
            <a:ext cx="3188545" cy="4525963"/>
          </a:xfrm>
        </p:spPr>
      </p:pic>
      <p:pic>
        <p:nvPicPr>
          <p:cNvPr id="6" name="Picture 5" descr="tlingit mask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62400" y="3714750"/>
            <a:ext cx="3886200" cy="2914650"/>
          </a:xfrm>
          <a:prstGeom prst="rect">
            <a:avLst/>
          </a:prstGeom>
        </p:spPr>
      </p:pic>
      <p:pic>
        <p:nvPicPr>
          <p:cNvPr id="7" name="Picture 6" descr="tlingit-birdmas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72200" y="1616074"/>
            <a:ext cx="2538742" cy="2136775"/>
          </a:xfrm>
          <a:prstGeom prst="rect">
            <a:avLst/>
          </a:prstGeom>
        </p:spPr>
      </p:pic>
      <p:pic>
        <p:nvPicPr>
          <p:cNvPr id="8" name="Picture 7" descr="tsimshian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657600" y="1676400"/>
            <a:ext cx="2209800" cy="1699091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San art (no longer made) </a:t>
            </a:r>
          </a:p>
        </p:txBody>
      </p:sp>
      <p:pic>
        <p:nvPicPr>
          <p:cNvPr id="4" name="Content Placeholder 3" descr="map-Kalahari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133600" y="1295400"/>
            <a:ext cx="5257800" cy="5257800"/>
          </a:xfr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Drakensburg mountains, south Africa</a:t>
            </a:r>
          </a:p>
        </p:txBody>
      </p:sp>
      <p:pic>
        <p:nvPicPr>
          <p:cNvPr id="4" name="Content Placeholder 3" descr="map drakensburg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703988" y="1600200"/>
            <a:ext cx="3736024" cy="4525963"/>
          </a:xfr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Drakensburg mountains, south Africa</a:t>
            </a:r>
          </a:p>
        </p:txBody>
      </p:sp>
      <p:pic>
        <p:nvPicPr>
          <p:cNvPr id="8" name="Content Placeholder 7" descr="terrain drakensburg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00200" y="1371600"/>
            <a:ext cx="6578600" cy="4933950"/>
          </a:xfr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drakensburg ar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14400" y="685800"/>
            <a:ext cx="7253817" cy="5440363"/>
          </a:xfr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/>
              <a:t>Eland</a:t>
            </a:r>
          </a:p>
        </p:txBody>
      </p:sp>
      <p:pic>
        <p:nvPicPr>
          <p:cNvPr id="8" name="Content Placeholder 7" descr="eland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870845" y="999715"/>
            <a:ext cx="5749155" cy="5401085"/>
          </a:xfr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Matopos</a:t>
            </a:r>
            <a:r>
              <a:rPr lang="en-GB" dirty="0"/>
              <a:t>, Zimbabwe</a:t>
            </a:r>
          </a:p>
        </p:txBody>
      </p:sp>
      <p:pic>
        <p:nvPicPr>
          <p:cNvPr id="4" name="Content Placeholder 3" descr="map matopo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33400" y="2286000"/>
            <a:ext cx="2857500" cy="2705100"/>
          </a:xfrm>
        </p:spPr>
      </p:pic>
      <p:pic>
        <p:nvPicPr>
          <p:cNvPr id="5" name="Picture 4" descr="matopos ar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81400" y="1600200"/>
            <a:ext cx="5384800" cy="4038600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Matopos</a:t>
            </a:r>
            <a:r>
              <a:rPr lang="en-GB" dirty="0"/>
              <a:t>, Zimbabwe</a:t>
            </a:r>
          </a:p>
        </p:txBody>
      </p:sp>
      <p:pic>
        <p:nvPicPr>
          <p:cNvPr id="4" name="Content Placeholder 3" descr="matopos art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47800" y="1447800"/>
            <a:ext cx="6644217" cy="4983163"/>
          </a:xfr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Tsodilo</a:t>
            </a:r>
            <a:r>
              <a:rPr lang="en-GB" dirty="0"/>
              <a:t>, Botswana</a:t>
            </a:r>
          </a:p>
        </p:txBody>
      </p:sp>
      <p:pic>
        <p:nvPicPr>
          <p:cNvPr id="6" name="Content Placeholder 5" descr="map_botswana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14600" y="1447800"/>
            <a:ext cx="4545232" cy="4876800"/>
          </a:xfr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Tsodilo</a:t>
            </a:r>
            <a:r>
              <a:rPr lang="en-GB" dirty="0"/>
              <a:t>, Botswana</a:t>
            </a:r>
          </a:p>
        </p:txBody>
      </p:sp>
      <p:pic>
        <p:nvPicPr>
          <p:cNvPr id="4" name="Content Placeholder 3" descr="tsodilo ar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33400" y="1447800"/>
            <a:ext cx="8343976" cy="4953000"/>
          </a:xfr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therianthropes</a:t>
            </a:r>
            <a:endParaRPr lang="en-GB" dirty="0"/>
          </a:p>
        </p:txBody>
      </p:sp>
      <p:pic>
        <p:nvPicPr>
          <p:cNvPr id="4" name="Content Placeholder 3" descr="therianthrope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33400" y="1600200"/>
            <a:ext cx="3124200" cy="4796566"/>
          </a:xfrm>
        </p:spPr>
      </p:pic>
      <p:pic>
        <p:nvPicPr>
          <p:cNvPr id="5" name="Picture 4" descr="therianth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81600" y="2133600"/>
            <a:ext cx="2194560" cy="1474013"/>
          </a:xfrm>
          <a:prstGeom prst="rect">
            <a:avLst/>
          </a:prstGeom>
        </p:spPr>
      </p:pic>
      <p:pic>
        <p:nvPicPr>
          <p:cNvPr id="7" name="Picture 6" descr="therianth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62200" y="2286000"/>
            <a:ext cx="6051830" cy="4064813"/>
          </a:xfrm>
          <a:prstGeom prst="rect">
            <a:avLst/>
          </a:prstGeom>
        </p:spPr>
      </p:pic>
      <p:pic>
        <p:nvPicPr>
          <p:cNvPr id="11" name="Picture 10" descr="theri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57800" y="1752600"/>
            <a:ext cx="3543300" cy="4818024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therianthrope</a:t>
            </a:r>
            <a:endParaRPr lang="en-US" dirty="0"/>
          </a:p>
        </p:txBody>
      </p:sp>
      <p:pic>
        <p:nvPicPr>
          <p:cNvPr id="4" name="Content Placeholder 3" descr="theria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90600" y="1549750"/>
            <a:ext cx="7239000" cy="4578668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 dirty="0" err="1"/>
              <a:t>therianthrope</a:t>
            </a:r>
            <a:endParaRPr lang="en-US" dirty="0"/>
          </a:p>
        </p:txBody>
      </p:sp>
      <p:pic>
        <p:nvPicPr>
          <p:cNvPr id="4" name="Content Placeholder 3" descr="therianpd198933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4723" y="381000"/>
            <a:ext cx="3949103" cy="59436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24401" y="1905000"/>
            <a:ext cx="35814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Human turning into animal</a:t>
            </a:r>
          </a:p>
          <a:p>
            <a:r>
              <a:rPr lang="en-US" dirty="0"/>
              <a:t>Often eland</a:t>
            </a:r>
          </a:p>
          <a:p>
            <a:endParaRPr lang="en-US" dirty="0"/>
          </a:p>
          <a:p>
            <a:r>
              <a:rPr lang="en-US" dirty="0"/>
              <a:t>Often associated with nosebleed</a:t>
            </a:r>
          </a:p>
          <a:p>
            <a:endParaRPr lang="en-US" dirty="0"/>
          </a:p>
          <a:p>
            <a:r>
              <a:rPr lang="en-US" dirty="0"/>
              <a:t>Often associated with </a:t>
            </a:r>
            <a:r>
              <a:rPr lang="en-US" dirty="0" err="1"/>
              <a:t>zig</a:t>
            </a:r>
            <a:r>
              <a:rPr lang="en-US" dirty="0"/>
              <a:t> </a:t>
            </a:r>
            <a:r>
              <a:rPr lang="en-US" dirty="0" err="1"/>
              <a:t>zag</a:t>
            </a:r>
            <a:r>
              <a:rPr lang="en-US" dirty="0"/>
              <a:t> lines</a:t>
            </a:r>
          </a:p>
          <a:p>
            <a:endParaRPr lang="en-US" dirty="0"/>
          </a:p>
          <a:p>
            <a:r>
              <a:rPr lang="en-US" dirty="0"/>
              <a:t>Sometimes associated with large animal, rain animal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Rain animals</a:t>
            </a:r>
          </a:p>
        </p:txBody>
      </p:sp>
      <p:pic>
        <p:nvPicPr>
          <p:cNvPr id="4" name="Content Placeholder 3" descr="Image11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2400" y="1295400"/>
            <a:ext cx="5957170" cy="3962400"/>
          </a:xfrm>
        </p:spPr>
      </p:pic>
      <p:pic>
        <p:nvPicPr>
          <p:cNvPr id="5" name="Picture 4" descr="painting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14800" y="3962400"/>
            <a:ext cx="4640179" cy="2666232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When modern San are asked what the rock art means, they explain it in terms of the trance dance</a:t>
            </a:r>
          </a:p>
        </p:txBody>
      </p:sp>
      <p:pic>
        <p:nvPicPr>
          <p:cNvPr id="4" name="Content Placeholder 3" descr="trance dancer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85800" y="1600200"/>
            <a:ext cx="7361207" cy="4876800"/>
          </a:xfr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Trance_Dance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03130" y="838200"/>
            <a:ext cx="8537739" cy="5287963"/>
          </a:xfr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trance dance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762000" y="457200"/>
            <a:ext cx="7924800" cy="5943600"/>
          </a:xfr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tsso</a:t>
            </a:r>
            <a:endParaRPr lang="en-GB" dirty="0"/>
          </a:p>
        </p:txBody>
      </p:sp>
      <p:pic>
        <p:nvPicPr>
          <p:cNvPr id="4" name="Content Placeholder 3" descr="num-tchai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00200" y="1238091"/>
            <a:ext cx="6019800" cy="5317490"/>
          </a:xfr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Art gallery</a:t>
            </a:r>
            <a:r>
              <a:rPr lang="en-US"/>
              <a:t>, Botswana</a:t>
            </a:r>
          </a:p>
        </p:txBody>
      </p:sp>
      <p:pic>
        <p:nvPicPr>
          <p:cNvPr id="4" name="Content Placeholder 3" descr="148222413_571048f94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Conclusion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can’t </a:t>
            </a:r>
            <a:r>
              <a:rPr lang="en-US" dirty="0" err="1"/>
              <a:t>generalise</a:t>
            </a:r>
            <a:r>
              <a:rPr lang="en-US" dirty="0"/>
              <a:t> about hunter-gatherer art</a:t>
            </a:r>
          </a:p>
          <a:p>
            <a:r>
              <a:rPr lang="en-US" dirty="0"/>
              <a:t>Can you generalize </a:t>
            </a:r>
            <a:r>
              <a:rPr lang="en-US"/>
              <a:t>about anybody’s art?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633</TotalTime>
  <Words>623</Words>
  <Application>Microsoft Office PowerPoint</Application>
  <PresentationFormat>On-screen Show (4:3)</PresentationFormat>
  <Paragraphs>94</Paragraphs>
  <Slides>48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1" baseType="lpstr">
      <vt:lpstr>Arial</vt:lpstr>
      <vt:lpstr>Calibri</vt:lpstr>
      <vt:lpstr>Office Theme</vt:lpstr>
      <vt:lpstr>Materialities</vt:lpstr>
      <vt:lpstr>Inuit carving</vt:lpstr>
      <vt:lpstr> Inuit carving – Swinton, G. 1978 Touch and the real: contemporary Inuit aesthetics – theory, usage and relevance in M. Greenhalgh and V. Megaw (eds) Art in Society Duckworth: London  </vt:lpstr>
      <vt:lpstr>sananguaq (carving) = sana (making) + nguaq (small likeness). In the Inuit aesthetic, these carvings are good ones in the sense that they are a good small likeness. The essence of what it is to be a polar bear has been captured by the artist.</vt:lpstr>
      <vt:lpstr>Contrast those with a carving made for tourists</vt:lpstr>
      <vt:lpstr>Australian aboriginal art</vt:lpstr>
      <vt:lpstr> Goanna Dreaming –  Morphy H. 1992 From “dull” to “brilliant”. In J. Coote and A. Shelton (eds.) Anthropology, Art and Aesthetics Clarendon Press: Oxford 181-208 </vt:lpstr>
      <vt:lpstr> bark painting ,  Yolngu of Australia.  </vt:lpstr>
      <vt:lpstr>Art of the Dreamtime</vt:lpstr>
      <vt:lpstr>Australia, extraordinary geology, “The twelve apostles”</vt:lpstr>
      <vt:lpstr>The Bungle Bungles</vt:lpstr>
      <vt:lpstr>Uluru</vt:lpstr>
      <vt:lpstr>Rainbow serpent</vt:lpstr>
      <vt:lpstr>Rainbow serpent</vt:lpstr>
      <vt:lpstr>PowerPoint Presentation</vt:lpstr>
      <vt:lpstr>Rainbow serpent</vt:lpstr>
      <vt:lpstr>PowerPoint Presentation</vt:lpstr>
      <vt:lpstr>PowerPoint Presentation</vt:lpstr>
      <vt:lpstr>PowerPoint Presentation</vt:lpstr>
      <vt:lpstr>Totemic art</vt:lpstr>
      <vt:lpstr>iconography</vt:lpstr>
      <vt:lpstr>PowerPoint Presentation</vt:lpstr>
      <vt:lpstr>PowerPoint Presentation</vt:lpstr>
      <vt:lpstr>Australian Aboriginal art for sale</vt:lpstr>
      <vt:lpstr>To be continued</vt:lpstr>
      <vt:lpstr>NW Coast art</vt:lpstr>
      <vt:lpstr> Totem pole depicts matrilineal descent downwards from a fictitious ancestor –    </vt:lpstr>
      <vt:lpstr>Tlingit “opened out” style</vt:lpstr>
      <vt:lpstr>Franz Boas, baxus and tsetsequa see also Levis Strauss the way of the mask</vt:lpstr>
      <vt:lpstr>San art (no longer made) </vt:lpstr>
      <vt:lpstr>Drakensburg mountains, south Africa</vt:lpstr>
      <vt:lpstr>Drakensburg mountains, south Africa</vt:lpstr>
      <vt:lpstr>PowerPoint Presentation</vt:lpstr>
      <vt:lpstr>Eland</vt:lpstr>
      <vt:lpstr>Matopos, Zimbabwe</vt:lpstr>
      <vt:lpstr>Matopos, Zimbabwe</vt:lpstr>
      <vt:lpstr>Tsodilo, Botswana</vt:lpstr>
      <vt:lpstr>Tsodilo, Botswana</vt:lpstr>
      <vt:lpstr>therianthropes</vt:lpstr>
      <vt:lpstr>therianthrope</vt:lpstr>
      <vt:lpstr>therianthrope</vt:lpstr>
      <vt:lpstr>Rain animals</vt:lpstr>
      <vt:lpstr>When modern San are asked what the rock art means, they explain it in terms of the trance dance</vt:lpstr>
      <vt:lpstr>PowerPoint Presentation</vt:lpstr>
      <vt:lpstr>PowerPoint Presentation</vt:lpstr>
      <vt:lpstr>tsso</vt:lpstr>
      <vt:lpstr>Art gallery, Botswana</vt:lpstr>
      <vt:lpstr>Conclusion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Hunter-gatherers</dc:title>
  <dc:creator>Kathy</dc:creator>
  <cp:lastModifiedBy>Kathryn Fewster</cp:lastModifiedBy>
  <cp:revision>50</cp:revision>
  <dcterms:created xsi:type="dcterms:W3CDTF">2006-08-16T00:00:00Z</dcterms:created>
  <dcterms:modified xsi:type="dcterms:W3CDTF">2023-09-19T16:17:27Z</dcterms:modified>
</cp:coreProperties>
</file>