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81" r:id="rId2"/>
    <p:sldId id="268" r:id="rId3"/>
    <p:sldId id="285" r:id="rId4"/>
    <p:sldId id="286" r:id="rId5"/>
    <p:sldId id="287" r:id="rId6"/>
    <p:sldId id="288" r:id="rId7"/>
    <p:sldId id="289" r:id="rId8"/>
    <p:sldId id="290" r:id="rId9"/>
    <p:sldId id="291" r:id="rId10"/>
    <p:sldId id="292" r:id="rId11"/>
    <p:sldId id="293" r:id="rId12"/>
    <p:sldId id="294" r:id="rId13"/>
    <p:sldId id="295" r:id="rId14"/>
    <p:sldId id="296" r:id="rId15"/>
    <p:sldId id="298" r:id="rId16"/>
    <p:sldId id="29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B/eTDf1cvagI2dxEsP9A==" hashData="4GDU3cMW1cX3947hPgJmPdK/8DD+b/58NCYsqRzklq7nmLzaoYvc6pZyFu/Ok8n34ZPnI2Q7oLLYTfjTPmtwD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6279" autoAdjust="0"/>
  </p:normalViewPr>
  <p:slideViewPr>
    <p:cSldViewPr snapToGrid="0">
      <p:cViewPr varScale="1">
        <p:scale>
          <a:sx n="38" d="100"/>
          <a:sy n="38" d="100"/>
        </p:scale>
        <p:origin x="1764" y="5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pnld.westyorkshire.pnn.police.uk/docmanager/content/D13266.htm"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pnld.westyorkshire.pnn.police.uk/docmanager/content/D13203.htm" TargetMode="External"/><Relationship Id="rId5" Type="http://schemas.openxmlformats.org/officeDocument/2006/relationships/hyperlink" Target="http://pnld.westyorkshire.pnn.police.uk/docmanager/content/D13272.htm" TargetMode="External"/><Relationship Id="rId4" Type="http://schemas.openxmlformats.org/officeDocument/2006/relationships/hyperlink" Target="http://pnld.westyorkshire.pnn.police.uk/docmanager/content/D13202.ht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what constitutes prostitution and the differing types.</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risks that communities face as a result of prostitution.</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offences linked to prostitution.</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policing response to prostitution including the treatment of sex workers.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55806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51013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903682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dirty="0" err="1" smtClean="0"/>
              <a:t>B</a:t>
            </a:r>
            <a:r>
              <a:rPr lang="en-US" altLang="en-US" sz="1100" dirty="0" err="1" smtClean="0">
                <a:latin typeface="Arial" panose="020B0604020202020204" pitchFamily="34" charset="0"/>
                <a:cs typeface="Arial" panose="020B0604020202020204" pitchFamily="34" charset="0"/>
              </a:rPr>
              <a:t>oardblast</a:t>
            </a:r>
            <a:r>
              <a:rPr lang="en-US" altLang="en-US" sz="1100" dirty="0" smtClean="0">
                <a:latin typeface="Arial" panose="020B0604020202020204" pitchFamily="34" charset="0"/>
                <a:cs typeface="Arial" panose="020B0604020202020204" pitchFamily="34" charset="0"/>
              </a:rPr>
              <a:t> ideas.</a:t>
            </a:r>
          </a:p>
          <a:p>
            <a:pPr>
              <a:defRPr/>
            </a:pPr>
            <a:endParaRPr lang="en-US" altLang="en-US" sz="1100" dirty="0" smtClean="0">
              <a:latin typeface="Arial" panose="020B0604020202020204" pitchFamily="34" charset="0"/>
              <a:cs typeface="Arial" panose="020B0604020202020204" pitchFamily="34" charset="0"/>
            </a:endParaRPr>
          </a:p>
          <a:p>
            <a:pPr>
              <a:defRPr/>
            </a:pPr>
            <a:r>
              <a:rPr lang="en-US" altLang="en-US" sz="1100" dirty="0" smtClean="0">
                <a:latin typeface="Arial" panose="020B0604020202020204" pitchFamily="34" charset="0"/>
                <a:cs typeface="Arial" panose="020B0604020202020204" pitchFamily="34" charset="0"/>
              </a:rPr>
              <a:t>Terminology may include – Hooker, Pimp, Sex Worker, Escort, Working Girl, Call Girl, Rent Boy, Brothel</a:t>
            </a:r>
          </a:p>
          <a:p>
            <a:pPr>
              <a:defRPr/>
            </a:pPr>
            <a:endParaRPr lang="en-US" altLang="en-US" sz="1100" dirty="0" smtClean="0">
              <a:latin typeface="Arial" panose="020B0604020202020204" pitchFamily="34" charset="0"/>
              <a:cs typeface="Arial" panose="020B0604020202020204" pitchFamily="34" charset="0"/>
            </a:endParaRPr>
          </a:p>
          <a:p>
            <a:pPr marL="171450" indent="-171450">
              <a:buFontTx/>
              <a:buChar char="-"/>
              <a:defRPr/>
            </a:pPr>
            <a:r>
              <a:rPr lang="en-US" altLang="en-US" sz="1100" dirty="0" smtClean="0">
                <a:latin typeface="Arial" panose="020B0604020202020204" pitchFamily="34" charset="0"/>
                <a:cs typeface="Arial" panose="020B0604020202020204" pitchFamily="34" charset="0"/>
              </a:rPr>
              <a:t>Brothel A place used for the purpose of male or female prostitution – taken from the Oxford Dictionary of Law</a:t>
            </a:r>
          </a:p>
          <a:p>
            <a:pPr marL="171450" indent="-171450">
              <a:buFontTx/>
              <a:buChar char="-"/>
              <a:defRPr/>
            </a:pPr>
            <a:r>
              <a:rPr lang="en-US" altLang="en-US" sz="1100" dirty="0" smtClean="0">
                <a:latin typeface="Arial" panose="020B0604020202020204" pitchFamily="34" charset="0"/>
                <a:cs typeface="Arial" panose="020B0604020202020204" pitchFamily="34" charset="0"/>
              </a:rPr>
              <a:t>Places are only considered to be Brothels if more than one person uses the property for prostitution (either at the same time, or one person using it at a time)</a:t>
            </a:r>
          </a:p>
          <a:p>
            <a:pPr marL="171450" indent="-171450">
              <a:buFontTx/>
              <a:buChar char="-"/>
              <a:defRPr/>
            </a:pPr>
            <a:endParaRPr lang="en-US" altLang="en-US" sz="1100" dirty="0" smtClean="0">
              <a:latin typeface="Arial" panose="020B0604020202020204" pitchFamily="34" charset="0"/>
              <a:cs typeface="Arial" panose="020B0604020202020204" pitchFamily="34" charset="0"/>
            </a:endParaRPr>
          </a:p>
          <a:p>
            <a:pPr>
              <a:defRPr/>
            </a:pPr>
            <a:r>
              <a:rPr lang="en-US" altLang="en-US" sz="1100" dirty="0" smtClean="0">
                <a:latin typeface="Arial" panose="020B0604020202020204" pitchFamily="34" charset="0"/>
                <a:cs typeface="Arial" panose="020B0604020202020204" pitchFamily="34" charset="0"/>
              </a:rPr>
              <a:t>*** It is not illegal to sell sex at a brothel unless the person is involved in the management or control of a brothel, so one person living in a house and being used by that person alone for prostitution would not be a brothel***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185537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On-street prostitution: This is where prostitution occurs on the streets. This includes parks, cars, stairwells and other public places. </a:t>
            </a: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Off-street prostitution: This can be defined as any type of prostitution which does not take place on the streets. It generally includes prostitution that takes place in brothels, massage </a:t>
            </a:r>
            <a:r>
              <a:rPr lang="en-US" altLang="en-US" sz="1100" dirty="0" err="1" smtClean="0">
                <a:latin typeface="Arial" panose="020B0604020202020204" pitchFamily="34" charset="0"/>
                <a:ea typeface="ＭＳ Ｐゴシック" panose="020B0600070205080204" pitchFamily="34" charset="-128"/>
              </a:rPr>
              <a:t>parlours</a:t>
            </a:r>
            <a:r>
              <a:rPr lang="en-US" altLang="en-US" sz="1100" dirty="0" smtClean="0">
                <a:latin typeface="Arial" panose="020B0604020202020204" pitchFamily="34" charset="0"/>
                <a:ea typeface="ＭＳ Ｐゴシック" panose="020B0600070205080204" pitchFamily="34" charset="-128"/>
              </a:rPr>
              <a:t> and saunas or through escort agencies or call-out services. It also includes prostitution that takes place in privately owned flats or houses which is often far more inconspicuous. </a:t>
            </a:r>
            <a:endParaRPr lang="en-US" altLang="en-US" sz="1100" b="1" dirty="0" smtClean="0">
              <a:latin typeface="Arial" panose="020B0604020202020204" pitchFamily="34" charset="0"/>
              <a:ea typeface="ＭＳ Ｐゴシック" panose="020B0600070205080204" pitchFamily="34" charset="-128"/>
            </a:endParaRP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They are </a:t>
            </a:r>
            <a:r>
              <a:rPr lang="en-US" altLang="en-US" sz="1100" dirty="0" err="1" smtClean="0">
                <a:latin typeface="Arial" panose="020B0604020202020204" pitchFamily="34" charset="0"/>
                <a:ea typeface="ＭＳ Ｐゴシック" panose="020B0600070205080204" pitchFamily="34" charset="-128"/>
              </a:rPr>
              <a:t>categorised</a:t>
            </a:r>
            <a:r>
              <a:rPr lang="en-US" altLang="en-US" sz="1100" dirty="0" smtClean="0">
                <a:latin typeface="Arial" panose="020B0604020202020204" pitchFamily="34" charset="0"/>
                <a:ea typeface="ＭＳ Ｐゴシック" panose="020B0600070205080204" pitchFamily="34" charset="-128"/>
              </a:rPr>
              <a:t> separately due to the different risks linked to them. </a:t>
            </a:r>
          </a:p>
          <a:p>
            <a:r>
              <a:rPr lang="en-US" altLang="en-US" sz="1100" dirty="0" smtClean="0">
                <a:latin typeface="Arial" panose="020B0604020202020204" pitchFamily="34" charset="0"/>
                <a:ea typeface="ＭＳ Ｐゴシック" panose="020B0600070205080204" pitchFamily="34" charset="-128"/>
              </a:rPr>
              <a:t>On- street for example has associated substance misuse, homelessness and social exclusion. </a:t>
            </a:r>
          </a:p>
          <a:p>
            <a:r>
              <a:rPr lang="en-US" altLang="en-US" sz="1100" dirty="0" smtClean="0">
                <a:latin typeface="Arial" panose="020B0604020202020204" pitchFamily="34" charset="0"/>
                <a:ea typeface="ＭＳ Ｐゴシック" panose="020B0600070205080204" pitchFamily="34" charset="-128"/>
              </a:rPr>
              <a:t>Off- street has links to trafficking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4101261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Tx/>
              <a:buAutoNum type="arabicPeriod"/>
            </a:pPr>
            <a:r>
              <a:rPr lang="en-US" altLang="en-US" sz="1100" dirty="0" smtClean="0">
                <a:latin typeface="Arial" panose="020B0604020202020204" pitchFamily="34" charset="0"/>
                <a:ea typeface="ＭＳ Ｐゴシック" panose="020B0600070205080204" pitchFamily="34" charset="-128"/>
              </a:rPr>
              <a:t>FALSE - Prostitution involves both men and women offering sexual services.</a:t>
            </a:r>
          </a:p>
          <a:p>
            <a:pPr marL="228600" indent="-228600">
              <a:buFontTx/>
              <a:buAutoNum type="arabicPeriod"/>
            </a:pPr>
            <a:r>
              <a:rPr lang="en-US" altLang="en-US" sz="1100" dirty="0" smtClean="0">
                <a:latin typeface="Arial" panose="020B0604020202020204" pitchFamily="34" charset="0"/>
                <a:ea typeface="ＭＳ Ｐゴシック" panose="020B0600070205080204" pitchFamily="34" charset="-128"/>
              </a:rPr>
              <a:t>FALSE – Lesbian and bi-sexual women sell </a:t>
            </a:r>
            <a:r>
              <a:rPr lang="en-US" altLang="en-US" sz="1100" dirty="0" err="1" smtClean="0">
                <a:latin typeface="Arial" panose="020B0604020202020204" pitchFamily="34" charset="0"/>
                <a:ea typeface="ＭＳ Ｐゴシック" panose="020B0600070205080204" pitchFamily="34" charset="-128"/>
              </a:rPr>
              <a:t>hetrosexual</a:t>
            </a:r>
            <a:r>
              <a:rPr lang="en-US" altLang="en-US" sz="1100" dirty="0" smtClean="0">
                <a:latin typeface="Arial" panose="020B0604020202020204" pitchFamily="34" charset="0"/>
                <a:ea typeface="ＭＳ Ｐゴシック" panose="020B0600070205080204" pitchFamily="34" charset="-128"/>
              </a:rPr>
              <a:t> sex</a:t>
            </a:r>
          </a:p>
          <a:p>
            <a:pPr marL="228600" indent="-228600">
              <a:buFontTx/>
              <a:buAutoNum type="arabicPeriod"/>
            </a:pPr>
            <a:r>
              <a:rPr lang="en-US" altLang="en-US" sz="1100" dirty="0" smtClean="0">
                <a:latin typeface="Arial" panose="020B0604020202020204" pitchFamily="34" charset="0"/>
                <a:ea typeface="ＭＳ Ｐゴシック" panose="020B0600070205080204" pitchFamily="34" charset="-128"/>
              </a:rPr>
              <a:t>FALSE – </a:t>
            </a:r>
            <a:r>
              <a:rPr lang="en-US" altLang="en-US" sz="1100" dirty="0" err="1" smtClean="0">
                <a:latin typeface="Arial" panose="020B0604020202020204" pitchFamily="34" charset="0"/>
                <a:ea typeface="ＭＳ Ｐゴシック" panose="020B0600070205080204" pitchFamily="34" charset="-128"/>
              </a:rPr>
              <a:t>Hetrosexual</a:t>
            </a:r>
            <a:r>
              <a:rPr lang="en-US" altLang="en-US" sz="1100" dirty="0" smtClean="0">
                <a:latin typeface="Arial" panose="020B0604020202020204" pitchFamily="34" charset="0"/>
                <a:ea typeface="ＭＳ Ｐゴシック" panose="020B0600070205080204" pitchFamily="34" charset="-128"/>
              </a:rPr>
              <a:t> and bi-sexual men sell homosexual sex</a:t>
            </a:r>
          </a:p>
          <a:p>
            <a:pPr marL="228600" indent="-228600">
              <a:buFontTx/>
              <a:buAutoNum type="arabicPeriod"/>
            </a:pPr>
            <a:r>
              <a:rPr lang="en-US" altLang="en-US" sz="1100" dirty="0" smtClean="0">
                <a:latin typeface="Arial" panose="020B0604020202020204" pitchFamily="34" charset="0"/>
                <a:ea typeface="ＭＳ Ｐゴシック" panose="020B0600070205080204" pitchFamily="34" charset="-128"/>
              </a:rPr>
              <a:t>FALSE – For many – prostitution is anything but a choice.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301733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98064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Forces work together in partnership with other agencies to help tackle the issues that are associated with prostitution:</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risk, threat and harm that can be inflicted on communities by prostitution include: </a:t>
            </a:r>
          </a:p>
          <a:p>
            <a:r>
              <a:rPr lang="en-US" altLang="en-US" sz="1100" dirty="0" smtClean="0">
                <a:latin typeface="Arial" panose="020B0604020202020204" pitchFamily="34" charset="0"/>
                <a:ea typeface="ＭＳ Ｐゴシック" panose="020B0600070205080204" pitchFamily="34" charset="-128"/>
              </a:rPr>
              <a:t>harassment of people – generally women, by </a:t>
            </a:r>
            <a:r>
              <a:rPr lang="en-US" altLang="en-US" sz="1100" dirty="0" err="1" smtClean="0">
                <a:latin typeface="Arial" panose="020B0604020202020204" pitchFamily="34" charset="0"/>
                <a:ea typeface="ＭＳ Ｐゴシック" panose="020B0600070205080204" pitchFamily="34" charset="-128"/>
              </a:rPr>
              <a:t>kerb</a:t>
            </a:r>
            <a:r>
              <a:rPr lang="en-US" altLang="en-US" sz="1100" dirty="0" smtClean="0">
                <a:latin typeface="Arial" panose="020B0604020202020204" pitchFamily="34" charset="0"/>
                <a:ea typeface="ＭＳ Ｐゴシック" panose="020B0600070205080204" pitchFamily="34" charset="-128"/>
              </a:rPr>
              <a:t> crawlers; </a:t>
            </a:r>
          </a:p>
          <a:p>
            <a:r>
              <a:rPr lang="en-US" altLang="en-US" sz="1100" dirty="0" smtClean="0">
                <a:latin typeface="Arial" panose="020B0604020202020204" pitchFamily="34" charset="0"/>
                <a:ea typeface="ＭＳ Ｐゴシック" panose="020B0600070205080204" pitchFamily="34" charset="-128"/>
              </a:rPr>
              <a:t>environmental – e.g. discarded syringes and used condoms; </a:t>
            </a:r>
          </a:p>
          <a:p>
            <a:r>
              <a:rPr lang="en-US" altLang="en-US" sz="1100" dirty="0" smtClean="0">
                <a:latin typeface="Arial" panose="020B0604020202020204" pitchFamily="34" charset="0"/>
                <a:ea typeface="ＭＳ Ｐゴシック" panose="020B0600070205080204" pitchFamily="34" charset="-128"/>
              </a:rPr>
              <a:t>noise/visual pollution – sex workers and those associated with them loitering in the </a:t>
            </a:r>
            <a:r>
              <a:rPr lang="en-US" altLang="en-US" sz="1100" dirty="0" err="1" smtClean="0">
                <a:latin typeface="Arial" panose="020B0604020202020204" pitchFamily="34" charset="0"/>
                <a:ea typeface="ＭＳ Ｐゴシック" panose="020B0600070205080204" pitchFamily="34" charset="-128"/>
              </a:rPr>
              <a:t>neighbourhood</a:t>
            </a:r>
            <a:r>
              <a:rPr lang="en-US" altLang="en-US" sz="1100" dirty="0" smtClean="0">
                <a:latin typeface="Arial" panose="020B0604020202020204" pitchFamily="34" charset="0"/>
                <a:ea typeface="ＭＳ Ｐゴシック" panose="020B0600070205080204" pitchFamily="34" charset="-128"/>
              </a:rPr>
              <a:t>, sex workers’ cards in phone booths; </a:t>
            </a:r>
          </a:p>
          <a:p>
            <a:r>
              <a:rPr lang="en-US" altLang="en-US" sz="1100" dirty="0" smtClean="0">
                <a:latin typeface="Arial" panose="020B0604020202020204" pitchFamily="34" charset="0"/>
                <a:ea typeface="ＭＳ Ｐゴシック" panose="020B0600070205080204" pitchFamily="34" charset="-128"/>
              </a:rPr>
              <a:t>associated crimes – e.g. drug dealing, robbery, blackmail, protection; </a:t>
            </a:r>
          </a:p>
          <a:p>
            <a:r>
              <a:rPr lang="en-US" altLang="en-US" sz="1100" dirty="0" smtClean="0">
                <a:latin typeface="Arial" panose="020B0604020202020204" pitchFamily="34" charset="0"/>
                <a:ea typeface="ＭＳ Ｐゴシック" panose="020B0600070205080204" pitchFamily="34" charset="-128"/>
              </a:rPr>
              <a:t>loss of real-estate and other economic value to the </a:t>
            </a:r>
            <a:r>
              <a:rPr lang="en-US" altLang="en-US" sz="1100" dirty="0" err="1" smtClean="0">
                <a:latin typeface="Arial" panose="020B0604020202020204" pitchFamily="34" charset="0"/>
                <a:ea typeface="ＭＳ Ｐゴシック" panose="020B0600070205080204" pitchFamily="34" charset="-128"/>
              </a:rPr>
              <a:t>neighbourhood</a:t>
            </a:r>
            <a:r>
              <a:rPr lang="en-US" altLang="en-US" sz="1100" dirty="0" smtClean="0">
                <a:latin typeface="Arial" panose="020B0604020202020204" pitchFamily="34" charset="0"/>
                <a:ea typeface="ＭＳ Ｐゴシック" panose="020B0600070205080204" pitchFamily="34" charset="-128"/>
              </a:rPr>
              <a:t> – low house prices and restricted business opportunities; </a:t>
            </a:r>
          </a:p>
          <a:p>
            <a:r>
              <a:rPr lang="en-US" altLang="en-US" sz="1100" dirty="0" smtClean="0">
                <a:latin typeface="Arial" panose="020B0604020202020204" pitchFamily="34" charset="0"/>
                <a:ea typeface="ＭＳ Ｐゴシック" panose="020B0600070205080204" pitchFamily="34" charset="-128"/>
              </a:rPr>
              <a:t>exposure to risk by the vulnerable, especially children and young people, which can lead to serious violent and sexual crime, causing long-lasting physical and emotional harm to the individual, and threats or acts of violence to their families.” </a:t>
            </a: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world of the sex trade is potentially complex and can have links to the drugs trade, firearms, </a:t>
            </a:r>
            <a:r>
              <a:rPr lang="en-US" altLang="en-US" sz="1100" dirty="0" err="1" smtClean="0">
                <a:latin typeface="Arial" panose="020B0604020202020204" pitchFamily="34" charset="0"/>
                <a:ea typeface="ＭＳ Ｐゴシック" panose="020B0600070205080204" pitchFamily="34" charset="-128"/>
              </a:rPr>
              <a:t>organised</a:t>
            </a:r>
            <a:r>
              <a:rPr lang="en-US" altLang="en-US" sz="1100" dirty="0" smtClean="0">
                <a:latin typeface="Arial" panose="020B0604020202020204" pitchFamily="34" charset="0"/>
                <a:ea typeface="ＭＳ Ｐゴシック" panose="020B0600070205080204" pitchFamily="34" charset="-128"/>
              </a:rPr>
              <a:t> crime, human trafficking and child abuse. It can stretch from low level, street-corner activity up to serious international criminality.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386928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US" altLang="en-US" sz="1100" b="1" dirty="0" smtClean="0">
                <a:solidFill>
                  <a:schemeClr val="bg1"/>
                </a:solidFill>
                <a:latin typeface="Arial" panose="020B0604020202020204" pitchFamily="34" charset="0"/>
                <a:ea typeface="ＭＳ Ｐゴシック" panose="020B0600070205080204" pitchFamily="34" charset="-128"/>
              </a:rPr>
              <a:t>'Loiter'</a:t>
            </a:r>
            <a:r>
              <a:rPr lang="en-US" altLang="en-US" sz="1100" dirty="0" smtClean="0">
                <a:solidFill>
                  <a:schemeClr val="bg1"/>
                </a:solidFill>
                <a:latin typeface="Arial" panose="020B0604020202020204" pitchFamily="34" charset="0"/>
                <a:ea typeface="ＭＳ Ｐゴシック" panose="020B0600070205080204" pitchFamily="34" charset="-128"/>
              </a:rPr>
              <a:t> is not defined by legislation, but the Oxford Dictionary defines it as </a:t>
            </a:r>
            <a:r>
              <a:rPr lang="en-US" altLang="en-US" sz="1100" u="sng" dirty="0" smtClean="0">
                <a:solidFill>
                  <a:schemeClr val="bg1"/>
                </a:solidFill>
                <a:latin typeface="Arial" panose="020B0604020202020204" pitchFamily="34" charset="0"/>
                <a:ea typeface="ＭＳ Ｐゴシック" panose="020B0600070205080204" pitchFamily="34" charset="-128"/>
              </a:rPr>
              <a:t>'dawdle or linger </a:t>
            </a:r>
            <a:r>
              <a:rPr lang="en-US" altLang="en-US" sz="1100" dirty="0" smtClean="0">
                <a:solidFill>
                  <a:schemeClr val="bg1"/>
                </a:solidFill>
                <a:latin typeface="Arial" panose="020B0604020202020204" pitchFamily="34" charset="0"/>
                <a:ea typeface="ＭＳ Ｐゴシック" panose="020B0600070205080204" pitchFamily="34" charset="-128"/>
              </a:rPr>
              <a:t>idly about a place, proceeding with frequent pauses'. This has been further defined by the courts as 'implying the idea of lingering, slowing down on one particular occasion does not amount to loitering'; </a:t>
            </a:r>
          </a:p>
          <a:p>
            <a:pPr eaLnBrk="1" hangingPunct="1">
              <a:lnSpc>
                <a:spcPct val="100000"/>
              </a:lnSpc>
            </a:pPr>
            <a:endParaRPr lang="en-US" altLang="en-US" sz="1100" b="1" dirty="0" smtClean="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b="1" dirty="0" smtClean="0">
                <a:solidFill>
                  <a:schemeClr val="bg1"/>
                </a:solidFill>
                <a:latin typeface="Arial" panose="020B0604020202020204" pitchFamily="34" charset="0"/>
                <a:ea typeface="ＭＳ Ｐゴシック" panose="020B0600070205080204" pitchFamily="34" charset="-128"/>
              </a:rPr>
              <a:t>'Solicit' </a:t>
            </a:r>
            <a:r>
              <a:rPr lang="en-US" altLang="en-US" sz="1100" dirty="0" smtClean="0">
                <a:solidFill>
                  <a:schemeClr val="bg1"/>
                </a:solidFill>
                <a:latin typeface="Arial" panose="020B0604020202020204" pitchFamily="34" charset="0"/>
                <a:ea typeface="ＭＳ Ｐゴシック" panose="020B0600070205080204" pitchFamily="34" charset="-128"/>
              </a:rPr>
              <a:t>is not defined by legislation, but the Oxford Dictionary defines it as </a:t>
            </a:r>
            <a:r>
              <a:rPr lang="en-US" altLang="en-US" sz="1100" u="sng" dirty="0" smtClean="0">
                <a:solidFill>
                  <a:schemeClr val="bg1"/>
                </a:solidFill>
                <a:latin typeface="Arial" panose="020B0604020202020204" pitchFamily="34" charset="0"/>
                <a:ea typeface="ＭＳ Ｐゴシック" panose="020B0600070205080204" pitchFamily="34" charset="-128"/>
              </a:rPr>
              <a:t>'to accost and offer oneself'. </a:t>
            </a:r>
            <a:r>
              <a:rPr lang="en-US" altLang="en-US" sz="1100" dirty="0" smtClean="0">
                <a:solidFill>
                  <a:schemeClr val="bg1"/>
                </a:solidFill>
                <a:latin typeface="Arial" panose="020B0604020202020204" pitchFamily="34" charset="0"/>
                <a:ea typeface="ＭＳ Ｐゴシック" panose="020B0600070205080204" pitchFamily="34" charset="-128"/>
              </a:rPr>
              <a:t>This has been expanded to include 'an action unaccompanied by words and need not reach the mind of the person intended to be solicited';</a:t>
            </a:r>
          </a:p>
          <a:p>
            <a:pPr>
              <a:lnSpc>
                <a:spcPct val="100000"/>
              </a:lnSpc>
            </a:pPr>
            <a:endParaRPr lang="en-US" altLang="en-US" sz="1100" dirty="0" smtClean="0">
              <a:latin typeface="Arial" panose="020B0604020202020204" pitchFamily="34" charset="0"/>
              <a:ea typeface="ＭＳ Ｐゴシック" panose="020B0600070205080204" pitchFamily="34" charset="-128"/>
            </a:endParaRPr>
          </a:p>
          <a:p>
            <a:pPr>
              <a:lnSpc>
                <a:spcPct val="100000"/>
              </a:lnSpc>
            </a:pPr>
            <a:endParaRPr lang="en-US"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err="1" smtClean="0">
                <a:solidFill>
                  <a:schemeClr val="bg1"/>
                </a:solidFill>
                <a:latin typeface="Arial" panose="020B0604020202020204" pitchFamily="34" charset="0"/>
                <a:ea typeface="ＭＳ Ｐゴシック" panose="020B0600070205080204" pitchFamily="34" charset="-128"/>
              </a:rPr>
              <a:t>i</a:t>
            </a:r>
            <a:r>
              <a:rPr lang="en-US" altLang="en-US" sz="1100" dirty="0" smtClean="0">
                <a:solidFill>
                  <a:schemeClr val="bg1"/>
                </a:solidFill>
                <a:latin typeface="Arial" panose="020B0604020202020204" pitchFamily="34" charset="0"/>
                <a:ea typeface="ＭＳ Ｐゴシック" panose="020B0600070205080204" pitchFamily="34" charset="-128"/>
              </a:rPr>
              <a:t>) There is </a:t>
            </a:r>
            <a:r>
              <a:rPr lang="en-US" altLang="en-US" sz="1100" dirty="0" smtClean="0">
                <a:solidFill>
                  <a:srgbClr val="FFC000"/>
                </a:solidFill>
                <a:latin typeface="Arial" panose="020B0604020202020204" pitchFamily="34" charset="0"/>
                <a:ea typeface="ＭＳ Ｐゴシック" panose="020B0600070205080204" pitchFamily="34" charset="-128"/>
              </a:rPr>
              <a:t>no requirement </a:t>
            </a:r>
            <a:r>
              <a:rPr lang="en-US" altLang="en-US" sz="1100" dirty="0" smtClean="0">
                <a:solidFill>
                  <a:schemeClr val="bg1"/>
                </a:solidFill>
                <a:latin typeface="Arial" panose="020B0604020202020204" pitchFamily="34" charset="0"/>
                <a:ea typeface="ＭＳ Ｐゴシック" panose="020B0600070205080204" pitchFamily="34" charset="-128"/>
              </a:rPr>
              <a:t>that the soliciting must involve any active form of approach. It has been held that a prostitute sitting on a stool in a window under a light is soliciting; </a:t>
            </a:r>
            <a:br>
              <a:rPr lang="en-US" altLang="en-US" sz="1100" dirty="0" smtClean="0">
                <a:solidFill>
                  <a:schemeClr val="bg1"/>
                </a:solidFill>
                <a:latin typeface="Arial" panose="020B0604020202020204" pitchFamily="34" charset="0"/>
                <a:ea typeface="ＭＳ Ｐゴシック" panose="020B0600070205080204" pitchFamily="34" charset="-128"/>
              </a:rPr>
            </a:br>
            <a:endParaRPr lang="en-US" altLang="en-US" sz="1100" dirty="0" smtClean="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smtClean="0">
                <a:solidFill>
                  <a:schemeClr val="bg1"/>
                </a:solidFill>
                <a:latin typeface="Arial" panose="020B0604020202020204" pitchFamily="34" charset="0"/>
                <a:ea typeface="ＭＳ Ｐゴシック" panose="020B0600070205080204" pitchFamily="34" charset="-128"/>
              </a:rPr>
              <a:t>(ii) A prostitute soliciting from the balcony or window of a house adjoining a street or public place is taken to be in the street or public place if the person being solicited is in the street or public place; </a:t>
            </a:r>
            <a:br>
              <a:rPr lang="en-US" altLang="en-US" sz="1100" dirty="0" smtClean="0">
                <a:solidFill>
                  <a:schemeClr val="bg1"/>
                </a:solidFill>
                <a:latin typeface="Arial" panose="020B0604020202020204" pitchFamily="34" charset="0"/>
                <a:ea typeface="ＭＳ Ｐゴシック" panose="020B0600070205080204" pitchFamily="34" charset="-128"/>
              </a:rPr>
            </a:br>
            <a:endParaRPr lang="en-US" altLang="en-US" sz="1100" dirty="0" smtClean="0">
              <a:solidFill>
                <a:schemeClr val="bg1"/>
              </a:solidFill>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smtClean="0">
                <a:solidFill>
                  <a:schemeClr val="bg1"/>
                </a:solidFill>
                <a:latin typeface="Arial" panose="020B0604020202020204" pitchFamily="34" charset="0"/>
                <a:ea typeface="ＭＳ Ｐゴシック" panose="020B0600070205080204" pitchFamily="34" charset="-128"/>
              </a:rPr>
              <a:t>(iii) The physical presence of the prostitute is necessary. The placing of notices in windows offering the services of a prostitute has been held </a:t>
            </a:r>
            <a:r>
              <a:rPr lang="en-US" altLang="en-US" sz="1100" b="1" dirty="0" smtClean="0">
                <a:solidFill>
                  <a:schemeClr val="bg1"/>
                </a:solidFill>
                <a:latin typeface="Arial" panose="020B0604020202020204" pitchFamily="34" charset="0"/>
                <a:ea typeface="ＭＳ Ｐゴシック" panose="020B0600070205080204" pitchFamily="34" charset="-128"/>
              </a:rPr>
              <a:t>not </a:t>
            </a:r>
            <a:r>
              <a:rPr lang="en-US" altLang="en-US" sz="1100" dirty="0" smtClean="0">
                <a:solidFill>
                  <a:schemeClr val="bg1"/>
                </a:solidFill>
                <a:latin typeface="Arial" panose="020B0604020202020204" pitchFamily="34" charset="0"/>
                <a:ea typeface="ＭＳ Ｐゴシック" panose="020B0600070205080204" pitchFamily="34" charset="-128"/>
              </a:rPr>
              <a:t>to be soliciting</a:t>
            </a:r>
          </a:p>
          <a:p>
            <a:pPr eaLnBrk="1" hangingPunct="1">
              <a:lnSpc>
                <a:spcPct val="100000"/>
              </a:lnSpc>
              <a:spcBef>
                <a:spcPct val="0"/>
              </a:spcBef>
            </a:pPr>
            <a:endParaRPr lang="en-US" altLang="en-US" sz="1100" b="1" dirty="0" smtClean="0">
              <a:latin typeface="Arial" panose="020B0604020202020204" pitchFamily="34" charset="0"/>
              <a:ea typeface="ＭＳ Ｐゴシック" panose="020B0600070205080204" pitchFamily="34" charset="-128"/>
            </a:endParaRPr>
          </a:p>
          <a:p>
            <a:pPr eaLnBrk="1" hangingPunct="1">
              <a:lnSpc>
                <a:spcPct val="100000"/>
              </a:lnSpc>
              <a:spcBef>
                <a:spcPct val="0"/>
              </a:spcBef>
            </a:pPr>
            <a:r>
              <a:rPr lang="en-US" altLang="en-US" sz="1100" b="1" dirty="0" smtClean="0">
                <a:latin typeface="Arial" panose="020B0604020202020204" pitchFamily="34" charset="0"/>
                <a:ea typeface="ＭＳ Ｐゴシック" panose="020B0600070205080204" pitchFamily="34" charset="-128"/>
              </a:rPr>
              <a:t>Sexual means</a:t>
            </a:r>
          </a:p>
          <a:p>
            <a:pPr>
              <a:lnSpc>
                <a:spcPct val="100000"/>
              </a:lnSpc>
            </a:pPr>
            <a:r>
              <a:rPr lang="en-GB" altLang="en-US" sz="1100" dirty="0" smtClean="0">
                <a:latin typeface="Arial" panose="020B0604020202020204" pitchFamily="34" charset="0"/>
                <a:ea typeface="ＭＳ Ｐゴシック" panose="020B0600070205080204" pitchFamily="34" charset="-128"/>
              </a:rPr>
              <a:t>Section 78 of the Sexual Offences Act 2003 defines "sexual" for the purposes of part 1 (sections 1 - 79) (with the exception of section 71 which has a separate definition). 78 For the purposes of this part (except </a:t>
            </a:r>
            <a:r>
              <a:rPr lang="en-GB" altLang="en-US" sz="1100" dirty="0" smtClean="0">
                <a:latin typeface="Arial" panose="020B0604020202020204" pitchFamily="34" charset="0"/>
                <a:ea typeface="ＭＳ Ｐゴシック" panose="020B0600070205080204" pitchFamily="34" charset="-128"/>
                <a:hlinkClick r:id="rId3" action="ppaction://hlinkfile"/>
              </a:rPr>
              <a:t>section 71</a:t>
            </a:r>
            <a:r>
              <a:rPr lang="en-GB" altLang="en-US" sz="1100" dirty="0" smtClean="0">
                <a:latin typeface="Arial" panose="020B0604020202020204" pitchFamily="34" charset="0"/>
                <a:ea typeface="ＭＳ Ｐゴシック" panose="020B0600070205080204" pitchFamily="34" charset="-128"/>
              </a:rPr>
              <a:t>), penetration, touching or any other activity is sexual if a reasonable person would consider that - </a:t>
            </a:r>
          </a:p>
          <a:p>
            <a:pPr>
              <a:lnSpc>
                <a:spcPct val="100000"/>
              </a:lnSpc>
            </a:pPr>
            <a:r>
              <a:rPr lang="en-GB" altLang="en-US" sz="1100" dirty="0" smtClean="0">
                <a:latin typeface="Arial" panose="020B0604020202020204" pitchFamily="34" charset="0"/>
                <a:ea typeface="ＭＳ Ｐゴシック" panose="020B0600070205080204" pitchFamily="34" charset="-128"/>
              </a:rPr>
              <a:t>(a) whatever its circumstances or any person's purpose in relation to it, it is because of its nature sexual, or </a:t>
            </a:r>
            <a:br>
              <a:rPr lang="en-GB" altLang="en-US" sz="1100"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(b) because of its nature it may be sexual and because of its circumstances or the purpose of any person in relation to it (or both) it is sexual. </a:t>
            </a:r>
          </a:p>
          <a:p>
            <a:pPr>
              <a:lnSpc>
                <a:spcPct val="100000"/>
              </a:lnSpc>
            </a:pPr>
            <a:endParaRPr lang="en-GB" altLang="en-US" sz="1100" b="1"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Notes</a:t>
            </a:r>
            <a:br>
              <a:rPr lang="en-GB" altLang="en-US" sz="1100" b="1" dirty="0" smtClean="0">
                <a:latin typeface="Arial" panose="020B0604020202020204" pitchFamily="34" charset="0"/>
                <a:ea typeface="ＭＳ Ｐゴシック" panose="020B0600070205080204" pitchFamily="34" charset="-128"/>
              </a:rPr>
            </a:br>
            <a:r>
              <a:rPr lang="en-GB" altLang="en-US" sz="1100" dirty="0" smtClean="0">
                <a:latin typeface="Arial" panose="020B0604020202020204" pitchFamily="34" charset="0"/>
                <a:ea typeface="ＭＳ Ｐゴシック" panose="020B0600070205080204" pitchFamily="34" charset="-128"/>
              </a:rPr>
              <a:t>(</a:t>
            </a:r>
            <a:r>
              <a:rPr lang="en-GB" altLang="en-US" sz="1100" i="1" dirty="0" err="1" smtClean="0">
                <a:latin typeface="Arial" panose="020B0604020202020204" pitchFamily="34" charset="0"/>
                <a:ea typeface="ＭＳ Ｐゴシック" panose="020B0600070205080204" pitchFamily="34" charset="-128"/>
              </a:rPr>
              <a:t>i</a:t>
            </a:r>
            <a:r>
              <a:rPr lang="en-GB" altLang="en-US" sz="1100" i="1" dirty="0" smtClean="0">
                <a:latin typeface="Arial" panose="020B0604020202020204" pitchFamily="34" charset="0"/>
                <a:ea typeface="ＭＳ Ｐゴシック" panose="020B0600070205080204" pitchFamily="34" charset="-128"/>
              </a:rPr>
              <a:t>) This definition is relevant to many of the offences under this part (sections 1 - 79) For example, </a:t>
            </a:r>
            <a:r>
              <a:rPr lang="en-GB" altLang="en-US" sz="1100" i="1" dirty="0" smtClean="0">
                <a:latin typeface="Arial" panose="020B0604020202020204" pitchFamily="34" charset="0"/>
                <a:ea typeface="ＭＳ Ｐゴシック" panose="020B0600070205080204" pitchFamily="34" charset="-128"/>
                <a:hlinkClick r:id="rId4" action="ppaction://hlinkfile"/>
              </a:rPr>
              <a:t>section 2(1)(b)</a:t>
            </a:r>
            <a:r>
              <a:rPr lang="en-GB" altLang="en-US" sz="1100" i="1" dirty="0" smtClean="0">
                <a:latin typeface="Arial" panose="020B0604020202020204" pitchFamily="34" charset="0"/>
                <a:ea typeface="ＭＳ Ｐゴシック" panose="020B0600070205080204" pitchFamily="34" charset="-128"/>
              </a:rPr>
              <a:t> refers to </a:t>
            </a:r>
            <a:r>
              <a:rPr lang="en-GB" altLang="en-US" sz="1100" i="1" dirty="0" smtClean="0">
                <a:latin typeface="Arial" panose="020B0604020202020204" pitchFamily="34" charset="0"/>
                <a:ea typeface="ＭＳ Ｐゴシック" panose="020B0600070205080204" pitchFamily="34" charset="-128"/>
                <a:hlinkClick r:id="rId5" action="ppaction://hlinkfile"/>
              </a:rPr>
              <a:t>penetration</a:t>
            </a:r>
            <a:r>
              <a:rPr lang="en-GB" altLang="en-US" sz="1100" i="1" dirty="0" smtClean="0">
                <a:latin typeface="Arial" panose="020B0604020202020204" pitchFamily="34" charset="0"/>
                <a:ea typeface="ＭＳ Ｐゴシック" panose="020B0600070205080204" pitchFamily="34" charset="-128"/>
              </a:rPr>
              <a:t> which is sexual and </a:t>
            </a:r>
            <a:r>
              <a:rPr lang="en-GB" altLang="en-US" sz="1100" i="1" dirty="0" smtClean="0">
                <a:latin typeface="Arial" panose="020B0604020202020204" pitchFamily="34" charset="0"/>
                <a:ea typeface="ＭＳ Ｐゴシック" panose="020B0600070205080204" pitchFamily="34" charset="-128"/>
                <a:hlinkClick r:id="rId6" action="ppaction://hlinkfile"/>
              </a:rPr>
              <a:t>section 3(1)(b)</a:t>
            </a:r>
            <a:r>
              <a:rPr lang="en-GB" altLang="en-US" sz="1100" i="1" dirty="0" smtClean="0">
                <a:latin typeface="Arial" panose="020B0604020202020204" pitchFamily="34" charset="0"/>
                <a:ea typeface="ＭＳ Ｐゴシック" panose="020B0600070205080204" pitchFamily="34" charset="-128"/>
              </a:rPr>
              <a:t> refers to </a:t>
            </a:r>
            <a:r>
              <a:rPr lang="en-GB" altLang="en-US" sz="1100" i="1" dirty="0" smtClean="0">
                <a:latin typeface="Arial" panose="020B0604020202020204" pitchFamily="34" charset="0"/>
                <a:ea typeface="ＭＳ Ｐゴシック" panose="020B0600070205080204" pitchFamily="34" charset="-128"/>
                <a:hlinkClick r:id="rId5" action="ppaction://hlinkfile"/>
              </a:rPr>
              <a:t>touching</a:t>
            </a:r>
            <a:r>
              <a:rPr lang="en-GB" altLang="en-US" sz="1100" i="1" dirty="0" smtClean="0">
                <a:latin typeface="Arial" panose="020B0604020202020204" pitchFamily="34" charset="0"/>
                <a:ea typeface="ＭＳ Ｐゴシック" panose="020B0600070205080204" pitchFamily="34" charset="-128"/>
              </a:rPr>
              <a:t> which is sexual. </a:t>
            </a:r>
            <a:br>
              <a:rPr lang="en-GB" altLang="en-US" sz="1100" i="1" dirty="0" smtClean="0">
                <a:latin typeface="Arial" panose="020B0604020202020204" pitchFamily="34" charset="0"/>
                <a:ea typeface="ＭＳ Ｐゴシック" panose="020B0600070205080204" pitchFamily="34" charset="-128"/>
              </a:rPr>
            </a:br>
            <a:r>
              <a:rPr lang="en-GB" altLang="en-US" sz="1100" i="1" dirty="0" smtClean="0">
                <a:latin typeface="Arial" panose="020B0604020202020204" pitchFamily="34" charset="0"/>
                <a:ea typeface="ＭＳ Ｐゴシック" panose="020B0600070205080204" pitchFamily="34" charset="-128"/>
              </a:rPr>
              <a:t/>
            </a:r>
            <a:br>
              <a:rPr lang="en-GB" altLang="en-US" sz="1100" i="1" dirty="0" smtClean="0">
                <a:latin typeface="Arial" panose="020B0604020202020204" pitchFamily="34" charset="0"/>
                <a:ea typeface="ＭＳ Ｐゴシック" panose="020B0600070205080204" pitchFamily="34" charset="-128"/>
              </a:rPr>
            </a:br>
            <a:r>
              <a:rPr lang="en-GB" altLang="en-US" sz="1100" i="1" dirty="0" smtClean="0">
                <a:latin typeface="Arial" panose="020B0604020202020204" pitchFamily="34" charset="0"/>
                <a:ea typeface="ＭＳ Ｐゴシック" panose="020B0600070205080204" pitchFamily="34" charset="-128"/>
              </a:rPr>
              <a:t>(ii) There are two alternative limbs to the definition of "sexual". Paragraph (a) covers activity that the reasonable person would always consider to be sexual because of its nature, such as sexual intercourse.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Where the activity is, for example, oral sex, it seems likely that the reasonable person would only need to consider the nature of the activity to determine that it is sexual. But where it is digital penetration of the vagina, the reasonable person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a:t>
            </a: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i="1" dirty="0" smtClean="0">
                <a:latin typeface="Arial" panose="020B0604020202020204" pitchFamily="34" charset="0"/>
                <a:ea typeface="ＭＳ Ｐゴシック" panose="020B0600070205080204" pitchFamily="34" charset="-128"/>
              </a:rPr>
              <a:t>(iii) 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sexually relevant to a reasonable person (</a:t>
            </a:r>
            <a:r>
              <a:rPr lang="en-GB" altLang="en-US" sz="1100" i="1" dirty="0" err="1" smtClean="0">
                <a:latin typeface="Arial" panose="020B0604020202020204" pitchFamily="34" charset="0"/>
                <a:ea typeface="ＭＳ Ｐゴシック" panose="020B0600070205080204" pitchFamily="34" charset="-128"/>
              </a:rPr>
              <a:t>e.g</a:t>
            </a:r>
            <a:r>
              <a:rPr lang="en-GB" altLang="en-US" sz="1100" i="1" dirty="0" smtClean="0">
                <a:latin typeface="Arial" panose="020B0604020202020204" pitchFamily="34" charset="0"/>
                <a:ea typeface="ＭＳ Ｐゴシック" panose="020B0600070205080204" pitchFamily="34" charset="-128"/>
              </a:rPr>
              <a:t> removing a woman's shoe) do not fall within the definition of sexual activity</a:t>
            </a:r>
            <a:endParaRPr lang="en-GB"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588349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ea typeface="ＭＳ Ｐゴシック" panose="020B0600070205080204" pitchFamily="34" charset="-128"/>
              </a:rPr>
              <a:t>What is a Brothel ? </a:t>
            </a:r>
            <a:r>
              <a:rPr lang="en-US" altLang="en-US" sz="1100" dirty="0" smtClean="0">
                <a:latin typeface="Arial" panose="020B0604020202020204" pitchFamily="34" charset="0"/>
                <a:ea typeface="ＭＳ Ｐゴシック" panose="020B0600070205080204" pitchFamily="34" charset="-128"/>
              </a:rPr>
              <a:t>“ A place used for the purpose of male or female prostitution” Oxford Dictionary of Law.</a:t>
            </a:r>
          </a:p>
          <a:p>
            <a:r>
              <a:rPr lang="en-US" altLang="en-US" sz="1100" dirty="0" smtClean="0">
                <a:solidFill>
                  <a:schemeClr val="bg1"/>
                </a:solidFill>
                <a:latin typeface="Arial" panose="020B0604020202020204" pitchFamily="34" charset="0"/>
                <a:ea typeface="ＭＳ Ｐゴシック" panose="020B0600070205080204" pitchFamily="34" charset="-128"/>
              </a:rPr>
              <a:t>It is not illegal to sell sex at a brothel provided the sex worker is not involved in ‘management or control</a:t>
            </a:r>
            <a:endParaRPr lang="en-US"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138223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Taken from NPCC National Police Sex Worker Guidance 2015</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confidence and satisfaction of the public is important to the success and legitimacy of every police force. The public’s perception is formed by what they experience regularly and can be influenced by the media.</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5.16    The presence of visible prostitution in an area can have a negative impact on a community’s confidence and satisfaction. Conversely, the implementation of successful, sustainable strategies that eliminate or substantially reduce prostitution can increase community confidence and decrease the opportunities for other related forms of crime and disorder to emerge.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5.17     Police should concentrate on the community as a whole, rather than focusing on the single act of street sex working, ensuring they deal with other problems in the area such as drug dealing, anti social </a:t>
            </a:r>
            <a:r>
              <a:rPr lang="en-US" altLang="en-US" sz="1100" dirty="0" err="1" smtClean="0">
                <a:latin typeface="Arial" panose="020B0604020202020204" pitchFamily="34" charset="0"/>
                <a:ea typeface="ＭＳ Ｐゴシック" panose="020B0600070205080204" pitchFamily="34" charset="-128"/>
              </a:rPr>
              <a:t>behaviour</a:t>
            </a:r>
            <a:r>
              <a:rPr lang="en-US" altLang="en-US" sz="1100" dirty="0" smtClean="0">
                <a:latin typeface="Arial" panose="020B0604020202020204" pitchFamily="34" charset="0"/>
                <a:ea typeface="ＭＳ Ｐゴシック" panose="020B0600070205080204" pitchFamily="34" charset="-128"/>
              </a:rPr>
              <a:t> and poor environmental conditions.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5.19     Communities where there is a visible presence of street based prostitution can experience the following issues: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Harassment of people (most commonly reported of women) by men in cars &amp; on foot</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Environmental/littering – e.g. used condoms, discarded syringes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Noise</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Impingement on residents’ use of public space and some sex work encroaching on personal spaces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Fears re individuals coming into the area who may be committing associated crimes– e.g. drug dealing, robbery, coercion of sex workers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Concerns amongst some residents that the presence of street sex work may reduce value of real-estate and other economic value to the </a:t>
            </a:r>
            <a:r>
              <a:rPr lang="en-US" altLang="en-US" sz="1100" dirty="0" err="1" smtClean="0">
                <a:latin typeface="Arial" panose="020B0604020202020204" pitchFamily="34" charset="0"/>
                <a:ea typeface="ＭＳ Ｐゴシック" panose="020B0600070205080204" pitchFamily="34" charset="-128"/>
              </a:rPr>
              <a:t>neighbourhood</a:t>
            </a:r>
            <a:r>
              <a:rPr lang="en-US" altLang="en-US" sz="1100" dirty="0" smtClean="0">
                <a:latin typeface="Arial" panose="020B0604020202020204" pitchFamily="34" charset="0"/>
                <a:ea typeface="ＭＳ Ｐゴシック" panose="020B0600070205080204" pitchFamily="34" charset="-128"/>
              </a:rPr>
              <a:t> – e.g. lower house prices and restricted business opportunities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Fears and anxieties for the welfare and safety of sex workers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Fears that children, young people may witness soliciting and sexual activities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Traffic related issues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5.20       Impacts are also reported by some members of some communities in which indoor premises are located, for example, noise at unsociable hours, customers knocking on </a:t>
            </a:r>
            <a:r>
              <a:rPr lang="en-US" altLang="en-US" sz="1100" dirty="0" err="1" smtClean="0">
                <a:latin typeface="Arial" panose="020B0604020202020204" pitchFamily="34" charset="0"/>
                <a:ea typeface="ＭＳ Ｐゴシック" panose="020B0600070205080204" pitchFamily="34" charset="-128"/>
              </a:rPr>
              <a:t>neighbouring</a:t>
            </a:r>
            <a:r>
              <a:rPr lang="en-US" altLang="en-US" sz="1100" dirty="0" smtClean="0">
                <a:latin typeface="Arial" panose="020B0604020202020204" pitchFamily="34" charset="0"/>
                <a:ea typeface="ＭＳ Ｐゴシック" panose="020B0600070205080204" pitchFamily="34" charset="-128"/>
              </a:rPr>
              <a:t> doors by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mistake, concerns that women in premises may be victims of trafficking.  Other premises operate discretely and generate no community complaint.</a:t>
            </a:r>
            <a:endParaRPr lang="en-GB" altLang="en-US" sz="1100" dirty="0" smtClean="0">
              <a:latin typeface="Arial" panose="020B0604020202020204" pitchFamily="34" charset="0"/>
              <a:ea typeface="ＭＳ Ｐゴシック" panose="020B0600070205080204" pitchFamily="34" charset="-128"/>
            </a:endParaRP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“Crackdowns” on either sex workers themselves or men in cars &amp; on foot are at the very best, likely to prove only short-term palliatives and may result in displacement to other areas. Displacement is not a solution and will put sex workers at greater risk.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727605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5.23</a:t>
            </a:r>
            <a:r>
              <a:rPr lang="en-GB" altLang="en-US" sz="1100" b="1" dirty="0" smtClean="0">
                <a:latin typeface="Arial" panose="020B0604020202020204" pitchFamily="34" charset="0"/>
                <a:ea typeface="ＭＳ Ｐゴシック" panose="020B0600070205080204" pitchFamily="34" charset="-128"/>
              </a:rPr>
              <a:t> </a:t>
            </a:r>
            <a:r>
              <a:rPr lang="en-GB" altLang="en-US" sz="1100" dirty="0" smtClean="0">
                <a:latin typeface="Arial" panose="020B0604020202020204" pitchFamily="34" charset="0"/>
                <a:ea typeface="ＭＳ Ｐゴシック" panose="020B0600070205080204" pitchFamily="34" charset="-128"/>
              </a:rPr>
              <a:t>Sex workers</a:t>
            </a:r>
            <a:r>
              <a:rPr lang="en-US" altLang="en-US" sz="1100" dirty="0" smtClean="0">
                <a:latin typeface="Arial" panose="020B0604020202020204" pitchFamily="34" charset="0"/>
                <a:ea typeface="ＭＳ Ｐゴシック" panose="020B0600070205080204" pitchFamily="34" charset="-128"/>
              </a:rPr>
              <a:t> should always be treated with dignity and respect. A key aim of this guidance is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to improve the communication between the police and sex workers. Gaining the trust of the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individual will enhance the intelligence picture not only about prostitution but also the community</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as a whole. It will also increase the confidence of sex workers to report crimes against them.  Sex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workers feel they cannot safely report crimes as they fear being treated like criminals and not the </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victim (</a:t>
            </a:r>
            <a:r>
              <a:rPr lang="en-US" altLang="en-US" sz="1100" dirty="0" err="1" smtClean="0">
                <a:latin typeface="Arial" panose="020B0604020202020204" pitchFamily="34" charset="0"/>
                <a:ea typeface="ＭＳ Ｐゴシック" panose="020B0600070205080204" pitchFamily="34" charset="-128"/>
              </a:rPr>
              <a:t>Boff</a:t>
            </a:r>
            <a:r>
              <a:rPr lang="en-US" altLang="en-US" sz="1100" dirty="0" smtClean="0">
                <a:latin typeface="Arial" panose="020B0604020202020204" pitchFamily="34" charset="0"/>
                <a:ea typeface="ＭＳ Ｐゴシック" panose="020B0600070205080204" pitchFamily="34" charset="-128"/>
              </a:rPr>
              <a:t> 2012).</a:t>
            </a:r>
            <a:endParaRPr lang="en-GB" altLang="en-US" sz="1100" dirty="0" smtClean="0">
              <a:latin typeface="Arial" panose="020B0604020202020204" pitchFamily="34" charset="0"/>
              <a:ea typeface="ＭＳ Ｐゴシック" panose="020B0600070205080204" pitchFamily="34" charset="-128"/>
            </a:endParaRP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5.24 It is important officers provide sex workers with information about health provision services, social care, housing, safety and drug treatment support necessary to address their needs and to </a:t>
            </a:r>
            <a:r>
              <a:rPr lang="en-US" altLang="en-US" sz="1100" dirty="0" err="1" smtClean="0">
                <a:latin typeface="Arial" panose="020B0604020202020204" pitchFamily="34" charset="0"/>
                <a:ea typeface="ＭＳ Ｐゴシック" panose="020B0600070205080204" pitchFamily="34" charset="-128"/>
              </a:rPr>
              <a:t>minimise</a:t>
            </a:r>
            <a:r>
              <a:rPr lang="en-US" altLang="en-US" sz="1100" dirty="0" smtClean="0">
                <a:latin typeface="Arial" panose="020B0604020202020204" pitchFamily="34" charset="0"/>
                <a:ea typeface="ＭＳ Ｐゴシック" panose="020B0600070205080204" pitchFamily="34" charset="-128"/>
              </a:rPr>
              <a:t> threat, risk and harm to them. </a:t>
            </a:r>
            <a:endParaRPr lang="en-GB" altLang="en-US" sz="1100" dirty="0" smtClean="0">
              <a:latin typeface="Arial" panose="020B0604020202020204" pitchFamily="34" charset="0"/>
              <a:ea typeface="ＭＳ Ｐゴシック" panose="020B0600070205080204" pitchFamily="34" charset="-128"/>
            </a:endParaRP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5.25 Another key aim must be to ensure opportunities are created and appropriate interventions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provided to allow sex workers to leave prostitution if they choose to do so.  If no such services</a:t>
            </a:r>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are available in a police force area, forces need to work with multi agency partners to develop such support.</a:t>
            </a:r>
            <a:endParaRPr lang="en-GB"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572915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5.31 Consideration must be given to their particular needs. Sex workers in the UK are stigmatised and face discrimination. When theses factors are combined with legal, cultural, language issues and racism faced by many migrant sex workers, a disadvantaged and excluded vulnerable group is created. </a:t>
            </a:r>
          </a:p>
          <a:p>
            <a:r>
              <a:rPr lang="en-US" altLang="en-US" sz="1100" dirty="0" smtClean="0">
                <a:latin typeface="Arial" panose="020B0604020202020204" pitchFamily="34" charset="0"/>
                <a:ea typeface="ＭＳ Ｐゴシック" panose="020B0600070205080204" pitchFamily="34" charset="-128"/>
              </a:rPr>
              <a:t>5.32 </a:t>
            </a:r>
            <a:r>
              <a:rPr lang="en-GB" altLang="en-US" sz="1100" dirty="0" smtClean="0">
                <a:latin typeface="Arial" panose="020B0604020202020204" pitchFamily="34" charset="0"/>
                <a:ea typeface="ＭＳ Ｐゴシック" panose="020B0600070205080204" pitchFamily="34" charset="-128"/>
              </a:rPr>
              <a:t>Many migrants especially those with undocumented or irregular immigration status are reluctant to report any crimes committed against them to the police for fear of prosecution for immigration offences and a lack of trust in the police, for some, due to poor experiences of police in home nations. </a:t>
            </a:r>
          </a:p>
          <a:p>
            <a:r>
              <a:rPr lang="en-GB" altLang="en-US" sz="1100" dirty="0" smtClean="0">
                <a:latin typeface="Arial" panose="020B0604020202020204" pitchFamily="34" charset="0"/>
                <a:ea typeface="ＭＳ Ｐゴシック" panose="020B0600070205080204" pitchFamily="34" charset="-128"/>
              </a:rPr>
              <a:t>5.33 This leaves migrant workers vulnerable to targeted crimes with perpetrators believing they will not be reported.  ( NB amongst the last 10 murders of sex workers in the UK between October 2013-March 2015 at the time of writing, 9 of the victims were migrant women and one victim was a white British woman, a concerning trend)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 Although it’s a possible sign, migrant sex workers may not be victims of trafficking…. ‘</a:t>
            </a:r>
            <a:r>
              <a:rPr lang="en-GB" altLang="en-US" sz="1100" b="1" dirty="0" smtClean="0">
                <a:latin typeface="Arial" panose="020B0604020202020204" pitchFamily="34" charset="0"/>
                <a:ea typeface="ＭＳ Ｐゴシック" panose="020B0600070205080204" pitchFamily="34" charset="-128"/>
              </a:rPr>
              <a:t>Whilst police officers should always be vigilant to signs of trafficking and exploitation it should however be noted that there is a solid base of evidence that confirms that the majority of migrant sex workers are not trafficked (ACPO 2010</a:t>
            </a:r>
            <a:r>
              <a:rPr lang="en-GB" altLang="en-US" sz="1100" b="1" baseline="30000" dirty="0" smtClean="0">
                <a:latin typeface="Arial" panose="020B0604020202020204" pitchFamily="34" charset="0"/>
                <a:ea typeface="ＭＳ Ｐゴシック" panose="020B0600070205080204" pitchFamily="34" charset="-128"/>
              </a:rPr>
              <a:t>1</a:t>
            </a:r>
            <a:r>
              <a:rPr lang="en-GB" altLang="en-US" sz="1100" b="1" dirty="0" smtClean="0">
                <a:latin typeface="Arial" panose="020B0604020202020204" pitchFamily="34" charset="0"/>
                <a:ea typeface="ＭＳ Ｐゴシック" panose="020B0600070205080204" pitchFamily="34" charset="-128"/>
              </a:rPr>
              <a:t>) into the UK and may be here working legally’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7069821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Male and transgender sex workers often face severe </a:t>
            </a:r>
            <a:r>
              <a:rPr lang="en-US" altLang="en-US" sz="1100" dirty="0" err="1" smtClean="0">
                <a:latin typeface="Arial" panose="020B0604020202020204" pitchFamily="34" charset="0"/>
                <a:ea typeface="ＭＳ Ｐゴシック" panose="020B0600070205080204" pitchFamily="34" charset="-128"/>
              </a:rPr>
              <a:t>stigmatisation</a:t>
            </a:r>
            <a:r>
              <a:rPr lang="en-US" altLang="en-US" sz="1100" dirty="0" smtClean="0">
                <a:latin typeface="Arial" panose="020B0604020202020204" pitchFamily="34" charset="0"/>
                <a:ea typeface="ＭＳ Ｐゴシック" panose="020B0600070205080204" pitchFamily="34" charset="-128"/>
              </a:rPr>
              <a:t>, increasing the isolation of an already socially </a:t>
            </a:r>
            <a:r>
              <a:rPr lang="en-US" altLang="en-US" sz="1100" dirty="0" err="1" smtClean="0">
                <a:latin typeface="Arial" panose="020B0604020202020204" pitchFamily="34" charset="0"/>
                <a:ea typeface="ＭＳ Ｐゴシック" panose="020B0600070205080204" pitchFamily="34" charset="-128"/>
              </a:rPr>
              <a:t>marginalised</a:t>
            </a:r>
            <a:r>
              <a:rPr lang="en-US" altLang="en-US" sz="1100" dirty="0" smtClean="0">
                <a:latin typeface="Arial" panose="020B0604020202020204" pitchFamily="34" charset="0"/>
                <a:ea typeface="ＭＳ Ｐゴシック" panose="020B0600070205080204" pitchFamily="34" charset="-128"/>
              </a:rPr>
              <a:t> group.  As with females, men sell sex in a variety of ways in a range of sectors and for a number of reasons.</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5.36 There are only a small number of male street sex work beats in the UK and the largest sector for men, as with women, is the private or independent internet based sector.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Transgender sex workers often face added pressures both socially and financially, which are not always </a:t>
            </a:r>
            <a:r>
              <a:rPr lang="en-US" altLang="en-US" sz="1100" dirty="0" err="1" smtClean="0">
                <a:latin typeface="Arial" panose="020B0604020202020204" pitchFamily="34" charset="0"/>
                <a:ea typeface="ＭＳ Ｐゴシック" panose="020B0600070205080204" pitchFamily="34" charset="-128"/>
              </a:rPr>
              <a:t>recognised</a:t>
            </a:r>
            <a:r>
              <a:rPr lang="en-US" altLang="en-US" sz="1100" dirty="0" smtClean="0">
                <a:latin typeface="Arial" panose="020B0604020202020204" pitchFamily="34" charset="0"/>
                <a:ea typeface="ＭＳ Ｐゴシック" panose="020B0600070205080204" pitchFamily="34" charset="-128"/>
              </a:rPr>
              <a:t> by authorities. In some cases sex work is one of a few viable options for transgender people in order to fund their treatments and experiencing difficulty in finding other forms of employment (UK NSWP 2008).</a:t>
            </a:r>
            <a:endParaRPr lang="en-GB"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817346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806436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577508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666723"/>
            <a:ext cx="4551903" cy="2492990"/>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Sex Work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Prostitution</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0684" y="1500555"/>
            <a:ext cx="6553200" cy="3114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1"/>
          <p:cNvSpPr>
            <a:spLocks noChangeArrowheads="1"/>
          </p:cNvSpPr>
          <p:nvPr/>
        </p:nvSpPr>
        <p:spPr bwMode="auto">
          <a:xfrm>
            <a:off x="2890684" y="5153179"/>
            <a:ext cx="6553199" cy="400110"/>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US" altLang="en-US" sz="2000" dirty="0" smtClean="0">
                <a:solidFill>
                  <a:schemeClr val="tx1"/>
                </a:solidFill>
                <a:latin typeface="Arial" panose="020B0604020202020204" pitchFamily="34" charset="0"/>
                <a:ea typeface="ＭＳ Ｐゴシック" panose="020B0600070205080204" pitchFamily="34" charset="-128"/>
              </a:rPr>
              <a:t>Section 51 Sexual Offences Act 2003</a:t>
            </a:r>
          </a:p>
        </p:txBody>
      </p:sp>
      <p:sp>
        <p:nvSpPr>
          <p:cNvPr id="5" name="TextBox 4"/>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Prostitution</a:t>
            </a:r>
            <a:endParaRPr lang="en-GB" sz="36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2059581" y="2403609"/>
            <a:ext cx="804542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who, on at least one occasion and whether or not compelled to do so, offers or provides sexual services to another person in return for payment or a promise of payment to themselves or a third person; and “prostitution” is to be interpreted accordingly. </a:t>
            </a:r>
            <a:endParaRPr lang="en-GB" altLang="en-US" b="0" dirty="0" smtClean="0">
              <a:solidFill>
                <a:schemeClr val="tx1"/>
              </a:solidFill>
              <a:latin typeface="Arial" panose="020B0604020202020204" pitchFamily="34" charset="0"/>
              <a:ea typeface="ＭＳ Ｐゴシック" panose="020B0600070205080204" pitchFamily="34" charset="-128"/>
            </a:endParaRPr>
          </a:p>
        </p:txBody>
      </p:sp>
      <p:sp>
        <p:nvSpPr>
          <p:cNvPr id="4" name="TextBox 3"/>
          <p:cNvSpPr txBox="1"/>
          <p:nvPr/>
        </p:nvSpPr>
        <p:spPr>
          <a:xfrm>
            <a:off x="2059581" y="758615"/>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Prostitution  What is it?</a:t>
            </a:r>
            <a:endParaRPr lang="en-GB" sz="36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411361" y="2315497"/>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Terminology associated with Prostitution</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59581" y="2204316"/>
            <a:ext cx="8045422" cy="2862322"/>
          </a:xfrm>
          <a:prstGeom prst="rect">
            <a:avLst/>
          </a:prstGeom>
          <a:noFill/>
        </p:spPr>
        <p:txBody>
          <a:bodyPr wrap="square">
            <a:spAutoFit/>
          </a:bodyPr>
          <a:lstStyle/>
          <a:p>
            <a:pPr algn="ctr" eaLnBrk="0" fontAlgn="base" hangingPunct="0">
              <a:spcBef>
                <a:spcPct val="0"/>
              </a:spcBef>
              <a:spcAft>
                <a:spcPct val="0"/>
              </a:spcAft>
              <a:defRPr/>
            </a:pPr>
            <a:r>
              <a:rPr lang="en-GB" sz="3600" dirty="0">
                <a:latin typeface="Arial" charset="0"/>
                <a:ea typeface="ＭＳ Ｐゴシック" pitchFamily="1" charset="-128"/>
              </a:rPr>
              <a:t>Generally speaking there are two types of Prostitution:</a:t>
            </a:r>
          </a:p>
          <a:p>
            <a:pPr algn="ctr" eaLnBrk="0" fontAlgn="base" hangingPunct="0">
              <a:spcBef>
                <a:spcPct val="0"/>
              </a:spcBef>
              <a:spcAft>
                <a:spcPct val="0"/>
              </a:spcAft>
              <a:defRPr/>
            </a:pPr>
            <a:endParaRPr lang="en-GB" sz="3600" dirty="0">
              <a:latin typeface="Arial" charset="0"/>
              <a:ea typeface="ＭＳ Ｐゴシック" pitchFamily="1" charset="-128"/>
            </a:endParaRPr>
          </a:p>
          <a:p>
            <a:pPr algn="ctr" eaLnBrk="0" fontAlgn="base" hangingPunct="0">
              <a:spcBef>
                <a:spcPct val="0"/>
              </a:spcBef>
              <a:spcAft>
                <a:spcPct val="0"/>
              </a:spcAft>
              <a:defRPr/>
            </a:pPr>
            <a:r>
              <a:rPr lang="en-GB" sz="3600" dirty="0">
                <a:latin typeface="Arial" charset="0"/>
                <a:ea typeface="ＭＳ Ｐゴシック" pitchFamily="1" charset="-128"/>
              </a:rPr>
              <a:t>On – street</a:t>
            </a:r>
          </a:p>
          <a:p>
            <a:pPr algn="ctr" eaLnBrk="0" fontAlgn="base" hangingPunct="0">
              <a:spcBef>
                <a:spcPct val="0"/>
              </a:spcBef>
              <a:spcAft>
                <a:spcPct val="0"/>
              </a:spcAft>
              <a:defRPr/>
            </a:pPr>
            <a:r>
              <a:rPr lang="en-GB" sz="3600" dirty="0">
                <a:latin typeface="Arial" charset="0"/>
                <a:ea typeface="ＭＳ Ｐゴシック" pitchFamily="1" charset="-128"/>
              </a:rPr>
              <a:t>Off – street </a:t>
            </a:r>
          </a:p>
        </p:txBody>
      </p:sp>
      <p:sp>
        <p:nvSpPr>
          <p:cNvPr id="4" name="TextBox 3"/>
          <p:cNvSpPr txBox="1"/>
          <p:nvPr/>
        </p:nvSpPr>
        <p:spPr>
          <a:xfrm>
            <a:off x="2059581" y="71437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Types</a:t>
            </a:r>
            <a:endParaRPr lang="en-GB" sz="3600" b="1" dirty="0">
              <a:solidFill>
                <a:schemeClr val="bg1"/>
              </a:solidFill>
            </a:endParaRPr>
          </a:p>
        </p:txBody>
      </p:sp>
    </p:spTree>
    <p:extLst>
      <p:ext uri="{BB962C8B-B14F-4D97-AF65-F5344CB8AC3E}">
        <p14:creationId xmlns:p14="http://schemas.microsoft.com/office/powerpoint/2010/main" val="1173545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55371" y="2443951"/>
            <a:ext cx="8851958" cy="2616101"/>
          </a:xfrm>
          <a:prstGeom prst="rect">
            <a:avLst/>
          </a:prstGeom>
          <a:noFill/>
        </p:spPr>
        <p:txBody>
          <a:bodyPr wrap="square">
            <a:spAutoFit/>
          </a:bodyPr>
          <a:lstStyle/>
          <a:p>
            <a:pPr marL="457200" indent="-457200" eaLnBrk="0" fontAlgn="base" hangingPunct="0">
              <a:spcBef>
                <a:spcPct val="0"/>
              </a:spcBef>
              <a:spcAft>
                <a:spcPct val="0"/>
              </a:spcAft>
              <a:buFontTx/>
              <a:buAutoNum type="arabicPeriod"/>
              <a:defRPr/>
            </a:pPr>
            <a:r>
              <a:rPr lang="en-GB" sz="2800" dirty="0">
                <a:latin typeface="Arial" charset="0"/>
                <a:ea typeface="ＭＳ Ｐゴシック" pitchFamily="1" charset="-128"/>
              </a:rPr>
              <a:t>Prostitution only involves women offering sexual services.</a:t>
            </a:r>
          </a:p>
          <a:p>
            <a:pPr marL="457200" indent="-457200" eaLnBrk="0" fontAlgn="base" hangingPunct="0">
              <a:spcBef>
                <a:spcPct val="0"/>
              </a:spcBef>
              <a:spcAft>
                <a:spcPct val="0"/>
              </a:spcAft>
              <a:buFontTx/>
              <a:buAutoNum type="arabicPeriod"/>
              <a:defRPr/>
            </a:pPr>
            <a:r>
              <a:rPr lang="en-GB" sz="2800" dirty="0">
                <a:latin typeface="Arial" charset="0"/>
                <a:ea typeface="ＭＳ Ｐゴシック" pitchFamily="1" charset="-128"/>
              </a:rPr>
              <a:t>All women selling sex to men are </a:t>
            </a:r>
            <a:r>
              <a:rPr lang="en-GB" sz="2800" dirty="0" smtClean="0">
                <a:latin typeface="Arial" charset="0"/>
                <a:ea typeface="ＭＳ Ｐゴシック" pitchFamily="1" charset="-128"/>
              </a:rPr>
              <a:t>heterosexual.</a:t>
            </a:r>
            <a:endParaRPr lang="en-GB" sz="2800" dirty="0">
              <a:latin typeface="Arial" charset="0"/>
              <a:ea typeface="ＭＳ Ｐゴシック" pitchFamily="1" charset="-128"/>
            </a:endParaRPr>
          </a:p>
          <a:p>
            <a:pPr marL="457200" indent="-457200" eaLnBrk="0" fontAlgn="base" hangingPunct="0">
              <a:spcBef>
                <a:spcPct val="0"/>
              </a:spcBef>
              <a:spcAft>
                <a:spcPct val="0"/>
              </a:spcAft>
              <a:buFontTx/>
              <a:buAutoNum type="arabicPeriod"/>
              <a:defRPr/>
            </a:pPr>
            <a:r>
              <a:rPr lang="en-GB" sz="2800" dirty="0">
                <a:latin typeface="Arial" charset="0"/>
                <a:ea typeface="ＭＳ Ｐゴシック" pitchFamily="1" charset="-128"/>
              </a:rPr>
              <a:t>All men selling sex to men are gay.</a:t>
            </a:r>
          </a:p>
          <a:p>
            <a:pPr marL="457200" indent="-457200" eaLnBrk="0" fontAlgn="base" hangingPunct="0">
              <a:spcBef>
                <a:spcPct val="0"/>
              </a:spcBef>
              <a:spcAft>
                <a:spcPct val="0"/>
              </a:spcAft>
              <a:buFontTx/>
              <a:buAutoNum type="arabicPeriod"/>
              <a:defRPr/>
            </a:pPr>
            <a:r>
              <a:rPr lang="en-GB" sz="2800" dirty="0">
                <a:latin typeface="Arial" charset="0"/>
                <a:ea typeface="ＭＳ Ｐゴシック" pitchFamily="1" charset="-128"/>
              </a:rPr>
              <a:t>Prostitution is always a choice.</a:t>
            </a:r>
          </a:p>
          <a:p>
            <a:pPr eaLnBrk="0" fontAlgn="base" hangingPunct="0">
              <a:spcBef>
                <a:spcPct val="0"/>
              </a:spcBef>
              <a:spcAft>
                <a:spcPct val="0"/>
              </a:spcAft>
              <a:defRPr/>
            </a:pPr>
            <a:endParaRPr lang="en-GB" sz="2400" dirty="0">
              <a:solidFill>
                <a:srgbClr val="FFFFFF"/>
              </a:solidFill>
              <a:latin typeface="Arial" charset="0"/>
              <a:ea typeface="ＭＳ Ｐゴシック" pitchFamily="1" charset="-128"/>
            </a:endParaRPr>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26255" b="28470"/>
          <a:stretch/>
        </p:blipFill>
        <p:spPr>
          <a:xfrm>
            <a:off x="1855371" y="167027"/>
            <a:ext cx="8545165" cy="1889032"/>
          </a:xfrm>
          <a:prstGeom prst="rect">
            <a:avLst/>
          </a:prstGeom>
        </p:spPr>
      </p:pic>
    </p:spTree>
    <p:extLst>
      <p:ext uri="{BB962C8B-B14F-4D97-AF65-F5344CB8AC3E}">
        <p14:creationId xmlns:p14="http://schemas.microsoft.com/office/powerpoint/2010/main" val="3642773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321284" y="1552729"/>
            <a:ext cx="7704137" cy="3539430"/>
          </a:xfrm>
          <a:prstGeom prst="rect">
            <a:avLst/>
          </a:prstGeom>
          <a:noFill/>
        </p:spPr>
        <p:txBody>
          <a:bodyPr>
            <a:spAutoFit/>
          </a:bodyPr>
          <a:lstStyle/>
          <a:p>
            <a:pPr algn="ctr" eaLnBrk="0" fontAlgn="base" hangingPunct="0">
              <a:spcBef>
                <a:spcPct val="0"/>
              </a:spcBef>
              <a:spcAft>
                <a:spcPct val="0"/>
              </a:spcAft>
              <a:defRPr/>
            </a:pPr>
            <a:r>
              <a:rPr lang="en-GB" sz="3200" dirty="0">
                <a:solidFill>
                  <a:srgbClr val="002060"/>
                </a:solidFill>
                <a:latin typeface="Arial" charset="0"/>
                <a:ea typeface="ＭＳ Ｐゴシック" pitchFamily="1" charset="-128"/>
              </a:rPr>
              <a:t>Prostitution could be the visible sign of many hidden crimes and social issues:</a:t>
            </a:r>
          </a:p>
          <a:p>
            <a:pPr algn="ctr" eaLnBrk="0" fontAlgn="base" hangingPunct="0">
              <a:spcBef>
                <a:spcPct val="0"/>
              </a:spcBef>
              <a:spcAft>
                <a:spcPct val="0"/>
              </a:spcAft>
              <a:defRPr/>
            </a:pPr>
            <a:endParaRPr lang="en-GB" sz="3200" dirty="0">
              <a:solidFill>
                <a:srgbClr val="002060"/>
              </a:solidFill>
              <a:latin typeface="Arial" charset="0"/>
              <a:ea typeface="ＭＳ Ｐゴシック" pitchFamily="1" charset="-128"/>
            </a:endParaRPr>
          </a:p>
          <a:p>
            <a:pPr marL="342900" indent="-342900" algn="ctr" eaLnBrk="0" fontAlgn="base" hangingPunct="0">
              <a:spcBef>
                <a:spcPct val="0"/>
              </a:spcBef>
              <a:spcAft>
                <a:spcPct val="0"/>
              </a:spcAft>
              <a:buFont typeface="Arial" panose="020B0604020202020204" pitchFamily="34" charset="0"/>
              <a:buChar char="•"/>
              <a:defRPr/>
            </a:pPr>
            <a:r>
              <a:rPr lang="en-GB" sz="3200" dirty="0">
                <a:solidFill>
                  <a:srgbClr val="002060"/>
                </a:solidFill>
                <a:latin typeface="Arial" charset="0"/>
                <a:ea typeface="ＭＳ Ｐゴシック" pitchFamily="1" charset="-128"/>
              </a:rPr>
              <a:t>Drugs</a:t>
            </a:r>
          </a:p>
          <a:p>
            <a:pPr marL="342900" indent="-342900" algn="ctr" eaLnBrk="0" fontAlgn="base" hangingPunct="0">
              <a:spcBef>
                <a:spcPct val="0"/>
              </a:spcBef>
              <a:spcAft>
                <a:spcPct val="0"/>
              </a:spcAft>
              <a:buFont typeface="Arial" panose="020B0604020202020204" pitchFamily="34" charset="0"/>
              <a:buChar char="•"/>
              <a:defRPr/>
            </a:pPr>
            <a:r>
              <a:rPr lang="en-GB" sz="3200" dirty="0">
                <a:solidFill>
                  <a:srgbClr val="002060"/>
                </a:solidFill>
                <a:latin typeface="Arial" charset="0"/>
                <a:ea typeface="ＭＳ Ｐゴシック" pitchFamily="1" charset="-128"/>
              </a:rPr>
              <a:t>Anti-social Behaviour</a:t>
            </a:r>
          </a:p>
          <a:p>
            <a:pPr marL="342900" indent="-342900" algn="ctr" eaLnBrk="0" fontAlgn="base" hangingPunct="0">
              <a:spcBef>
                <a:spcPct val="0"/>
              </a:spcBef>
              <a:spcAft>
                <a:spcPct val="0"/>
              </a:spcAft>
              <a:buFont typeface="Arial" panose="020B0604020202020204" pitchFamily="34" charset="0"/>
              <a:buChar char="•"/>
              <a:defRPr/>
            </a:pPr>
            <a:r>
              <a:rPr lang="en-GB" sz="3200" dirty="0">
                <a:solidFill>
                  <a:srgbClr val="002060"/>
                </a:solidFill>
                <a:latin typeface="Arial" charset="0"/>
                <a:ea typeface="ＭＳ Ｐゴシック" pitchFamily="1" charset="-128"/>
              </a:rPr>
              <a:t>Human Trafficking</a:t>
            </a:r>
          </a:p>
          <a:p>
            <a:pPr marL="342900" indent="-342900" algn="ctr" eaLnBrk="0" fontAlgn="base" hangingPunct="0">
              <a:spcBef>
                <a:spcPct val="0"/>
              </a:spcBef>
              <a:spcAft>
                <a:spcPct val="0"/>
              </a:spcAft>
              <a:buFont typeface="Arial" panose="020B0604020202020204" pitchFamily="34" charset="0"/>
              <a:buChar char="•"/>
              <a:defRPr/>
            </a:pPr>
            <a:r>
              <a:rPr lang="en-GB" sz="3200" dirty="0">
                <a:solidFill>
                  <a:srgbClr val="002060"/>
                </a:solidFill>
                <a:latin typeface="Arial" charset="0"/>
                <a:ea typeface="ＭＳ Ｐゴシック" pitchFamily="1" charset="-128"/>
              </a:rPr>
              <a:t>Lack of Social Care/ Welfare</a:t>
            </a:r>
          </a:p>
        </p:txBody>
      </p:sp>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Prostitution</a:t>
            </a:r>
            <a:endParaRPr lang="en-GB" sz="3600" b="1" dirty="0">
              <a:solidFill>
                <a:schemeClr val="bg1"/>
              </a:solidFill>
            </a:endParaRPr>
          </a:p>
        </p:txBody>
      </p:sp>
    </p:spTree>
    <p:extLst>
      <p:ext uri="{BB962C8B-B14F-4D97-AF65-F5344CB8AC3E}">
        <p14:creationId xmlns:p14="http://schemas.microsoft.com/office/powerpoint/2010/main" val="237313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4"/>
          <a:srcRect t="22129" b="18297"/>
          <a:stretch/>
        </p:blipFill>
        <p:spPr>
          <a:xfrm rot="18593302">
            <a:off x="290915" y="1871172"/>
            <a:ext cx="2997292" cy="1339197"/>
          </a:xfrm>
          <a:prstGeom prst="rect">
            <a:avLst/>
          </a:prstGeom>
        </p:spPr>
      </p:pic>
      <p:sp>
        <p:nvSpPr>
          <p:cNvPr id="3" name="TextBox 1"/>
          <p:cNvSpPr txBox="1">
            <a:spLocks noChangeArrowheads="1"/>
          </p:cNvSpPr>
          <p:nvPr/>
        </p:nvSpPr>
        <p:spPr bwMode="auto">
          <a:xfrm>
            <a:off x="3422723" y="2646869"/>
            <a:ext cx="531913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pPr>
            <a:r>
              <a:rPr lang="en-GB" altLang="en-US" sz="3200" dirty="0" smtClean="0">
                <a:solidFill>
                  <a:schemeClr val="tx1"/>
                </a:solidFill>
                <a:latin typeface="Arial" panose="020B0604020202020204" pitchFamily="34" charset="0"/>
                <a:ea typeface="ＭＳ Ｐゴシック" panose="020B0600070205080204" pitchFamily="34" charset="-128"/>
              </a:rPr>
              <a:t>Harassment </a:t>
            </a:r>
          </a:p>
          <a:p>
            <a:pPr eaLnBrk="0" fontAlgn="base" hangingPunct="0">
              <a:spcBef>
                <a:spcPct val="0"/>
              </a:spcBef>
              <a:spcAft>
                <a:spcPct val="0"/>
              </a:spcAft>
            </a:pPr>
            <a:r>
              <a:rPr lang="en-GB" altLang="en-US" sz="3200" dirty="0" smtClean="0">
                <a:solidFill>
                  <a:schemeClr val="tx1"/>
                </a:solidFill>
                <a:latin typeface="Arial" panose="020B0604020202020204" pitchFamily="34" charset="0"/>
                <a:ea typeface="ＭＳ Ｐゴシック" panose="020B0600070205080204" pitchFamily="34" charset="-128"/>
              </a:rPr>
              <a:t>Environmental Waste</a:t>
            </a:r>
          </a:p>
          <a:p>
            <a:pPr eaLnBrk="0" fontAlgn="base" hangingPunct="0">
              <a:spcBef>
                <a:spcPct val="0"/>
              </a:spcBef>
              <a:spcAft>
                <a:spcPct val="0"/>
              </a:spcAft>
            </a:pPr>
            <a:r>
              <a:rPr lang="en-GB" altLang="en-US" sz="3200" dirty="0" smtClean="0">
                <a:solidFill>
                  <a:schemeClr val="tx1"/>
                </a:solidFill>
                <a:latin typeface="Arial" panose="020B0604020202020204" pitchFamily="34" charset="0"/>
                <a:ea typeface="ＭＳ Ｐゴシック" panose="020B0600070205080204" pitchFamily="34" charset="-128"/>
              </a:rPr>
              <a:t>Noise</a:t>
            </a:r>
          </a:p>
          <a:p>
            <a:pPr eaLnBrk="0" fontAlgn="base" hangingPunct="0">
              <a:spcBef>
                <a:spcPct val="0"/>
              </a:spcBef>
              <a:spcAft>
                <a:spcPct val="0"/>
              </a:spcAft>
            </a:pPr>
            <a:r>
              <a:rPr lang="en-GB" altLang="en-US" sz="3200" dirty="0" smtClean="0">
                <a:solidFill>
                  <a:schemeClr val="tx1"/>
                </a:solidFill>
                <a:latin typeface="Arial" panose="020B0604020202020204" pitchFamily="34" charset="0"/>
                <a:ea typeface="ＭＳ Ｐゴシック" panose="020B0600070205080204" pitchFamily="34" charset="-128"/>
              </a:rPr>
              <a:t>Associated Crimes</a:t>
            </a:r>
          </a:p>
          <a:p>
            <a:pPr eaLnBrk="0" fontAlgn="base" hangingPunct="0">
              <a:spcBef>
                <a:spcPct val="0"/>
              </a:spcBef>
              <a:spcAft>
                <a:spcPct val="0"/>
              </a:spcAft>
            </a:pPr>
            <a:r>
              <a:rPr lang="en-GB" altLang="en-US" sz="3200" dirty="0" smtClean="0">
                <a:solidFill>
                  <a:schemeClr val="tx1"/>
                </a:solidFill>
                <a:latin typeface="Arial" panose="020B0604020202020204" pitchFamily="34" charset="0"/>
                <a:ea typeface="ＭＳ Ｐゴシック" panose="020B0600070205080204" pitchFamily="34" charset="-128"/>
              </a:rPr>
              <a:t>Decline in House Prices</a:t>
            </a:r>
          </a:p>
        </p:txBody>
      </p:sp>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Risk to Communities</a:t>
            </a:r>
            <a:endParaRPr lang="en-GB" sz="3600" b="1" dirty="0">
              <a:solidFill>
                <a:schemeClr val="bg1"/>
              </a:solidFill>
            </a:endParaRPr>
          </a:p>
        </p:txBody>
      </p:sp>
      <p:pic>
        <p:nvPicPr>
          <p:cNvPr id="6" name="Picture 5"/>
          <p:cNvPicPr>
            <a:picLocks noChangeAspect="1"/>
          </p:cNvPicPr>
          <p:nvPr/>
        </p:nvPicPr>
        <p:blipFill rotWithShape="1">
          <a:blip r:embed="rId4"/>
          <a:srcRect t="22129" b="18297"/>
          <a:stretch/>
        </p:blipFill>
        <p:spPr>
          <a:xfrm rot="1250441">
            <a:off x="8287729" y="1857207"/>
            <a:ext cx="3062130" cy="1368167"/>
          </a:xfrm>
          <a:prstGeom prst="rect">
            <a:avLst/>
          </a:prstGeom>
        </p:spPr>
      </p:pic>
    </p:spTree>
    <p:extLst>
      <p:ext uri="{BB962C8B-B14F-4D97-AF65-F5344CB8AC3E}">
        <p14:creationId xmlns:p14="http://schemas.microsoft.com/office/powerpoint/2010/main" val="289166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1"/>
          <p:cNvSpPr txBox="1">
            <a:spLocks noChangeArrowheads="1"/>
          </p:cNvSpPr>
          <p:nvPr/>
        </p:nvSpPr>
        <p:spPr bwMode="auto">
          <a:xfrm>
            <a:off x="2059581" y="1434443"/>
            <a:ext cx="10932313"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r>
              <a:rPr lang="en-GB" altLang="en-US" sz="2000" dirty="0">
                <a:solidFill>
                  <a:schemeClr val="tx1"/>
                </a:solidFill>
                <a:latin typeface="Arial" panose="020B0604020202020204" pitchFamily="34" charset="0"/>
                <a:ea typeface="ＭＳ Ｐゴシック" panose="020B0600070205080204" pitchFamily="34" charset="-128"/>
              </a:rPr>
              <a:t>H</a:t>
            </a:r>
            <a:r>
              <a:rPr lang="en-GB" altLang="en-US" sz="2000" dirty="0" smtClean="0">
                <a:solidFill>
                  <a:schemeClr val="tx1"/>
                </a:solidFill>
                <a:latin typeface="Arial" panose="020B0604020202020204" pitchFamily="34" charset="0"/>
                <a:ea typeface="ＭＳ Ｐゴシック" panose="020B0600070205080204" pitchFamily="34" charset="-128"/>
              </a:rPr>
              <a:t>owever there are some offences, which are linked to prostitution:</a:t>
            </a:r>
          </a:p>
          <a:p>
            <a:pPr eaLnBrk="0" fontAlgn="base" hangingPunct="0">
              <a:spcBef>
                <a:spcPct val="0"/>
              </a:spcBef>
              <a:spcAft>
                <a:spcPct val="0"/>
              </a:spcAft>
              <a:buFontTx/>
              <a:buNone/>
            </a:pPr>
            <a:endParaRPr lang="en-GB" altLang="en-US" sz="2000" b="0" dirty="0" smtClean="0">
              <a:solidFill>
                <a:schemeClr val="tx1"/>
              </a:solidFill>
              <a:latin typeface="Arial" panose="020B0604020202020204" pitchFamily="34" charset="0"/>
              <a:ea typeface="ＭＳ Ｐゴシック" panose="020B0600070205080204" pitchFamily="34" charset="-128"/>
            </a:endParaRPr>
          </a:p>
          <a:p>
            <a:pPr marL="342900" indent="-342900" eaLnBrk="0" fontAlgn="base" hangingPunct="0">
              <a:spcBef>
                <a:spcPct val="0"/>
              </a:spcBef>
              <a:spcAft>
                <a:spcPct val="0"/>
              </a:spcAft>
            </a:pPr>
            <a:r>
              <a:rPr lang="en-US" altLang="en-US" sz="2000" b="0" dirty="0" smtClean="0">
                <a:solidFill>
                  <a:schemeClr val="tx1"/>
                </a:solidFill>
                <a:latin typeface="Arial" panose="020B0604020202020204" pitchFamily="34" charset="0"/>
                <a:ea typeface="ＭＳ Ｐゴシック" panose="020B0600070205080204" pitchFamily="34" charset="-128"/>
              </a:rPr>
              <a:t>Loitering or Soliciting </a:t>
            </a:r>
          </a:p>
          <a:p>
            <a:pPr eaLnBrk="0" fontAlgn="base" hangingPunct="0">
              <a:spcBef>
                <a:spcPct val="0"/>
              </a:spcBef>
              <a:spcAft>
                <a:spcPct val="0"/>
              </a:spcAft>
              <a:buNone/>
            </a:pPr>
            <a:r>
              <a:rPr lang="en-US" altLang="en-US" sz="2000" b="0" dirty="0">
                <a:solidFill>
                  <a:schemeClr val="tx1"/>
                </a:solidFill>
                <a:latin typeface="Arial" panose="020B0604020202020204" pitchFamily="34" charset="0"/>
                <a:ea typeface="ＭＳ Ｐゴシック" panose="020B0600070205080204" pitchFamily="34" charset="-128"/>
              </a:rPr>
              <a:t> </a:t>
            </a:r>
            <a:r>
              <a:rPr lang="en-US" altLang="en-US" sz="2000" b="0" dirty="0" smtClean="0">
                <a:solidFill>
                  <a:schemeClr val="tx1"/>
                </a:solidFill>
                <a:latin typeface="Arial" panose="020B0604020202020204" pitchFamily="34" charset="0"/>
                <a:ea typeface="ＭＳ Ｐゴシック" panose="020B0600070205080204" pitchFamily="34" charset="-128"/>
              </a:rPr>
              <a:t>   </a:t>
            </a:r>
            <a:r>
              <a:rPr lang="en-US" altLang="en-US" sz="2000" dirty="0" smtClean="0">
                <a:solidFill>
                  <a:srgbClr val="FF0000"/>
                </a:solidFill>
                <a:latin typeface="Arial" panose="020B0604020202020204" pitchFamily="34" charset="0"/>
                <a:ea typeface="ＭＳ Ｐゴシック" panose="020B0600070205080204" pitchFamily="34" charset="-128"/>
              </a:rPr>
              <a:t>Section 1 of the Street Offences Act 1959</a:t>
            </a:r>
          </a:p>
          <a:p>
            <a:pPr marL="342900" indent="-342900" eaLnBrk="0" fontAlgn="base" hangingPunct="0">
              <a:spcBef>
                <a:spcPct val="0"/>
              </a:spcBef>
              <a:spcAft>
                <a:spcPct val="0"/>
              </a:spcAft>
            </a:pPr>
            <a:endParaRPr lang="en-US" altLang="en-US" sz="2000" b="0" dirty="0">
              <a:solidFill>
                <a:srgbClr val="FF0000"/>
              </a:solidFill>
              <a:latin typeface="Arial" panose="020B0604020202020204" pitchFamily="34" charset="0"/>
              <a:ea typeface="ＭＳ Ｐゴシック" panose="020B0600070205080204" pitchFamily="34" charset="-128"/>
            </a:endParaRPr>
          </a:p>
          <a:p>
            <a:pPr marL="342900" indent="-342900" eaLnBrk="0" fontAlgn="base" hangingPunct="0">
              <a:spcBef>
                <a:spcPct val="0"/>
              </a:spcBef>
              <a:spcAft>
                <a:spcPct val="0"/>
              </a:spcAft>
            </a:pPr>
            <a:r>
              <a:rPr lang="en-US" altLang="en-US" sz="2000" b="0" dirty="0" smtClean="0">
                <a:solidFill>
                  <a:schemeClr val="tx1"/>
                </a:solidFill>
                <a:latin typeface="Arial" panose="020B0604020202020204" pitchFamily="34" charset="0"/>
                <a:ea typeface="ＭＳ Ｐゴシック" panose="020B0600070205080204" pitchFamily="34" charset="-128"/>
              </a:rPr>
              <a:t>Soliciting Another Person for Sexual Services as a Prostitute  </a:t>
            </a:r>
          </a:p>
          <a:p>
            <a:pPr eaLnBrk="0" fontAlgn="base" hangingPunct="0">
              <a:spcBef>
                <a:spcPct val="0"/>
              </a:spcBef>
              <a:spcAft>
                <a:spcPct val="0"/>
              </a:spcAft>
              <a:buNone/>
            </a:pPr>
            <a:r>
              <a:rPr lang="en-US" altLang="en-US" sz="2000" b="0" dirty="0">
                <a:solidFill>
                  <a:schemeClr val="tx1"/>
                </a:solidFill>
                <a:latin typeface="Arial" panose="020B0604020202020204" pitchFamily="34" charset="0"/>
                <a:ea typeface="ＭＳ Ｐゴシック" panose="020B0600070205080204" pitchFamily="34" charset="-128"/>
              </a:rPr>
              <a:t> </a:t>
            </a:r>
            <a:r>
              <a:rPr lang="en-US" altLang="en-US" sz="2000" b="0" dirty="0" smtClean="0">
                <a:solidFill>
                  <a:schemeClr val="tx1"/>
                </a:solidFill>
                <a:latin typeface="Arial" panose="020B0604020202020204" pitchFamily="34" charset="0"/>
                <a:ea typeface="ＭＳ Ｐゴシック" panose="020B0600070205080204" pitchFamily="34" charset="-128"/>
              </a:rPr>
              <a:t>   </a:t>
            </a:r>
            <a:r>
              <a:rPr lang="en-US" altLang="en-US" sz="2000" dirty="0" smtClean="0">
                <a:solidFill>
                  <a:srgbClr val="FF0000"/>
                </a:solidFill>
                <a:latin typeface="Arial" panose="020B0604020202020204" pitchFamily="34" charset="0"/>
                <a:ea typeface="ＭＳ Ｐゴシック" panose="020B0600070205080204" pitchFamily="34" charset="-128"/>
              </a:rPr>
              <a:t>Section 51A of the Sexual Offences Act 2003</a:t>
            </a:r>
          </a:p>
          <a:p>
            <a:pPr marL="342900" indent="-342900" eaLnBrk="0" fontAlgn="base" hangingPunct="0">
              <a:spcBef>
                <a:spcPct val="0"/>
              </a:spcBef>
              <a:spcAft>
                <a:spcPct val="0"/>
              </a:spcAft>
            </a:pPr>
            <a:endParaRPr lang="en-US" altLang="en-US" sz="2000" b="0" dirty="0">
              <a:solidFill>
                <a:srgbClr val="FF0000"/>
              </a:solidFill>
              <a:latin typeface="Arial" panose="020B0604020202020204" pitchFamily="34" charset="0"/>
              <a:ea typeface="ＭＳ Ｐゴシック" panose="020B0600070205080204" pitchFamily="34" charset="-128"/>
            </a:endParaRPr>
          </a:p>
          <a:p>
            <a:pPr marL="342900" indent="-342900" eaLnBrk="0" fontAlgn="base" hangingPunct="0">
              <a:spcBef>
                <a:spcPct val="0"/>
              </a:spcBef>
              <a:spcAft>
                <a:spcPct val="0"/>
              </a:spcAft>
            </a:pPr>
            <a:r>
              <a:rPr lang="en-US" altLang="en-US" sz="2000" b="0" dirty="0" smtClean="0">
                <a:solidFill>
                  <a:schemeClr val="tx1"/>
                </a:solidFill>
                <a:latin typeface="Arial" panose="020B0604020202020204" pitchFamily="34" charset="0"/>
                <a:ea typeface="ＭＳ Ｐゴシック" panose="020B0600070205080204" pitchFamily="34" charset="-128"/>
              </a:rPr>
              <a:t>Causing or Inciting Prostitution for Gain </a:t>
            </a:r>
            <a:endParaRPr lang="en-US" altLang="en-US" sz="2000" dirty="0" smtClean="0">
              <a:solidFill>
                <a:srgbClr val="FF0000"/>
              </a:solidFill>
              <a:latin typeface="Arial" panose="020B0604020202020204" pitchFamily="34" charset="0"/>
              <a:ea typeface="ＭＳ Ｐゴシック" panose="020B0600070205080204" pitchFamily="34" charset="-128"/>
            </a:endParaRPr>
          </a:p>
          <a:p>
            <a:pPr eaLnBrk="0" fontAlgn="base" hangingPunct="0">
              <a:spcBef>
                <a:spcPct val="0"/>
              </a:spcBef>
              <a:spcAft>
                <a:spcPct val="0"/>
              </a:spcAft>
              <a:buNone/>
            </a:pPr>
            <a:r>
              <a:rPr lang="en-US" altLang="en-US" sz="2000" dirty="0" smtClean="0">
                <a:solidFill>
                  <a:srgbClr val="FF0000"/>
                </a:solidFill>
                <a:latin typeface="Arial" panose="020B0604020202020204" pitchFamily="34" charset="0"/>
                <a:ea typeface="ＭＳ Ｐゴシック" panose="020B0600070205080204" pitchFamily="34" charset="-128"/>
              </a:rPr>
              <a:t>    </a:t>
            </a:r>
            <a:r>
              <a:rPr lang="en-US" altLang="en-US" sz="2000" dirty="0">
                <a:solidFill>
                  <a:srgbClr val="FF0000"/>
                </a:solidFill>
                <a:latin typeface="Arial" panose="020B0604020202020204" pitchFamily="34" charset="0"/>
                <a:ea typeface="ＭＳ Ｐゴシック" panose="020B0600070205080204" pitchFamily="34" charset="-128"/>
              </a:rPr>
              <a:t>S</a:t>
            </a:r>
            <a:r>
              <a:rPr lang="en-US" altLang="en-US" sz="2000" dirty="0" smtClean="0">
                <a:solidFill>
                  <a:srgbClr val="FF0000"/>
                </a:solidFill>
                <a:latin typeface="Arial" panose="020B0604020202020204" pitchFamily="34" charset="0"/>
                <a:ea typeface="ＭＳ Ｐゴシック" panose="020B0600070205080204" pitchFamily="34" charset="-128"/>
              </a:rPr>
              <a:t>ection 52 of the Sexual Offences Act 2003</a:t>
            </a:r>
          </a:p>
          <a:p>
            <a:pPr marL="342900" indent="-342900" eaLnBrk="0" fontAlgn="base" hangingPunct="0">
              <a:spcBef>
                <a:spcPct val="0"/>
              </a:spcBef>
              <a:spcAft>
                <a:spcPct val="0"/>
              </a:spcAft>
            </a:pPr>
            <a:endParaRPr lang="en-US" altLang="en-US" sz="2000" b="0" dirty="0">
              <a:solidFill>
                <a:srgbClr val="FF0000"/>
              </a:solidFill>
              <a:latin typeface="Arial" panose="020B0604020202020204" pitchFamily="34" charset="0"/>
              <a:ea typeface="ＭＳ Ｐゴシック" panose="020B0600070205080204" pitchFamily="34" charset="-128"/>
            </a:endParaRPr>
          </a:p>
          <a:p>
            <a:pPr marL="342900" indent="-342900" eaLnBrk="0" fontAlgn="base" hangingPunct="0">
              <a:spcBef>
                <a:spcPct val="0"/>
              </a:spcBef>
              <a:spcAft>
                <a:spcPct val="0"/>
              </a:spcAft>
            </a:pPr>
            <a:r>
              <a:rPr lang="en-US" altLang="en-US" sz="2000" b="0" dirty="0" smtClean="0">
                <a:solidFill>
                  <a:schemeClr val="tx1"/>
                </a:solidFill>
                <a:latin typeface="Arial" panose="020B0604020202020204" pitchFamily="34" charset="0"/>
                <a:ea typeface="ＭＳ Ｐゴシック" panose="020B0600070205080204" pitchFamily="34" charset="-128"/>
              </a:rPr>
              <a:t>Paying for Sexual Services of a Prostitute Subjected to Force </a:t>
            </a:r>
          </a:p>
          <a:p>
            <a:pPr eaLnBrk="0" fontAlgn="base" hangingPunct="0">
              <a:spcBef>
                <a:spcPct val="0"/>
              </a:spcBef>
              <a:spcAft>
                <a:spcPct val="0"/>
              </a:spcAft>
              <a:buNone/>
            </a:pPr>
            <a:r>
              <a:rPr lang="en-US" altLang="en-US" sz="2000" b="0" dirty="0">
                <a:solidFill>
                  <a:schemeClr val="tx1"/>
                </a:solidFill>
                <a:latin typeface="Arial" panose="020B0604020202020204" pitchFamily="34" charset="0"/>
                <a:ea typeface="ＭＳ Ｐゴシック" panose="020B0600070205080204" pitchFamily="34" charset="-128"/>
              </a:rPr>
              <a:t> </a:t>
            </a:r>
            <a:r>
              <a:rPr lang="en-US" altLang="en-US" sz="2000" b="0" dirty="0" smtClean="0">
                <a:solidFill>
                  <a:schemeClr val="tx1"/>
                </a:solidFill>
                <a:latin typeface="Arial" panose="020B0604020202020204" pitchFamily="34" charset="0"/>
                <a:ea typeface="ＭＳ Ｐゴシック" panose="020B0600070205080204" pitchFamily="34" charset="-128"/>
              </a:rPr>
              <a:t>   </a:t>
            </a:r>
            <a:r>
              <a:rPr lang="en-US" altLang="en-US" sz="2000" dirty="0" smtClean="0">
                <a:solidFill>
                  <a:srgbClr val="FF0000"/>
                </a:solidFill>
                <a:latin typeface="Arial" panose="020B0604020202020204" pitchFamily="34" charset="0"/>
                <a:ea typeface="ＭＳ Ｐゴシック" panose="020B0600070205080204" pitchFamily="34" charset="-128"/>
              </a:rPr>
              <a:t>Section 53A Sexual Offences Act 2003</a:t>
            </a:r>
          </a:p>
          <a:p>
            <a:pPr algn="ct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6" name="TextBox 5"/>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Prostitution is NOT an Offence …</a:t>
            </a:r>
            <a:endParaRPr lang="en-GB" sz="3600" b="1" dirty="0">
              <a:solidFill>
                <a:schemeClr val="bg1"/>
              </a:solidFill>
            </a:endParaRPr>
          </a:p>
        </p:txBody>
      </p:sp>
    </p:spTree>
    <p:extLst>
      <p:ext uri="{BB962C8B-B14F-4D97-AF65-F5344CB8AC3E}">
        <p14:creationId xmlns:p14="http://schemas.microsoft.com/office/powerpoint/2010/main" val="3137643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fade">
                                      <p:cBhvr>
                                        <p:cTn id="22" dur="500"/>
                                        <p:tgtEl>
                                          <p:spTgt spid="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500"/>
                                        <p:tgtEl>
                                          <p:spTgt spid="5">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9" end="9"/>
                                            </p:txEl>
                                          </p:spTgt>
                                        </p:tgtEl>
                                        <p:attrNameLst>
                                          <p:attrName>style.visibility</p:attrName>
                                        </p:attrNameLst>
                                      </p:cBhvr>
                                      <p:to>
                                        <p:strVal val="visible"/>
                                      </p:to>
                                    </p:set>
                                    <p:animEffect transition="in" filter="fade">
                                      <p:cBhvr>
                                        <p:cTn id="37" dur="500"/>
                                        <p:tgtEl>
                                          <p:spTgt spid="5">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11" end="11"/>
                                            </p:txEl>
                                          </p:spTgt>
                                        </p:tgtEl>
                                        <p:attrNameLst>
                                          <p:attrName>style.visibility</p:attrName>
                                        </p:attrNameLst>
                                      </p:cBhvr>
                                      <p:to>
                                        <p:strVal val="visible"/>
                                      </p:to>
                                    </p:set>
                                    <p:animEffect transition="in" filter="fade">
                                      <p:cBhvr>
                                        <p:cTn id="42" dur="500"/>
                                        <p:tgtEl>
                                          <p:spTgt spid="5">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12" end="12"/>
                                            </p:txEl>
                                          </p:spTgt>
                                        </p:tgtEl>
                                        <p:attrNameLst>
                                          <p:attrName>style.visibility</p:attrName>
                                        </p:attrNameLst>
                                      </p:cBhvr>
                                      <p:to>
                                        <p:strVal val="visible"/>
                                      </p:to>
                                    </p:set>
                                    <p:animEffect transition="in" filter="fade">
                                      <p:cBhvr>
                                        <p:cTn id="47" dur="500"/>
                                        <p:tgtEl>
                                          <p:spTgt spid="5">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297858" y="723798"/>
            <a:ext cx="9409471"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smtClean="0">
                <a:solidFill>
                  <a:schemeClr val="tx1"/>
                </a:solidFill>
                <a:latin typeface="Arial" panose="020B0604020202020204" pitchFamily="34" charset="0"/>
                <a:ea typeface="ＭＳ Ｐゴシック" panose="020B0600070205080204" pitchFamily="34" charset="-128"/>
              </a:rPr>
              <a:t>Keeping A Brothel</a:t>
            </a:r>
          </a:p>
          <a:p>
            <a:pPr algn="ctr" eaLnBrk="0" fontAlgn="base" hangingPunct="0">
              <a:spcBef>
                <a:spcPct val="0"/>
              </a:spcBef>
              <a:spcAft>
                <a:spcPct val="0"/>
              </a:spcAft>
              <a:buFontTx/>
              <a:buNone/>
            </a:pPr>
            <a:r>
              <a:rPr lang="en-GB" altLang="en-US" b="0" dirty="0" smtClean="0">
                <a:solidFill>
                  <a:srgbClr val="FF0000"/>
                </a:solidFill>
                <a:latin typeface="Arial" panose="020B0604020202020204" pitchFamily="34" charset="0"/>
                <a:ea typeface="ＭＳ Ｐゴシック" panose="020B0600070205080204" pitchFamily="34" charset="-128"/>
              </a:rPr>
              <a:t>S33 &amp; S33A Sexual Offences Act 1956</a:t>
            </a:r>
          </a:p>
          <a:p>
            <a:pPr algn="ctr" eaLnBrk="0" fontAlgn="base" hangingPunct="0">
              <a:spcBef>
                <a:spcPct val="0"/>
              </a:spcBef>
              <a:spcAft>
                <a:spcPct val="0"/>
              </a:spcAft>
              <a:buFontTx/>
              <a:buNone/>
            </a:pPr>
            <a:endParaRPr lang="en-GB" altLang="en-US" sz="2000" b="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2800" dirty="0" smtClean="0">
                <a:solidFill>
                  <a:schemeClr val="tx1"/>
                </a:solidFill>
                <a:latin typeface="Arial" panose="020B0604020202020204" pitchFamily="34" charset="0"/>
                <a:ea typeface="ＭＳ Ｐゴシック" panose="020B0600070205080204" pitchFamily="34" charset="-128"/>
              </a:rPr>
              <a:t>Placing an Advert Regarding Prostitution Section</a:t>
            </a:r>
          </a:p>
          <a:p>
            <a:pPr algn="ctr" eaLnBrk="0" fontAlgn="base" hangingPunct="0">
              <a:spcBef>
                <a:spcPct val="0"/>
              </a:spcBef>
              <a:spcAft>
                <a:spcPct val="0"/>
              </a:spcAft>
              <a:buFontTx/>
              <a:buNone/>
            </a:pPr>
            <a:r>
              <a:rPr lang="en-US" altLang="en-US" b="0" dirty="0" smtClean="0">
                <a:solidFill>
                  <a:srgbClr val="FF0000"/>
                </a:solidFill>
                <a:latin typeface="Arial" panose="020B0604020202020204" pitchFamily="34" charset="0"/>
                <a:ea typeface="ＭＳ Ｐゴシック" panose="020B0600070205080204" pitchFamily="34" charset="-128"/>
              </a:rPr>
              <a:t>46 of the Criminal Justice and Police Act 2001</a:t>
            </a:r>
          </a:p>
          <a:p>
            <a:pPr algn="ctr" eaLnBrk="0" fontAlgn="base" hangingPunct="0">
              <a:spcBef>
                <a:spcPct val="0"/>
              </a:spcBef>
              <a:spcAft>
                <a:spcPct val="0"/>
              </a:spcAft>
              <a:buFontTx/>
              <a:buNone/>
            </a:pPr>
            <a:endParaRPr lang="en-US" altLang="en-US" sz="2000" b="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2800" dirty="0" err="1" smtClean="0">
                <a:solidFill>
                  <a:schemeClr val="tx1"/>
                </a:solidFill>
                <a:latin typeface="Arial" panose="020B0604020202020204" pitchFamily="34" charset="0"/>
                <a:ea typeface="ＭＳ Ｐゴシック" panose="020B0600070205080204" pitchFamily="34" charset="-128"/>
              </a:rPr>
              <a:t>Kerb</a:t>
            </a:r>
            <a:r>
              <a:rPr lang="en-US" altLang="en-US" sz="2800" dirty="0" smtClean="0">
                <a:solidFill>
                  <a:schemeClr val="tx1"/>
                </a:solidFill>
                <a:latin typeface="Arial" panose="020B0604020202020204" pitchFamily="34" charset="0"/>
                <a:ea typeface="ＭＳ Ｐゴシック" panose="020B0600070205080204" pitchFamily="34" charset="-128"/>
              </a:rPr>
              <a:t> Crawling </a:t>
            </a:r>
            <a:endParaRPr lang="en-US" altLang="en-US" sz="2800" dirty="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smtClean="0">
                <a:solidFill>
                  <a:srgbClr val="FF0000"/>
                </a:solidFill>
                <a:latin typeface="Arial" panose="020B0604020202020204" pitchFamily="34" charset="0"/>
                <a:ea typeface="ＭＳ Ｐゴシック" panose="020B0600070205080204" pitchFamily="34" charset="-128"/>
              </a:rPr>
              <a:t>Section 1 of the Sexual Offences Act 1985 </a:t>
            </a:r>
          </a:p>
          <a:p>
            <a:pPr algn="ctr" eaLnBrk="0" fontAlgn="base" hangingPunct="0">
              <a:spcBef>
                <a:spcPct val="0"/>
              </a:spcBef>
              <a:spcAft>
                <a:spcPct val="0"/>
              </a:spcAft>
              <a:buFontTx/>
              <a:buNone/>
            </a:pPr>
            <a:endParaRPr lang="en-US" altLang="en-US" sz="2000" b="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2800" dirty="0" smtClean="0">
                <a:solidFill>
                  <a:schemeClr val="tx1"/>
                </a:solidFill>
                <a:latin typeface="Arial" panose="020B0604020202020204" pitchFamily="34" charset="0"/>
                <a:ea typeface="ＭＳ Ｐゴシック" panose="020B0600070205080204" pitchFamily="34" charset="-128"/>
              </a:rPr>
              <a:t>Trafficking People for Sexual Exploitation </a:t>
            </a:r>
            <a:endParaRPr lang="en-US" altLang="en-US" sz="2800" dirty="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a:solidFill>
                  <a:srgbClr val="FF0000"/>
                </a:solidFill>
                <a:latin typeface="Arial" panose="020B0604020202020204" pitchFamily="34" charset="0"/>
                <a:ea typeface="ＭＳ Ｐゴシック" panose="020B0600070205080204" pitchFamily="34" charset="-128"/>
              </a:rPr>
              <a:t>S</a:t>
            </a:r>
            <a:r>
              <a:rPr lang="en-US" altLang="en-US" b="0" dirty="0" smtClean="0">
                <a:solidFill>
                  <a:srgbClr val="FF0000"/>
                </a:solidFill>
                <a:latin typeface="Arial" panose="020B0604020202020204" pitchFamily="34" charset="0"/>
                <a:ea typeface="ＭＳ Ｐゴシック" panose="020B0600070205080204" pitchFamily="34" charset="-128"/>
              </a:rPr>
              <a:t>ection 59A Sexual Offences Act 2003</a:t>
            </a:r>
          </a:p>
          <a:p>
            <a:pPr algn="ctr" eaLnBrk="0" fontAlgn="base" hangingPunct="0">
              <a:spcBef>
                <a:spcPct val="0"/>
              </a:spcBef>
              <a:spcAft>
                <a:spcPct val="0"/>
              </a:spcAft>
              <a:buFontTx/>
              <a:buNone/>
            </a:pPr>
            <a:r>
              <a:rPr lang="en-US" altLang="en-US" b="0" dirty="0" smtClean="0">
                <a:solidFill>
                  <a:srgbClr val="FF0000"/>
                </a:solidFill>
                <a:latin typeface="Arial" panose="020B0604020202020204" pitchFamily="34" charset="0"/>
                <a:ea typeface="ＭＳ Ｐゴシック" panose="020B0600070205080204" pitchFamily="34" charset="-128"/>
              </a:rPr>
              <a:t>Further ratified by the Modern Slavery Act 2015</a:t>
            </a:r>
          </a:p>
          <a:p>
            <a:pPr eaLnBrk="0" fontAlgn="base" hangingPunct="0">
              <a:spcBef>
                <a:spcPct val="0"/>
              </a:spcBef>
              <a:spcAft>
                <a:spcPct val="0"/>
              </a:spcAft>
              <a:buFontTx/>
              <a:buNone/>
            </a:pPr>
            <a:endParaRPr lang="en-GB" altLang="en-US" b="0" dirty="0" smtClean="0">
              <a:solidFill>
                <a:srgbClr val="FFFF0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70644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fade">
                                      <p:cBhvr>
                                        <p:cTn id="18" dur="500"/>
                                        <p:tgtEl>
                                          <p:spTgt spid="2">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fade">
                                      <p:cBhvr>
                                        <p:cTn id="23" dur="500"/>
                                        <p:tgtEl>
                                          <p:spTgt spid="2">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7" end="7"/>
                                            </p:txEl>
                                          </p:spTgt>
                                        </p:tgtEl>
                                        <p:attrNameLst>
                                          <p:attrName>style.visibility</p:attrName>
                                        </p:attrNameLst>
                                      </p:cBhvr>
                                      <p:to>
                                        <p:strVal val="visible"/>
                                      </p:to>
                                    </p:set>
                                    <p:animEffect transition="in" filter="fade">
                                      <p:cBhvr>
                                        <p:cTn id="26" dur="500"/>
                                        <p:tgtEl>
                                          <p:spTgt spid="2">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animEffect transition="in" filter="fade">
                                      <p:cBhvr>
                                        <p:cTn id="31" dur="500"/>
                                        <p:tgtEl>
                                          <p:spTgt spid="2">
                                            <p:txEl>
                                              <p:pRg st="9" end="9"/>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
                                            <p:txEl>
                                              <p:pRg st="10" end="10"/>
                                            </p:txEl>
                                          </p:spTgt>
                                        </p:tgtEl>
                                        <p:attrNameLst>
                                          <p:attrName>style.visibility</p:attrName>
                                        </p:attrNameLst>
                                      </p:cBhvr>
                                      <p:to>
                                        <p:strVal val="visible"/>
                                      </p:to>
                                    </p:set>
                                    <p:animEffect transition="in" filter="fade">
                                      <p:cBhvr>
                                        <p:cTn id="34" dur="500"/>
                                        <p:tgtEl>
                                          <p:spTgt spid="2">
                                            <p:txEl>
                                              <p:pRg st="10" end="1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2">
                                            <p:txEl>
                                              <p:pRg st="11" end="11"/>
                                            </p:txEl>
                                          </p:spTgt>
                                        </p:tgtEl>
                                        <p:attrNameLst>
                                          <p:attrName>style.visibility</p:attrName>
                                        </p:attrNameLst>
                                      </p:cBhvr>
                                      <p:to>
                                        <p:strVal val="visible"/>
                                      </p:to>
                                    </p:set>
                                    <p:animEffect transition="in" filter="fade">
                                      <p:cBhvr>
                                        <p:cTn id="37" dur="500"/>
                                        <p:tgtEl>
                                          <p:spTgt spid="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2506753" y="1650783"/>
            <a:ext cx="715107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Proportionate response</a:t>
            </a:r>
          </a:p>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Public Confidence</a:t>
            </a:r>
          </a:p>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Focus on the community as a whole</a:t>
            </a:r>
          </a:p>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Engage and work with internal and external partner agencies</a:t>
            </a:r>
          </a:p>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Avoid displacement</a:t>
            </a:r>
          </a:p>
          <a:p>
            <a:pPr eaLnBrk="0" fontAlgn="base" hangingPunct="0">
              <a:spcBef>
                <a:spcPct val="0"/>
              </a:spcBef>
              <a:spcAft>
                <a:spcPct val="0"/>
              </a:spcAft>
            </a:pPr>
            <a:r>
              <a:rPr lang="en-GB" altLang="en-US" sz="3200" b="0" dirty="0" smtClean="0">
                <a:solidFill>
                  <a:schemeClr val="tx1"/>
                </a:solidFill>
                <a:latin typeface="Arial" panose="020B0604020202020204" pitchFamily="34" charset="0"/>
                <a:ea typeface="ＭＳ Ｐゴシック" panose="020B0600070205080204" pitchFamily="34" charset="-128"/>
              </a:rPr>
              <a:t>Intelligence led policing</a:t>
            </a:r>
          </a:p>
        </p:txBody>
      </p:sp>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Policing Prostitution Communities</a:t>
            </a:r>
            <a:endParaRPr lang="en-GB" sz="3600" b="1" dirty="0">
              <a:solidFill>
                <a:schemeClr val="bg1"/>
              </a:solidFill>
            </a:endParaRPr>
          </a:p>
        </p:txBody>
      </p:sp>
    </p:spTree>
    <p:extLst>
      <p:ext uri="{BB962C8B-B14F-4D97-AF65-F5344CB8AC3E}">
        <p14:creationId xmlns:p14="http://schemas.microsoft.com/office/powerpoint/2010/main" val="1370908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2038315" y="2179574"/>
            <a:ext cx="8353425"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Treat with dignity and respect</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Provide information of support agencies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Provide support for leaving the sex industry</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Adopt a Multiagency approach including outreach centres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Recognise other vulnerabilities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Investigate all reports of violence – they are NOT ‘occupational hazards’. </a:t>
            </a:r>
          </a:p>
        </p:txBody>
      </p:sp>
      <p:sp>
        <p:nvSpPr>
          <p:cNvPr id="4" name="TextBox 3"/>
          <p:cNvSpPr txBox="1"/>
          <p:nvPr/>
        </p:nvSpPr>
        <p:spPr>
          <a:xfrm>
            <a:off x="1769806" y="316164"/>
            <a:ext cx="8489198"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Policing Prostitution:                              Sex Workers</a:t>
            </a:r>
            <a:endParaRPr lang="en-GB" sz="3600" b="1" dirty="0">
              <a:solidFill>
                <a:schemeClr val="bg1"/>
              </a:solidFill>
            </a:endParaRPr>
          </a:p>
        </p:txBody>
      </p:sp>
    </p:spTree>
    <p:extLst>
      <p:ext uri="{BB962C8B-B14F-4D97-AF65-F5344CB8AC3E}">
        <p14:creationId xmlns:p14="http://schemas.microsoft.com/office/powerpoint/2010/main" val="39788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1211415" y="2068624"/>
            <a:ext cx="10023066"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Treat all cases on their own merit, give consideration to their particular needs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Many migrants fear reporting crimes due to their immigration status, leaving them vulnerable</a:t>
            </a:r>
          </a:p>
          <a:p>
            <a:pPr eaLnBrk="0" fontAlgn="base" hangingPunct="0">
              <a:spcBef>
                <a:spcPct val="0"/>
              </a:spcBef>
              <a:spcAft>
                <a:spcPct val="0"/>
              </a:spcAft>
            </a:pPr>
            <a:r>
              <a:rPr lang="en-GB" altLang="en-US" sz="2800" b="0" u="sng" dirty="0" smtClean="0">
                <a:solidFill>
                  <a:schemeClr val="tx1"/>
                </a:solidFill>
                <a:latin typeface="Arial" panose="020B0604020202020204" pitchFamily="34" charset="0"/>
                <a:ea typeface="ＭＳ Ｐゴシック" panose="020B0600070205080204" pitchFamily="34" charset="-128"/>
              </a:rPr>
              <a:t>Possible</a:t>
            </a:r>
            <a:r>
              <a:rPr lang="en-GB" altLang="en-US" sz="2800" b="0" dirty="0" smtClean="0">
                <a:solidFill>
                  <a:schemeClr val="tx1"/>
                </a:solidFill>
                <a:latin typeface="Arial" panose="020B0604020202020204" pitchFamily="34" charset="0"/>
                <a:ea typeface="ＭＳ Ｐゴシック" panose="020B0600070205080204" pitchFamily="34" charset="-128"/>
              </a:rPr>
              <a:t> sign of Trafficking</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Work closely with support agencies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Use Language line to assist with communication</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Engage with the settled migrant community to build trust</a:t>
            </a:r>
          </a:p>
          <a:p>
            <a:pPr eaLnBrk="0" fontAlgn="base" hangingPunct="0">
              <a:spcBef>
                <a:spcPct val="0"/>
              </a:spcBef>
              <a:spcAft>
                <a:spcPct val="0"/>
              </a:spcAft>
              <a:buFontTx/>
              <a:buChar char="-"/>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4" name="TextBox 3"/>
          <p:cNvSpPr txBox="1"/>
          <p:nvPr/>
        </p:nvSpPr>
        <p:spPr>
          <a:xfrm>
            <a:off x="1320862" y="456841"/>
            <a:ext cx="9804173"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Policing Prostitution:                                        Migrant Sex Workers</a:t>
            </a:r>
            <a:endParaRPr lang="en-GB" sz="3600" b="1" dirty="0">
              <a:solidFill>
                <a:schemeClr val="bg1"/>
              </a:solidFill>
            </a:endParaRPr>
          </a:p>
        </p:txBody>
      </p:sp>
    </p:spTree>
    <p:extLst>
      <p:ext uri="{BB962C8B-B14F-4D97-AF65-F5344CB8AC3E}">
        <p14:creationId xmlns:p14="http://schemas.microsoft.com/office/powerpoint/2010/main" val="383344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59947" y="2025123"/>
            <a:ext cx="10175631" cy="3539430"/>
          </a:xfrm>
          <a:prstGeom prst="rect">
            <a:avLst/>
          </a:prstGeom>
          <a:noFill/>
        </p:spPr>
        <p:txBody>
          <a:bodyPr wrap="square">
            <a:spAutoFit/>
          </a:bodyPr>
          <a:lstStyle/>
          <a:p>
            <a:pPr marL="457200" indent="-457200" eaLnBrk="0" fontAlgn="base" hangingPunct="0">
              <a:spcBef>
                <a:spcPct val="0"/>
              </a:spcBef>
              <a:spcAft>
                <a:spcPct val="0"/>
              </a:spcAft>
              <a:buFont typeface="Arial" panose="020B0604020202020204" pitchFamily="34" charset="0"/>
              <a:buChar char="•"/>
              <a:defRPr/>
            </a:pPr>
            <a:r>
              <a:rPr lang="en-GB" sz="2800" dirty="0" smtClean="0">
                <a:latin typeface="Arial" charset="0"/>
                <a:ea typeface="ＭＳ Ｐゴシック" pitchFamily="1" charset="-128"/>
              </a:rPr>
              <a:t>Often </a:t>
            </a:r>
            <a:r>
              <a:rPr lang="en-GB" sz="2800" dirty="0">
                <a:latin typeface="Arial" charset="0"/>
                <a:ea typeface="ＭＳ Ｐゴシック" pitchFamily="1" charset="-128"/>
              </a:rPr>
              <a:t>face stigmatisation, increasing </a:t>
            </a:r>
            <a:r>
              <a:rPr lang="en-GB" sz="2800" dirty="0" smtClean="0">
                <a:latin typeface="Arial" charset="0"/>
                <a:ea typeface="ＭＳ Ｐゴシック" pitchFamily="1" charset="-128"/>
              </a:rPr>
              <a:t>isolation</a:t>
            </a:r>
          </a:p>
          <a:p>
            <a:pPr marL="457200" indent="-457200" eaLnBrk="0" fontAlgn="base" hangingPunct="0">
              <a:spcBef>
                <a:spcPct val="0"/>
              </a:spcBef>
              <a:spcAft>
                <a:spcPct val="0"/>
              </a:spcAft>
              <a:buFont typeface="Arial" panose="020B0604020202020204" pitchFamily="34" charset="0"/>
              <a:buChar char="•"/>
              <a:defRPr/>
            </a:pPr>
            <a:r>
              <a:rPr lang="en-GB" sz="2800" dirty="0" smtClean="0">
                <a:latin typeface="Arial" charset="0"/>
                <a:ea typeface="ＭＳ Ｐゴシック" pitchFamily="1" charset="-128"/>
              </a:rPr>
              <a:t>Small </a:t>
            </a:r>
            <a:r>
              <a:rPr lang="en-GB" sz="2800" dirty="0">
                <a:latin typeface="Arial" charset="0"/>
                <a:ea typeface="ＭＳ Ｐゴシック" pitchFamily="1" charset="-128"/>
              </a:rPr>
              <a:t>number of male street sex workers, </a:t>
            </a:r>
            <a:r>
              <a:rPr lang="en-GB" sz="2800" dirty="0" smtClean="0">
                <a:latin typeface="Arial" charset="0"/>
                <a:ea typeface="ＭＳ Ｐゴシック" pitchFamily="1" charset="-128"/>
              </a:rPr>
              <a:t>more</a:t>
            </a:r>
          </a:p>
          <a:p>
            <a:pPr eaLnBrk="0" fontAlgn="base" hangingPunct="0">
              <a:spcBef>
                <a:spcPct val="0"/>
              </a:spcBef>
              <a:spcAft>
                <a:spcPct val="0"/>
              </a:spcAft>
              <a:defRPr/>
            </a:pPr>
            <a:r>
              <a:rPr lang="en-GB" sz="2800" dirty="0">
                <a:latin typeface="Arial" charset="0"/>
                <a:ea typeface="ＭＳ Ｐゴシック" pitchFamily="1" charset="-128"/>
              </a:rPr>
              <a:t> </a:t>
            </a:r>
            <a:r>
              <a:rPr lang="en-GB" sz="2800" dirty="0" smtClean="0">
                <a:latin typeface="Arial" charset="0"/>
                <a:ea typeface="ＭＳ Ｐゴシック" pitchFamily="1" charset="-128"/>
              </a:rPr>
              <a:t>    private sellers</a:t>
            </a:r>
          </a:p>
          <a:p>
            <a:pPr marL="457200" indent="-457200" eaLnBrk="0" fontAlgn="base" hangingPunct="0">
              <a:spcBef>
                <a:spcPct val="0"/>
              </a:spcBef>
              <a:spcAft>
                <a:spcPct val="0"/>
              </a:spcAft>
              <a:buFont typeface="Arial" panose="020B0604020202020204" pitchFamily="34" charset="0"/>
              <a:buChar char="•"/>
              <a:defRPr/>
            </a:pPr>
            <a:r>
              <a:rPr lang="en-GB" sz="2800" dirty="0" smtClean="0">
                <a:latin typeface="Arial" charset="0"/>
                <a:ea typeface="ＭＳ Ｐゴシック" pitchFamily="1" charset="-128"/>
              </a:rPr>
              <a:t>Transgender </a:t>
            </a:r>
            <a:r>
              <a:rPr lang="en-GB" sz="2800" dirty="0">
                <a:latin typeface="Arial" charset="0"/>
                <a:ea typeface="ＭＳ Ｐゴシック" pitchFamily="1" charset="-128"/>
              </a:rPr>
              <a:t>sellers have additional social/economic </a:t>
            </a:r>
            <a:r>
              <a:rPr lang="en-GB" sz="2800" dirty="0" smtClean="0">
                <a:latin typeface="Arial" charset="0"/>
                <a:ea typeface="ＭＳ Ｐゴシック" pitchFamily="1" charset="-128"/>
              </a:rPr>
              <a:t>pressures</a:t>
            </a:r>
          </a:p>
          <a:p>
            <a:pPr marL="457200" indent="-457200" eaLnBrk="0" fontAlgn="base" hangingPunct="0">
              <a:spcBef>
                <a:spcPct val="0"/>
              </a:spcBef>
              <a:spcAft>
                <a:spcPct val="0"/>
              </a:spcAft>
              <a:buFont typeface="Arial" panose="020B0604020202020204" pitchFamily="34" charset="0"/>
              <a:buChar char="•"/>
              <a:defRPr/>
            </a:pPr>
            <a:r>
              <a:rPr lang="en-GB" sz="2800" dirty="0" smtClean="0">
                <a:latin typeface="Arial" charset="0"/>
                <a:ea typeface="ＭＳ Ｐゴシック" pitchFamily="1" charset="-128"/>
              </a:rPr>
              <a:t>As </a:t>
            </a:r>
            <a:r>
              <a:rPr lang="en-GB" sz="2800" dirty="0">
                <a:latin typeface="Arial" charset="0"/>
                <a:ea typeface="ＭＳ Ｐゴシック" pitchFamily="1" charset="-128"/>
              </a:rPr>
              <a:t>previous, work closely with partner agencies and treat each person with dignity and respect, according to their needs</a:t>
            </a:r>
          </a:p>
        </p:txBody>
      </p:sp>
      <p:sp>
        <p:nvSpPr>
          <p:cNvPr id="4" name="TextBox 3"/>
          <p:cNvSpPr txBox="1"/>
          <p:nvPr/>
        </p:nvSpPr>
        <p:spPr>
          <a:xfrm>
            <a:off x="2059581" y="316164"/>
            <a:ext cx="8045422"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Policing Prostitution:                  Male or Transgender Sex Workers</a:t>
            </a:r>
            <a:endParaRPr lang="en-GB" sz="3600" b="1" dirty="0">
              <a:solidFill>
                <a:schemeClr val="bg1"/>
              </a:solidFill>
            </a:endParaRPr>
          </a:p>
        </p:txBody>
      </p:sp>
    </p:spTree>
    <p:extLst>
      <p:ext uri="{BB962C8B-B14F-4D97-AF65-F5344CB8AC3E}">
        <p14:creationId xmlns:p14="http://schemas.microsoft.com/office/powerpoint/2010/main" val="281915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1268645" y="1526715"/>
            <a:ext cx="10128738"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Sex Workers should not be approached as offenders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Instead they should be treated as potential victims who are vulnerable to many crimes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Support should be given to those who no longer wish to be a sex worker</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Forces are encouraged to build and forge continuing relationships with partner agencies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A holistic approach to community issues</a:t>
            </a:r>
          </a:p>
          <a:p>
            <a:pPr eaLnBrk="0" fontAlgn="base" hangingPunct="0">
              <a:spcBef>
                <a:spcPct val="0"/>
              </a:spcBef>
              <a:spcAft>
                <a:spcPct val="0"/>
              </a:spcAft>
            </a:pPr>
            <a:r>
              <a:rPr lang="en-GB" altLang="en-US" sz="2800" b="0" dirty="0" smtClean="0">
                <a:solidFill>
                  <a:schemeClr val="tx1"/>
                </a:solidFill>
                <a:latin typeface="Arial" panose="020B0604020202020204" pitchFamily="34" charset="0"/>
                <a:ea typeface="ＭＳ Ｐゴシック" panose="020B0600070205080204" pitchFamily="34" charset="-128"/>
              </a:rPr>
              <a:t>Robust and professional investigation of offenders</a:t>
            </a:r>
          </a:p>
        </p:txBody>
      </p:sp>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Prostitution – Key Themes</a:t>
            </a:r>
            <a:endParaRPr lang="en-GB" sz="3600" b="1" dirty="0">
              <a:solidFill>
                <a:schemeClr val="bg1"/>
              </a:solidFill>
            </a:endParaRPr>
          </a:p>
        </p:txBody>
      </p:sp>
    </p:spTree>
    <p:extLst>
      <p:ext uri="{BB962C8B-B14F-4D97-AF65-F5344CB8AC3E}">
        <p14:creationId xmlns:p14="http://schemas.microsoft.com/office/powerpoint/2010/main" val="408572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578172" y="2349954"/>
            <a:ext cx="7773074" cy="1243692"/>
          </a:xfrm>
          <a:prstGeom prst="rect">
            <a:avLst/>
          </a:prstGeom>
        </p:spPr>
      </p:pic>
    </p:spTree>
    <p:extLst>
      <p:ext uri="{BB962C8B-B14F-4D97-AF65-F5344CB8AC3E}">
        <p14:creationId xmlns:p14="http://schemas.microsoft.com/office/powerpoint/2010/main" val="12118236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1942</Words>
  <Application>Microsoft Office PowerPoint</Application>
  <PresentationFormat>Widescreen</PresentationFormat>
  <Paragraphs>206</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67</cp:revision>
  <dcterms:created xsi:type="dcterms:W3CDTF">2018-01-30T11:09:50Z</dcterms:created>
  <dcterms:modified xsi:type="dcterms:W3CDTF">2019-02-21T09:12:14Z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cf0f0fa3-a610-4c07-9809-68c6925ee884</vt:lpwstr>
  </property>
  <property fmtid="{D5CDD505-2E9C-101B-9397-08002B2CF9AE}" pid="3" name="Classification">
    <vt:lpwstr>OFFICIAL</vt:lpwstr>
  </property>
  <property fmtid="{D5CDD505-2E9C-101B-9397-08002B2CF9AE}" pid="4" name="Visibility">
    <vt:lpwstr>NOT VISIBLE</vt:lpwstr>
  </property>
</Properties>
</file>